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791"/>
    <a:srgbClr val="5AB552"/>
    <a:srgbClr val="1B82C5"/>
    <a:srgbClr val="FF9900"/>
    <a:srgbClr val="FA7E14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2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User Account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AuthN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Organisation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109658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1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2877" y="2447823"/>
            <a:ext cx="8650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2877" y="2447823"/>
            <a:ext cx="1129846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3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User Account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AuthN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Organisation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61103" cy="304824"/>
            <a:chOff x="8868697" y="1695584"/>
            <a:chExt cx="1061103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61103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8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1702130" y="688769"/>
            <a:ext cx="8415647" cy="5795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>
            <a:prstTxWarp prst="textArchUp">
              <a:avLst/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Domain = “Car Sharing”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46B54-85A8-1358-580D-A2DD9B57DA09}"/>
              </a:ext>
            </a:extLst>
          </p:cNvPr>
          <p:cNvSpPr/>
          <p:nvPr/>
        </p:nvSpPr>
        <p:spPr>
          <a:xfrm>
            <a:off x="3079667" y="228402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8950" y="295347"/>
                  <a:pt x="444089" y="55719"/>
                  <a:pt x="801585" y="0"/>
                </a:cubicBezTo>
                <a:cubicBezTo>
                  <a:pt x="1304306" y="-62381"/>
                  <a:pt x="1542983" y="300968"/>
                  <a:pt x="1603170" y="651164"/>
                </a:cubicBezTo>
                <a:cubicBezTo>
                  <a:pt x="1572783" y="1025806"/>
                  <a:pt x="1205489" y="1242621"/>
                  <a:pt x="801585" y="1302328"/>
                </a:cubicBezTo>
                <a:cubicBezTo>
                  <a:pt x="360085" y="1283715"/>
                  <a:pt x="-29629" y="982532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78126262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End Users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A2904A-0A9E-A06F-CB21-B13804ECA39D}"/>
              </a:ext>
            </a:extLst>
          </p:cNvPr>
          <p:cNvSpPr/>
          <p:nvPr/>
        </p:nvSpPr>
        <p:spPr>
          <a:xfrm>
            <a:off x="4653148" y="1869581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54498" y="351592"/>
                  <a:pt x="421179" y="30301"/>
                  <a:pt x="801585" y="0"/>
                </a:cubicBezTo>
                <a:cubicBezTo>
                  <a:pt x="1191521" y="-13884"/>
                  <a:pt x="1613043" y="208884"/>
                  <a:pt x="1603170" y="651164"/>
                </a:cubicBezTo>
                <a:cubicBezTo>
                  <a:pt x="1567562" y="979702"/>
                  <a:pt x="1336390" y="1312872"/>
                  <a:pt x="801585" y="1302328"/>
                </a:cubicBezTo>
                <a:cubicBezTo>
                  <a:pt x="310596" y="1303466"/>
                  <a:pt x="103818" y="1004985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6446634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Organizations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A04A27-2567-2A27-4415-FE137B3C253B}"/>
              </a:ext>
            </a:extLst>
          </p:cNvPr>
          <p:cNvSpPr/>
          <p:nvPr/>
        </p:nvSpPr>
        <p:spPr>
          <a:xfrm>
            <a:off x="4283031" y="3200398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3BC0AE-A564-AA79-29BD-0CB2A8AB2017}"/>
              </a:ext>
            </a:extLst>
          </p:cNvPr>
          <p:cNvSpPr/>
          <p:nvPr/>
        </p:nvSpPr>
        <p:spPr>
          <a:xfrm>
            <a:off x="3511136" y="2713512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Identity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D99B-2E04-00DE-BC6B-C44F917D4150}"/>
              </a:ext>
            </a:extLst>
          </p:cNvPr>
          <p:cNvSpPr/>
          <p:nvPr/>
        </p:nvSpPr>
        <p:spPr>
          <a:xfrm>
            <a:off x="5084617" y="2284020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Member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71986B-7E68-2A3B-56D1-6233088D031E}"/>
              </a:ext>
            </a:extLst>
          </p:cNvPr>
          <p:cNvSpPr/>
          <p:nvPr/>
        </p:nvSpPr>
        <p:spPr>
          <a:xfrm>
            <a:off x="4738253" y="3586348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964E59-66FB-C6BF-1282-1024ED10498A}"/>
              </a:ext>
            </a:extLst>
          </p:cNvPr>
          <p:cNvSpPr/>
          <p:nvPr/>
        </p:nvSpPr>
        <p:spPr>
          <a:xfrm>
            <a:off x="3375064" y="2993780"/>
            <a:ext cx="101237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Memberships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BF1257-A030-458F-8795-29EF5E0481F3}"/>
              </a:ext>
            </a:extLst>
          </p:cNvPr>
          <p:cNvSpPr/>
          <p:nvPr/>
        </p:nvSpPr>
        <p:spPr>
          <a:xfrm>
            <a:off x="5099462" y="2520745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2DB54A-D035-FF26-8A3B-02398D6F175F}"/>
              </a:ext>
            </a:extLst>
          </p:cNvPr>
          <p:cNvSpPr/>
          <p:nvPr/>
        </p:nvSpPr>
        <p:spPr>
          <a:xfrm>
            <a:off x="7604166" y="192302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31357" y="316332"/>
                  <a:pt x="470356" y="21659"/>
                  <a:pt x="801585" y="0"/>
                </a:cubicBezTo>
                <a:cubicBezTo>
                  <a:pt x="1185981" y="-69422"/>
                  <a:pt x="1606843" y="284302"/>
                  <a:pt x="1603170" y="651164"/>
                </a:cubicBezTo>
                <a:cubicBezTo>
                  <a:pt x="1612515" y="1016844"/>
                  <a:pt x="1191363" y="1266559"/>
                  <a:pt x="801585" y="1302328"/>
                </a:cubicBezTo>
                <a:cubicBezTo>
                  <a:pt x="375506" y="1284047"/>
                  <a:pt x="-38419" y="1101839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25224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CC44FB-A2AD-ABA1-155E-9B1D25368BBB}"/>
              </a:ext>
            </a:extLst>
          </p:cNvPr>
          <p:cNvSpPr/>
          <p:nvPr/>
        </p:nvSpPr>
        <p:spPr>
          <a:xfrm>
            <a:off x="8290955" y="3225348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66848" y="286749"/>
                  <a:pt x="390136" y="-25216"/>
                  <a:pt x="801585" y="0"/>
                </a:cubicBezTo>
                <a:cubicBezTo>
                  <a:pt x="1321747" y="-56375"/>
                  <a:pt x="1624488" y="284155"/>
                  <a:pt x="1603170" y="651164"/>
                </a:cubicBezTo>
                <a:cubicBezTo>
                  <a:pt x="1642398" y="1093760"/>
                  <a:pt x="1223597" y="1368542"/>
                  <a:pt x="801585" y="1302328"/>
                </a:cubicBezTo>
                <a:cubicBezTo>
                  <a:pt x="391940" y="1226827"/>
                  <a:pt x="85854" y="965181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44164002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Bookings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6375343" y="4717571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82937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052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3255074" y="4554522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AuthN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LoginHistory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1961CF-CAA2-0945-DCBA-EA7B29086DD3}"/>
              </a:ext>
            </a:extLst>
          </p:cNvPr>
          <p:cNvSpPr/>
          <p:nvPr/>
        </p:nvSpPr>
        <p:spPr>
          <a:xfrm>
            <a:off x="7859484" y="2245623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Unavailabilities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8811491" y="9025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Subdomains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stCxn id="26" idx="1"/>
          </p:cNvCxnSpPr>
          <p:nvPr/>
        </p:nvCxnSpPr>
        <p:spPr>
          <a:xfrm flipH="1">
            <a:off x="6187044" y="1087191"/>
            <a:ext cx="2624447" cy="1078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839691" y="1087191"/>
            <a:ext cx="2971800" cy="247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555181" y="1087191"/>
            <a:ext cx="256310" cy="78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B33291-7A87-82B6-E6E3-226F47801EA6}"/>
              </a:ext>
            </a:extLst>
          </p:cNvPr>
          <p:cNvSpPr txBox="1"/>
          <p:nvPr/>
        </p:nvSpPr>
        <p:spPr>
          <a:xfrm>
            <a:off x="9690161" y="1410785"/>
            <a:ext cx="21615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Note: </a:t>
            </a:r>
          </a:p>
          <a:p>
            <a:r>
              <a:rPr lang="en-NZ" sz="1050" dirty="0"/>
              <a:t>Initially, every subdomain is its own bounded context.</a:t>
            </a:r>
          </a:p>
          <a:p>
            <a:r>
              <a:rPr lang="en-NZ" sz="1050" dirty="0"/>
              <a:t>New Bounded Contexts will emerge as the subdomains evolve.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780803" y="4648200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Child </a:t>
            </a:r>
          </a:p>
          <a:p>
            <a:r>
              <a:rPr lang="en-NZ" dirty="0"/>
              <a:t>Entities</a:t>
            </a:r>
          </a:p>
          <a:p>
            <a:r>
              <a:rPr lang="en-NZ" dirty="0"/>
              <a:t>/</a:t>
            </a:r>
            <a:r>
              <a:rPr lang="en-NZ" dirty="0" err="1"/>
              <a:t>ValueObjects</a:t>
            </a:r>
            <a:endParaRPr lang="en-NZ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2283137" y="3082845"/>
            <a:ext cx="1091927" cy="202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2283137" y="3675413"/>
            <a:ext cx="2455116" cy="143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E0B036-ADDE-7D53-9D61-E3B3EEDBAFA3}"/>
              </a:ext>
            </a:extLst>
          </p:cNvPr>
          <p:cNvSpPr/>
          <p:nvPr/>
        </p:nvSpPr>
        <p:spPr>
          <a:xfrm>
            <a:off x="7859484" y="2470955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Jurisdictions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E1DA563-A4F6-AF87-131F-62827756EA82}"/>
              </a:ext>
            </a:extLst>
          </p:cNvPr>
          <p:cNvSpPr/>
          <p:nvPr/>
        </p:nvSpPr>
        <p:spPr>
          <a:xfrm>
            <a:off x="7859483" y="2705410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TimeSlots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7861B-6939-C95D-D962-E03EA657771F}"/>
              </a:ext>
            </a:extLst>
          </p:cNvPr>
          <p:cNvSpPr/>
          <p:nvPr/>
        </p:nvSpPr>
        <p:spPr>
          <a:xfrm>
            <a:off x="5960917" y="314524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Subscriptions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B61A0A-FBFD-1A59-D9E7-129EF711E15D}"/>
              </a:ext>
            </a:extLst>
          </p:cNvPr>
          <p:cNvSpPr/>
          <p:nvPr/>
        </p:nvSpPr>
        <p:spPr>
          <a:xfrm>
            <a:off x="6224638" y="3618275"/>
            <a:ext cx="104256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4786351" y="5086209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8D6117-DAEC-36CE-0BC2-B70046042587}"/>
              </a:ext>
            </a:extLst>
          </p:cNvPr>
          <p:cNvSpPr/>
          <p:nvPr/>
        </p:nvSpPr>
        <p:spPr>
          <a:xfrm>
            <a:off x="8555181" y="3620896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Trips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828938-3AC6-49ED-9838-E547A03B6A40}"/>
              </a:ext>
            </a:extLst>
          </p:cNvPr>
          <p:cNvSpPr/>
          <p:nvPr/>
        </p:nvSpPr>
        <p:spPr>
          <a:xfrm>
            <a:off x="1710997" y="1052423"/>
            <a:ext cx="7363991" cy="477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Service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760113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>
            <a:off x="5318331" y="2125609"/>
            <a:ext cx="1030418" cy="3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1295400" cy="93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Summing Junction 70">
            <a:extLst>
              <a:ext uri="{FF2B5EF4-FFF2-40B4-BE49-F238E27FC236}">
                <a16:creationId xmlns:a16="http://schemas.microsoft.com/office/drawing/2014/main" id="{2927C717-B75E-4C45-80D1-03DA8054013A}"/>
              </a:ext>
            </a:extLst>
          </p:cNvPr>
          <p:cNvSpPr/>
          <p:nvPr/>
        </p:nvSpPr>
        <p:spPr>
          <a:xfrm>
            <a:off x="5298057" y="4746700"/>
            <a:ext cx="501770" cy="501770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828938-3AC6-49ED-9838-E547A03B6A40}"/>
              </a:ext>
            </a:extLst>
          </p:cNvPr>
          <p:cNvSpPr/>
          <p:nvPr/>
        </p:nvSpPr>
        <p:spPr>
          <a:xfrm>
            <a:off x="1710997" y="1052423"/>
            <a:ext cx="7363991" cy="477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Service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760113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>
            <a:off x="5318331" y="2125609"/>
            <a:ext cx="1030418" cy="3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1250251" cy="81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sp>
        <p:nvSpPr>
          <p:cNvPr id="71" name="Flowchart: Summing Junction 70">
            <a:extLst>
              <a:ext uri="{FF2B5EF4-FFF2-40B4-BE49-F238E27FC236}">
                <a16:creationId xmlns:a16="http://schemas.microsoft.com/office/drawing/2014/main" id="{2927C717-B75E-4C45-80D1-03DA8054013A}"/>
              </a:ext>
            </a:extLst>
          </p:cNvPr>
          <p:cNvSpPr/>
          <p:nvPr/>
        </p:nvSpPr>
        <p:spPr>
          <a:xfrm>
            <a:off x="5298057" y="4746700"/>
            <a:ext cx="501770" cy="501770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B102C2AC-6373-4402-8CE7-B62033B8A64E}"/>
              </a:ext>
            </a:extLst>
          </p:cNvPr>
          <p:cNvSpPr/>
          <p:nvPr/>
        </p:nvSpPr>
        <p:spPr>
          <a:xfrm>
            <a:off x="9943290" y="5396257"/>
            <a:ext cx="868302" cy="128533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Data Stores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2" idx="0"/>
          </p:cNvCxnSpPr>
          <p:nvPr/>
        </p:nvCxnSpPr>
        <p:spPr>
          <a:xfrm>
            <a:off x="8988724" y="5107703"/>
            <a:ext cx="2382281" cy="716999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4BA71D-8F30-491E-98A6-AC9C42DFA7F1}"/>
              </a:ext>
            </a:extLst>
          </p:cNvPr>
          <p:cNvSpPr txBox="1"/>
          <p:nvPr/>
        </p:nvSpPr>
        <p:spPr>
          <a:xfrm>
            <a:off x="10047504" y="4879138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1…n Projections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BAD3E9EB-BBF7-4AF1-954B-C5A2B89B125E}"/>
              </a:ext>
            </a:extLst>
          </p:cNvPr>
          <p:cNvSpPr/>
          <p:nvPr/>
        </p:nvSpPr>
        <p:spPr>
          <a:xfrm>
            <a:off x="10936854" y="5396257"/>
            <a:ext cx="868302" cy="128533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Data Stores</a:t>
            </a:r>
          </a:p>
        </p:txBody>
      </p:sp>
      <p:cxnSp>
        <p:nvCxnSpPr>
          <p:cNvPr id="43" name="Straight Arrow Connector 62">
            <a:extLst>
              <a:ext uri="{FF2B5EF4-FFF2-40B4-BE49-F238E27FC236}">
                <a16:creationId xmlns:a16="http://schemas.microsoft.com/office/drawing/2014/main" id="{238F00D6-93F4-477B-9D2A-EFE9B4C286D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988724" y="5297085"/>
            <a:ext cx="1388717" cy="527617"/>
          </a:xfrm>
          <a:prstGeom prst="curved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828938-3AC6-49ED-9838-E547A03B6A40}"/>
              </a:ext>
            </a:extLst>
          </p:cNvPr>
          <p:cNvSpPr/>
          <p:nvPr/>
        </p:nvSpPr>
        <p:spPr>
          <a:xfrm>
            <a:off x="1710997" y="1052423"/>
            <a:ext cx="7363991" cy="4770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Service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760113"/>
            <a:ext cx="3097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270311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>
            <a:off x="5318331" y="2125609"/>
            <a:ext cx="1030418" cy="3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456160"/>
            <a:ext cx="1303020" cy="39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Summing Junction 70">
            <a:extLst>
              <a:ext uri="{FF2B5EF4-FFF2-40B4-BE49-F238E27FC236}">
                <a16:creationId xmlns:a16="http://schemas.microsoft.com/office/drawing/2014/main" id="{2927C717-B75E-4C45-80D1-03DA8054013A}"/>
              </a:ext>
            </a:extLst>
          </p:cNvPr>
          <p:cNvSpPr/>
          <p:nvPr/>
        </p:nvSpPr>
        <p:spPr>
          <a:xfrm>
            <a:off x="5273048" y="3954390"/>
            <a:ext cx="501770" cy="501770"/>
          </a:xfrm>
          <a:prstGeom prst="flowChartSummingJunc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1046</Words>
  <Application>Microsoft Office PowerPoint</Application>
  <PresentationFormat>Widescreen</PresentationFormat>
  <Paragraphs>451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82</cp:revision>
  <dcterms:created xsi:type="dcterms:W3CDTF">2023-09-25T21:30:49Z</dcterms:created>
  <dcterms:modified xsi:type="dcterms:W3CDTF">2023-12-04T05:08:39Z</dcterms:modified>
</cp:coreProperties>
</file>