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84" r:id="rId2"/>
    <p:sldId id="285" r:id="rId3"/>
    <p:sldId id="307" r:id="rId4"/>
    <p:sldId id="273" r:id="rId5"/>
    <p:sldId id="286" r:id="rId6"/>
    <p:sldId id="287" r:id="rId7"/>
    <p:sldId id="288" r:id="rId8"/>
    <p:sldId id="268" r:id="rId9"/>
    <p:sldId id="269" r:id="rId10"/>
    <p:sldId id="270" r:id="rId11"/>
    <p:sldId id="289" r:id="rId12"/>
    <p:sldId id="290" r:id="rId13"/>
    <p:sldId id="303" r:id="rId14"/>
    <p:sldId id="304" r:id="rId15"/>
    <p:sldId id="305" r:id="rId16"/>
    <p:sldId id="260" r:id="rId17"/>
    <p:sldId id="291" r:id="rId18"/>
    <p:sldId id="292" r:id="rId19"/>
    <p:sldId id="293" r:id="rId20"/>
    <p:sldId id="296" r:id="rId21"/>
    <p:sldId id="297" r:id="rId22"/>
    <p:sldId id="298" r:id="rId23"/>
    <p:sldId id="299" r:id="rId24"/>
    <p:sldId id="300" r:id="rId25"/>
    <p:sldId id="301" r:id="rId26"/>
    <p:sldId id="302" r:id="rId27"/>
    <p:sldId id="3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4887"/>
    <a:srgbClr val="FF9900"/>
    <a:srgbClr val="004A8A"/>
    <a:srgbClr val="0078D7"/>
    <a:srgbClr val="5AB552"/>
    <a:srgbClr val="1B82C5"/>
    <a:srgbClr val="FA7E14"/>
    <a:srgbClr val="336791"/>
    <a:srgbClr val="FEB617"/>
    <a:srgbClr val="E25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12/06/2024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12/06/2024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12/06/2024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12/06/2024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27.png"/><Relationship Id="rId26" Type="http://schemas.openxmlformats.org/officeDocument/2006/relationships/image" Target="../media/image65.svg"/><Relationship Id="rId3" Type="http://schemas.openxmlformats.org/officeDocument/2006/relationships/image" Target="../media/image44.png"/><Relationship Id="rId21" Type="http://schemas.openxmlformats.org/officeDocument/2006/relationships/image" Target="../media/image60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24.png"/><Relationship Id="rId25" Type="http://schemas.openxmlformats.org/officeDocument/2006/relationships/image" Target="../media/image64.png"/><Relationship Id="rId2" Type="http://schemas.openxmlformats.org/officeDocument/2006/relationships/image" Target="../media/image23.png"/><Relationship Id="rId16" Type="http://schemas.openxmlformats.org/officeDocument/2006/relationships/image" Target="../media/image57.svg"/><Relationship Id="rId20" Type="http://schemas.openxmlformats.org/officeDocument/2006/relationships/image" Target="../media/image59.svg"/><Relationship Id="rId29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24" Type="http://schemas.openxmlformats.org/officeDocument/2006/relationships/image" Target="../media/image63.sv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62.png"/><Relationship Id="rId28" Type="http://schemas.openxmlformats.org/officeDocument/2006/relationships/image" Target="../media/image67.svg"/><Relationship Id="rId10" Type="http://schemas.openxmlformats.org/officeDocument/2006/relationships/image" Target="../media/image51.svg"/><Relationship Id="rId19" Type="http://schemas.openxmlformats.org/officeDocument/2006/relationships/image" Target="../media/image58.png"/><Relationship Id="rId4" Type="http://schemas.openxmlformats.org/officeDocument/2006/relationships/image" Target="../media/image45.svg"/><Relationship Id="rId9" Type="http://schemas.openxmlformats.org/officeDocument/2006/relationships/image" Target="../media/image50.png"/><Relationship Id="rId14" Type="http://schemas.openxmlformats.org/officeDocument/2006/relationships/image" Target="../media/image55.svg"/><Relationship Id="rId22" Type="http://schemas.openxmlformats.org/officeDocument/2006/relationships/image" Target="../media/image61.svg"/><Relationship Id="rId27" Type="http://schemas.openxmlformats.org/officeDocument/2006/relationships/image" Target="../media/image66.png"/><Relationship Id="rId30" Type="http://schemas.openxmlformats.org/officeDocument/2006/relationships/image" Target="../media/image69.sv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81.svg"/><Relationship Id="rId26" Type="http://schemas.openxmlformats.org/officeDocument/2006/relationships/image" Target="../media/image86.png"/><Relationship Id="rId39" Type="http://schemas.openxmlformats.org/officeDocument/2006/relationships/image" Target="../media/image99.svg"/><Relationship Id="rId21" Type="http://schemas.openxmlformats.org/officeDocument/2006/relationships/image" Target="../media/image84.png"/><Relationship Id="rId34" Type="http://schemas.openxmlformats.org/officeDocument/2006/relationships/image" Target="../media/image94.png"/><Relationship Id="rId7" Type="http://schemas.openxmlformats.org/officeDocument/2006/relationships/image" Target="../media/image72.png"/><Relationship Id="rId2" Type="http://schemas.openxmlformats.org/officeDocument/2006/relationships/image" Target="../media/image23.png"/><Relationship Id="rId16" Type="http://schemas.openxmlformats.org/officeDocument/2006/relationships/image" Target="../media/image79.svg"/><Relationship Id="rId20" Type="http://schemas.openxmlformats.org/officeDocument/2006/relationships/image" Target="../media/image83.svg"/><Relationship Id="rId29" Type="http://schemas.openxmlformats.org/officeDocument/2006/relationships/image" Target="../media/image89.svg"/><Relationship Id="rId41" Type="http://schemas.openxmlformats.org/officeDocument/2006/relationships/image" Target="../media/image10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11" Type="http://schemas.openxmlformats.org/officeDocument/2006/relationships/image" Target="../media/image76.png"/><Relationship Id="rId24" Type="http://schemas.openxmlformats.org/officeDocument/2006/relationships/image" Target="../media/image7.png"/><Relationship Id="rId32" Type="http://schemas.openxmlformats.org/officeDocument/2006/relationships/image" Target="../media/image92.png"/><Relationship Id="rId37" Type="http://schemas.openxmlformats.org/officeDocument/2006/relationships/image" Target="../media/image97.svg"/><Relationship Id="rId40" Type="http://schemas.openxmlformats.org/officeDocument/2006/relationships/image" Target="../media/image100.png"/><Relationship Id="rId5" Type="http://schemas.openxmlformats.org/officeDocument/2006/relationships/image" Target="../media/image70.png"/><Relationship Id="rId15" Type="http://schemas.openxmlformats.org/officeDocument/2006/relationships/image" Target="../media/image78.png"/><Relationship Id="rId23" Type="http://schemas.openxmlformats.org/officeDocument/2006/relationships/image" Target="../media/image6.png"/><Relationship Id="rId28" Type="http://schemas.openxmlformats.org/officeDocument/2006/relationships/image" Target="../media/image88.png"/><Relationship Id="rId36" Type="http://schemas.openxmlformats.org/officeDocument/2006/relationships/image" Target="../media/image96.png"/><Relationship Id="rId10" Type="http://schemas.openxmlformats.org/officeDocument/2006/relationships/image" Target="../media/image75.svg"/><Relationship Id="rId19" Type="http://schemas.openxmlformats.org/officeDocument/2006/relationships/image" Target="../media/image82.png"/><Relationship Id="rId31" Type="http://schemas.openxmlformats.org/officeDocument/2006/relationships/image" Target="../media/image91.svg"/><Relationship Id="rId4" Type="http://schemas.openxmlformats.org/officeDocument/2006/relationships/image" Target="../media/image45.svg"/><Relationship Id="rId9" Type="http://schemas.openxmlformats.org/officeDocument/2006/relationships/image" Target="../media/image74.png"/><Relationship Id="rId14" Type="http://schemas.openxmlformats.org/officeDocument/2006/relationships/image" Target="../media/image27.png"/><Relationship Id="rId22" Type="http://schemas.openxmlformats.org/officeDocument/2006/relationships/image" Target="../media/image85.svg"/><Relationship Id="rId27" Type="http://schemas.openxmlformats.org/officeDocument/2006/relationships/image" Target="../media/image87.svg"/><Relationship Id="rId30" Type="http://schemas.openxmlformats.org/officeDocument/2006/relationships/image" Target="../media/image90.png"/><Relationship Id="rId35" Type="http://schemas.openxmlformats.org/officeDocument/2006/relationships/image" Target="../media/image95.svg"/><Relationship Id="rId8" Type="http://schemas.openxmlformats.org/officeDocument/2006/relationships/image" Target="../media/image73.svg"/><Relationship Id="rId3" Type="http://schemas.openxmlformats.org/officeDocument/2006/relationships/image" Target="../media/image44.png"/><Relationship Id="rId12" Type="http://schemas.openxmlformats.org/officeDocument/2006/relationships/image" Target="../media/image77.svg"/><Relationship Id="rId17" Type="http://schemas.openxmlformats.org/officeDocument/2006/relationships/image" Target="../media/image80.png"/><Relationship Id="rId25" Type="http://schemas.openxmlformats.org/officeDocument/2006/relationships/image" Target="../media/image16.png"/><Relationship Id="rId33" Type="http://schemas.openxmlformats.org/officeDocument/2006/relationships/image" Target="../media/image93.svg"/><Relationship Id="rId38" Type="http://schemas.openxmlformats.org/officeDocument/2006/relationships/image" Target="../media/image9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13" Type="http://schemas.openxmlformats.org/officeDocument/2006/relationships/image" Target="../media/image60.png"/><Relationship Id="rId18" Type="http://schemas.openxmlformats.org/officeDocument/2006/relationships/image" Target="../media/image65.svg"/><Relationship Id="rId3" Type="http://schemas.openxmlformats.org/officeDocument/2006/relationships/image" Target="../media/image44.png"/><Relationship Id="rId21" Type="http://schemas.openxmlformats.org/officeDocument/2006/relationships/image" Target="../media/image68.png"/><Relationship Id="rId7" Type="http://schemas.openxmlformats.org/officeDocument/2006/relationships/image" Target="../media/image50.png"/><Relationship Id="rId12" Type="http://schemas.openxmlformats.org/officeDocument/2006/relationships/image" Target="../media/image59.svg"/><Relationship Id="rId17" Type="http://schemas.openxmlformats.org/officeDocument/2006/relationships/image" Target="../media/image64.png"/><Relationship Id="rId2" Type="http://schemas.openxmlformats.org/officeDocument/2006/relationships/image" Target="../media/image23.png"/><Relationship Id="rId16" Type="http://schemas.openxmlformats.org/officeDocument/2006/relationships/image" Target="../media/image63.svg"/><Relationship Id="rId20" Type="http://schemas.openxmlformats.org/officeDocument/2006/relationships/image" Target="../media/image6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11" Type="http://schemas.openxmlformats.org/officeDocument/2006/relationships/image" Target="../media/image58.png"/><Relationship Id="rId24" Type="http://schemas.openxmlformats.org/officeDocument/2006/relationships/image" Target="../media/image53.svg"/><Relationship Id="rId5" Type="http://schemas.openxmlformats.org/officeDocument/2006/relationships/image" Target="../media/image48.png"/><Relationship Id="rId15" Type="http://schemas.openxmlformats.org/officeDocument/2006/relationships/image" Target="../media/image62.png"/><Relationship Id="rId23" Type="http://schemas.openxmlformats.org/officeDocument/2006/relationships/image" Target="../media/image52.png"/><Relationship Id="rId10" Type="http://schemas.openxmlformats.org/officeDocument/2006/relationships/image" Target="../media/image55.svg"/><Relationship Id="rId19" Type="http://schemas.openxmlformats.org/officeDocument/2006/relationships/image" Target="../media/image66.png"/><Relationship Id="rId4" Type="http://schemas.openxmlformats.org/officeDocument/2006/relationships/image" Target="../media/image45.svg"/><Relationship Id="rId9" Type="http://schemas.openxmlformats.org/officeDocument/2006/relationships/image" Target="../media/image54.png"/><Relationship Id="rId14" Type="http://schemas.openxmlformats.org/officeDocument/2006/relationships/image" Target="../media/image61.svg"/><Relationship Id="rId22" Type="http://schemas.openxmlformats.org/officeDocument/2006/relationships/image" Target="../media/image69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66.png"/><Relationship Id="rId18" Type="http://schemas.openxmlformats.org/officeDocument/2006/relationships/image" Target="../media/image53.svg"/><Relationship Id="rId3" Type="http://schemas.openxmlformats.org/officeDocument/2006/relationships/image" Target="../media/image48.png"/><Relationship Id="rId21" Type="http://schemas.openxmlformats.org/officeDocument/2006/relationships/image" Target="../media/image102.png"/><Relationship Id="rId7" Type="http://schemas.openxmlformats.org/officeDocument/2006/relationships/image" Target="../media/image54.png"/><Relationship Id="rId12" Type="http://schemas.openxmlformats.org/officeDocument/2006/relationships/image" Target="../media/image63.svg"/><Relationship Id="rId17" Type="http://schemas.openxmlformats.org/officeDocument/2006/relationships/image" Target="../media/image52.png"/><Relationship Id="rId2" Type="http://schemas.openxmlformats.org/officeDocument/2006/relationships/image" Target="../media/image23.png"/><Relationship Id="rId16" Type="http://schemas.openxmlformats.org/officeDocument/2006/relationships/image" Target="../media/image69.svg"/><Relationship Id="rId20" Type="http://schemas.openxmlformats.org/officeDocument/2006/relationships/image" Target="../media/image4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svg"/><Relationship Id="rId11" Type="http://schemas.openxmlformats.org/officeDocument/2006/relationships/image" Target="../media/image62.png"/><Relationship Id="rId5" Type="http://schemas.openxmlformats.org/officeDocument/2006/relationships/image" Target="../media/image50.png"/><Relationship Id="rId15" Type="http://schemas.openxmlformats.org/officeDocument/2006/relationships/image" Target="../media/image68.png"/><Relationship Id="rId10" Type="http://schemas.openxmlformats.org/officeDocument/2006/relationships/image" Target="../media/image61.svg"/><Relationship Id="rId19" Type="http://schemas.openxmlformats.org/officeDocument/2006/relationships/image" Target="../media/image44.png"/><Relationship Id="rId4" Type="http://schemas.openxmlformats.org/officeDocument/2006/relationships/image" Target="../media/image49.svg"/><Relationship Id="rId9" Type="http://schemas.openxmlformats.org/officeDocument/2006/relationships/image" Target="../media/image60.png"/><Relationship Id="rId14" Type="http://schemas.openxmlformats.org/officeDocument/2006/relationships/image" Target="../media/image67.svg"/><Relationship Id="rId22" Type="http://schemas.openxmlformats.org/officeDocument/2006/relationships/image" Target="../media/image103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301653" cy="406788"/>
            <a:chOff x="7156883" y="5814395"/>
            <a:chExt cx="1667634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667634" cy="517641"/>
              <a:chOff x="7656619" y="5506371"/>
              <a:chExt cx="1667634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122229" y="5576118"/>
                <a:ext cx="1202024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Bus &amp;Queues</a:t>
                </a:r>
                <a:endParaRPr lang="en-NZ" sz="105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UserProfile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Identity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0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00CBC99C-B1F9-32C4-A7C4-CFD0AC12DED3}"/>
              </a:ext>
            </a:extLst>
          </p:cNvPr>
          <p:cNvSpPr/>
          <p:nvPr/>
        </p:nvSpPr>
        <p:spPr>
          <a:xfrm>
            <a:off x="4701223" y="715796"/>
            <a:ext cx="1630782" cy="60750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3665AF3-0F0A-2350-CC32-3FCC2447E9BC}"/>
              </a:ext>
            </a:extLst>
          </p:cNvPr>
          <p:cNvSpPr/>
          <p:nvPr/>
        </p:nvSpPr>
        <p:spPr>
          <a:xfrm>
            <a:off x="9724079" y="715796"/>
            <a:ext cx="1630782" cy="607502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D847966E-468B-D020-DE7D-22AEF75524C8}"/>
              </a:ext>
            </a:extLst>
          </p:cNvPr>
          <p:cNvSpPr/>
          <p:nvPr/>
        </p:nvSpPr>
        <p:spPr>
          <a:xfrm>
            <a:off x="8046288" y="715796"/>
            <a:ext cx="1630782" cy="6075028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3C66644-BC75-D2A5-6F1A-3331163BF70A}"/>
              </a:ext>
            </a:extLst>
          </p:cNvPr>
          <p:cNvSpPr/>
          <p:nvPr/>
        </p:nvSpPr>
        <p:spPr>
          <a:xfrm>
            <a:off x="3034330" y="715796"/>
            <a:ext cx="1630782" cy="607502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ED9BDDD3-4A6C-1753-523F-963E76FAD34A}"/>
              </a:ext>
            </a:extLst>
          </p:cNvPr>
          <p:cNvSpPr/>
          <p:nvPr/>
        </p:nvSpPr>
        <p:spPr>
          <a:xfrm>
            <a:off x="136659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DF43833-57DA-A2BE-0A42-AC7748D51C84}"/>
              </a:ext>
            </a:extLst>
          </p:cNvPr>
          <p:cNvSpPr/>
          <p:nvPr/>
        </p:nvSpPr>
        <p:spPr>
          <a:xfrm>
            <a:off x="6368116" y="715796"/>
            <a:ext cx="1630782" cy="6075028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F2077-D534-DFB8-D9FE-02E1321DA588}"/>
              </a:ext>
            </a:extLst>
          </p:cNvPr>
          <p:cNvSpPr txBox="1"/>
          <p:nvPr/>
        </p:nvSpPr>
        <p:spPr>
          <a:xfrm>
            <a:off x="267419" y="207034"/>
            <a:ext cx="5665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“Generic” Subdomains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73252011-A249-FD60-6ADC-18CE9800C70C}"/>
              </a:ext>
            </a:extLst>
          </p:cNvPr>
          <p:cNvSpPr/>
          <p:nvPr/>
        </p:nvSpPr>
        <p:spPr>
          <a:xfrm>
            <a:off x="1776791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7" name="Rectangle: Folded Corner 6">
            <a:extLst>
              <a:ext uri="{FF2B5EF4-FFF2-40B4-BE49-F238E27FC236}">
                <a16:creationId xmlns:a16="http://schemas.microsoft.com/office/drawing/2014/main" id="{2EEB4A38-2A0E-4423-F24C-AF8FB4C4AB18}"/>
              </a:ext>
            </a:extLst>
          </p:cNvPr>
          <p:cNvSpPr/>
          <p:nvPr/>
        </p:nvSpPr>
        <p:spPr>
          <a:xfrm>
            <a:off x="3467636" y="116927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Guest Invitation Created</a:t>
            </a: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2FD9F1CF-A127-917B-456B-2B07754302A8}"/>
              </a:ext>
            </a:extLst>
          </p:cNvPr>
          <p:cNvSpPr/>
          <p:nvPr/>
        </p:nvSpPr>
        <p:spPr>
          <a:xfrm>
            <a:off x="8457926" y="4320119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UserProfile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FE3C8-E243-6EBA-5B3A-CF7E6D4E2C02}"/>
              </a:ext>
            </a:extLst>
          </p:cNvPr>
          <p:cNvSpPr txBox="1"/>
          <p:nvPr/>
        </p:nvSpPr>
        <p:spPr>
          <a:xfrm>
            <a:off x="1378722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C7AF1E-808F-7CD3-4817-A05B0B15D53A}"/>
              </a:ext>
            </a:extLst>
          </p:cNvPr>
          <p:cNvSpPr txBox="1"/>
          <p:nvPr/>
        </p:nvSpPr>
        <p:spPr>
          <a:xfrm>
            <a:off x="3290583" y="762895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EndUsers</a:t>
            </a:r>
            <a:endParaRPr lang="en-NZ" dirty="0"/>
          </a:p>
        </p:txBody>
      </p:sp>
      <p:sp>
        <p:nvSpPr>
          <p:cNvPr id="14" name="Rectangle: Folded Corner 13">
            <a:extLst>
              <a:ext uri="{FF2B5EF4-FFF2-40B4-BE49-F238E27FC236}">
                <a16:creationId xmlns:a16="http://schemas.microsoft.com/office/drawing/2014/main" id="{DEC1C74A-B6B0-8807-5792-FBE326F24A37}"/>
              </a:ext>
            </a:extLst>
          </p:cNvPr>
          <p:cNvSpPr/>
          <p:nvPr/>
        </p:nvSpPr>
        <p:spPr>
          <a:xfrm>
            <a:off x="1758108" y="317281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Member</a:t>
            </a:r>
          </a:p>
          <a:p>
            <a:pPr algn="ctr"/>
            <a:r>
              <a:rPr lang="en-NZ" sz="1000" dirty="0" err="1">
                <a:solidFill>
                  <a:schemeClr val="tx1"/>
                </a:solidFill>
              </a:rPr>
              <a:t>UnInvited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B97EC728-42E9-E20F-D099-1A08C83FD664}"/>
              </a:ext>
            </a:extLst>
          </p:cNvPr>
          <p:cNvSpPr/>
          <p:nvPr/>
        </p:nvSpPr>
        <p:spPr>
          <a:xfrm>
            <a:off x="8457926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Organization </a:t>
            </a:r>
            <a:r>
              <a:rPr lang="en-NZ" sz="1000" dirty="0">
                <a:solidFill>
                  <a:schemeClr val="tx1"/>
                </a:solidFill>
              </a:rPr>
              <a:t>Changed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E1AFC18-8184-C4C6-E8FC-0B295509DA7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587183" y="1446008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1447F5D-7D20-626B-C663-27076F67C639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568500" y="3449553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Folded Corner 42">
            <a:extLst>
              <a:ext uri="{FF2B5EF4-FFF2-40B4-BE49-F238E27FC236}">
                <a16:creationId xmlns:a16="http://schemas.microsoft.com/office/drawing/2014/main" id="{C9FEC7C7-2D4C-4AD3-35B3-65E2AE4FED22}"/>
              </a:ext>
            </a:extLst>
          </p:cNvPr>
          <p:cNvSpPr/>
          <p:nvPr/>
        </p:nvSpPr>
        <p:spPr>
          <a:xfrm>
            <a:off x="3109083" y="2532630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Default </a:t>
            </a:r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Changed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12DFF43-6F20-894C-8961-5D79829D6EB9}"/>
              </a:ext>
            </a:extLst>
          </p:cNvPr>
          <p:cNvCxnSpPr>
            <a:cxnSpLocks/>
            <a:stCxn id="15" idx="3"/>
            <a:endCxn id="43" idx="3"/>
          </p:cNvCxnSpPr>
          <p:nvPr/>
        </p:nvCxnSpPr>
        <p:spPr>
          <a:xfrm flipH="1" flipV="1">
            <a:off x="3919475" y="2809365"/>
            <a:ext cx="339870" cy="640188"/>
          </a:xfrm>
          <a:prstGeom prst="curvedConnector3">
            <a:avLst>
              <a:gd name="adj1" fmla="val -6726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Folded Corner 46">
            <a:extLst>
              <a:ext uri="{FF2B5EF4-FFF2-40B4-BE49-F238E27FC236}">
                <a16:creationId xmlns:a16="http://schemas.microsoft.com/office/drawing/2014/main" id="{B5E713F6-B547-10CB-95DA-BD8792829171}"/>
              </a:ext>
            </a:extLst>
          </p:cNvPr>
          <p:cNvSpPr/>
          <p:nvPr/>
        </p:nvSpPr>
        <p:spPr>
          <a:xfrm>
            <a:off x="1776791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Created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48" name="Rectangle: Folded Corner 47">
            <a:extLst>
              <a:ext uri="{FF2B5EF4-FFF2-40B4-BE49-F238E27FC236}">
                <a16:creationId xmlns:a16="http://schemas.microsoft.com/office/drawing/2014/main" id="{5D87D6FC-BBC9-DBDA-6EEA-2062560B0665}"/>
              </a:ext>
            </a:extLst>
          </p:cNvPr>
          <p:cNvSpPr/>
          <p:nvPr/>
        </p:nvSpPr>
        <p:spPr>
          <a:xfrm>
            <a:off x="3467636" y="187819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Added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3C15DEA-1DBB-2272-2EF7-18D89E5ECC52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2587183" y="215492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328EB7-BA69-24F4-EC63-52DE686E7128}"/>
              </a:ext>
            </a:extLst>
          </p:cNvPr>
          <p:cNvCxnSpPr>
            <a:cxnSpLocks/>
            <a:stCxn id="48" idx="3"/>
            <a:endCxn id="43" idx="3"/>
          </p:cNvCxnSpPr>
          <p:nvPr/>
        </p:nvCxnSpPr>
        <p:spPr>
          <a:xfrm flipH="1">
            <a:off x="3919475" y="2154927"/>
            <a:ext cx="358553" cy="654438"/>
          </a:xfrm>
          <a:prstGeom prst="curvedConnector3">
            <a:avLst>
              <a:gd name="adj1" fmla="val -6375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0E0B5CD-1083-3836-5B97-FA5A93A3BB8B}"/>
              </a:ext>
            </a:extLst>
          </p:cNvPr>
          <p:cNvSpPr txBox="1"/>
          <p:nvPr/>
        </p:nvSpPr>
        <p:spPr>
          <a:xfrm>
            <a:off x="6405068" y="762895"/>
            <a:ext cx="1606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Organizations</a:t>
            </a:r>
          </a:p>
        </p:txBody>
      </p:sp>
      <p:sp>
        <p:nvSpPr>
          <p:cNvPr id="67" name="Rectangle: Folded Corner 66">
            <a:extLst>
              <a:ext uri="{FF2B5EF4-FFF2-40B4-BE49-F238E27FC236}">
                <a16:creationId xmlns:a16="http://schemas.microsoft.com/office/drawing/2014/main" id="{EC92D969-46A2-7F89-88E6-A085459DD37E}"/>
              </a:ext>
            </a:extLst>
          </p:cNvPr>
          <p:cNvSpPr/>
          <p:nvPr/>
        </p:nvSpPr>
        <p:spPr>
          <a:xfrm>
            <a:off x="3448953" y="431843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</a:rPr>
              <a:t>EndUser</a:t>
            </a:r>
            <a:r>
              <a:rPr lang="en-NZ" sz="1000" dirty="0">
                <a:solidFill>
                  <a:schemeClr val="tx1"/>
                </a:solidFill>
              </a:rPr>
              <a:t> Registered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C3155BA-0957-8CE1-362A-E456ED01E42C}"/>
              </a:ext>
            </a:extLst>
          </p:cNvPr>
          <p:cNvSpPr txBox="1"/>
          <p:nvPr/>
        </p:nvSpPr>
        <p:spPr>
          <a:xfrm>
            <a:off x="8140971" y="762895"/>
            <a:ext cx="1441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 err="1"/>
              <a:t>UserProfiles</a:t>
            </a:r>
            <a:endParaRPr lang="en-NZ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F021EC6-58B2-3BF3-71E6-4D9DBF0CBA1A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>
            <a:off x="4259345" y="4595171"/>
            <a:ext cx="4198581" cy="1683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646D9DCA-62B5-5D87-08E7-7762CF7EA487}"/>
              </a:ext>
            </a:extLst>
          </p:cNvPr>
          <p:cNvCxnSpPr>
            <a:cxnSpLocks/>
            <a:stCxn id="43" idx="3"/>
            <a:endCxn id="18" idx="1"/>
          </p:cNvCxnSpPr>
          <p:nvPr/>
        </p:nvCxnSpPr>
        <p:spPr>
          <a:xfrm>
            <a:off x="3919475" y="2809365"/>
            <a:ext cx="4538451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Folded Corner 90">
            <a:extLst>
              <a:ext uri="{FF2B5EF4-FFF2-40B4-BE49-F238E27FC236}">
                <a16:creationId xmlns:a16="http://schemas.microsoft.com/office/drawing/2014/main" id="{2A9D0EC8-5641-3E8D-B05C-9D50980B9746}"/>
              </a:ext>
            </a:extLst>
          </p:cNvPr>
          <p:cNvSpPr/>
          <p:nvPr/>
        </p:nvSpPr>
        <p:spPr>
          <a:xfrm>
            <a:off x="8154569" y="496753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2" name="Rectangle: Folded Corner 91">
            <a:extLst>
              <a:ext uri="{FF2B5EF4-FFF2-40B4-BE49-F238E27FC236}">
                <a16:creationId xmlns:a16="http://schemas.microsoft.com/office/drawing/2014/main" id="{0F3DBE2E-5DFD-7ABC-1D5D-0A4D49F0C7C3}"/>
              </a:ext>
            </a:extLst>
          </p:cNvPr>
          <p:cNvSpPr/>
          <p:nvPr/>
        </p:nvSpPr>
        <p:spPr>
          <a:xfrm>
            <a:off x="8306969" y="5119932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sz="1000" dirty="0">
              <a:solidFill>
                <a:schemeClr val="tx1"/>
              </a:solidFill>
            </a:endParaRPr>
          </a:p>
        </p:txBody>
      </p:sp>
      <p:sp>
        <p:nvSpPr>
          <p:cNvPr id="93" name="Rectangle: Folded Corner 92">
            <a:extLst>
              <a:ext uri="{FF2B5EF4-FFF2-40B4-BE49-F238E27FC236}">
                <a16:creationId xmlns:a16="http://schemas.microsoft.com/office/drawing/2014/main" id="{8E79A230-F7A9-A00A-81C2-1AFC17A56BF6}"/>
              </a:ext>
            </a:extLst>
          </p:cNvPr>
          <p:cNvSpPr/>
          <p:nvPr/>
        </p:nvSpPr>
        <p:spPr>
          <a:xfrm>
            <a:off x="8459369" y="5253853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Contact Address Changed</a:t>
            </a:r>
          </a:p>
        </p:txBody>
      </p:sp>
      <p:cxnSp>
        <p:nvCxnSpPr>
          <p:cNvPr id="94" name="Straight Arrow Connector 43">
            <a:extLst>
              <a:ext uri="{FF2B5EF4-FFF2-40B4-BE49-F238E27FC236}">
                <a16:creationId xmlns:a16="http://schemas.microsoft.com/office/drawing/2014/main" id="{9C07D367-3D14-0AFD-D9C0-21FBC2CF7F32}"/>
              </a:ext>
            </a:extLst>
          </p:cNvPr>
          <p:cNvCxnSpPr>
            <a:cxnSpLocks/>
            <a:stCxn id="10" idx="3"/>
            <a:endCxn id="93" idx="3"/>
          </p:cNvCxnSpPr>
          <p:nvPr/>
        </p:nvCxnSpPr>
        <p:spPr>
          <a:xfrm>
            <a:off x="9268318" y="4596854"/>
            <a:ext cx="1443" cy="933734"/>
          </a:xfrm>
          <a:prstGeom prst="curvedConnector3">
            <a:avLst>
              <a:gd name="adj1" fmla="val 159419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Folded Corner 2">
            <a:extLst>
              <a:ext uri="{FF2B5EF4-FFF2-40B4-BE49-F238E27FC236}">
                <a16:creationId xmlns:a16="http://schemas.microsoft.com/office/drawing/2014/main" id="{E4D21751-4F41-7F50-810F-6C786F0A12D3}"/>
              </a:ext>
            </a:extLst>
          </p:cNvPr>
          <p:cNvSpPr/>
          <p:nvPr/>
        </p:nvSpPr>
        <p:spPr>
          <a:xfrm>
            <a:off x="6808343" y="1878191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Added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F60B083-F08B-20AB-C106-4A17519D9F3C}"/>
              </a:ext>
            </a:extLst>
          </p:cNvPr>
          <p:cNvCxnSpPr>
            <a:cxnSpLocks/>
            <a:stCxn id="48" idx="3"/>
            <a:endCxn id="3" idx="1"/>
          </p:cNvCxnSpPr>
          <p:nvPr/>
        </p:nvCxnSpPr>
        <p:spPr>
          <a:xfrm flipV="1">
            <a:off x="4278028" y="2154926"/>
            <a:ext cx="2530315" cy="1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25BE18-08C7-6FFB-D5AA-86B9214EF71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4259345" y="3449553"/>
            <a:ext cx="2530315" cy="1536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43">
            <a:extLst>
              <a:ext uri="{FF2B5EF4-FFF2-40B4-BE49-F238E27FC236}">
                <a16:creationId xmlns:a16="http://schemas.microsoft.com/office/drawing/2014/main" id="{12CCB142-1B3E-16E7-29E1-CC5B59D0AC7E}"/>
              </a:ext>
            </a:extLst>
          </p:cNvPr>
          <p:cNvCxnSpPr>
            <a:cxnSpLocks/>
            <a:stCxn id="7" idx="3"/>
            <a:endCxn id="48" idx="3"/>
          </p:cNvCxnSpPr>
          <p:nvPr/>
        </p:nvCxnSpPr>
        <p:spPr>
          <a:xfrm>
            <a:off x="4278028" y="1446008"/>
            <a:ext cx="12700" cy="708919"/>
          </a:xfrm>
          <a:prstGeom prst="curved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Folded Corner 28">
            <a:extLst>
              <a:ext uri="{FF2B5EF4-FFF2-40B4-BE49-F238E27FC236}">
                <a16:creationId xmlns:a16="http://schemas.microsoft.com/office/drawing/2014/main" id="{F3A52853-90BB-12E5-DF91-B94BAFA1E2A8}"/>
              </a:ext>
            </a:extLst>
          </p:cNvPr>
          <p:cNvSpPr/>
          <p:nvPr/>
        </p:nvSpPr>
        <p:spPr>
          <a:xfrm>
            <a:off x="1729999" y="49731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0" name="Rectangle: Folded Corner 29">
            <a:extLst>
              <a:ext uri="{FF2B5EF4-FFF2-40B4-BE49-F238E27FC236}">
                <a16:creationId xmlns:a16="http://schemas.microsoft.com/office/drawing/2014/main" id="{0A333653-8E02-EA6B-FCF9-8C845A14C7F5}"/>
              </a:ext>
            </a:extLst>
          </p:cNvPr>
          <p:cNvSpPr/>
          <p:nvPr/>
        </p:nvSpPr>
        <p:spPr>
          <a:xfrm>
            <a:off x="3420844" y="4973188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r>
              <a:rPr lang="en-NZ" sz="1000" dirty="0">
                <a:solidFill>
                  <a:schemeClr val="tx1"/>
                </a:solidFill>
              </a:rPr>
              <a:t> Role Assigned</a:t>
            </a:r>
          </a:p>
        </p:txBody>
      </p:sp>
      <p:sp>
        <p:nvSpPr>
          <p:cNvPr id="32" name="Rectangle: Folded Corner 31">
            <a:extLst>
              <a:ext uri="{FF2B5EF4-FFF2-40B4-BE49-F238E27FC236}">
                <a16:creationId xmlns:a16="http://schemas.microsoft.com/office/drawing/2014/main" id="{9E0D2304-FDA9-C49D-B797-EA14CD13EA20}"/>
              </a:ext>
            </a:extLst>
          </p:cNvPr>
          <p:cNvSpPr/>
          <p:nvPr/>
        </p:nvSpPr>
        <p:spPr>
          <a:xfrm>
            <a:off x="1729999" y="56208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33" name="Rectangle: Folded Corner 32">
            <a:extLst>
              <a:ext uri="{FF2B5EF4-FFF2-40B4-BE49-F238E27FC236}">
                <a16:creationId xmlns:a16="http://schemas.microsoft.com/office/drawing/2014/main" id="{4A78B85D-8D05-0DA7-29F6-4AB9CD5CF9CE}"/>
              </a:ext>
            </a:extLst>
          </p:cNvPr>
          <p:cNvSpPr/>
          <p:nvPr/>
        </p:nvSpPr>
        <p:spPr>
          <a:xfrm>
            <a:off x="3420844" y="562085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Role </a:t>
            </a:r>
            <a:r>
              <a:rPr lang="en-NZ" sz="900" dirty="0">
                <a:solidFill>
                  <a:schemeClr val="tx1"/>
                </a:solidFill>
              </a:rPr>
              <a:t>Unassigned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0FC5E-3163-D7AD-1DCB-F6CD5948F4F9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540391" y="5249921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04F69-F315-1418-564C-E26E1CCE7FAD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2540391" y="5897587"/>
            <a:ext cx="880453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Folded Corner 41">
            <a:extLst>
              <a:ext uri="{FF2B5EF4-FFF2-40B4-BE49-F238E27FC236}">
                <a16:creationId xmlns:a16="http://schemas.microsoft.com/office/drawing/2014/main" id="{BC1D3803-D670-0AFD-800B-B6D4688335FD}"/>
              </a:ext>
            </a:extLst>
          </p:cNvPr>
          <p:cNvSpPr/>
          <p:nvPr/>
        </p:nvSpPr>
        <p:spPr>
          <a:xfrm>
            <a:off x="132531" y="5637401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 &amp; 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5" name="Rectangle: Folded Corner 4">
            <a:extLst>
              <a:ext uri="{FF2B5EF4-FFF2-40B4-BE49-F238E27FC236}">
                <a16:creationId xmlns:a16="http://schemas.microsoft.com/office/drawing/2014/main" id="{E8562EA0-41DD-8898-83AD-CEFAC257567F}"/>
              </a:ext>
            </a:extLst>
          </p:cNvPr>
          <p:cNvSpPr/>
          <p:nvPr/>
        </p:nvSpPr>
        <p:spPr>
          <a:xfrm>
            <a:off x="132531" y="6157796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Handled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F72B02FD-1917-A6EA-9111-9711E596F557}"/>
              </a:ext>
            </a:extLst>
          </p:cNvPr>
          <p:cNvSpPr/>
          <p:nvPr/>
        </p:nvSpPr>
        <p:spPr>
          <a:xfrm>
            <a:off x="132531" y="5108074"/>
            <a:ext cx="777078" cy="46166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Originating</a:t>
            </a:r>
          </a:p>
          <a:p>
            <a:pPr algn="ctr"/>
            <a:r>
              <a:rPr lang="en-NZ" sz="800" dirty="0">
                <a:solidFill>
                  <a:schemeClr val="tx1"/>
                </a:solidFill>
              </a:rPr>
              <a:t>Event</a:t>
            </a:r>
            <a:endParaRPr lang="en-NZ" sz="600" dirty="0">
              <a:solidFill>
                <a:schemeClr val="tx1"/>
              </a:solidFill>
            </a:endParaRP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2663B13-8D2E-F529-1B5E-86104D131E38}"/>
              </a:ext>
            </a:extLst>
          </p:cNvPr>
          <p:cNvSpPr/>
          <p:nvPr/>
        </p:nvSpPr>
        <p:spPr>
          <a:xfrm>
            <a:off x="1758108" y="389099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Organization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8A0A0A-A42F-012F-9D57-C5FBAEF66A76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 flipV="1">
            <a:off x="2568500" y="3449553"/>
            <a:ext cx="880453" cy="718172"/>
          </a:xfrm>
          <a:prstGeom prst="curvedConnector3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Folded Corner 19">
            <a:extLst>
              <a:ext uri="{FF2B5EF4-FFF2-40B4-BE49-F238E27FC236}">
                <a16:creationId xmlns:a16="http://schemas.microsoft.com/office/drawing/2014/main" id="{5D40FFED-C560-3AEA-EF69-3B24A604B93F}"/>
              </a:ext>
            </a:extLst>
          </p:cNvPr>
          <p:cNvSpPr/>
          <p:nvPr/>
        </p:nvSpPr>
        <p:spPr>
          <a:xfrm>
            <a:off x="10134274" y="3891634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Subscription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5F478D-1A0F-1375-DB48-15E836BF90A1}"/>
              </a:ext>
            </a:extLst>
          </p:cNvPr>
          <p:cNvSpPr txBox="1"/>
          <p:nvPr/>
        </p:nvSpPr>
        <p:spPr>
          <a:xfrm>
            <a:off x="9745025" y="759931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Subscriptions</a:t>
            </a:r>
          </a:p>
        </p:txBody>
      </p:sp>
      <p:cxnSp>
        <p:nvCxnSpPr>
          <p:cNvPr id="26" name="Straight Arrow Connector 83">
            <a:extLst>
              <a:ext uri="{FF2B5EF4-FFF2-40B4-BE49-F238E27FC236}">
                <a16:creationId xmlns:a16="http://schemas.microsoft.com/office/drawing/2014/main" id="{38AB3FE5-3F8B-68AD-50BF-E573DEC65136}"/>
              </a:ext>
            </a:extLst>
          </p:cNvPr>
          <p:cNvCxnSpPr>
            <a:cxnSpLocks/>
            <a:stCxn id="16" idx="3"/>
            <a:endCxn id="20" idx="1"/>
          </p:cNvCxnSpPr>
          <p:nvPr/>
        </p:nvCxnSpPr>
        <p:spPr>
          <a:xfrm>
            <a:off x="2568500" y="4167725"/>
            <a:ext cx="7565774" cy="642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Folded Corner 45">
            <a:extLst>
              <a:ext uri="{FF2B5EF4-FFF2-40B4-BE49-F238E27FC236}">
                <a16:creationId xmlns:a16="http://schemas.microsoft.com/office/drawing/2014/main" id="{B34C5FFD-439E-2CD2-80AA-ECE4E3027290}"/>
              </a:ext>
            </a:extLst>
          </p:cNvPr>
          <p:cNvSpPr/>
          <p:nvPr/>
        </p:nvSpPr>
        <p:spPr>
          <a:xfrm>
            <a:off x="10134274" y="1526012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Buyer</a:t>
            </a:r>
            <a:endParaRPr lang="en-NZ" sz="1000" dirty="0">
              <a:solidFill>
                <a:schemeClr val="tx1"/>
              </a:solidFill>
            </a:endParaRPr>
          </a:p>
          <a:p>
            <a:pPr algn="ctr"/>
            <a:r>
              <a:rPr lang="en-NZ" sz="900" dirty="0">
                <a:solidFill>
                  <a:schemeClr val="tx1"/>
                </a:solidFill>
              </a:rPr>
              <a:t>Subscribed</a:t>
            </a:r>
            <a:endParaRPr lang="en-NZ" sz="10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83">
            <a:extLst>
              <a:ext uri="{FF2B5EF4-FFF2-40B4-BE49-F238E27FC236}">
                <a16:creationId xmlns:a16="http://schemas.microsoft.com/office/drawing/2014/main" id="{E5691BBE-2299-067B-2061-92B96D3E2D43}"/>
              </a:ext>
            </a:extLst>
          </p:cNvPr>
          <p:cNvCxnSpPr>
            <a:cxnSpLocks/>
            <a:stCxn id="47" idx="3"/>
            <a:endCxn id="46" idx="1"/>
          </p:cNvCxnSpPr>
          <p:nvPr/>
        </p:nvCxnSpPr>
        <p:spPr>
          <a:xfrm flipV="1">
            <a:off x="2587183" y="1802745"/>
            <a:ext cx="7547091" cy="352182"/>
          </a:xfrm>
          <a:prstGeom prst="bentConnector3">
            <a:avLst>
              <a:gd name="adj1" fmla="val 3303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Folded Corner 21">
            <a:extLst>
              <a:ext uri="{FF2B5EF4-FFF2-40B4-BE49-F238E27FC236}">
                <a16:creationId xmlns:a16="http://schemas.microsoft.com/office/drawing/2014/main" id="{2B335D4F-D35B-6DD3-CC85-8FB843E670D2}"/>
              </a:ext>
            </a:extLst>
          </p:cNvPr>
          <p:cNvSpPr/>
          <p:nvPr/>
        </p:nvSpPr>
        <p:spPr>
          <a:xfrm>
            <a:off x="6789660" y="3174354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6C1116C6-C6A6-CD18-023E-E25CC1267D26}"/>
              </a:ext>
            </a:extLst>
          </p:cNvPr>
          <p:cNvSpPr/>
          <p:nvPr/>
        </p:nvSpPr>
        <p:spPr>
          <a:xfrm>
            <a:off x="3448953" y="3172818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dirty="0">
                <a:solidFill>
                  <a:schemeClr val="tx1"/>
                </a:solidFill>
              </a:rPr>
              <a:t>Membership </a:t>
            </a:r>
            <a:r>
              <a:rPr lang="en-NZ" sz="1000" dirty="0">
                <a:solidFill>
                  <a:schemeClr val="tx1"/>
                </a:solidFill>
              </a:rPr>
              <a:t>Removed</a:t>
            </a:r>
            <a:endParaRPr lang="en-NZ" sz="800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0DA843-364C-7679-B812-DCFE9822FC73}"/>
              </a:ext>
            </a:extLst>
          </p:cNvPr>
          <p:cNvCxnSpPr>
            <a:cxnSpLocks/>
            <a:stCxn id="67" idx="1"/>
            <a:endCxn id="47" idx="1"/>
          </p:cNvCxnSpPr>
          <p:nvPr/>
        </p:nvCxnSpPr>
        <p:spPr>
          <a:xfrm rot="10800000">
            <a:off x="1776791" y="2154927"/>
            <a:ext cx="1672162" cy="2440244"/>
          </a:xfrm>
          <a:prstGeom prst="bentConnector3">
            <a:avLst>
              <a:gd name="adj1" fmla="val 147362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Folded Corner 44">
            <a:extLst>
              <a:ext uri="{FF2B5EF4-FFF2-40B4-BE49-F238E27FC236}">
                <a16:creationId xmlns:a16="http://schemas.microsoft.com/office/drawing/2014/main" id="{93EBBF36-8509-981B-F1DB-07D1C258EB7B}"/>
              </a:ext>
            </a:extLst>
          </p:cNvPr>
          <p:cNvSpPr/>
          <p:nvPr/>
        </p:nvSpPr>
        <p:spPr>
          <a:xfrm>
            <a:off x="1593034" y="2501876"/>
            <a:ext cx="810392" cy="553470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Setting Created</a:t>
            </a:r>
          </a:p>
        </p:txBody>
      </p:sp>
      <p:cxnSp>
        <p:nvCxnSpPr>
          <p:cNvPr id="52" name="Straight Arrow Connector 49">
            <a:extLst>
              <a:ext uri="{FF2B5EF4-FFF2-40B4-BE49-F238E27FC236}">
                <a16:creationId xmlns:a16="http://schemas.microsoft.com/office/drawing/2014/main" id="{96B96CBF-3D64-3711-0639-2349D55BBC51}"/>
              </a:ext>
            </a:extLst>
          </p:cNvPr>
          <p:cNvCxnSpPr>
            <a:cxnSpLocks/>
            <a:stCxn id="47" idx="3"/>
            <a:endCxn id="45" idx="3"/>
          </p:cNvCxnSpPr>
          <p:nvPr/>
        </p:nvCxnSpPr>
        <p:spPr>
          <a:xfrm flipH="1">
            <a:off x="2403426" y="2154927"/>
            <a:ext cx="183757" cy="623684"/>
          </a:xfrm>
          <a:prstGeom prst="curvedConnector3">
            <a:avLst>
              <a:gd name="adj1" fmla="val -12440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D989AC8-F7B4-69D3-56EA-979E41CBC50E}"/>
              </a:ext>
            </a:extLst>
          </p:cNvPr>
          <p:cNvSpPr txBox="1"/>
          <p:nvPr/>
        </p:nvSpPr>
        <p:spPr>
          <a:xfrm>
            <a:off x="5060209" y="754234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Images</a:t>
            </a:r>
          </a:p>
        </p:txBody>
      </p:sp>
      <p:sp>
        <p:nvSpPr>
          <p:cNvPr id="59" name="Rectangle: Folded Corner 58">
            <a:extLst>
              <a:ext uri="{FF2B5EF4-FFF2-40B4-BE49-F238E27FC236}">
                <a16:creationId xmlns:a16="http://schemas.microsoft.com/office/drawing/2014/main" id="{3BC87BC4-EE08-3B5F-BC58-F326E7732C88}"/>
              </a:ext>
            </a:extLst>
          </p:cNvPr>
          <p:cNvSpPr/>
          <p:nvPr/>
        </p:nvSpPr>
        <p:spPr>
          <a:xfrm>
            <a:off x="5000850" y="4689380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Image</a:t>
            </a: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Deleted</a:t>
            </a:r>
            <a:endParaRPr lang="en-NZ" sz="800" dirty="0">
              <a:solidFill>
                <a:schemeClr val="tx1"/>
              </a:solidFill>
            </a:endParaRPr>
          </a:p>
        </p:txBody>
      </p: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1C609A1E-1989-6576-60F2-BE7F845B87A3}"/>
              </a:ext>
            </a:extLst>
          </p:cNvPr>
          <p:cNvSpPr/>
          <p:nvPr/>
        </p:nvSpPr>
        <p:spPr>
          <a:xfrm>
            <a:off x="6773965" y="4688041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sp>
        <p:nvSpPr>
          <p:cNvPr id="61" name="Rectangle: Folded Corner 60">
            <a:extLst>
              <a:ext uri="{FF2B5EF4-FFF2-40B4-BE49-F238E27FC236}">
                <a16:creationId xmlns:a16="http://schemas.microsoft.com/office/drawing/2014/main" id="{CF5E5560-8F6C-1BC1-B4A2-777BAC995704}"/>
              </a:ext>
            </a:extLst>
          </p:cNvPr>
          <p:cNvSpPr/>
          <p:nvPr/>
        </p:nvSpPr>
        <p:spPr>
          <a:xfrm>
            <a:off x="8457926" y="5897587"/>
            <a:ext cx="810392" cy="55346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>
                <a:solidFill>
                  <a:schemeClr val="tx1"/>
                </a:solidFill>
              </a:rPr>
              <a:t>Avatar Removed</a:t>
            </a:r>
            <a:endParaRPr lang="en-NZ" sz="1100" dirty="0">
              <a:solidFill>
                <a:schemeClr val="tx1"/>
              </a:solidFill>
            </a:endParaRPr>
          </a:p>
        </p:txBody>
      </p:sp>
      <p:cxnSp>
        <p:nvCxnSpPr>
          <p:cNvPr id="63" name="Straight Arrow Connector 83">
            <a:extLst>
              <a:ext uri="{FF2B5EF4-FFF2-40B4-BE49-F238E27FC236}">
                <a16:creationId xmlns:a16="http://schemas.microsoft.com/office/drawing/2014/main" id="{FB9647B6-AD66-D74F-5249-106B866A45DD}"/>
              </a:ext>
            </a:extLst>
          </p:cNvPr>
          <p:cNvCxnSpPr>
            <a:cxnSpLocks/>
            <a:stCxn id="59" idx="3"/>
            <a:endCxn id="60" idx="1"/>
          </p:cNvCxnSpPr>
          <p:nvPr/>
        </p:nvCxnSpPr>
        <p:spPr>
          <a:xfrm flipV="1">
            <a:off x="5811242" y="4964774"/>
            <a:ext cx="962723" cy="1339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83">
            <a:extLst>
              <a:ext uri="{FF2B5EF4-FFF2-40B4-BE49-F238E27FC236}">
                <a16:creationId xmlns:a16="http://schemas.microsoft.com/office/drawing/2014/main" id="{FF089246-0D8D-F2B9-4D16-B0B34F2AD0DA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>
            <a:off x="5811242" y="4966113"/>
            <a:ext cx="2646684" cy="1208207"/>
          </a:xfrm>
          <a:prstGeom prst="bentConnector3">
            <a:avLst>
              <a:gd name="adj1" fmla="val 13652"/>
            </a:avLst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984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5F9E5805-7832-CE51-C039-84988E682F82}"/>
              </a:ext>
            </a:extLst>
          </p:cNvPr>
          <p:cNvGrpSpPr/>
          <p:nvPr/>
        </p:nvGrpSpPr>
        <p:grpSpPr>
          <a:xfrm>
            <a:off x="181749" y="1874614"/>
            <a:ext cx="2352676" cy="2768718"/>
            <a:chOff x="181749" y="1874614"/>
            <a:chExt cx="2352676" cy="245852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21AC07A-922A-8372-1184-9453F67136F1}"/>
                </a:ext>
              </a:extLst>
            </p:cNvPr>
            <p:cNvSpPr/>
            <p:nvPr/>
          </p:nvSpPr>
          <p:spPr>
            <a:xfrm>
              <a:off x="181749" y="1874614"/>
              <a:ext cx="2352676" cy="2458524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pic>
          <p:nvPicPr>
            <p:cNvPr id="102" name="Picture 8" descr="App Service - Web App | Microsoft Azure Mono">
              <a:extLst>
                <a:ext uri="{FF2B5EF4-FFF2-40B4-BE49-F238E27FC236}">
                  <a16:creationId xmlns:a16="http://schemas.microsoft.com/office/drawing/2014/main" id="{41E1FE43-B27C-6CB4-D2DD-BE8217E84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428" y="3777579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D5F9B3A-266D-512C-C6C3-41EA6B39C51D}"/>
              </a:ext>
            </a:extLst>
          </p:cNvPr>
          <p:cNvSpPr txBox="1"/>
          <p:nvPr/>
        </p:nvSpPr>
        <p:spPr>
          <a:xfrm>
            <a:off x="267419" y="207034"/>
            <a:ext cx="50000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(Azure)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CFC7CC5-71FA-B6C8-7CFC-4D09A86B0FFE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3F7AED2-B6D1-CCBD-C0CA-1728AF21C0E1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826A1694-C918-854C-B974-A5ECCA4916A8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0078D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Azure Service Bus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07EEE1-BA49-E25F-FAC1-C8B50C9D278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B256630-1D6D-0327-779B-BCBC54095D2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447926" y="3530862"/>
            <a:ext cx="312699" cy="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EA61273-9167-2CFC-B16C-EEC094628CF8}"/>
              </a:ext>
            </a:extLst>
          </p:cNvPr>
          <p:cNvCxnSpPr>
            <a:cxnSpLocks/>
            <a:stCxn id="97" idx="3"/>
            <a:endCxn id="16" idx="1"/>
          </p:cNvCxnSpPr>
          <p:nvPr/>
        </p:nvCxnSpPr>
        <p:spPr>
          <a:xfrm flipV="1">
            <a:off x="4625844" y="2826015"/>
            <a:ext cx="531379" cy="69755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B0806FC-9443-7FD8-CB4B-C81F9D45DC10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DCD0B29-D7C0-2321-2CD2-FBFF7D2661B6}"/>
                </a:ext>
              </a:extLst>
            </p:cNvPr>
            <p:cNvGrpSpPr/>
            <p:nvPr/>
          </p:nvGrpSpPr>
          <p:grpSpPr>
            <a:xfrm>
              <a:off x="5157223" y="3330900"/>
              <a:ext cx="1119752" cy="399929"/>
              <a:chOff x="7334798" y="4191253"/>
              <a:chExt cx="1119752" cy="399929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F76AAD5-31F4-7BF1-3E87-BD8CC6390E70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7" name="Picture 4" descr="Azure Functions (@AzureFunctions) / Twitter">
                <a:extLst>
                  <a:ext uri="{FF2B5EF4-FFF2-40B4-BE49-F238E27FC236}">
                    <a16:creationId xmlns:a16="http://schemas.microsoft.com/office/drawing/2014/main" id="{2BE30221-92C6-F9F6-C404-F078C81E8A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A0E9769-AA13-D377-410E-D012C53312F1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823741A-DF00-F4A5-7309-5A583A748AA5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(1)</a:t>
                </a:r>
                <a:endParaRPr lang="en-NZ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35D8ADB-CF47-FE21-187C-B4714A8B500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37A0051-452A-D03D-377B-B82825BB359D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D3E7D-E650-71DC-D0DF-7FC61A72FF6F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89D47A75-D047-104B-996D-68B9FE878EED}"/>
                  </a:ext>
                </a:extLst>
              </p:cNvPr>
              <p:cNvCxnSpPr>
                <a:cxnSpLocks/>
                <a:stCxn id="31" idx="2"/>
                <a:endCxn id="35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FF86473-EB36-6199-E70F-462AB5CAC5F5}"/>
                  </a:ext>
                </a:extLst>
              </p:cNvPr>
              <p:cNvCxnSpPr>
                <a:cxnSpLocks/>
                <a:stCxn id="30" idx="3"/>
                <a:endCxn id="31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500BF48-F23F-ED14-5C39-3FD131D6FD13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B0398FA9-166D-1489-9C5D-BF1F82460479}"/>
                  </a:ext>
                </a:extLst>
              </p:cNvPr>
              <p:cNvCxnSpPr>
                <a:cxnSpLocks/>
                <a:stCxn id="82" idx="2"/>
                <a:endCxn id="48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C6BD332-4172-0C2E-8CB9-E60FEADA48D8}"/>
                </a:ext>
              </a:extLst>
            </p:cNvPr>
            <p:cNvCxnSpPr>
              <a:cxnSpLocks/>
              <a:stCxn id="16" idx="3"/>
              <a:endCxn id="30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25B3517-25BD-E38F-1B80-FF2ADA597A1D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9D53314-D7B7-DDBE-53C2-2E3FCC895C01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A8E5A65-46F8-F98D-4168-26F91958C58C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730DED-97A9-42E1-C9C9-67B0031BE6F0}"/>
                </a:ext>
              </a:extLst>
            </p:cNvPr>
            <p:cNvGrpSpPr/>
            <p:nvPr/>
          </p:nvGrpSpPr>
          <p:grpSpPr>
            <a:xfrm>
              <a:off x="5157223" y="1921200"/>
              <a:ext cx="1119752" cy="399929"/>
              <a:chOff x="7334798" y="2781553"/>
              <a:chExt cx="1119752" cy="399929"/>
            </a:xfrm>
          </p:grpSpPr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D9A959FB-D780-EE3F-C42C-FD22B7E68E3F}"/>
                  </a:ext>
                </a:extLst>
              </p:cNvPr>
              <p:cNvSpPr/>
              <p:nvPr/>
            </p:nvSpPr>
            <p:spPr>
              <a:xfrm>
                <a:off x="7334798" y="2781553"/>
                <a:ext cx="1119752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Function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5" name="Picture 4" descr="Azure Functions (@AzureFunctions) / Twitter">
                <a:extLst>
                  <a:ext uri="{FF2B5EF4-FFF2-40B4-BE49-F238E27FC236}">
                    <a16:creationId xmlns:a16="http://schemas.microsoft.com/office/drawing/2014/main" id="{37B47A94-6E3E-C449-3355-78E8D823F2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2851572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C1EFAE33-FF15-DCB4-45ED-A3FA693D58B2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BA3B0C29-EF07-EFAD-63DF-3D9D3DE1E6B1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 Host (2)</a:t>
                </a:r>
                <a:endParaRPr lang="en-NZ" dirty="0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89671648-314B-87B4-CE05-D3A58F737D52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EventNotifications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4E8AFD37-CD3D-41DA-680B-73BE49798372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9E1CCC0-C893-CEBC-DBD5-2DB12D91CAFC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0D29589B-CF1E-9AE1-F03E-9D7754E4C9C9}"/>
                  </a:ext>
                </a:extLst>
              </p:cNvPr>
              <p:cNvCxnSpPr>
                <a:cxnSpLocks/>
                <a:stCxn id="68" idx="2"/>
                <a:endCxn id="69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44">
                <a:extLst>
                  <a:ext uri="{FF2B5EF4-FFF2-40B4-BE49-F238E27FC236}">
                    <a16:creationId xmlns:a16="http://schemas.microsoft.com/office/drawing/2014/main" id="{AECDF302-C68E-9703-B35F-E2EE655F830F}"/>
                  </a:ext>
                </a:extLst>
              </p:cNvPr>
              <p:cNvCxnSpPr>
                <a:cxnSpLocks/>
                <a:stCxn id="67" idx="3"/>
                <a:endCxn id="68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550B92-F712-AE31-3123-134E2B4DBFA1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bg1"/>
                    </a:solidFill>
                  </a:rPr>
                  <a:t>ISubDomainApplication</a:t>
                </a:r>
                <a:endParaRPr lang="en-NZ" sz="9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101E74F6-FFB6-CCF7-F66B-FF9F3CADE468}"/>
                  </a:ext>
                </a:extLst>
              </p:cNvPr>
              <p:cNvCxnSpPr>
                <a:cxnSpLocks/>
                <a:stCxn id="87" idx="2"/>
                <a:endCxn id="72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Straight Arrow Connector 31">
              <a:extLst>
                <a:ext uri="{FF2B5EF4-FFF2-40B4-BE49-F238E27FC236}">
                  <a16:creationId xmlns:a16="http://schemas.microsoft.com/office/drawing/2014/main" id="{B61883C8-34D3-E316-E9D4-BA854C148A8F}"/>
                </a:ext>
              </a:extLst>
            </p:cNvPr>
            <p:cNvCxnSpPr>
              <a:cxnSpLocks/>
              <a:stCxn id="74" idx="3"/>
              <a:endCxn id="67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E7C5EAA-C481-C876-B006-568312AC268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691BD8A4-28CB-FFA0-244A-36A9FA9BA18F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D2EF8AC-8EBA-B1BA-5D19-D164FF75D65E}"/>
              </a:ext>
            </a:extLst>
          </p:cNvPr>
          <p:cNvCxnSpPr>
            <a:cxnSpLocks/>
            <a:stCxn id="97" idx="3"/>
            <a:endCxn id="74" idx="1"/>
          </p:cNvCxnSpPr>
          <p:nvPr/>
        </p:nvCxnSpPr>
        <p:spPr>
          <a:xfrm>
            <a:off x="4625844" y="3523567"/>
            <a:ext cx="531379" cy="825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D05C423-4CFF-EE31-E397-B02DC3E84B52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CA0DC84-EBF3-6234-ACE0-36D8717630E1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41D2415C-B232-89B4-3C17-1FE2BA77F7BE}"/>
              </a:ext>
            </a:extLst>
          </p:cNvPr>
          <p:cNvGrpSpPr/>
          <p:nvPr/>
        </p:nvGrpSpPr>
        <p:grpSpPr>
          <a:xfrm>
            <a:off x="2858383" y="3337951"/>
            <a:ext cx="1767461" cy="406788"/>
            <a:chOff x="10267157" y="4862844"/>
            <a:chExt cx="1767461" cy="406788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5CC2BDA3-1F1A-018D-BE1E-7C79645D306D}"/>
                </a:ext>
              </a:extLst>
            </p:cNvPr>
            <p:cNvGrpSpPr/>
            <p:nvPr/>
          </p:nvGrpSpPr>
          <p:grpSpPr>
            <a:xfrm>
              <a:off x="10267157" y="4862844"/>
              <a:ext cx="1767461" cy="406788"/>
              <a:chOff x="7656619" y="5506371"/>
              <a:chExt cx="2264412" cy="517641"/>
            </a:xfrm>
          </p:grpSpPr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2DC3F62E-2FB2-9686-5D9E-C086EF348CBF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5D1F0C6F-094A-BFFE-ECB0-9F500DD719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0CC6241F-721A-53EC-41D6-8CF9AAD9E810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552D8F50-7B3E-0641-ED72-5424D8C1473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Cylinder 95">
                <a:extLst>
                  <a:ext uri="{FF2B5EF4-FFF2-40B4-BE49-F238E27FC236}">
                    <a16:creationId xmlns:a16="http://schemas.microsoft.com/office/drawing/2014/main" id="{885B2B00-BCD9-8375-F597-276FBA069178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211D8B4A-F268-7EC6-7CA4-FDFB108225E5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1551080" cy="332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91" name="Picture 2" descr="Pricing - Service Bus | Microsoft Azure">
              <a:extLst>
                <a:ext uri="{FF2B5EF4-FFF2-40B4-BE49-F238E27FC236}">
                  <a16:creationId xmlns:a16="http://schemas.microsoft.com/office/drawing/2014/main" id="{17090AF2-08A2-7263-18DC-2E16807076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00" name="Picture 8" descr="App Service - Web App | Microsoft Azure Mono">
            <a:extLst>
              <a:ext uri="{FF2B5EF4-FFF2-40B4-BE49-F238E27FC236}">
                <a16:creationId xmlns:a16="http://schemas.microsoft.com/office/drawing/2014/main" id="{00F4B82C-468E-911A-1949-38B2F1EBF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297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8" descr="App Service - Web App | Microsoft Azure Mono">
            <a:extLst>
              <a:ext uri="{FF2B5EF4-FFF2-40B4-BE49-F238E27FC236}">
                <a16:creationId xmlns:a16="http://schemas.microsoft.com/office/drawing/2014/main" id="{88AA38BF-386C-C288-F514-E80E4970F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293" y="2405741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811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8C3425-5070-0659-AF02-56A164D0A367}"/>
              </a:ext>
            </a:extLst>
          </p:cNvPr>
          <p:cNvSpPr/>
          <p:nvPr/>
        </p:nvSpPr>
        <p:spPr>
          <a:xfrm>
            <a:off x="181749" y="1874613"/>
            <a:ext cx="2352676" cy="2611661"/>
          </a:xfrm>
          <a:prstGeom prst="roundRect">
            <a:avLst>
              <a:gd name="adj" fmla="val 4576"/>
            </a:avLst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>
                <a:solidFill>
                  <a:schemeClr val="tx1"/>
                </a:solidFill>
              </a:rPr>
              <a:t>              </a:t>
            </a:r>
            <a:r>
              <a:rPr lang="en-US" sz="1200" dirty="0" err="1">
                <a:solidFill>
                  <a:schemeClr val="tx1"/>
                </a:solidFill>
              </a:rPr>
              <a:t>BackEnd</a:t>
            </a:r>
            <a:r>
              <a:rPr lang="en-US" sz="1200" dirty="0">
                <a:solidFill>
                  <a:schemeClr val="tx1"/>
                </a:solidFill>
              </a:rPr>
              <a:t> API Host (1)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0DD859-7FAA-2E34-501E-DC3B634D083B}"/>
              </a:ext>
            </a:extLst>
          </p:cNvPr>
          <p:cNvSpPr txBox="1"/>
          <p:nvPr/>
        </p:nvSpPr>
        <p:spPr>
          <a:xfrm>
            <a:off x="267419" y="207034"/>
            <a:ext cx="48654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Eventing Flows – Brokering (AWS)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56C44B-D4AC-749D-7D98-FA360E816DAB}"/>
              </a:ext>
            </a:extLst>
          </p:cNvPr>
          <p:cNvSpPr/>
          <p:nvPr/>
        </p:nvSpPr>
        <p:spPr>
          <a:xfrm>
            <a:off x="267420" y="2047875"/>
            <a:ext cx="2180506" cy="69532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AsynchronousQueue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ConsumerRelay</a:t>
            </a:r>
            <a:endParaRPr lang="en-NZ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C371A65-937A-8859-31A6-8F7BEDD9DAE5}"/>
              </a:ext>
            </a:extLst>
          </p:cNvPr>
          <p:cNvSpPr/>
          <p:nvPr/>
        </p:nvSpPr>
        <p:spPr>
          <a:xfrm>
            <a:off x="267420" y="3183202"/>
            <a:ext cx="2180506" cy="69532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IDomainEventing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MessageBusTopic</a:t>
            </a: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F50532E-156D-5749-AA26-60CEE86BCF65}"/>
              </a:ext>
            </a:extLst>
          </p:cNvPr>
          <p:cNvSpPr/>
          <p:nvPr/>
        </p:nvSpPr>
        <p:spPr>
          <a:xfrm>
            <a:off x="2723059" y="2475779"/>
            <a:ext cx="2007691" cy="1619967"/>
          </a:xfrm>
          <a:prstGeom prst="can">
            <a:avLst>
              <a:gd name="adj" fmla="val 8237"/>
            </a:avLst>
          </a:prstGeom>
          <a:solidFill>
            <a:srgbClr val="FA4887"/>
          </a:solidFill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dirty="0"/>
              <a:t>SNS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18278A2-76A3-A61D-61C9-7EC3739780A9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1357673" y="2743200"/>
            <a:ext cx="0" cy="4400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EFFE606-C13F-77C0-9979-5B2D03F1EA55}"/>
              </a:ext>
            </a:extLst>
          </p:cNvPr>
          <p:cNvCxnSpPr>
            <a:cxnSpLocks/>
            <a:stCxn id="10" idx="3"/>
            <a:endCxn id="108" idx="3"/>
          </p:cNvCxnSpPr>
          <p:nvPr/>
        </p:nvCxnSpPr>
        <p:spPr>
          <a:xfrm>
            <a:off x="2447926" y="3530865"/>
            <a:ext cx="318247" cy="413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0D0311-14A3-BCEF-2290-8D331BB24B90}"/>
              </a:ext>
            </a:extLst>
          </p:cNvPr>
          <p:cNvCxnSpPr>
            <a:cxnSpLocks/>
            <a:stCxn id="113" idx="3"/>
            <a:endCxn id="42" idx="1"/>
          </p:cNvCxnSpPr>
          <p:nvPr/>
        </p:nvCxnSpPr>
        <p:spPr>
          <a:xfrm flipV="1">
            <a:off x="4595236" y="2826015"/>
            <a:ext cx="561987" cy="6954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DF365D1-88F9-019D-4638-BA45A339729B}"/>
              </a:ext>
            </a:extLst>
          </p:cNvPr>
          <p:cNvGrpSpPr/>
          <p:nvPr/>
        </p:nvGrpSpPr>
        <p:grpSpPr>
          <a:xfrm>
            <a:off x="5041864" y="1047442"/>
            <a:ext cx="6430990" cy="1978537"/>
            <a:chOff x="5041864" y="1752292"/>
            <a:chExt cx="6430990" cy="1978537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6649189-0583-41FE-CC5F-328F92127FE7}"/>
                </a:ext>
              </a:extLst>
            </p:cNvPr>
            <p:cNvSpPr/>
            <p:nvPr/>
          </p:nvSpPr>
          <p:spPr>
            <a:xfrm>
              <a:off x="5157223" y="33309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7098803-49AE-B985-02AE-35971F81A57E}"/>
                </a:ext>
              </a:extLst>
            </p:cNvPr>
            <p:cNvGrpSpPr/>
            <p:nvPr/>
          </p:nvGrpSpPr>
          <p:grpSpPr>
            <a:xfrm>
              <a:off x="7238189" y="1752292"/>
              <a:ext cx="4234665" cy="1918042"/>
              <a:chOff x="6847664" y="1752292"/>
              <a:chExt cx="4234665" cy="1918042"/>
            </a:xfrm>
            <a:solidFill>
              <a:srgbClr val="0078D7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EB5E2E25-1954-79E0-681E-52108EE01CB8}"/>
                  </a:ext>
                </a:extLst>
              </p:cNvPr>
              <p:cNvSpPr/>
              <p:nvPr/>
            </p:nvSpPr>
            <p:spPr>
              <a:xfrm>
                <a:off x="6847664" y="1752292"/>
                <a:ext cx="4234665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(1)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670DFA9-5B09-BFA3-D329-2E84DAC49BD7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A901258-379B-FE6B-E6C2-B06A42E28BDE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0220F56-BAE0-9B6F-3FA8-0C3878D272F8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D846697-2245-9EB4-4F9B-E1940EFFFCB3}"/>
                  </a:ext>
                </a:extLst>
              </p:cNvPr>
              <p:cNvCxnSpPr>
                <a:cxnSpLocks/>
                <a:stCxn id="34" idx="2"/>
                <a:endCxn id="3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44">
                <a:extLst>
                  <a:ext uri="{FF2B5EF4-FFF2-40B4-BE49-F238E27FC236}">
                    <a16:creationId xmlns:a16="http://schemas.microsoft.com/office/drawing/2014/main" id="{7A5FBE5E-F8D4-5FDF-F5B5-8A6B25EF59E3}"/>
                  </a:ext>
                </a:extLst>
              </p:cNvPr>
              <p:cNvCxnSpPr>
                <a:cxnSpLocks/>
                <a:stCxn id="33" idx="3"/>
                <a:endCxn id="34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C2319E2-9133-3616-019C-E74CCF60B605}"/>
                  </a:ext>
                </a:extLst>
              </p:cNvPr>
              <p:cNvSpPr/>
              <p:nvPr/>
            </p:nvSpPr>
            <p:spPr>
              <a:xfrm>
                <a:off x="9011741" y="3242200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CEDB45B-C319-841C-98DB-DBC0B0850715}"/>
                  </a:ext>
                </a:extLst>
              </p:cNvPr>
              <p:cNvCxnSpPr>
                <a:cxnSpLocks/>
                <a:stCxn id="88" idx="2"/>
                <a:endCxn id="40" idx="0"/>
              </p:cNvCxnSpPr>
              <p:nvPr/>
            </p:nvCxnSpPr>
            <p:spPr>
              <a:xfrm>
                <a:off x="9887821" y="3017731"/>
                <a:ext cx="13962" cy="224469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" name="Straight Arrow Connector 31">
              <a:extLst>
                <a:ext uri="{FF2B5EF4-FFF2-40B4-BE49-F238E27FC236}">
                  <a16:creationId xmlns:a16="http://schemas.microsoft.com/office/drawing/2014/main" id="{A9B3CA48-64B3-29B6-023C-FDA9AE713C3F}"/>
                </a:ext>
              </a:extLst>
            </p:cNvPr>
            <p:cNvCxnSpPr>
              <a:cxnSpLocks/>
              <a:stCxn id="42" idx="3"/>
              <a:endCxn id="33" idx="1"/>
            </p:cNvCxnSpPr>
            <p:nvPr/>
          </p:nvCxnSpPr>
          <p:spPr>
            <a:xfrm flipV="1">
              <a:off x="6276975" y="2769392"/>
              <a:ext cx="1030180" cy="761473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9C9AA58-253E-DAA0-D8B1-A7FFD92AC4EC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ApiHost1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EDF7D25-5C1F-4512-8A55-BF51246FAAB8}"/>
                </a:ext>
              </a:extLst>
            </p:cNvPr>
            <p:cNvSpPr txBox="1"/>
            <p:nvPr/>
          </p:nvSpPr>
          <p:spPr>
            <a:xfrm>
              <a:off x="5041864" y="30832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ApiHost1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4CAEE8F-C9C1-898B-A2DE-50C529A43932}"/>
              </a:ext>
            </a:extLst>
          </p:cNvPr>
          <p:cNvGrpSpPr/>
          <p:nvPr/>
        </p:nvGrpSpPr>
        <p:grpSpPr>
          <a:xfrm>
            <a:off x="5041864" y="3084192"/>
            <a:ext cx="6430990" cy="1996799"/>
            <a:chOff x="5041864" y="1673535"/>
            <a:chExt cx="6430990" cy="1996799"/>
          </a:xfrm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6C9CAF8-9E2E-8688-E6DE-B30F631B9755}"/>
                </a:ext>
              </a:extLst>
            </p:cNvPr>
            <p:cNvSpPr/>
            <p:nvPr/>
          </p:nvSpPr>
          <p:spPr>
            <a:xfrm>
              <a:off x="5157223" y="1921200"/>
              <a:ext cx="1119752" cy="399929"/>
            </a:xfrm>
            <a:prstGeom prst="roundRect">
              <a:avLst>
                <a:gd name="adj" fmla="val 6468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0502CCC-304E-BD88-8DB1-6EE14EF482EF}"/>
                </a:ext>
              </a:extLst>
            </p:cNvPr>
            <p:cNvGrpSpPr/>
            <p:nvPr/>
          </p:nvGrpSpPr>
          <p:grpSpPr>
            <a:xfrm>
              <a:off x="7238353" y="1752292"/>
              <a:ext cx="4234501" cy="1918042"/>
              <a:chOff x="6847828" y="1752292"/>
              <a:chExt cx="4234501" cy="1918042"/>
            </a:xfrm>
            <a:solidFill>
              <a:srgbClr val="0078D7"/>
            </a:solidFill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D612431-E98E-6B27-063E-FC4FECABD4D5}"/>
                  </a:ext>
                </a:extLst>
              </p:cNvPr>
              <p:cNvSpPr/>
              <p:nvPr/>
            </p:nvSpPr>
            <p:spPr>
              <a:xfrm>
                <a:off x="6847828" y="1752292"/>
                <a:ext cx="4234501" cy="1918042"/>
              </a:xfrm>
              <a:prstGeom prst="roundRect">
                <a:avLst>
                  <a:gd name="adj" fmla="val 4576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              </a:t>
                </a:r>
                <a:r>
                  <a:rPr lang="en-US" sz="1200" dirty="0" err="1">
                    <a:solidFill>
                      <a:schemeClr val="tx1"/>
                    </a:solidFill>
                  </a:rPr>
                  <a:t>BackEnd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 Host (2)</a:t>
                </a:r>
                <a:endParaRPr lang="en-NZ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DB0C961-075C-2CC3-222A-693C9FC26F61}"/>
                  </a:ext>
                </a:extLst>
              </p:cNvPr>
              <p:cNvSpPr/>
              <p:nvPr/>
            </p:nvSpPr>
            <p:spPr>
              <a:xfrm>
                <a:off x="6916630" y="2579463"/>
                <a:ext cx="1557608" cy="379857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tx1"/>
                    </a:solidFill>
                  </a:rPr>
                  <a:t>EventNotifications</a:t>
                </a:r>
                <a:r>
                  <a:rPr lang="en-US" sz="1200" dirty="0">
                    <a:solidFill>
                      <a:schemeClr val="tx1"/>
                    </a:solidFill>
                  </a:rPr>
                  <a:t> API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652A8B5-A763-7425-44A4-A2FB85D7F331}"/>
                  </a:ext>
                </a:extLst>
              </p:cNvPr>
              <p:cNvSpPr/>
              <p:nvPr/>
            </p:nvSpPr>
            <p:spPr>
              <a:xfrm>
                <a:off x="8745692" y="2041686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IDomainEventConsumerService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ED07FA2-688F-5C2A-576C-BE45DBC9CE8A}"/>
                  </a:ext>
                </a:extLst>
              </p:cNvPr>
              <p:cNvSpPr/>
              <p:nvPr/>
            </p:nvSpPr>
            <p:spPr>
              <a:xfrm>
                <a:off x="8745692" y="2616304"/>
                <a:ext cx="2112808" cy="30617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IDomainEventNoificationConsumer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59098ED7-ABC9-AFCB-B4CC-CDCB7C5F5EF9}"/>
                  </a:ext>
                </a:extLst>
              </p:cNvPr>
              <p:cNvCxnSpPr>
                <a:cxnSpLocks/>
                <a:stCxn id="55" idx="2"/>
                <a:endCxn id="77" idx="0"/>
              </p:cNvCxnSpPr>
              <p:nvPr/>
            </p:nvCxnSpPr>
            <p:spPr>
              <a:xfrm>
                <a:off x="9802096" y="2347863"/>
                <a:ext cx="0" cy="268441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44">
                <a:extLst>
                  <a:ext uri="{FF2B5EF4-FFF2-40B4-BE49-F238E27FC236}">
                    <a16:creationId xmlns:a16="http://schemas.microsoft.com/office/drawing/2014/main" id="{980BA705-0B94-979F-18AA-94FC04578C4D}"/>
                  </a:ext>
                </a:extLst>
              </p:cNvPr>
              <p:cNvCxnSpPr>
                <a:cxnSpLocks/>
                <a:stCxn id="54" idx="3"/>
                <a:endCxn id="55" idx="1"/>
              </p:cNvCxnSpPr>
              <p:nvPr/>
            </p:nvCxnSpPr>
            <p:spPr>
              <a:xfrm flipV="1">
                <a:off x="8474238" y="2194775"/>
                <a:ext cx="271454" cy="574617"/>
              </a:xfrm>
              <a:prstGeom prst="curvedConnector3">
                <a:avLst>
                  <a:gd name="adj1" fmla="val 50000"/>
                </a:avLst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222979C3-1F8B-87A6-D7B0-9079C3E83F2B}"/>
                  </a:ext>
                </a:extLst>
              </p:cNvPr>
              <p:cNvSpPr/>
              <p:nvPr/>
            </p:nvSpPr>
            <p:spPr>
              <a:xfrm>
                <a:off x="9011741" y="3232675"/>
                <a:ext cx="1780084" cy="306177"/>
              </a:xfrm>
              <a:prstGeom prst="rect">
                <a:avLst/>
              </a:prstGeom>
              <a:solidFill>
                <a:schemeClr val="accent2"/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</a:rPr>
                  <a:t>ISubDomainApplication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7E144B6C-7A67-BEE7-D117-6683C33ABD3E}"/>
                  </a:ext>
                </a:extLst>
              </p:cNvPr>
              <p:cNvCxnSpPr>
                <a:cxnSpLocks/>
                <a:stCxn id="89" idx="2"/>
                <a:endCxn id="81" idx="0"/>
              </p:cNvCxnSpPr>
              <p:nvPr/>
            </p:nvCxnSpPr>
            <p:spPr>
              <a:xfrm>
                <a:off x="9887821" y="3005487"/>
                <a:ext cx="13962" cy="227188"/>
              </a:xfrm>
              <a:prstGeom prst="straightConnector1">
                <a:avLst/>
              </a:prstGeom>
              <a:grpFill/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31">
              <a:extLst>
                <a:ext uri="{FF2B5EF4-FFF2-40B4-BE49-F238E27FC236}">
                  <a16:creationId xmlns:a16="http://schemas.microsoft.com/office/drawing/2014/main" id="{E369C503-74C5-24F2-B5FC-4C92A1F2CCF0}"/>
                </a:ext>
              </a:extLst>
            </p:cNvPr>
            <p:cNvCxnSpPr>
              <a:cxnSpLocks/>
              <a:stCxn id="84" idx="3"/>
              <a:endCxn id="54" idx="1"/>
            </p:cNvCxnSpPr>
            <p:nvPr/>
          </p:nvCxnSpPr>
          <p:spPr>
            <a:xfrm>
              <a:off x="6276975" y="2121165"/>
              <a:ext cx="1030180" cy="648227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B36E317-3408-5E17-6C91-1F4DDE0ED617}"/>
                </a:ext>
              </a:extLst>
            </p:cNvPr>
            <p:cNvSpPr txBox="1"/>
            <p:nvPr/>
          </p:nvSpPr>
          <p:spPr>
            <a:xfrm>
              <a:off x="6174922" y="2483009"/>
              <a:ext cx="7617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ApiHost2</a:t>
              </a:r>
            </a:p>
            <a:p>
              <a:r>
                <a:rPr lang="en-NZ" sz="1000" dirty="0" err="1"/>
                <a:t>IpAddress</a:t>
              </a:r>
              <a:endParaRPr lang="en-NZ" sz="10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311B0D-02F7-35DE-48BF-541F772B9C04}"/>
                </a:ext>
              </a:extLst>
            </p:cNvPr>
            <p:cNvSpPr txBox="1"/>
            <p:nvPr/>
          </p:nvSpPr>
          <p:spPr>
            <a:xfrm>
              <a:off x="5041864" y="1673535"/>
              <a:ext cx="13853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00" dirty="0"/>
                <a:t>Subscriber: ApiHost2</a:t>
              </a:r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5B4E29B-094E-2A15-5C18-7BA9E714FC32}"/>
              </a:ext>
            </a:extLst>
          </p:cNvPr>
          <p:cNvCxnSpPr>
            <a:cxnSpLocks/>
            <a:stCxn id="113" idx="3"/>
            <a:endCxn id="84" idx="1"/>
          </p:cNvCxnSpPr>
          <p:nvPr/>
        </p:nvCxnSpPr>
        <p:spPr>
          <a:xfrm>
            <a:off x="4595236" y="3521484"/>
            <a:ext cx="561987" cy="103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72D1103C-1E1F-910F-77AF-43E0665F7A25}"/>
              </a:ext>
            </a:extLst>
          </p:cNvPr>
          <p:cNvSpPr/>
          <p:nvPr/>
        </p:nvSpPr>
        <p:spPr>
          <a:xfrm>
            <a:off x="9221942" y="2006704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F81DAD8-81D0-4B01-D4B8-15BC1347ECA7}"/>
              </a:ext>
            </a:extLst>
          </p:cNvPr>
          <p:cNvSpPr/>
          <p:nvPr/>
        </p:nvSpPr>
        <p:spPr>
          <a:xfrm>
            <a:off x="9221942" y="4109967"/>
            <a:ext cx="2112808" cy="3061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IDomainEventNoificationConsumer</a:t>
            </a:r>
            <a:endParaRPr lang="en-NZ" sz="900" dirty="0">
              <a:solidFill>
                <a:schemeClr val="tx1"/>
              </a:solidFill>
            </a:endParaRPr>
          </a:p>
        </p:txBody>
      </p:sp>
      <p:pic>
        <p:nvPicPr>
          <p:cNvPr id="99" name="Picture 98" descr="Aws Lambda Vector Logo - Download Free SVG Icon | Worldvectorlogo">
            <a:extLst>
              <a:ext uri="{FF2B5EF4-FFF2-40B4-BE49-F238E27FC236}">
                <a16:creationId xmlns:a16="http://schemas.microsoft.com/office/drawing/2014/main" id="{578D5F2D-98E6-318A-FD27-B141F0808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456713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99" descr="Aws Lambda Vector Logo - Download Free SVG Icon | Worldvectorlogo">
            <a:extLst>
              <a:ext uri="{FF2B5EF4-FFF2-40B4-BE49-F238E27FC236}">
                <a16:creationId xmlns:a16="http://schemas.microsoft.com/office/drawing/2014/main" id="{ADCBE6C3-2E21-C961-EB32-7F695156D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7155" y="2457694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0" descr="Aws Lambda Vector Logo - Download Free SVG Icon | Worldvectorlogo">
            <a:extLst>
              <a:ext uri="{FF2B5EF4-FFF2-40B4-BE49-F238E27FC236}">
                <a16:creationId xmlns:a16="http://schemas.microsoft.com/office/drawing/2014/main" id="{D552A344-3EF7-E2FD-D188-FF7AF05D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419" y="3993743"/>
            <a:ext cx="396942" cy="4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2" descr="Aws Lambda Vector Logo - Download Free SVG Icon | Worldvectorlogo">
            <a:extLst>
              <a:ext uri="{FF2B5EF4-FFF2-40B4-BE49-F238E27FC236}">
                <a16:creationId xmlns:a16="http://schemas.microsoft.com/office/drawing/2014/main" id="{0B66E719-DFE0-298D-B13B-8E1E8CAEC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1774" y="3397640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103" descr="Aws Lambda Vector Logo - Download Free SVG Icon | Worldvectorlogo">
            <a:extLst>
              <a:ext uri="{FF2B5EF4-FFF2-40B4-BE49-F238E27FC236}">
                <a16:creationId xmlns:a16="http://schemas.microsoft.com/office/drawing/2014/main" id="{52DE9A16-A2B4-49B9-1B98-E568E9291C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804" y="2676474"/>
            <a:ext cx="287779" cy="29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54514C86-7841-F0BE-E5C6-7940221F3C06}"/>
              </a:ext>
            </a:extLst>
          </p:cNvPr>
          <p:cNvGrpSpPr/>
          <p:nvPr/>
        </p:nvGrpSpPr>
        <p:grpSpPr>
          <a:xfrm>
            <a:off x="2766172" y="3328173"/>
            <a:ext cx="1829064" cy="406788"/>
            <a:chOff x="2898824" y="4661718"/>
            <a:chExt cx="1829064" cy="406788"/>
          </a:xfrm>
        </p:grpSpPr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5C5E412E-CC52-14F2-B521-818645C58EFE}"/>
                </a:ext>
              </a:extLst>
            </p:cNvPr>
            <p:cNvGrpSpPr/>
            <p:nvPr/>
          </p:nvGrpSpPr>
          <p:grpSpPr>
            <a:xfrm>
              <a:off x="2898824" y="4661718"/>
              <a:ext cx="1829064" cy="406788"/>
              <a:chOff x="7656619" y="5506371"/>
              <a:chExt cx="2343335" cy="517641"/>
            </a:xfrm>
          </p:grpSpPr>
          <p:sp>
            <p:nvSpPr>
              <p:cNvPr id="108" name="Cylinder 107">
                <a:extLst>
                  <a:ext uri="{FF2B5EF4-FFF2-40B4-BE49-F238E27FC236}">
                    <a16:creationId xmlns:a16="http://schemas.microsoft.com/office/drawing/2014/main" id="{721AD911-3B52-EA9C-89C3-102091DC6A8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9" name="Cylinder 108">
                <a:extLst>
                  <a:ext uri="{FF2B5EF4-FFF2-40B4-BE49-F238E27FC236}">
                    <a16:creationId xmlns:a16="http://schemas.microsoft.com/office/drawing/2014/main" id="{3FADA143-1864-FE74-8A64-D69C9304A512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0" name="Cylinder 109">
                <a:extLst>
                  <a:ext uri="{FF2B5EF4-FFF2-40B4-BE49-F238E27FC236}">
                    <a16:creationId xmlns:a16="http://schemas.microsoft.com/office/drawing/2014/main" id="{55526199-404B-E6D9-D8E3-336E8D8436F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1" name="Cylinder 110">
                <a:extLst>
                  <a:ext uri="{FF2B5EF4-FFF2-40B4-BE49-F238E27FC236}">
                    <a16:creationId xmlns:a16="http://schemas.microsoft.com/office/drawing/2014/main" id="{EF79DA07-8AB8-65FE-0DBC-9905D66539D4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2" name="Cylinder 111">
                <a:extLst>
                  <a:ext uri="{FF2B5EF4-FFF2-40B4-BE49-F238E27FC236}">
                    <a16:creationId xmlns:a16="http://schemas.microsoft.com/office/drawing/2014/main" id="{E6795D8E-A6C9-770B-72CF-3232A3A63E0A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EFF7FCCE-86F9-0332-E6C1-98DBCC7DED6B}"/>
                  </a:ext>
                </a:extLst>
              </p:cNvPr>
              <p:cNvSpPr txBox="1"/>
              <p:nvPr/>
            </p:nvSpPr>
            <p:spPr>
              <a:xfrm>
                <a:off x="8369952" y="5576118"/>
                <a:ext cx="1630002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err="1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domain_events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3074" name="Picture 2" descr="AWS SNS Integrations | AWS SNS Connectors and Automation | Tray.io">
              <a:extLst>
                <a:ext uri="{FF2B5EF4-FFF2-40B4-BE49-F238E27FC236}">
                  <a16:creationId xmlns:a16="http://schemas.microsoft.com/office/drawing/2014/main" id="{6DA1C8A0-3B73-1D6D-1B77-DD8A7D0493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80825" y="4724266"/>
              <a:ext cx="288542" cy="2885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345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D112BFA8-5AA7-E615-0311-64BBC4DC7ACB}"/>
              </a:ext>
            </a:extLst>
          </p:cNvPr>
          <p:cNvGrpSpPr/>
          <p:nvPr/>
        </p:nvGrpSpPr>
        <p:grpSpPr>
          <a:xfrm>
            <a:off x="6918642" y="3751030"/>
            <a:ext cx="2401407" cy="1397199"/>
            <a:chOff x="6918642" y="3751030"/>
            <a:chExt cx="2401407" cy="139719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7917E117-BA2A-A1E4-FD56-CA7D43CCFB0A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B5A880F-1C63-2622-E2ED-35B32198C349}"/>
                </a:ext>
              </a:extLst>
            </p:cNvPr>
            <p:cNvCxnSpPr>
              <a:cxnSpLocks/>
              <a:stCxn id="32" idx="3"/>
              <a:endCxn id="56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4627CDA-0646-53C0-7285-C7F20F88FB64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85859" y="4010025"/>
            <a:ext cx="2007691" cy="2438490"/>
          </a:xfrm>
          <a:prstGeom prst="can">
            <a:avLst>
              <a:gd name="adj" fmla="val 8237"/>
            </a:avLst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449630"/>
            <a:ext cx="483336" cy="77661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E830CF13-0348-3081-280B-D0E782A8D783}"/>
              </a:ext>
            </a:extLst>
          </p:cNvPr>
          <p:cNvGrpSpPr/>
          <p:nvPr/>
        </p:nvGrpSpPr>
        <p:grpSpPr>
          <a:xfrm>
            <a:off x="6918642" y="5205372"/>
            <a:ext cx="2401407" cy="1397199"/>
            <a:chOff x="6918642" y="3751030"/>
            <a:chExt cx="2401407" cy="1397199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01FC4C79-827D-0D5D-9AE8-6A3EA23A1D44}"/>
                </a:ext>
              </a:extLst>
            </p:cNvPr>
            <p:cNvSpPr/>
            <p:nvPr/>
          </p:nvSpPr>
          <p:spPr>
            <a:xfrm>
              <a:off x="6918642" y="3751030"/>
              <a:ext cx="2401407" cy="1397199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3735F4B9-B3F1-EADB-42C8-A2D286766105}"/>
                </a:ext>
              </a:extLst>
            </p:cNvPr>
            <p:cNvSpPr/>
            <p:nvPr/>
          </p:nvSpPr>
          <p:spPr>
            <a:xfrm>
              <a:off x="7039757" y="4206655"/>
              <a:ext cx="1151743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191E295A-2AFA-656C-6F33-EB9F6BDF1E01}"/>
                </a:ext>
              </a:extLst>
            </p:cNvPr>
            <p:cNvSpPr/>
            <p:nvPr/>
          </p:nvSpPr>
          <p:spPr>
            <a:xfrm>
              <a:off x="8249753" y="4221788"/>
              <a:ext cx="1029234" cy="40146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</a:t>
              </a:r>
              <a:endParaRPr lang="en-US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8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8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MessageBroker</a:t>
              </a:r>
              <a:endPara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6AD76D-77D0-705B-18A0-ACA334B5F97B}"/>
                </a:ext>
              </a:extLst>
            </p:cNvPr>
            <p:cNvCxnSpPr>
              <a:cxnSpLocks/>
              <a:stCxn id="107" idx="3"/>
              <a:endCxn id="108" idx="1"/>
            </p:cNvCxnSpPr>
            <p:nvPr/>
          </p:nvCxnSpPr>
          <p:spPr>
            <a:xfrm flipV="1">
              <a:off x="8191500" y="4422520"/>
              <a:ext cx="58253" cy="1733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1A90DAB8-F692-1037-9B7D-067FA2221902}"/>
                </a:ext>
              </a:extLst>
            </p:cNvPr>
            <p:cNvSpPr/>
            <p:nvPr/>
          </p:nvSpPr>
          <p:spPr>
            <a:xfrm>
              <a:off x="7040235" y="4718656"/>
              <a:ext cx="2239231" cy="275517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IDomainEventConsumerRelay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106" idx="1"/>
          </p:cNvCxnSpPr>
          <p:nvPr/>
        </p:nvCxnSpPr>
        <p:spPr>
          <a:xfrm>
            <a:off x="6435306" y="5226242"/>
            <a:ext cx="483336" cy="67773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8E7E200-D295-4200-A7B1-327EDE29766B}"/>
              </a:ext>
            </a:extLst>
          </p:cNvPr>
          <p:cNvCxnSpPr>
            <a:cxnSpLocks/>
            <a:stCxn id="51" idx="3"/>
            <a:endCxn id="154" idx="3"/>
          </p:cNvCxnSpPr>
          <p:nvPr/>
        </p:nvCxnSpPr>
        <p:spPr>
          <a:xfrm>
            <a:off x="9279466" y="4856415"/>
            <a:ext cx="994184" cy="1137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126" idx="3"/>
          </p:cNvCxnSpPr>
          <p:nvPr/>
        </p:nvCxnSpPr>
        <p:spPr>
          <a:xfrm>
            <a:off x="9278987" y="4422520"/>
            <a:ext cx="988172" cy="647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B6E3F070-6656-86C2-8655-BD0DCAFA1236}"/>
              </a:ext>
            </a:extLst>
          </p:cNvPr>
          <p:cNvCxnSpPr>
            <a:cxnSpLocks/>
            <a:stCxn id="108" idx="3"/>
            <a:endCxn id="126" idx="3"/>
          </p:cNvCxnSpPr>
          <p:nvPr/>
        </p:nvCxnSpPr>
        <p:spPr>
          <a:xfrm flipV="1">
            <a:off x="9278987" y="5069667"/>
            <a:ext cx="988172" cy="8071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0FE0F98-3B86-2903-04E9-EBE9089E74B1}"/>
              </a:ext>
            </a:extLst>
          </p:cNvPr>
          <p:cNvCxnSpPr>
            <a:cxnSpLocks/>
            <a:stCxn id="110" idx="3"/>
            <a:endCxn id="154" idx="3"/>
          </p:cNvCxnSpPr>
          <p:nvPr/>
        </p:nvCxnSpPr>
        <p:spPr>
          <a:xfrm flipV="1">
            <a:off x="9279466" y="5993726"/>
            <a:ext cx="994184" cy="317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7BB6B06B-9B16-EB3E-5BAB-6BE6B8A5FDCC}"/>
              </a:ext>
            </a:extLst>
          </p:cNvPr>
          <p:cNvSpPr txBox="1"/>
          <p:nvPr/>
        </p:nvSpPr>
        <p:spPr>
          <a:xfrm>
            <a:off x="10419220" y="4690194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integration_events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29A8CCB-D0D1-5695-4E01-C7FD7C2378AD}"/>
              </a:ext>
            </a:extLst>
          </p:cNvPr>
          <p:cNvSpPr txBox="1"/>
          <p:nvPr/>
        </p:nvSpPr>
        <p:spPr>
          <a:xfrm>
            <a:off x="10415120" y="5614252"/>
            <a:ext cx="85472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>
                <a:solidFill>
                  <a:schemeClr val="bg1"/>
                </a:solidFill>
              </a:rPr>
              <a:t>“</a:t>
            </a:r>
            <a:r>
              <a:rPr lang="en-NZ" sz="700" dirty="0" err="1">
                <a:solidFill>
                  <a:schemeClr val="bg1"/>
                </a:solidFill>
              </a:rPr>
              <a:t>domain_events</a:t>
            </a:r>
            <a:r>
              <a:rPr lang="en-NZ" sz="700" dirty="0">
                <a:solidFill>
                  <a:schemeClr val="bg1"/>
                </a:solidFill>
              </a:rPr>
              <a:t>”</a:t>
            </a: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B3EB69F3-100D-061B-59C9-3B6A09DD3FEE}"/>
              </a:ext>
            </a:extLst>
          </p:cNvPr>
          <p:cNvGrpSpPr/>
          <p:nvPr/>
        </p:nvGrpSpPr>
        <p:grpSpPr>
          <a:xfrm>
            <a:off x="10267158" y="4862844"/>
            <a:ext cx="1242435" cy="406788"/>
            <a:chOff x="10267158" y="4862844"/>
            <a:chExt cx="1242435" cy="406788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24A7326D-981B-D9BF-5585-0E69E91F39A9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26" name="Cylinder 125">
                <a:extLst>
                  <a:ext uri="{FF2B5EF4-FFF2-40B4-BE49-F238E27FC236}">
                    <a16:creationId xmlns:a16="http://schemas.microsoft.com/office/drawing/2014/main" id="{F34BA5F6-A915-024B-6D7B-462B2E0F98D1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8" name="Cylinder 127">
                <a:extLst>
                  <a:ext uri="{FF2B5EF4-FFF2-40B4-BE49-F238E27FC236}">
                    <a16:creationId xmlns:a16="http://schemas.microsoft.com/office/drawing/2014/main" id="{EEA347C3-0779-D1CA-D3C3-181CF8D0329C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29" name="Cylinder 128">
                <a:extLst>
                  <a:ext uri="{FF2B5EF4-FFF2-40B4-BE49-F238E27FC236}">
                    <a16:creationId xmlns:a16="http://schemas.microsoft.com/office/drawing/2014/main" id="{E9A18E53-EC2D-B23D-203E-6479F2F033A3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0" name="Cylinder 129">
                <a:extLst>
                  <a:ext uri="{FF2B5EF4-FFF2-40B4-BE49-F238E27FC236}">
                    <a16:creationId xmlns:a16="http://schemas.microsoft.com/office/drawing/2014/main" id="{815A2DBF-85FD-D502-C2C1-1CAA588EE94E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1" name="Cylinder 130">
                <a:extLst>
                  <a:ext uri="{FF2B5EF4-FFF2-40B4-BE49-F238E27FC236}">
                    <a16:creationId xmlns:a16="http://schemas.microsoft.com/office/drawing/2014/main" id="{B90F464A-04E6-CB99-07FB-3BBED71CD222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FA3ECC7-A839-C584-DE84-5EBD417E7974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2050" name="Picture 2" descr="Pricing - Service Bus | Microsoft Azure">
              <a:extLst>
                <a:ext uri="{FF2B5EF4-FFF2-40B4-BE49-F238E27FC236}">
                  <a16:creationId xmlns:a16="http://schemas.microsoft.com/office/drawing/2014/main" id="{7930EABB-209B-5DC9-CE32-630A453D31F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A2977C1-EFFE-49A8-7DE6-DD84E66566DC}"/>
              </a:ext>
            </a:extLst>
          </p:cNvPr>
          <p:cNvGrpSpPr/>
          <p:nvPr/>
        </p:nvGrpSpPr>
        <p:grpSpPr>
          <a:xfrm>
            <a:off x="10273649" y="5786903"/>
            <a:ext cx="1242435" cy="406788"/>
            <a:chOff x="10267158" y="4862844"/>
            <a:chExt cx="1242435" cy="406788"/>
          </a:xfrm>
        </p:grpSpPr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2947FAF-D70B-4F80-40E1-DE1332C9767F}"/>
                </a:ext>
              </a:extLst>
            </p:cNvPr>
            <p:cNvGrpSpPr/>
            <p:nvPr/>
          </p:nvGrpSpPr>
          <p:grpSpPr>
            <a:xfrm>
              <a:off x="10267158" y="4862844"/>
              <a:ext cx="1242435" cy="406788"/>
              <a:chOff x="7656619" y="5506371"/>
              <a:chExt cx="1591766" cy="517641"/>
            </a:xfrm>
          </p:grpSpPr>
          <p:sp>
            <p:nvSpPr>
              <p:cNvPr id="154" name="Cylinder 153">
                <a:extLst>
                  <a:ext uri="{FF2B5EF4-FFF2-40B4-BE49-F238E27FC236}">
                    <a16:creationId xmlns:a16="http://schemas.microsoft.com/office/drawing/2014/main" id="{E776B0A3-933B-B316-12E0-E2BE0D7A9B6A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1" name="Cylinder 170">
                <a:extLst>
                  <a:ext uri="{FF2B5EF4-FFF2-40B4-BE49-F238E27FC236}">
                    <a16:creationId xmlns:a16="http://schemas.microsoft.com/office/drawing/2014/main" id="{AA0CDF57-E12F-3C0F-0FD3-5EC66642539B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4A8A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2" name="Cylinder 171">
                <a:extLst>
                  <a:ext uri="{FF2B5EF4-FFF2-40B4-BE49-F238E27FC236}">
                    <a16:creationId xmlns:a16="http://schemas.microsoft.com/office/drawing/2014/main" id="{18F75BEF-52DB-73E0-A625-A502533F253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3" name="Cylinder 172">
                <a:extLst>
                  <a:ext uri="{FF2B5EF4-FFF2-40B4-BE49-F238E27FC236}">
                    <a16:creationId xmlns:a16="http://schemas.microsoft.com/office/drawing/2014/main" id="{9BEA3168-9764-6DBF-1518-147AD27F0A50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5" name="Cylinder 174">
                <a:extLst>
                  <a:ext uri="{FF2B5EF4-FFF2-40B4-BE49-F238E27FC236}">
                    <a16:creationId xmlns:a16="http://schemas.microsoft.com/office/drawing/2014/main" id="{810C56E0-0D50-3361-22EB-2F537FB4461F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A537DE60-6428-2642-9187-9DD21C0BAA80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Topic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53" name="Picture 2" descr="Pricing - Service Bus | Microsoft Azure">
              <a:extLst>
                <a:ext uri="{FF2B5EF4-FFF2-40B4-BE49-F238E27FC236}">
                  <a16:creationId xmlns:a16="http://schemas.microsoft.com/office/drawing/2014/main" id="{2CB3A670-71E7-8650-9A4B-4C9A622F38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98" r="19710"/>
            <a:stretch/>
          </p:blipFill>
          <p:spPr bwMode="auto">
            <a:xfrm>
              <a:off x="10307597" y="4910669"/>
              <a:ext cx="343083" cy="3037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7"/>
          </p:cNvCxnSpPr>
          <p:nvPr/>
        </p:nvCxnSpPr>
        <p:spPr>
          <a:xfrm flipH="1">
            <a:off x="6865251" y="1436317"/>
            <a:ext cx="482857" cy="82886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61454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+Emails/Audits/Usages/Events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UserProfile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Identity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154033" y="5576118"/>
                <a:ext cx="1068898" cy="313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SNS &amp; SQS</a:t>
                </a:r>
                <a:endParaRPr lang="en-NZ" sz="10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0391B-F265-906B-3144-02BD106067C2}"/>
              </a:ext>
            </a:extLst>
          </p:cNvPr>
          <p:cNvSpPr txBox="1"/>
          <p:nvPr/>
        </p:nvSpPr>
        <p:spPr>
          <a:xfrm>
            <a:off x="5270224" y="6550938"/>
            <a:ext cx="56797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00" dirty="0"/>
              <a:t>Credit: Pablo Martinez: https://medium.com/ssense-tech/hexagonal-architecture-there-are-always-two-sides-to-every-story-bc0780ed7d9c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211961"/>
            <a:chOff x="2179032" y="3698770"/>
            <a:chExt cx="1790592" cy="121196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82B457-C402-E5C1-634F-5E5C436CF07C}"/>
              </a:ext>
            </a:extLst>
          </p:cNvPr>
          <p:cNvSpPr txBox="1"/>
          <p:nvPr/>
        </p:nvSpPr>
        <p:spPr>
          <a:xfrm>
            <a:off x="267419" y="207034"/>
            <a:ext cx="4881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Stub Queue/</a:t>
            </a:r>
            <a:r>
              <a:rPr lang="en-NZ" sz="2400" dirty="0" err="1"/>
              <a:t>MessageBus</a:t>
            </a:r>
            <a:r>
              <a:rPr lang="en-NZ" sz="2400" dirty="0"/>
              <a:t> Triggers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5B48A7-DC05-CD78-14CB-A611FF38D77B}"/>
              </a:ext>
            </a:extLst>
          </p:cNvPr>
          <p:cNvSpPr/>
          <p:nvPr/>
        </p:nvSpPr>
        <p:spPr>
          <a:xfrm>
            <a:off x="638175" y="1304925"/>
            <a:ext cx="2933700" cy="1543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AnyTestingOnlyStore</a:t>
            </a:r>
            <a:endParaRPr lang="en-NZ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897C1-186F-BD50-E114-E4D42C5C3EE9}"/>
              </a:ext>
            </a:extLst>
          </p:cNvPr>
          <p:cNvSpPr/>
          <p:nvPr/>
        </p:nvSpPr>
        <p:spPr>
          <a:xfrm>
            <a:off x="895350" y="1847850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IQueueStoreTrigger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FireQueueMesage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EB2CEDE-4571-8C72-EC28-AC474BFAA76A}"/>
              </a:ext>
            </a:extLst>
          </p:cNvPr>
          <p:cNvSpPr/>
          <p:nvPr/>
        </p:nvSpPr>
        <p:spPr>
          <a:xfrm>
            <a:off x="895350" y="2285999"/>
            <a:ext cx="2505075" cy="38100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 err="1"/>
              <a:t>IMessageBusStoreTrigger</a:t>
            </a:r>
            <a:r>
              <a:rPr lang="en-NZ" sz="1400" dirty="0"/>
              <a:t>.</a:t>
            </a:r>
          </a:p>
          <a:p>
            <a:pPr algn="ctr"/>
            <a:r>
              <a:rPr lang="en-NZ" sz="1400" dirty="0" err="1"/>
              <a:t>FireTopicMessage</a:t>
            </a:r>
            <a:endParaRPr lang="en-NZ" sz="1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5E5FF0-E4A5-6363-A2BC-8E73035D31BD}"/>
              </a:ext>
            </a:extLst>
          </p:cNvPr>
          <p:cNvSpPr/>
          <p:nvPr/>
        </p:nvSpPr>
        <p:spPr>
          <a:xfrm>
            <a:off x="3829050" y="1766887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HandleMessageArrivedOnQueue</a:t>
            </a:r>
            <a:r>
              <a:rPr lang="en-NZ" sz="1100" dirty="0"/>
              <a:t>()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8072CB-0249-5684-CB43-EAEC430B8754}"/>
              </a:ext>
            </a:extLst>
          </p:cNvPr>
          <p:cNvSpPr/>
          <p:nvPr/>
        </p:nvSpPr>
        <p:spPr>
          <a:xfrm>
            <a:off x="3829050" y="2343149"/>
            <a:ext cx="2647950" cy="4381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/>
              <a:t>IMessageNotificationHandler</a:t>
            </a:r>
            <a:r>
              <a:rPr lang="en-NZ" sz="1100" dirty="0"/>
              <a:t>.</a:t>
            </a:r>
          </a:p>
          <a:p>
            <a:pPr algn="ctr"/>
            <a:r>
              <a:rPr lang="en-NZ" sz="1100" dirty="0" err="1"/>
              <a:t>HandleMessageArrivedOnBusTopic</a:t>
            </a:r>
            <a:r>
              <a:rPr lang="en-NZ" sz="1100" dirty="0"/>
              <a:t>()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162604-2D4E-802F-D488-0009BBF0F132}"/>
              </a:ext>
            </a:extLst>
          </p:cNvPr>
          <p:cNvSpPr/>
          <p:nvPr/>
        </p:nvSpPr>
        <p:spPr>
          <a:xfrm>
            <a:off x="6734175" y="2383629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IMonitoredMessageBusTopics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AddTopicName</a:t>
            </a:r>
            <a:r>
              <a:rPr lang="en-NZ" sz="1200" dirty="0"/>
              <a:t>()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A1E2C5B-1218-9228-7D20-3DCA85DED7A3}"/>
              </a:ext>
            </a:extLst>
          </p:cNvPr>
          <p:cNvSpPr/>
          <p:nvPr/>
        </p:nvSpPr>
        <p:spPr>
          <a:xfrm>
            <a:off x="6734175" y="1807367"/>
            <a:ext cx="2514600" cy="3571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IMonitoredMessageQueues</a:t>
            </a:r>
            <a:r>
              <a:rPr lang="en-NZ" sz="1200" dirty="0"/>
              <a:t>.</a:t>
            </a:r>
          </a:p>
          <a:p>
            <a:pPr algn="ctr"/>
            <a:r>
              <a:rPr lang="en-NZ" sz="1200" dirty="0" err="1"/>
              <a:t>AddQueueName</a:t>
            </a:r>
            <a:r>
              <a:rPr lang="en-NZ" sz="1200" dirty="0"/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FFEFF2-0464-9713-60F9-82C1BA63089D}"/>
              </a:ext>
            </a:extLst>
          </p:cNvPr>
          <p:cNvSpPr/>
          <p:nvPr/>
        </p:nvSpPr>
        <p:spPr>
          <a:xfrm>
            <a:off x="435801" y="3592515"/>
            <a:ext cx="6041199" cy="20462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/>
              <a:t>StubCloudWorkerService</a:t>
            </a:r>
            <a:endParaRPr lang="en-NZ" dirty="0"/>
          </a:p>
          <a:p>
            <a:pPr algn="ctr"/>
            <a:r>
              <a:rPr lang="en-NZ" sz="900" dirty="0"/>
              <a:t>(background service)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74D4D-4648-A69F-8DD5-26B19BEBEBEB}"/>
              </a:ext>
            </a:extLst>
          </p:cNvPr>
          <p:cNvSpPr/>
          <p:nvPr/>
        </p:nvSpPr>
        <p:spPr>
          <a:xfrm>
            <a:off x="1918462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00D4B6-C923-8EE7-A284-C91EA0BF03F9}"/>
              </a:ext>
            </a:extLst>
          </p:cNvPr>
          <p:cNvSpPr/>
          <p:nvPr/>
        </p:nvSpPr>
        <p:spPr>
          <a:xfrm>
            <a:off x="561975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IMonitoredMessageQueues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NextQueueName</a:t>
            </a:r>
            <a:r>
              <a:rPr lang="en-NZ" sz="1050" dirty="0"/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4F0D40A-7D75-2F88-D165-604E3F84161A}"/>
              </a:ext>
            </a:extLst>
          </p:cNvPr>
          <p:cNvSpPr/>
          <p:nvPr/>
        </p:nvSpPr>
        <p:spPr>
          <a:xfrm>
            <a:off x="561975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DrainAllQueueMessages</a:t>
            </a:r>
            <a:r>
              <a:rPr lang="en-NZ" sz="1050" dirty="0"/>
              <a:t>&gt;()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7E407-657D-B53F-ED1D-630E6D8003DB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flipH="1">
            <a:off x="1981200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1D2E17-5F35-32E3-A773-B70B085E5B5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981200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08619ED-03BB-AAD4-1C4F-9590517BC9B9}"/>
              </a:ext>
            </a:extLst>
          </p:cNvPr>
          <p:cNvSpPr/>
          <p:nvPr/>
        </p:nvSpPr>
        <p:spPr>
          <a:xfrm>
            <a:off x="1917700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A19E5D-5E16-79D6-EE5F-E19A06A10CEC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>
            <a:off x="1981200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214A15B-BD9E-337C-20B7-18A4F2547DCF}"/>
              </a:ext>
            </a:extLst>
          </p:cNvPr>
          <p:cNvCxnSpPr>
            <a:cxnSpLocks/>
            <a:stCxn id="20" idx="6"/>
            <a:endCxn id="12" idx="6"/>
          </p:cNvCxnSpPr>
          <p:nvPr/>
        </p:nvCxnSpPr>
        <p:spPr>
          <a:xfrm flipV="1">
            <a:off x="2051875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AB1618C-74B9-02CE-A96A-2225E80170A6}"/>
              </a:ext>
            </a:extLst>
          </p:cNvPr>
          <p:cNvSpPr/>
          <p:nvPr/>
        </p:nvSpPr>
        <p:spPr>
          <a:xfrm>
            <a:off x="2262600" y="5996916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Ancillary</a:t>
            </a:r>
          </a:p>
          <a:p>
            <a:pPr algn="ctr"/>
            <a:r>
              <a:rPr lang="en-NZ" dirty="0"/>
              <a:t>API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721368-955B-5B24-AE35-6303EF2A257F}"/>
              </a:ext>
            </a:extLst>
          </p:cNvPr>
          <p:cNvSpPr/>
          <p:nvPr/>
        </p:nvSpPr>
        <p:spPr>
          <a:xfrm>
            <a:off x="5227224" y="5999432"/>
            <a:ext cx="2387600" cy="6540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err="1"/>
              <a:t>EventNotifications</a:t>
            </a:r>
            <a:r>
              <a:rPr lang="en-NZ" dirty="0"/>
              <a:t> API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A1535EE-4B84-C893-3A22-BDA1A366591E}"/>
              </a:ext>
            </a:extLst>
          </p:cNvPr>
          <p:cNvCxnSpPr>
            <a:cxnSpLocks/>
            <a:stCxn id="14" idx="3"/>
            <a:endCxn id="35" idx="0"/>
          </p:cNvCxnSpPr>
          <p:nvPr/>
        </p:nvCxnSpPr>
        <p:spPr>
          <a:xfrm>
            <a:off x="3400425" y="5051425"/>
            <a:ext cx="55975" cy="9454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1CBCCDA-8558-069B-B28D-34E0CFDC058B}"/>
              </a:ext>
            </a:extLst>
          </p:cNvPr>
          <p:cNvSpPr/>
          <p:nvPr/>
        </p:nvSpPr>
        <p:spPr>
          <a:xfrm>
            <a:off x="4880737" y="4029074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DDFB9AC-2BB2-87CB-ED47-0B5EC1452BD4}"/>
              </a:ext>
            </a:extLst>
          </p:cNvPr>
          <p:cNvSpPr/>
          <p:nvPr/>
        </p:nvSpPr>
        <p:spPr>
          <a:xfrm>
            <a:off x="3524250" y="4354513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IMonitoredMessageBusTopics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 err="1"/>
              <a:t>NextTopicName</a:t>
            </a:r>
            <a:r>
              <a:rPr lang="en-NZ" sz="1050" dirty="0"/>
              <a:t>()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3999F57-7AFE-7F86-B4A9-ED3BE00CD68B}"/>
              </a:ext>
            </a:extLst>
          </p:cNvPr>
          <p:cNvSpPr/>
          <p:nvPr/>
        </p:nvSpPr>
        <p:spPr>
          <a:xfrm>
            <a:off x="3524250" y="4873624"/>
            <a:ext cx="2838450" cy="3556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dirty="0" err="1"/>
              <a:t>ServiceClient</a:t>
            </a:r>
            <a:r>
              <a:rPr lang="en-NZ" sz="1050" dirty="0"/>
              <a:t>.</a:t>
            </a:r>
          </a:p>
          <a:p>
            <a:pPr algn="ctr"/>
            <a:r>
              <a:rPr lang="en-NZ" sz="1050" dirty="0"/>
              <a:t>Post&lt;</a:t>
            </a:r>
            <a:r>
              <a:rPr lang="en-NZ" sz="1050" dirty="0" err="1"/>
              <a:t>DrainAllSubscriberMessages</a:t>
            </a:r>
            <a:r>
              <a:rPr lang="en-NZ" sz="1050" dirty="0"/>
              <a:t>&gt;()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83740A3-75DD-A087-F59C-1FDC91014633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 flipH="1">
            <a:off x="4943475" y="4148140"/>
            <a:ext cx="4350" cy="2063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F5C4D98-C0B1-EF49-7BD9-BC81F4FCE35D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>
            <a:off x="4943475" y="4710115"/>
            <a:ext cx="0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CE5AB7E-DB28-1DA6-FC7B-03762AB53241}"/>
              </a:ext>
            </a:extLst>
          </p:cNvPr>
          <p:cNvSpPr/>
          <p:nvPr/>
        </p:nvSpPr>
        <p:spPr>
          <a:xfrm>
            <a:off x="4879975" y="5392735"/>
            <a:ext cx="134175" cy="11906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E915BB5-CD2A-DA06-05ED-E52269FFB5D7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>
            <a:off x="4943475" y="5229226"/>
            <a:ext cx="3588" cy="1635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29">
            <a:extLst>
              <a:ext uri="{FF2B5EF4-FFF2-40B4-BE49-F238E27FC236}">
                <a16:creationId xmlns:a16="http://schemas.microsoft.com/office/drawing/2014/main" id="{66BE6CD0-1673-905D-D8B3-099E21EE78F8}"/>
              </a:ext>
            </a:extLst>
          </p:cNvPr>
          <p:cNvCxnSpPr>
            <a:cxnSpLocks/>
            <a:stCxn id="46" idx="6"/>
            <a:endCxn id="41" idx="6"/>
          </p:cNvCxnSpPr>
          <p:nvPr/>
        </p:nvCxnSpPr>
        <p:spPr>
          <a:xfrm flipV="1">
            <a:off x="5014150" y="4088607"/>
            <a:ext cx="762" cy="1363661"/>
          </a:xfrm>
          <a:prstGeom prst="curvedConnector3">
            <a:avLst>
              <a:gd name="adj1" fmla="val 301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283D822-B9AA-430C-8498-511024E2ED46}"/>
              </a:ext>
            </a:extLst>
          </p:cNvPr>
          <p:cNvCxnSpPr>
            <a:cxnSpLocks/>
            <a:stCxn id="43" idx="3"/>
            <a:endCxn id="36" idx="0"/>
          </p:cNvCxnSpPr>
          <p:nvPr/>
        </p:nvCxnSpPr>
        <p:spPr>
          <a:xfrm>
            <a:off x="6362700" y="5051425"/>
            <a:ext cx="58324" cy="94800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F8EDA66-8D2D-9C67-44A2-4D396A1C168A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3400425" y="1985962"/>
            <a:ext cx="428625" cy="52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4C4C561-AECC-5377-B3E2-D8F129E1C3A0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477000" y="1985961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2436833-304F-C01B-F064-B50351C899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477000" y="2562223"/>
            <a:ext cx="25717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3F8DBE6-2260-BBF1-01D7-A04BC6C17386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3400425" y="2476500"/>
            <a:ext cx="428625" cy="857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llout: Line 6">
            <a:extLst>
              <a:ext uri="{FF2B5EF4-FFF2-40B4-BE49-F238E27FC236}">
                <a16:creationId xmlns:a16="http://schemas.microsoft.com/office/drawing/2014/main" id="{67FE776C-AA9A-1023-5C22-EEB71DF9CA84}"/>
              </a:ext>
            </a:extLst>
          </p:cNvPr>
          <p:cNvSpPr/>
          <p:nvPr/>
        </p:nvSpPr>
        <p:spPr>
          <a:xfrm>
            <a:off x="6991350" y="3581533"/>
            <a:ext cx="809625" cy="357188"/>
          </a:xfrm>
          <a:prstGeom prst="borderCallout1">
            <a:avLst>
              <a:gd name="adj1" fmla="val 18750"/>
              <a:gd name="adj2" fmla="val -8333"/>
              <a:gd name="adj3" fmla="val 128500"/>
              <a:gd name="adj4" fmla="val -2405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>
                <a:solidFill>
                  <a:schemeClr val="tx1"/>
                </a:solidFill>
              </a:rPr>
              <a:t>Polling loops</a:t>
            </a:r>
          </a:p>
        </p:txBody>
      </p:sp>
    </p:spTree>
    <p:extLst>
      <p:ext uri="{BB962C8B-B14F-4D97-AF65-F5344CB8AC3E}">
        <p14:creationId xmlns:p14="http://schemas.microsoft.com/office/powerpoint/2010/main" val="22560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6CC8FE-1217-1BFD-FD67-1887430D8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746578" cy="6858000"/>
          </a:xfrm>
          <a:prstGeom prst="rect">
            <a:avLst/>
          </a:prstGeom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17092E3-0FF4-A361-7CDF-430341157E00}"/>
              </a:ext>
            </a:extLst>
          </p:cNvPr>
          <p:cNvSpPr/>
          <p:nvPr/>
        </p:nvSpPr>
        <p:spPr>
          <a:xfrm>
            <a:off x="1696135" y="355235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BEAC1-C3D2-2996-B2BD-65414B1929B1}"/>
              </a:ext>
            </a:extLst>
          </p:cNvPr>
          <p:cNvSpPr txBox="1"/>
          <p:nvPr/>
        </p:nvSpPr>
        <p:spPr>
          <a:xfrm>
            <a:off x="1994729" y="581720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Deployable Hosts (API &amp; UI)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07A2291-6348-7FF6-C9D7-17B85131A5D7}"/>
              </a:ext>
            </a:extLst>
          </p:cNvPr>
          <p:cNvSpPr/>
          <p:nvPr/>
        </p:nvSpPr>
        <p:spPr>
          <a:xfrm>
            <a:off x="1696135" y="1197742"/>
            <a:ext cx="271908" cy="953400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E8CFA5-A490-057B-8336-D1E0958BAE51}"/>
              </a:ext>
            </a:extLst>
          </p:cNvPr>
          <p:cNvSpPr txBox="1"/>
          <p:nvPr/>
        </p:nvSpPr>
        <p:spPr>
          <a:xfrm>
            <a:off x="1968043" y="1489776"/>
            <a:ext cx="351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Libraries (per Layer) &amp; Dev Tools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2ACCBF34-185B-389B-CCDF-6AE484CE76C7}"/>
              </a:ext>
            </a:extLst>
          </p:cNvPr>
          <p:cNvSpPr/>
          <p:nvPr/>
        </p:nvSpPr>
        <p:spPr>
          <a:xfrm>
            <a:off x="1697231" y="2422424"/>
            <a:ext cx="271908" cy="822302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CDBB1A-44D1-F216-5B46-250850A288A4}"/>
              </a:ext>
            </a:extLst>
          </p:cNvPr>
          <p:cNvSpPr txBox="1"/>
          <p:nvPr/>
        </p:nvSpPr>
        <p:spPr>
          <a:xfrm>
            <a:off x="1968043" y="2510526"/>
            <a:ext cx="35477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“core” subdomains/modules</a:t>
            </a:r>
          </a:p>
          <a:p>
            <a:r>
              <a:rPr lang="en-NZ" dirty="0">
                <a:solidFill>
                  <a:schemeClr val="bg1"/>
                </a:solidFill>
              </a:rPr>
              <a:t>of your product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20CDCAC-545A-027A-9BC9-877ACB5A1647}"/>
              </a:ext>
            </a:extLst>
          </p:cNvPr>
          <p:cNvSpPr/>
          <p:nvPr/>
        </p:nvSpPr>
        <p:spPr>
          <a:xfrm>
            <a:off x="1856210" y="3300250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36F23C-51BF-467B-06B5-9BAD76B0DADE}"/>
              </a:ext>
            </a:extLst>
          </p:cNvPr>
          <p:cNvSpPr txBox="1"/>
          <p:nvPr/>
        </p:nvSpPr>
        <p:spPr>
          <a:xfrm>
            <a:off x="2128118" y="3770840"/>
            <a:ext cx="2852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the “generic” subdomains,</a:t>
            </a:r>
          </a:p>
          <a:p>
            <a:r>
              <a:rPr lang="en-NZ" dirty="0">
                <a:solidFill>
                  <a:schemeClr val="bg1"/>
                </a:solidFill>
              </a:rPr>
              <a:t>that every product has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7D4781A-8D82-DD78-14DE-DF7CAE8838EB}"/>
              </a:ext>
            </a:extLst>
          </p:cNvPr>
          <p:cNvSpPr/>
          <p:nvPr/>
        </p:nvSpPr>
        <p:spPr>
          <a:xfrm>
            <a:off x="2096322" y="4943287"/>
            <a:ext cx="271908" cy="1587513"/>
          </a:xfrm>
          <a:prstGeom prst="rightBrac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9D9C70-6512-5AB4-189E-D16BDBA1CF5C}"/>
              </a:ext>
            </a:extLst>
          </p:cNvPr>
          <p:cNvSpPr txBox="1"/>
          <p:nvPr/>
        </p:nvSpPr>
        <p:spPr>
          <a:xfrm>
            <a:off x="2368230" y="5413877"/>
            <a:ext cx="228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“shared” subdomain</a:t>
            </a:r>
          </a:p>
          <a:p>
            <a:r>
              <a:rPr lang="en-NZ" dirty="0">
                <a:solidFill>
                  <a:schemeClr val="bg1"/>
                </a:solidFill>
              </a:rPr>
              <a:t>types &amp; components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C164BF-63CB-4089-D08E-B583D593DC90}"/>
              </a:ext>
            </a:extLst>
          </p:cNvPr>
          <p:cNvSpPr txBox="1"/>
          <p:nvPr/>
        </p:nvSpPr>
        <p:spPr>
          <a:xfrm>
            <a:off x="2942265" y="6144977"/>
            <a:ext cx="3417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chemeClr val="bg1"/>
                </a:solidFill>
              </a:rPr>
              <a:t>comprehensive documentation!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2E4803-ED82-7F3E-CFEC-EC5871BFC1AA}"/>
              </a:ext>
            </a:extLst>
          </p:cNvPr>
          <p:cNvCxnSpPr>
            <a:cxnSpLocks/>
            <a:stCxn id="2" idx="2"/>
          </p:cNvCxnSpPr>
          <p:nvPr/>
        </p:nvCxnSpPr>
        <p:spPr>
          <a:xfrm rot="5400000">
            <a:off x="2657391" y="4790369"/>
            <a:ext cx="269896" cy="3717777"/>
          </a:xfrm>
          <a:prstGeom prst="curvedConnector2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2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376990" y="5590848"/>
            <a:ext cx="845461" cy="750724"/>
          </a:xfrm>
          <a:custGeom>
            <a:avLst/>
            <a:gdLst>
              <a:gd name="connsiteX0" fmla="*/ 0 w 845461"/>
              <a:gd name="connsiteY0" fmla="*/ 375362 h 750724"/>
              <a:gd name="connsiteX1" fmla="*/ 422731 w 845461"/>
              <a:gd name="connsiteY1" fmla="*/ 0 h 750724"/>
              <a:gd name="connsiteX2" fmla="*/ 845462 w 845461"/>
              <a:gd name="connsiteY2" fmla="*/ 375362 h 750724"/>
              <a:gd name="connsiteX3" fmla="*/ 422731 w 845461"/>
              <a:gd name="connsiteY3" fmla="*/ 750724 h 750724"/>
              <a:gd name="connsiteX4" fmla="*/ 0 w 845461"/>
              <a:gd name="connsiteY4" fmla="*/ 375362 h 750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5461" h="750724" extrusionOk="0">
                <a:moveTo>
                  <a:pt x="0" y="375362"/>
                </a:moveTo>
                <a:cubicBezTo>
                  <a:pt x="3212" y="221662"/>
                  <a:pt x="161871" y="-5698"/>
                  <a:pt x="422731" y="0"/>
                </a:cubicBezTo>
                <a:cubicBezTo>
                  <a:pt x="614161" y="-34297"/>
                  <a:pt x="809607" y="159445"/>
                  <a:pt x="845462" y="375362"/>
                </a:cubicBezTo>
                <a:cubicBezTo>
                  <a:pt x="831294" y="604612"/>
                  <a:pt x="714235" y="753760"/>
                  <a:pt x="422731" y="750724"/>
                </a:cubicBezTo>
                <a:cubicBezTo>
                  <a:pt x="168403" y="743039"/>
                  <a:pt x="885" y="535133"/>
                  <a:pt x="0" y="375362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37DF0B9-FD02-D3FC-018B-16E7018B2213}"/>
              </a:ext>
            </a:extLst>
          </p:cNvPr>
          <p:cNvSpPr/>
          <p:nvPr/>
        </p:nvSpPr>
        <p:spPr>
          <a:xfrm>
            <a:off x="4191274" y="5514470"/>
            <a:ext cx="1428241" cy="939968"/>
          </a:xfrm>
          <a:custGeom>
            <a:avLst/>
            <a:gdLst>
              <a:gd name="connsiteX0" fmla="*/ 0 w 1428241"/>
              <a:gd name="connsiteY0" fmla="*/ 469984 h 939968"/>
              <a:gd name="connsiteX1" fmla="*/ 714121 w 1428241"/>
              <a:gd name="connsiteY1" fmla="*/ 0 h 939968"/>
              <a:gd name="connsiteX2" fmla="*/ 1428242 w 1428241"/>
              <a:gd name="connsiteY2" fmla="*/ 469984 h 939968"/>
              <a:gd name="connsiteX3" fmla="*/ 714121 w 1428241"/>
              <a:gd name="connsiteY3" fmla="*/ 939968 h 939968"/>
              <a:gd name="connsiteX4" fmla="*/ 0 w 1428241"/>
              <a:gd name="connsiteY4" fmla="*/ 469984 h 939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241" h="939968" extrusionOk="0">
                <a:moveTo>
                  <a:pt x="0" y="469984"/>
                </a:moveTo>
                <a:cubicBezTo>
                  <a:pt x="5787" y="306990"/>
                  <a:pt x="297586" y="-4605"/>
                  <a:pt x="714121" y="0"/>
                </a:cubicBezTo>
                <a:cubicBezTo>
                  <a:pt x="1089879" y="-15207"/>
                  <a:pt x="1406418" y="205179"/>
                  <a:pt x="1428242" y="469984"/>
                </a:cubicBezTo>
                <a:cubicBezTo>
                  <a:pt x="1386643" y="793974"/>
                  <a:pt x="1118448" y="940487"/>
                  <a:pt x="714121" y="939968"/>
                </a:cubicBezTo>
                <a:cubicBezTo>
                  <a:pt x="249436" y="914074"/>
                  <a:pt x="277" y="714676"/>
                  <a:pt x="0" y="46998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EventNotifications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8DE486F-5EF8-ED0C-D51E-DCA4693FD79B}"/>
              </a:ext>
            </a:extLst>
          </p:cNvPr>
          <p:cNvSpPr/>
          <p:nvPr/>
        </p:nvSpPr>
        <p:spPr>
          <a:xfrm>
            <a:off x="4349809" y="6001688"/>
            <a:ext cx="1104283" cy="15796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accent1">
                    <a:lumMod val="75000"/>
                  </a:schemeClr>
                </a:solidFill>
              </a:rPr>
              <a:t>DomainEvents</a:t>
            </a:r>
            <a:endParaRPr lang="en-NZ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(Application)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  <a:endParaRPr lang="en-NZ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Read</a:t>
            </a:r>
          </a:p>
          <a:p>
            <a:r>
              <a:rPr lang="en-NZ" dirty="0"/>
              <a:t>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 State</a:t>
            </a:r>
          </a:p>
          <a:p>
            <a:r>
              <a:rPr lang="en-NZ" dirty="0"/>
              <a:t>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An</a:t>
            </a:r>
          </a:p>
          <a:p>
            <a:r>
              <a:rPr lang="en-NZ" dirty="0"/>
              <a:t>Other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8A2A2D4-9215-B2DD-A115-526771C7DEA8}"/>
              </a:ext>
            </a:extLst>
          </p:cNvPr>
          <p:cNvSpPr/>
          <p:nvPr/>
        </p:nvSpPr>
        <p:spPr>
          <a:xfrm>
            <a:off x="6572818" y="3605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Relational DB</a:t>
            </a:r>
          </a:p>
          <a:p>
            <a:pPr algn="ctr"/>
            <a:r>
              <a:rPr lang="en-NZ" sz="1400" dirty="0"/>
              <a:t>Table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5E1B3F-73FC-EBA6-F26A-6DF3F954EED6}"/>
              </a:ext>
            </a:extLst>
          </p:cNvPr>
          <p:cNvSpPr/>
          <p:nvPr/>
        </p:nvSpPr>
        <p:spPr>
          <a:xfrm>
            <a:off x="6572811" y="926353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NoSQL Document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AFA9A0-C2D2-0F55-44FF-44D41488BFE1}"/>
              </a:ext>
            </a:extLst>
          </p:cNvPr>
          <p:cNvSpPr/>
          <p:nvPr/>
        </p:nvSpPr>
        <p:spPr>
          <a:xfrm>
            <a:off x="6572816" y="163926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Event Stream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D84871-CA80-9332-E2B6-A4B62ED953C1}"/>
              </a:ext>
            </a:extLst>
          </p:cNvPr>
          <p:cNvSpPr/>
          <p:nvPr/>
        </p:nvSpPr>
        <p:spPr>
          <a:xfrm>
            <a:off x="6572815" y="2771758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661DCC-19F9-5173-9339-4ABE77C2BBF5}"/>
              </a:ext>
            </a:extLst>
          </p:cNvPr>
          <p:cNvSpPr/>
          <p:nvPr/>
        </p:nvSpPr>
        <p:spPr>
          <a:xfrm>
            <a:off x="6572814" y="3390782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Blob Container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E98C418-C9D0-329A-1509-4301428367E0}"/>
              </a:ext>
            </a:extLst>
          </p:cNvPr>
          <p:cNvSpPr/>
          <p:nvPr/>
        </p:nvSpPr>
        <p:spPr>
          <a:xfrm>
            <a:off x="6572814" y="4009806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Data Lake Container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E3E0C3-63EE-AD02-C042-B5628011C632}"/>
              </a:ext>
            </a:extLst>
          </p:cNvPr>
          <p:cNvSpPr/>
          <p:nvPr/>
        </p:nvSpPr>
        <p:spPr>
          <a:xfrm>
            <a:off x="6572813" y="464693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Cache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7D607E3-861B-5B09-07E8-AF26711ED3BE}"/>
              </a:ext>
            </a:extLst>
          </p:cNvPr>
          <p:cNvSpPr/>
          <p:nvPr/>
        </p:nvSpPr>
        <p:spPr>
          <a:xfrm>
            <a:off x="6572813" y="5218894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File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CD7A99A-B9F4-8E5B-33C0-CDCA6B931977}"/>
              </a:ext>
            </a:extLst>
          </p:cNvPr>
          <p:cNvSpPr/>
          <p:nvPr/>
        </p:nvSpPr>
        <p:spPr>
          <a:xfrm>
            <a:off x="6572813" y="5778319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In-Memory</a:t>
            </a:r>
          </a:p>
        </p:txBody>
      </p: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242584" y="822983"/>
            <a:ext cx="1571032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525491" y="1105896"/>
            <a:ext cx="1005213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643377" y="3452437"/>
            <a:ext cx="769442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333865" y="3142925"/>
            <a:ext cx="1388466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832359" y="4519606"/>
            <a:ext cx="391476" cy="1089431"/>
          </a:xfrm>
          <a:prstGeom prst="curvedConnector4">
            <a:avLst>
              <a:gd name="adj1" fmla="val -5839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37855" y="4805586"/>
            <a:ext cx="180484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58143" y="5085298"/>
            <a:ext cx="739909" cy="1089431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704658" y="1360909"/>
            <a:ext cx="2646884" cy="1089435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4987565" y="1643822"/>
            <a:ext cx="2081065" cy="1089428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344020" y="2000273"/>
            <a:ext cx="1368158" cy="1089433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952889" y="3761949"/>
            <a:ext cx="150418" cy="1089432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16200000" flipH="1">
            <a:off x="7925244" y="-154447"/>
            <a:ext cx="59473" cy="1089434"/>
          </a:xfrm>
          <a:prstGeom prst="curvedConnector4">
            <a:avLst>
              <a:gd name="adj1" fmla="val -38437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225318" y="-1611748"/>
            <a:ext cx="157228" cy="3787336"/>
          </a:xfrm>
          <a:prstGeom prst="curvedConnector3">
            <a:avLst>
              <a:gd name="adj1" fmla="val 16663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16200000" flipH="1">
            <a:off x="7848929" y="487681"/>
            <a:ext cx="212096" cy="1089441"/>
          </a:xfrm>
          <a:prstGeom prst="curvedConnector4">
            <a:avLst>
              <a:gd name="adj1" fmla="val -107781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309208" y="740313"/>
            <a:ext cx="224035" cy="2021928"/>
          </a:xfrm>
          <a:prstGeom prst="curvedConnector4">
            <a:avLst>
              <a:gd name="adj1" fmla="val -102038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88" y="203306"/>
            <a:ext cx="3535365" cy="6049376"/>
            <a:chOff x="8499688" y="65290"/>
            <a:chExt cx="3535365" cy="604937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9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2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88" y="2640427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88" y="3270470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88" y="3876739"/>
              <a:ext cx="1674891" cy="433402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595017"/>
              <a:ext cx="1674891" cy="433402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90"/>
              <a:ext cx="1674891" cy="433402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2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44" y="2639498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2" y="3270470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2" y="3876739"/>
              <a:ext cx="1674891" cy="433402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8578"/>
              <a:ext cx="1674891" cy="433402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 err="1">
                  <a:solidFill>
                    <a:schemeClr val="tx1"/>
                  </a:solidFill>
                </a:rPr>
                <a:t>EventStore</a:t>
              </a:r>
              <a:r>
                <a:rPr lang="en-NZ" dirty="0">
                  <a:solidFill>
                    <a:schemeClr val="tx1"/>
                  </a:solidFill>
                </a:rPr>
                <a:t> DB</a:t>
              </a:r>
            </a:p>
          </p:txBody>
        </p:sp>
      </p:grp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16200000" flipH="1">
            <a:off x="9295072" y="1505970"/>
            <a:ext cx="17704" cy="3787328"/>
          </a:xfrm>
          <a:prstGeom prst="curvedConnector3">
            <a:avLst>
              <a:gd name="adj1" fmla="val -12912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16200000" flipH="1">
            <a:off x="9301449" y="2118616"/>
            <a:ext cx="4949" cy="3787328"/>
          </a:xfrm>
          <a:prstGeom prst="curvedConnector3">
            <a:avLst>
              <a:gd name="adj1" fmla="val -461911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37771" y="2963270"/>
            <a:ext cx="234405" cy="1089428"/>
          </a:xfrm>
          <a:prstGeom prst="curvedConnector4">
            <a:avLst>
              <a:gd name="adj1" fmla="val -9752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844149" y="3575917"/>
            <a:ext cx="221650" cy="1089428"/>
          </a:xfrm>
          <a:prstGeom prst="curvedConnector4">
            <a:avLst>
              <a:gd name="adj1" fmla="val -103136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69824" y="3787369"/>
            <a:ext cx="302800" cy="2021931"/>
          </a:xfrm>
          <a:prstGeom prst="curvedConnector4">
            <a:avLst>
              <a:gd name="adj1" fmla="val -75495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95880" y="4333272"/>
            <a:ext cx="250687" cy="2021931"/>
          </a:xfrm>
          <a:prstGeom prst="curvedConnector4">
            <a:avLst>
              <a:gd name="adj1" fmla="val -91189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302633" y="4885945"/>
            <a:ext cx="237182" cy="2021931"/>
          </a:xfrm>
          <a:prstGeom prst="curvedConnector4">
            <a:avLst>
              <a:gd name="adj1" fmla="val -96382"/>
              <a:gd name="adj2" fmla="val 7070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301630" y="-969624"/>
            <a:ext cx="4605" cy="3787351"/>
          </a:xfrm>
          <a:prstGeom prst="curvedConnector3">
            <a:avLst>
              <a:gd name="adj1" fmla="val 5064169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129848" y="1718037"/>
            <a:ext cx="1611379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Use Case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A7ECB4A-3974-ED67-7DF7-D30DB0EF39D0}"/>
              </a:ext>
            </a:extLst>
          </p:cNvPr>
          <p:cNvSpPr/>
          <p:nvPr/>
        </p:nvSpPr>
        <p:spPr>
          <a:xfrm>
            <a:off x="6572798" y="2209830"/>
            <a:ext cx="1674891" cy="4433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Message Bus</a:t>
            </a:r>
          </a:p>
        </p:txBody>
      </p:sp>
      <p:cxnSp>
        <p:nvCxnSpPr>
          <p:cNvPr id="113" name="Straight Arrow Connector 39">
            <a:extLst>
              <a:ext uri="{FF2B5EF4-FFF2-40B4-BE49-F238E27FC236}">
                <a16:creationId xmlns:a16="http://schemas.microsoft.com/office/drawing/2014/main" id="{7019B84A-27ED-E36F-E4C1-4BC829808378}"/>
              </a:ext>
            </a:extLst>
          </p:cNvPr>
          <p:cNvCxnSpPr>
            <a:cxnSpLocks/>
            <a:stCxn id="13" idx="0"/>
            <a:endCxn id="112" idx="1"/>
          </p:cNvCxnSpPr>
          <p:nvPr/>
        </p:nvCxnSpPr>
        <p:spPr>
          <a:xfrm rot="5400000" flipH="1" flipV="1">
            <a:off x="5052893" y="2861969"/>
            <a:ext cx="1950394" cy="1089416"/>
          </a:xfrm>
          <a:prstGeom prst="curvedConnector2">
            <a:avLst/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71019D3A-216F-9A4F-ACC1-D309ABBA872B}"/>
              </a:ext>
            </a:extLst>
          </p:cNvPr>
          <p:cNvSpPr/>
          <p:nvPr/>
        </p:nvSpPr>
        <p:spPr>
          <a:xfrm>
            <a:off x="8499688" y="2214779"/>
            <a:ext cx="1674891" cy="433402"/>
          </a:xfrm>
          <a:prstGeom prst="roundRect">
            <a:avLst/>
          </a:prstGeom>
          <a:solidFill>
            <a:srgbClr val="1B82C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Azure Service Bus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9FE25D9C-FE35-563A-139E-688FFF2D6B14}"/>
              </a:ext>
            </a:extLst>
          </p:cNvPr>
          <p:cNvSpPr/>
          <p:nvPr/>
        </p:nvSpPr>
        <p:spPr>
          <a:xfrm>
            <a:off x="10360144" y="2213850"/>
            <a:ext cx="1674891" cy="433402"/>
          </a:xfrm>
          <a:prstGeom prst="roundRect">
            <a:avLst/>
          </a:prstGeom>
          <a:solidFill>
            <a:srgbClr val="FF99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SNS</a:t>
            </a:r>
          </a:p>
        </p:txBody>
      </p: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43281" y="2338738"/>
            <a:ext cx="223386" cy="1089427"/>
          </a:xfrm>
          <a:prstGeom prst="curvedConnector4">
            <a:avLst>
              <a:gd name="adj1" fmla="val -102334"/>
              <a:gd name="adj2" fmla="val 8843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16200000" flipH="1">
            <a:off x="9301047" y="880972"/>
            <a:ext cx="5756" cy="3787329"/>
          </a:xfrm>
          <a:prstGeom prst="curvedConnector3">
            <a:avLst>
              <a:gd name="adj1" fmla="val -3971508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39">
            <a:extLst>
              <a:ext uri="{FF2B5EF4-FFF2-40B4-BE49-F238E27FC236}">
                <a16:creationId xmlns:a16="http://schemas.microsoft.com/office/drawing/2014/main" id="{029AEF2C-8194-2AEB-9FC8-AA0955B84DCA}"/>
              </a:ext>
            </a:extLst>
          </p:cNvPr>
          <p:cNvCxnSpPr>
            <a:cxnSpLocks/>
            <a:stCxn id="112" idx="0"/>
            <a:endCxn id="128" idx="1"/>
          </p:cNvCxnSpPr>
          <p:nvPr/>
        </p:nvCxnSpPr>
        <p:spPr>
          <a:xfrm rot="16200000" flipH="1">
            <a:off x="7844141" y="1775933"/>
            <a:ext cx="221650" cy="1089444"/>
          </a:xfrm>
          <a:prstGeom prst="curvedConnector4">
            <a:avLst>
              <a:gd name="adj1" fmla="val -103136"/>
              <a:gd name="adj2" fmla="val 88434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39">
            <a:extLst>
              <a:ext uri="{FF2B5EF4-FFF2-40B4-BE49-F238E27FC236}">
                <a16:creationId xmlns:a16="http://schemas.microsoft.com/office/drawing/2014/main" id="{E997BD5E-2FC2-EF51-63EE-40E369FAE4B0}"/>
              </a:ext>
            </a:extLst>
          </p:cNvPr>
          <p:cNvCxnSpPr>
            <a:cxnSpLocks/>
            <a:stCxn id="112" idx="0"/>
            <a:endCxn id="130" idx="0"/>
          </p:cNvCxnSpPr>
          <p:nvPr/>
        </p:nvCxnSpPr>
        <p:spPr>
          <a:xfrm rot="16200000" flipH="1">
            <a:off x="9301907" y="318167"/>
            <a:ext cx="4020" cy="3787346"/>
          </a:xfrm>
          <a:prstGeom prst="curvedConnector3">
            <a:avLst>
              <a:gd name="adj1" fmla="val -3791045"/>
            </a:avLst>
          </a:prstGeom>
          <a:ln w="57150">
            <a:solidFill>
              <a:srgbClr val="7030A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4953</TotalTime>
  <Words>2376</Words>
  <Application>Microsoft Office PowerPoint</Application>
  <PresentationFormat>Widescreen</PresentationFormat>
  <Paragraphs>1018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274</cp:revision>
  <dcterms:created xsi:type="dcterms:W3CDTF">2023-09-25T21:30:49Z</dcterms:created>
  <dcterms:modified xsi:type="dcterms:W3CDTF">2024-06-11T19:42:10Z</dcterms:modified>
</cp:coreProperties>
</file>