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4" r:id="rId6"/>
    <p:sldId id="259" r:id="rId7"/>
    <p:sldId id="260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9600-223D-49E6-A62B-CDE837530AF1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5ED0AE8-7221-482A-AA83-E13404162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7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9600-223D-49E6-A62B-CDE837530AF1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5ED0AE8-7221-482A-AA83-E13404162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87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9600-223D-49E6-A62B-CDE837530AF1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5ED0AE8-7221-482A-AA83-E13404162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06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9600-223D-49E6-A62B-CDE837530AF1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5ED0AE8-7221-482A-AA83-E1340416286B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2958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9600-223D-49E6-A62B-CDE837530AF1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5ED0AE8-7221-482A-AA83-E13404162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43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9600-223D-49E6-A62B-CDE837530AF1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0AE8-7221-482A-AA83-E13404162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02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9600-223D-49E6-A62B-CDE837530AF1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0AE8-7221-482A-AA83-E13404162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12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9600-223D-49E6-A62B-CDE837530AF1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0AE8-7221-482A-AA83-E13404162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02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7929600-223D-49E6-A62B-CDE837530AF1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5ED0AE8-7221-482A-AA83-E13404162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5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9600-223D-49E6-A62B-CDE837530AF1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0AE8-7221-482A-AA83-E13404162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83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9600-223D-49E6-A62B-CDE837530AF1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5ED0AE8-7221-482A-AA83-E13404162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67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9600-223D-49E6-A62B-CDE837530AF1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0AE8-7221-482A-AA83-E13404162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5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9600-223D-49E6-A62B-CDE837530AF1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0AE8-7221-482A-AA83-E13404162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5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9600-223D-49E6-A62B-CDE837530AF1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0AE8-7221-482A-AA83-E13404162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9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9600-223D-49E6-A62B-CDE837530AF1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0AE8-7221-482A-AA83-E13404162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9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9600-223D-49E6-A62B-CDE837530AF1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0AE8-7221-482A-AA83-E13404162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0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9600-223D-49E6-A62B-CDE837530AF1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0AE8-7221-482A-AA83-E13404162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1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29600-223D-49E6-A62B-CDE837530AF1}" type="datetimeFigureOut">
              <a:rPr lang="en-US" smtClean="0"/>
              <a:t>3/2/2019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D0AE8-7221-482A-AA83-E13404162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730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2DD8A-0115-45A0-9C2D-4058B9FDA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1" y="1219200"/>
            <a:ext cx="9762391" cy="2887579"/>
          </a:xfrm>
        </p:spPr>
        <p:txBody>
          <a:bodyPr/>
          <a:lstStyle/>
          <a:p>
            <a:pPr algn="l"/>
            <a:br>
              <a:rPr lang="en-US" dirty="0">
                <a:latin typeface="Bahnschrift Light" panose="020B0502040204020203" pitchFamily="34" charset="0"/>
              </a:rPr>
            </a:br>
            <a:r>
              <a:rPr lang="en-US" sz="4800" dirty="0">
                <a:latin typeface="Bahnschrift Light" panose="020B0502040204020203" pitchFamily="34" charset="0"/>
              </a:rPr>
              <a:t>Where should Iowa allocate its marketing budget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AEA0F8-079C-40F4-B707-D95393FBCD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: Hermineh Yeghikian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AE309-394F-4DE4-9766-16201AC09F59}"/>
              </a:ext>
            </a:extLst>
          </p:cNvPr>
          <p:cNvSpPr txBox="1"/>
          <p:nvPr/>
        </p:nvSpPr>
        <p:spPr>
          <a:xfrm>
            <a:off x="728933" y="1495352"/>
            <a:ext cx="74477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Bahnschrift Light" panose="020B0502040204020203" pitchFamily="34" charset="0"/>
              </a:rPr>
              <a:t>Iowa Liquor Analysis: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432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D60A5-367C-4920-AAFC-5B337B1E2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F82F2-671C-4E30-813C-B120806C6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into specific types of liquors</a:t>
            </a:r>
          </a:p>
          <a:p>
            <a:r>
              <a:rPr lang="en-US" dirty="0"/>
              <a:t>Look into specific types of counties</a:t>
            </a:r>
          </a:p>
          <a:p>
            <a:r>
              <a:rPr lang="en-US" dirty="0"/>
              <a:t>Do a pie chart of vendor, store and county to see what % of sales each gain in </a:t>
            </a:r>
            <a:r>
              <a:rPr lang="en-US"/>
              <a:t>the market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9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D21E-879E-4C5D-BDC1-250538DD6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IOWA DATABASE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F3F0F-B63D-480B-B6E0-87BBD7CEC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40" y="2001078"/>
            <a:ext cx="6268278" cy="48569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4 tables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Data: 2014-2015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Counties: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/>
              <a:t>99 counties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/>
              <a:t>Iowa population: 3,046,352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Sales: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err="1"/>
              <a:t>Avg</a:t>
            </a:r>
            <a:r>
              <a:rPr lang="en-US" sz="1600" dirty="0"/>
              <a:t> per sale of all stores: $128.62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 err="1"/>
              <a:t>Avg</a:t>
            </a:r>
            <a:r>
              <a:rPr lang="en-US" sz="1600" dirty="0"/>
              <a:t> per sale of bottle price: $18.71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Products: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/>
              <a:t>69 categories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/>
              <a:t>7,276 item description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/>
              <a:t>271 vendors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/>
              <a:t>Stores: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/>
              <a:t>1,973 stores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/>
              <a:t>1,425 active stores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dirty="0"/>
              <a:t>548 inactive stores</a:t>
            </a:r>
          </a:p>
          <a:p>
            <a:pPr marL="457200" lvl="1" indent="0">
              <a:buNone/>
            </a:pPr>
            <a:endParaRPr lang="en-US" sz="1800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LIQUOR PICS">
            <a:extLst>
              <a:ext uri="{FF2B5EF4-FFF2-40B4-BE49-F238E27FC236}">
                <a16:creationId xmlns:a16="http://schemas.microsoft.com/office/drawing/2014/main" id="{4A9B71AA-844F-4857-BA08-A4E452D6C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74" y="2349306"/>
            <a:ext cx="4529797" cy="416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94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8F98E-5CA7-46FC-852F-489205011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NUMBER OF SALES IN 2014 &amp; 2015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5B1768-3090-482D-BAB3-BD04F21EA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609" y="2059249"/>
            <a:ext cx="8412480" cy="47987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6C7634-AB50-476B-8F9C-A0F3EE8EF694}"/>
              </a:ext>
            </a:extLst>
          </p:cNvPr>
          <p:cNvSpPr txBox="1"/>
          <p:nvPr/>
        </p:nvSpPr>
        <p:spPr>
          <a:xfrm>
            <a:off x="8539089" y="2250831"/>
            <a:ext cx="36529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5 PRODUCTS SOLD IN 2014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3,896 raspberry schnapps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4,212 cherry brandies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23,248 coffee liqueurs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78,252 American grape brandies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149,920 flavored vodka</a:t>
            </a:r>
          </a:p>
          <a:p>
            <a:r>
              <a:rPr lang="en-US" dirty="0"/>
              <a:t>TOP 5 PRODUCTS SOLD IN 2015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872 white crème de menthe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3650 100 proof vodka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5204 watermelon schnapps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6926 American alcohol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10015 apple schnapps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89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266B0-F983-43C8-9D72-1861C7E9F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LIQUORS SOLD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6AF6BA-B493-4556-9652-AF3A4E158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18714"/>
            <a:ext cx="10294182" cy="47267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41B1E4-DE5B-4A8A-904C-6718BD303431}"/>
              </a:ext>
            </a:extLst>
          </p:cNvPr>
          <p:cNvSpPr txBox="1"/>
          <p:nvPr/>
        </p:nvSpPr>
        <p:spPr>
          <a:xfrm>
            <a:off x="10522634" y="2391508"/>
            <a:ext cx="1505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Canadian whiskies sell best</a:t>
            </a:r>
          </a:p>
        </p:txBody>
      </p:sp>
    </p:spTree>
    <p:extLst>
      <p:ext uri="{BB962C8B-B14F-4D97-AF65-F5344CB8AC3E}">
        <p14:creationId xmlns:p14="http://schemas.microsoft.com/office/powerpoint/2010/main" val="2831414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1388-80A3-4130-997E-767A34BFB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PRODUCTS SOLD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0E90E5-F725-4474-99D6-11B4E57DC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41342"/>
            <a:ext cx="9613861" cy="49166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01DCC4-9CE1-40C8-8950-575EFACF90BC}"/>
              </a:ext>
            </a:extLst>
          </p:cNvPr>
          <p:cNvSpPr txBox="1"/>
          <p:nvPr/>
        </p:nvSpPr>
        <p:spPr>
          <a:xfrm>
            <a:off x="9613861" y="2349305"/>
            <a:ext cx="2231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lowest product sold is New Amsterdam Citron Mini</a:t>
            </a:r>
          </a:p>
        </p:txBody>
      </p:sp>
    </p:spTree>
    <p:extLst>
      <p:ext uri="{BB962C8B-B14F-4D97-AF65-F5344CB8AC3E}">
        <p14:creationId xmlns:p14="http://schemas.microsoft.com/office/powerpoint/2010/main" val="1747790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B3B2C-AF52-47BF-A6E4-2BF785572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SALE PER VENDOR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182C54-CD65-4243-A47F-1B245CB17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28645"/>
            <a:ext cx="10294182" cy="47299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B383ED-6CD6-43C6-91A3-EAD4974166FA}"/>
              </a:ext>
            </a:extLst>
          </p:cNvPr>
          <p:cNvSpPr txBox="1"/>
          <p:nvPr/>
        </p:nvSpPr>
        <p:spPr>
          <a:xfrm>
            <a:off x="10294182" y="2560320"/>
            <a:ext cx="16914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Imported schnapps are selling the best by vendor “Proximo”</a:t>
            </a:r>
          </a:p>
        </p:txBody>
      </p:sp>
    </p:spTree>
    <p:extLst>
      <p:ext uri="{BB962C8B-B14F-4D97-AF65-F5344CB8AC3E}">
        <p14:creationId xmlns:p14="http://schemas.microsoft.com/office/powerpoint/2010/main" val="2921938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55D7-BB78-43C6-A5BB-1C2D0E46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SALE PER STORE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48C36A-2AA2-4D40-A9F1-A09B2D4B3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97612"/>
            <a:ext cx="9613861" cy="48603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89F4B7-345E-46C3-B88C-AF65BA93E1C7}"/>
              </a:ext>
            </a:extLst>
          </p:cNvPr>
          <p:cNvSpPr txBox="1"/>
          <p:nvPr/>
        </p:nvSpPr>
        <p:spPr>
          <a:xfrm>
            <a:off x="9819249" y="2250831"/>
            <a:ext cx="21664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Stores are classified as small, medium and large based on total revenue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&lt;$100,000 or less, “small”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&gt;$150,000 or more, “large”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Else “medium”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402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8118-6F99-418C-A0F5-19A69AB8F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REVENUE BY COUNTY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FFACE6-3D58-4137-A97B-88A09095E7C9}"/>
              </a:ext>
            </a:extLst>
          </p:cNvPr>
          <p:cNvSpPr txBox="1"/>
          <p:nvPr/>
        </p:nvSpPr>
        <p:spPr>
          <a:xfrm>
            <a:off x="9228406" y="2278966"/>
            <a:ext cx="2377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Black Hawk county makes the most revenue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0D03252-6619-4250-A392-B0B788C2F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39816"/>
            <a:ext cx="9228405" cy="481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57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8D36D-B089-42F8-95E0-C292DEA5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55F6A-48F0-4C5F-95A1-4136D4936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like Canadian whiskies sell the most</a:t>
            </a:r>
          </a:p>
          <a:p>
            <a:r>
              <a:rPr lang="en-US" dirty="0"/>
              <a:t>Better to allocate budget on the large stores rather than small or medium </a:t>
            </a:r>
          </a:p>
          <a:p>
            <a:pPr lvl="1"/>
            <a:r>
              <a:rPr lang="en-US" dirty="0"/>
              <a:t>Large stores make the most amount of revenue and have already gained market share</a:t>
            </a:r>
          </a:p>
          <a:p>
            <a:pPr lvl="1"/>
            <a:r>
              <a:rPr lang="en-US" dirty="0"/>
              <a:t>Its also best to sell a brand of liquor</a:t>
            </a:r>
          </a:p>
          <a:p>
            <a:r>
              <a:rPr lang="en-US" dirty="0"/>
              <a:t>Would get rid of small or mid size stores that don’t make a lot of profit</a:t>
            </a:r>
          </a:p>
          <a:p>
            <a:pPr lvl="1"/>
            <a:r>
              <a:rPr lang="en-US" dirty="0"/>
              <a:t>Would also get rid of liquors that don’t sell much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67404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713</TotalTime>
  <Words>304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Bahnschrift Light</vt:lpstr>
      <vt:lpstr>Trebuchet MS</vt:lpstr>
      <vt:lpstr>Wingdings</vt:lpstr>
      <vt:lpstr>Berlin</vt:lpstr>
      <vt:lpstr> Where should Iowa allocate its marketing budget</vt:lpstr>
      <vt:lpstr>IOWA DATABASE OVERVIEW</vt:lpstr>
      <vt:lpstr>TOTAL NUMBER OF SALES IN 2014 &amp; 2015</vt:lpstr>
      <vt:lpstr>BEST LIQUORS SOLD</vt:lpstr>
      <vt:lpstr>LEAST PRODUCTS SOLD</vt:lpstr>
      <vt:lpstr>AVERAGE SALE PER VENDOR</vt:lpstr>
      <vt:lpstr>TOTAL SALE PER STORE </vt:lpstr>
      <vt:lpstr>TOTAL REVENUE BY COUNTY</vt:lpstr>
      <vt:lpstr>RECOMMENDATION</vt:lpstr>
      <vt:lpstr>FUTURE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Hermineh Yeghikian</dc:creator>
  <cp:lastModifiedBy>Hermineh Yeghikian</cp:lastModifiedBy>
  <cp:revision>34</cp:revision>
  <dcterms:created xsi:type="dcterms:W3CDTF">2018-10-28T21:35:41Z</dcterms:created>
  <dcterms:modified xsi:type="dcterms:W3CDTF">2019-03-02T22:34:18Z</dcterms:modified>
</cp:coreProperties>
</file>