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32"/>
  </p:notesMasterIdLst>
  <p:sldIdLst>
    <p:sldId id="256" r:id="rId2"/>
    <p:sldId id="257" r:id="rId3"/>
    <p:sldId id="259" r:id="rId4"/>
    <p:sldId id="278" r:id="rId5"/>
    <p:sldId id="279" r:id="rId6"/>
    <p:sldId id="269" r:id="rId7"/>
    <p:sldId id="280" r:id="rId8"/>
    <p:sldId id="260" r:id="rId9"/>
    <p:sldId id="270" r:id="rId10"/>
    <p:sldId id="281" r:id="rId11"/>
    <p:sldId id="261" r:id="rId12"/>
    <p:sldId id="271" r:id="rId13"/>
    <p:sldId id="282" r:id="rId14"/>
    <p:sldId id="263" r:id="rId15"/>
    <p:sldId id="272" r:id="rId16"/>
    <p:sldId id="283" r:id="rId17"/>
    <p:sldId id="262" r:id="rId18"/>
    <p:sldId id="273" r:id="rId19"/>
    <p:sldId id="264" r:id="rId20"/>
    <p:sldId id="274" r:id="rId21"/>
    <p:sldId id="284" r:id="rId22"/>
    <p:sldId id="265" r:id="rId23"/>
    <p:sldId id="275" r:id="rId24"/>
    <p:sldId id="285" r:id="rId25"/>
    <p:sldId id="266" r:id="rId26"/>
    <p:sldId id="276" r:id="rId27"/>
    <p:sldId id="286" r:id="rId28"/>
    <p:sldId id="267" r:id="rId29"/>
    <p:sldId id="27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4D4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DB3C6-08B6-449D-894A-C715D98EFA32}" type="datetimeFigureOut">
              <a:rPr lang="ko-KR" altLang="en-US" smtClean="0"/>
              <a:t>2024-02-01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D22D-2919-44BA-A550-A1D91A410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88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6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34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5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2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7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3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1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0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6AF5-66EB-4E09-BBE5-E0D7E5182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699870"/>
            <a:ext cx="8791575" cy="1458259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en-US" sz="5300" kern="0" spc="0" dirty="0">
                <a:solidFill>
                  <a:schemeClr val="accent2"/>
                </a:solidFill>
                <a:effectLst/>
                <a:latin typeface="한컴바탕"/>
                <a:ea typeface="한컴바탕"/>
              </a:rPr>
              <a:t>데이터 분석 포트폴리오 작성</a:t>
            </a:r>
            <a:br>
              <a:rPr lang="en-US" altLang="ko-KR" kern="0" spc="0" dirty="0">
                <a:solidFill>
                  <a:schemeClr val="accent2"/>
                </a:solidFill>
                <a:effectLst/>
                <a:latin typeface="한컴바탕"/>
                <a:ea typeface="한컴바탕"/>
              </a:rPr>
            </a:br>
            <a:r>
              <a:rPr lang="en-US" altLang="ko-KR" kern="0" spc="0" dirty="0">
                <a:solidFill>
                  <a:schemeClr val="accent2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4000" kern="0" dirty="0">
                <a:solidFill>
                  <a:schemeClr val="accent2"/>
                </a:solidFill>
                <a:latin typeface="한컴바탕"/>
                <a:ea typeface="한컴바탕"/>
              </a:rPr>
              <a:t>범죄 발생에 대한 대처와 해결방안</a:t>
            </a:r>
            <a:r>
              <a:rPr lang="en-US" altLang="ko-KR" sz="4000" kern="0" dirty="0">
                <a:solidFill>
                  <a:schemeClr val="accent2"/>
                </a:solidFill>
                <a:latin typeface="한컴바탕"/>
                <a:ea typeface="한컴바탕"/>
              </a:rPr>
              <a:t>)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범죄가 많이 일어나는 지역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923C2-33B2-46C3-B442-51EFE7322314}"/>
              </a:ext>
            </a:extLst>
          </p:cNvPr>
          <p:cNvSpPr txBox="1"/>
          <p:nvPr/>
        </p:nvSpPr>
        <p:spPr>
          <a:xfrm>
            <a:off x="116541" y="723754"/>
            <a:ext cx="462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1. </a:t>
            </a:r>
            <a:r>
              <a:rPr lang="ko-KR" altLang="en-US" dirty="0">
                <a:solidFill>
                  <a:srgbClr val="9CB4D4"/>
                </a:solidFill>
              </a:rPr>
              <a:t>데이터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CF123D-076A-4F6A-9F5C-378DCCAA4470}"/>
              </a:ext>
            </a:extLst>
          </p:cNvPr>
          <p:cNvSpPr/>
          <p:nvPr/>
        </p:nvSpPr>
        <p:spPr>
          <a:xfrm>
            <a:off x="116541" y="1099392"/>
            <a:ext cx="5979459" cy="5405308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56AE9-F369-4CCF-ABE9-6330E0479384}"/>
              </a:ext>
            </a:extLst>
          </p:cNvPr>
          <p:cNvSpPr txBox="1"/>
          <p:nvPr/>
        </p:nvSpPr>
        <p:spPr>
          <a:xfrm>
            <a:off x="7588726" y="786917"/>
            <a:ext cx="438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2. </a:t>
            </a:r>
            <a:r>
              <a:rPr lang="ko-KR" altLang="en-US" dirty="0">
                <a:solidFill>
                  <a:srgbClr val="9CB4D4"/>
                </a:solidFill>
              </a:rPr>
              <a:t>데이터 정제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76B17F-F0D0-4081-9B4B-E373A8485C27}"/>
              </a:ext>
            </a:extLst>
          </p:cNvPr>
          <p:cNvSpPr/>
          <p:nvPr/>
        </p:nvSpPr>
        <p:spPr>
          <a:xfrm>
            <a:off x="7588726" y="1156249"/>
            <a:ext cx="4388121" cy="2272751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4E921B-D603-4C7C-AE4B-AA68E16A961A}"/>
              </a:ext>
            </a:extLst>
          </p:cNvPr>
          <p:cNvSpPr txBox="1"/>
          <p:nvPr/>
        </p:nvSpPr>
        <p:spPr>
          <a:xfrm>
            <a:off x="6240373" y="4842121"/>
            <a:ext cx="573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3. </a:t>
            </a:r>
            <a:r>
              <a:rPr lang="ko-KR" altLang="en-US" dirty="0">
                <a:solidFill>
                  <a:srgbClr val="9CB4D4"/>
                </a:solidFill>
              </a:rPr>
              <a:t>데이터 시각화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FC7596-2E4E-49C6-A1A8-F0E06379BF93}"/>
              </a:ext>
            </a:extLst>
          </p:cNvPr>
          <p:cNvSpPr/>
          <p:nvPr/>
        </p:nvSpPr>
        <p:spPr>
          <a:xfrm>
            <a:off x="6240373" y="5212612"/>
            <a:ext cx="5736471" cy="1293247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A9619-796B-4721-A234-F210D2FA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6" y="1110805"/>
            <a:ext cx="3248288" cy="5722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D8CE83-017A-4522-8465-08BE970B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2" y="2079184"/>
            <a:ext cx="3256502" cy="6717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845C44-566E-43A3-A98C-A56339FD6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42" y="3239674"/>
            <a:ext cx="3256502" cy="10652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02AC05-39E7-4F8C-8C6C-B1EF0EB2C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573" y="1120554"/>
            <a:ext cx="2467427" cy="38727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7348B0-A1A6-4866-9A98-4A6196A32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2" y="5322414"/>
            <a:ext cx="5972058" cy="11822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B7527C-4902-4A37-AF33-7EC74C91A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723" y="1165762"/>
            <a:ext cx="4388121" cy="22632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F8F950-BD7D-4C99-8292-E70C0A7A10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7773" y="5212612"/>
            <a:ext cx="5729071" cy="1292088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EEED985-47BA-4C0C-A230-07803DC52B36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 rot="5400000" flipH="1" flipV="1">
            <a:off x="2066388" y="2742753"/>
            <a:ext cx="1247989" cy="1876380"/>
          </a:xfrm>
          <a:prstGeom prst="bentConnector4">
            <a:avLst>
              <a:gd name="adj1" fmla="val -18317"/>
              <a:gd name="adj2" fmla="val 93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0F4DCC5-FABA-41AA-83C3-4341FFA0FF6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753253" y="1683043"/>
            <a:ext cx="3047" cy="3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0BCAF4C-C51E-45DF-94C7-99DF61DCBEC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1752193" y="2750929"/>
            <a:ext cx="1060" cy="48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E101A22-223C-4580-8CBD-A085F9C26B3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821593" y="4281719"/>
            <a:ext cx="329073" cy="1752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87CE99B-648D-4AC3-BFB1-A073C5E0F9FA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6096000" y="2297381"/>
            <a:ext cx="1492723" cy="759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A11309E-0933-4CA9-9657-861217DC4F63}"/>
              </a:ext>
            </a:extLst>
          </p:cNvPr>
          <p:cNvCxnSpPr>
            <a:stCxn id="18" idx="2"/>
            <a:endCxn id="50" idx="0"/>
          </p:cNvCxnSpPr>
          <p:nvPr/>
        </p:nvCxnSpPr>
        <p:spPr>
          <a:xfrm rot="5400000">
            <a:off x="8739137" y="3798473"/>
            <a:ext cx="1413121" cy="674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73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4675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범죄가 많이 일어나는 지역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6503" y="793182"/>
            <a:ext cx="5324883" cy="497844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지역별로 제일 많이 일어나는 범죄는 어떤 것들이 있는지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지역별 통계</a:t>
            </a:r>
            <a:r>
              <a:rPr lang="en-US" altLang="ko-KR" dirty="0"/>
              <a:t>_20151231.csv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범죄가 제일 많이 일어나는 지역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서울</a:t>
            </a:r>
            <a:r>
              <a:rPr lang="en-US" altLang="ko-KR" dirty="0"/>
              <a:t>, 3</a:t>
            </a:r>
            <a:r>
              <a:rPr lang="ko-KR" altLang="en-US" dirty="0"/>
              <a:t>순위는 부산이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9BF758C-61AD-4B1C-9CF9-9AC6D34B0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0266" y="715161"/>
            <a:ext cx="1367469" cy="5427677"/>
          </a:xfrm>
        </p:spPr>
      </p:pic>
    </p:spTree>
    <p:extLst>
      <p:ext uri="{BB962C8B-B14F-4D97-AF65-F5344CB8AC3E}">
        <p14:creationId xmlns:p14="http://schemas.microsoft.com/office/powerpoint/2010/main" val="114760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지역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2004969" y="626970"/>
            <a:ext cx="6224631" cy="560405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2" y="6231028"/>
            <a:ext cx="12192002" cy="62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 </a:t>
            </a:r>
            <a:r>
              <a:rPr lang="ko-KR" altLang="en-US" sz="2000" dirty="0"/>
              <a:t>범죄가 많이 일어나는 지역은 경기와 서울이며 그 다음은 부산이 제일 많이 일어납니다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533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범죄가 많이 일어나는 장소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923C2-33B2-46C3-B442-51EFE7322314}"/>
              </a:ext>
            </a:extLst>
          </p:cNvPr>
          <p:cNvSpPr txBox="1"/>
          <p:nvPr/>
        </p:nvSpPr>
        <p:spPr>
          <a:xfrm>
            <a:off x="562258" y="865770"/>
            <a:ext cx="44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1. </a:t>
            </a:r>
            <a:r>
              <a:rPr lang="ko-KR" altLang="en-US" dirty="0">
                <a:solidFill>
                  <a:srgbClr val="9CB4D4"/>
                </a:solidFill>
              </a:rPr>
              <a:t>데이터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CF123D-076A-4F6A-9F5C-378DCCAA4470}"/>
              </a:ext>
            </a:extLst>
          </p:cNvPr>
          <p:cNvSpPr/>
          <p:nvPr/>
        </p:nvSpPr>
        <p:spPr>
          <a:xfrm>
            <a:off x="562258" y="1241408"/>
            <a:ext cx="4442842" cy="3970045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56AE9-F369-4CCF-ABE9-6330E0479384}"/>
              </a:ext>
            </a:extLst>
          </p:cNvPr>
          <p:cNvSpPr txBox="1"/>
          <p:nvPr/>
        </p:nvSpPr>
        <p:spPr>
          <a:xfrm>
            <a:off x="6665103" y="851491"/>
            <a:ext cx="478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2. </a:t>
            </a:r>
            <a:r>
              <a:rPr lang="ko-KR" altLang="en-US" dirty="0">
                <a:solidFill>
                  <a:srgbClr val="9CB4D4"/>
                </a:solidFill>
              </a:rPr>
              <a:t>데이터 정제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76B17F-F0D0-4081-9B4B-E373A8485C27}"/>
              </a:ext>
            </a:extLst>
          </p:cNvPr>
          <p:cNvSpPr/>
          <p:nvPr/>
        </p:nvSpPr>
        <p:spPr>
          <a:xfrm>
            <a:off x="6665104" y="1230628"/>
            <a:ext cx="4788193" cy="2397350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4E921B-D603-4C7C-AE4B-AA68E16A961A}"/>
              </a:ext>
            </a:extLst>
          </p:cNvPr>
          <p:cNvSpPr txBox="1"/>
          <p:nvPr/>
        </p:nvSpPr>
        <p:spPr>
          <a:xfrm>
            <a:off x="5308043" y="4683952"/>
            <a:ext cx="63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3. </a:t>
            </a:r>
            <a:r>
              <a:rPr lang="ko-KR" altLang="en-US" dirty="0">
                <a:solidFill>
                  <a:srgbClr val="9CB4D4"/>
                </a:solidFill>
              </a:rPr>
              <a:t>데이터 시각화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FC7596-2E4E-49C6-A1A8-F0E06379BF93}"/>
              </a:ext>
            </a:extLst>
          </p:cNvPr>
          <p:cNvSpPr/>
          <p:nvPr/>
        </p:nvSpPr>
        <p:spPr>
          <a:xfrm>
            <a:off x="5308043" y="5054444"/>
            <a:ext cx="6374116" cy="1463532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87CE99B-648D-4AC3-BFB1-A073C5E0F9FA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005100" y="2297383"/>
            <a:ext cx="2583623" cy="92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A11309E-0933-4CA9-9657-861217DC4F63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rot="5400000">
            <a:off x="8249163" y="3873915"/>
            <a:ext cx="1055975" cy="564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ADEC038-F5E8-4223-B9CA-C35FF31B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7" y="1235102"/>
            <a:ext cx="4442845" cy="914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36509-1038-4D0C-AB97-D1DD4F50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4" y="2480003"/>
            <a:ext cx="4442845" cy="1501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DB605E-8A9A-422A-B2F0-D572D40D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4" y="4339921"/>
            <a:ext cx="4442845" cy="8715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333B21-1A47-4179-9099-C64D1BD5D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101" y="1241408"/>
            <a:ext cx="4788196" cy="23865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E28B390-C057-4303-8501-E89F592A1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042" y="5053284"/>
            <a:ext cx="6374117" cy="1464691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F0C436-5783-4BF5-AD90-C03A55E46D3E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783677" y="2149513"/>
            <a:ext cx="3" cy="3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FBAC06-F177-4D3A-A657-75651C31076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783677" y="3981273"/>
            <a:ext cx="0" cy="35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0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231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범죄가 많이 일어나는 장소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B8897AE-F277-4FF6-AB95-D728FEB116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0593" y="738231"/>
            <a:ext cx="1125770" cy="5487760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8606" y="1488281"/>
            <a:ext cx="6499343" cy="388143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범죄가 제일 많이 일어나는 장소는 어떤 곳들이 있는지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</a:t>
            </a:r>
            <a:r>
              <a:rPr lang="ko-KR" altLang="en-US" dirty="0" err="1"/>
              <a:t>장소별</a:t>
            </a:r>
            <a:r>
              <a:rPr lang="ko-KR" altLang="en-US" dirty="0"/>
              <a:t> 통계</a:t>
            </a:r>
            <a:r>
              <a:rPr lang="en-US" altLang="ko-KR" dirty="0"/>
              <a:t>_20221231.csv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범죄가 제일 많이 일어나는 장소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노상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기타</a:t>
            </a:r>
            <a:r>
              <a:rPr lang="en-US" altLang="ko-KR" dirty="0"/>
              <a:t>, 3</a:t>
            </a:r>
            <a:r>
              <a:rPr lang="ko-KR" altLang="en-US" dirty="0"/>
              <a:t>순위는 아파트에서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48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장소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2315362" y="626970"/>
            <a:ext cx="6040074" cy="560405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231028"/>
            <a:ext cx="12192000" cy="626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 </a:t>
            </a:r>
            <a:r>
              <a:rPr lang="ko-KR" altLang="en-US" sz="2000" dirty="0"/>
              <a:t>범죄가 많이 일어나는 장소는 노상</a:t>
            </a:r>
            <a:r>
              <a:rPr lang="en-US" altLang="ko-KR" sz="2000" dirty="0"/>
              <a:t>(</a:t>
            </a:r>
            <a:r>
              <a:rPr lang="ko-KR" altLang="en-US" sz="2000" dirty="0"/>
              <a:t>길거리</a:t>
            </a:r>
            <a:r>
              <a:rPr lang="en-US" altLang="ko-KR" sz="2000" dirty="0"/>
              <a:t>)</a:t>
            </a:r>
            <a:r>
              <a:rPr lang="ko-KR" altLang="en-US" sz="2000" dirty="0"/>
              <a:t>와 기타 등등 그 다음은 아파트와 유흥접객업소</a:t>
            </a:r>
            <a:r>
              <a:rPr lang="en-US" altLang="ko-KR" sz="2000" dirty="0"/>
              <a:t>, </a:t>
            </a:r>
            <a:r>
              <a:rPr lang="ko-KR" altLang="en-US" sz="2000" dirty="0"/>
              <a:t>사무실</a:t>
            </a:r>
            <a:r>
              <a:rPr lang="en-US" altLang="ko-KR" sz="2000" dirty="0"/>
              <a:t>,</a:t>
            </a:r>
            <a:r>
              <a:rPr lang="ko-KR" altLang="en-US" sz="2000" dirty="0"/>
              <a:t>단독주택에서 많이 일어납니다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1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범죄가 많이 일어나는 시간대와 요일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923C2-33B2-46C3-B442-51EFE7322314}"/>
              </a:ext>
            </a:extLst>
          </p:cNvPr>
          <p:cNvSpPr txBox="1"/>
          <p:nvPr/>
        </p:nvSpPr>
        <p:spPr>
          <a:xfrm>
            <a:off x="60233" y="666825"/>
            <a:ext cx="44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1. </a:t>
            </a:r>
            <a:r>
              <a:rPr lang="ko-KR" altLang="en-US" dirty="0">
                <a:solidFill>
                  <a:srgbClr val="9CB4D4"/>
                </a:solidFill>
              </a:rPr>
              <a:t>데이터 분석</a:t>
            </a:r>
            <a:r>
              <a:rPr lang="en-US" altLang="ko-KR" dirty="0">
                <a:solidFill>
                  <a:srgbClr val="9CB4D4"/>
                </a:solidFill>
              </a:rPr>
              <a:t>(</a:t>
            </a:r>
            <a:r>
              <a:rPr lang="ko-KR" altLang="en-US" dirty="0">
                <a:solidFill>
                  <a:srgbClr val="9CB4D4"/>
                </a:solidFill>
              </a:rPr>
              <a:t>시간대</a:t>
            </a:r>
            <a:r>
              <a:rPr lang="en-US" altLang="ko-KR" dirty="0">
                <a:solidFill>
                  <a:srgbClr val="9CB4D4"/>
                </a:solidFill>
              </a:rPr>
              <a:t>, </a:t>
            </a:r>
            <a:r>
              <a:rPr lang="ko-KR" altLang="en-US" dirty="0">
                <a:solidFill>
                  <a:srgbClr val="9CB4D4"/>
                </a:solidFill>
              </a:rPr>
              <a:t>요일</a:t>
            </a:r>
            <a:r>
              <a:rPr lang="en-US" altLang="ko-KR" dirty="0">
                <a:solidFill>
                  <a:srgbClr val="9CB4D4"/>
                </a:solidFill>
              </a:rPr>
              <a:t>)</a:t>
            </a:r>
            <a:endParaRPr lang="ko-KR" altLang="en-US" dirty="0">
              <a:solidFill>
                <a:srgbClr val="9CB4D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CF123D-076A-4F6A-9F5C-378DCCAA4470}"/>
              </a:ext>
            </a:extLst>
          </p:cNvPr>
          <p:cNvSpPr/>
          <p:nvPr/>
        </p:nvSpPr>
        <p:spPr>
          <a:xfrm>
            <a:off x="60232" y="1042462"/>
            <a:ext cx="9352460" cy="2868088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56AE9-F369-4CCF-ABE9-6330E0479384}"/>
              </a:ext>
            </a:extLst>
          </p:cNvPr>
          <p:cNvSpPr txBox="1"/>
          <p:nvPr/>
        </p:nvSpPr>
        <p:spPr>
          <a:xfrm>
            <a:off x="5762213" y="4028088"/>
            <a:ext cx="635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2. </a:t>
            </a:r>
            <a:r>
              <a:rPr lang="ko-KR" altLang="en-US" dirty="0">
                <a:solidFill>
                  <a:srgbClr val="9CB4D4"/>
                </a:solidFill>
              </a:rPr>
              <a:t>데이터 정제</a:t>
            </a:r>
            <a:r>
              <a:rPr lang="en-US" altLang="ko-KR" dirty="0">
                <a:solidFill>
                  <a:srgbClr val="9CB4D4"/>
                </a:solidFill>
              </a:rPr>
              <a:t>(</a:t>
            </a:r>
            <a:r>
              <a:rPr lang="ko-KR" altLang="en-US" dirty="0">
                <a:solidFill>
                  <a:srgbClr val="9CB4D4"/>
                </a:solidFill>
              </a:rPr>
              <a:t>시간대</a:t>
            </a:r>
            <a:r>
              <a:rPr lang="en-US" altLang="ko-KR" dirty="0">
                <a:solidFill>
                  <a:srgbClr val="9CB4D4"/>
                </a:solidFill>
              </a:rPr>
              <a:t>, </a:t>
            </a:r>
            <a:r>
              <a:rPr lang="ko-KR" altLang="en-US" dirty="0">
                <a:solidFill>
                  <a:srgbClr val="9CB4D4"/>
                </a:solidFill>
              </a:rPr>
              <a:t>요일</a:t>
            </a:r>
            <a:r>
              <a:rPr lang="en-US" altLang="ko-KR" dirty="0">
                <a:solidFill>
                  <a:srgbClr val="9CB4D4"/>
                </a:solidFill>
              </a:rPr>
              <a:t>)</a:t>
            </a:r>
            <a:endParaRPr lang="ko-KR" altLang="en-US" dirty="0">
              <a:solidFill>
                <a:srgbClr val="9CB4D4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76B17F-F0D0-4081-9B4B-E373A8485C27}"/>
              </a:ext>
            </a:extLst>
          </p:cNvPr>
          <p:cNvSpPr/>
          <p:nvPr/>
        </p:nvSpPr>
        <p:spPr>
          <a:xfrm>
            <a:off x="5762213" y="4407225"/>
            <a:ext cx="6358067" cy="2397350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4E921B-D603-4C7C-AE4B-AA68E16A961A}"/>
              </a:ext>
            </a:extLst>
          </p:cNvPr>
          <p:cNvSpPr txBox="1"/>
          <p:nvPr/>
        </p:nvSpPr>
        <p:spPr>
          <a:xfrm>
            <a:off x="71719" y="4024325"/>
            <a:ext cx="563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3. </a:t>
            </a:r>
            <a:r>
              <a:rPr lang="ko-KR" altLang="en-US" dirty="0">
                <a:solidFill>
                  <a:srgbClr val="9CB4D4"/>
                </a:solidFill>
              </a:rPr>
              <a:t>데이터 시각화</a:t>
            </a:r>
            <a:r>
              <a:rPr lang="en-US" altLang="ko-KR" dirty="0">
                <a:solidFill>
                  <a:srgbClr val="9CB4D4"/>
                </a:solidFill>
              </a:rPr>
              <a:t> (</a:t>
            </a:r>
            <a:r>
              <a:rPr lang="ko-KR" altLang="en-US" dirty="0">
                <a:solidFill>
                  <a:srgbClr val="9CB4D4"/>
                </a:solidFill>
              </a:rPr>
              <a:t>시간대</a:t>
            </a:r>
            <a:r>
              <a:rPr lang="en-US" altLang="ko-KR" dirty="0">
                <a:solidFill>
                  <a:srgbClr val="9CB4D4"/>
                </a:solidFill>
              </a:rPr>
              <a:t>, </a:t>
            </a:r>
            <a:r>
              <a:rPr lang="ko-KR" altLang="en-US" dirty="0">
                <a:solidFill>
                  <a:srgbClr val="9CB4D4"/>
                </a:solidFill>
              </a:rPr>
              <a:t>요일</a:t>
            </a:r>
            <a:r>
              <a:rPr lang="en-US" altLang="ko-KR" dirty="0">
                <a:solidFill>
                  <a:srgbClr val="9CB4D4"/>
                </a:solidFill>
              </a:rPr>
              <a:t>)</a:t>
            </a:r>
            <a:endParaRPr lang="ko-KR" altLang="en-US" dirty="0">
              <a:solidFill>
                <a:srgbClr val="9CB4D4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FC7596-2E4E-49C6-A1A8-F0E06379BF93}"/>
              </a:ext>
            </a:extLst>
          </p:cNvPr>
          <p:cNvSpPr/>
          <p:nvPr/>
        </p:nvSpPr>
        <p:spPr>
          <a:xfrm>
            <a:off x="71719" y="4407225"/>
            <a:ext cx="5638135" cy="2397349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0DEE0A-BD5C-46BB-9775-6678F7FC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7" y="1046681"/>
            <a:ext cx="3391194" cy="7087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DA23AE-75E9-472B-8AEB-B687B388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" y="2491852"/>
            <a:ext cx="4439679" cy="1380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39BF7D-E77E-4490-84C7-63CF94D17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658" y="1041302"/>
            <a:ext cx="3819197" cy="5875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A22957-4547-479B-96FE-9543DE786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332" y="2577826"/>
            <a:ext cx="3822360" cy="5875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319FB0-84A3-4B00-8102-88538B987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495" y="1637291"/>
            <a:ext cx="3819197" cy="7475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2DBC9D-8CD1-426E-8435-6082615D72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0332" y="3168366"/>
            <a:ext cx="3822360" cy="73506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859AA4-E2B7-48C0-A1B3-1E137B2EC7E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281654" y="1755402"/>
            <a:ext cx="9904" cy="73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AC58E7-30E1-470A-AE39-468748BF81DF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511397" y="1335087"/>
            <a:ext cx="1085261" cy="184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A69ED3-3C1E-40D5-ABE3-B2148AB98E6A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4511397" y="2871611"/>
            <a:ext cx="1078935" cy="31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A0195823-8147-4BD0-90CD-D886ED917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0171" y="4407225"/>
            <a:ext cx="3130109" cy="238941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1D28CC3-0BF9-4269-A881-496E35BC0A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5646" y="4437412"/>
            <a:ext cx="3175600" cy="235922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00C966F-1AC8-4D66-AAED-0DCBD686D7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18" y="4437412"/>
            <a:ext cx="2814917" cy="235922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5C04BC6-1036-43DB-AE23-C718C629CD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6635" y="4437411"/>
            <a:ext cx="2823219" cy="2359223"/>
          </a:xfrm>
          <a:prstGeom prst="rect">
            <a:avLst/>
          </a:prstGeom>
        </p:spPr>
      </p:pic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853A552-A2D1-4624-A985-79EE8A549057}"/>
              </a:ext>
            </a:extLst>
          </p:cNvPr>
          <p:cNvCxnSpPr>
            <a:stCxn id="22" idx="3"/>
            <a:endCxn id="23" idx="0"/>
          </p:cNvCxnSpPr>
          <p:nvPr/>
        </p:nvCxnSpPr>
        <p:spPr>
          <a:xfrm flipH="1">
            <a:off x="8941247" y="2476506"/>
            <a:ext cx="471445" cy="1551582"/>
          </a:xfrm>
          <a:prstGeom prst="bentConnector4">
            <a:avLst>
              <a:gd name="adj1" fmla="val -48489"/>
              <a:gd name="adj2" fmla="val 96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8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4341"/>
          </a:xfrm>
        </p:spPr>
        <p:txBody>
          <a:bodyPr>
            <a:normAutofit/>
          </a:bodyPr>
          <a:lstStyle/>
          <a:p>
            <a:r>
              <a:rPr lang="en-US" altLang="ko-KR" dirty="0"/>
              <a:t>5-1. </a:t>
            </a:r>
            <a:r>
              <a:rPr lang="ko-KR" altLang="en-US" dirty="0"/>
              <a:t>범죄가 많이 일어나는 시간대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32983-DA83-4873-A9C2-5E441325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7817" y="1488612"/>
            <a:ext cx="6333688" cy="388077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범죄가 제일 많이 일어나는 시간대는 어떤 시간대 인지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시간대 및 요일</a:t>
            </a:r>
            <a:r>
              <a:rPr lang="en-US" altLang="ko-KR" dirty="0"/>
              <a:t>_20191231.csv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필요 없는 행을 삭제 후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범죄가 제일 많이 일어나는 장소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저녁 </a:t>
            </a: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en-US" altLang="ko-KR" dirty="0"/>
              <a:t>~ 12</a:t>
            </a:r>
            <a:r>
              <a:rPr lang="ko-KR" altLang="en-US" dirty="0"/>
              <a:t>시전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아침 </a:t>
            </a: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en-US" altLang="ko-KR" dirty="0"/>
              <a:t>~ 12</a:t>
            </a:r>
            <a:r>
              <a:rPr lang="ko-KR" altLang="en-US" dirty="0"/>
              <a:t>시전</a:t>
            </a:r>
            <a:r>
              <a:rPr lang="en-US" altLang="ko-KR" dirty="0"/>
              <a:t>, 3</a:t>
            </a:r>
            <a:r>
              <a:rPr lang="ko-KR" altLang="en-US" dirty="0"/>
              <a:t>순위는 저녁</a:t>
            </a:r>
            <a:r>
              <a:rPr lang="en-US" altLang="ko-KR" dirty="0"/>
              <a:t>6</a:t>
            </a:r>
            <a:r>
              <a:rPr lang="ko-KR" altLang="en-US" dirty="0"/>
              <a:t>시 </a:t>
            </a:r>
            <a:r>
              <a:rPr lang="en-US" altLang="ko-KR" dirty="0"/>
              <a:t>~ 9</a:t>
            </a:r>
            <a:r>
              <a:rPr lang="ko-KR" altLang="en-US" dirty="0"/>
              <a:t>시에 범죄가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18EFC72-43A4-4DDA-9DB8-1252E880D6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274" y="2043112"/>
            <a:ext cx="2114550" cy="2771775"/>
          </a:xfrm>
        </p:spPr>
      </p:pic>
    </p:spTree>
    <p:extLst>
      <p:ext uri="{BB962C8B-B14F-4D97-AF65-F5344CB8AC3E}">
        <p14:creationId xmlns:p14="http://schemas.microsoft.com/office/powerpoint/2010/main" val="249047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5-1.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시간대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0" y="626966"/>
            <a:ext cx="6095997" cy="51614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043183-D7C9-4ED6-826D-8DAF6A166861}"/>
              </a:ext>
            </a:extLst>
          </p:cNvPr>
          <p:cNvSpPr txBox="1"/>
          <p:nvPr/>
        </p:nvSpPr>
        <p:spPr>
          <a:xfrm>
            <a:off x="0" y="57884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그래프 </a:t>
            </a:r>
            <a:r>
              <a:rPr lang="ko-KR" altLang="en-US" dirty="0"/>
              <a:t>분석결과</a:t>
            </a:r>
            <a:r>
              <a:rPr lang="en-US" altLang="ko-KR" dirty="0"/>
              <a:t>: </a:t>
            </a:r>
            <a:r>
              <a:rPr lang="ko-KR" altLang="en-US" dirty="0"/>
              <a:t>범죄가 많이 일어나는 시간대는 저녁 </a:t>
            </a:r>
            <a:r>
              <a:rPr lang="en-US" altLang="ko-KR" dirty="0"/>
              <a:t>9</a:t>
            </a:r>
            <a:r>
              <a:rPr lang="ko-KR" altLang="en-US" dirty="0"/>
              <a:t>시부터 </a:t>
            </a:r>
            <a:r>
              <a:rPr lang="en-US" altLang="ko-KR" dirty="0"/>
              <a:t>12</a:t>
            </a:r>
            <a:r>
              <a:rPr lang="ko-KR" altLang="en-US" dirty="0"/>
              <a:t>까지 자주 일어납니다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DF05F-156C-4944-8DA7-4029CAB4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626966"/>
            <a:ext cx="6096001" cy="51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1119"/>
          </a:xfrm>
        </p:spPr>
        <p:txBody>
          <a:bodyPr>
            <a:normAutofit/>
          </a:bodyPr>
          <a:lstStyle/>
          <a:p>
            <a:r>
              <a:rPr lang="en-US" altLang="ko-KR" dirty="0"/>
              <a:t>5-2. </a:t>
            </a:r>
            <a:r>
              <a:rPr lang="ko-KR" altLang="en-US" dirty="0"/>
              <a:t>범죄가 많이 일어나는 요일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674" y="906345"/>
            <a:ext cx="5375217" cy="504531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범죄가 제일 많이 일어나는 요일은 어떤 요일 인지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시간대 및 요일</a:t>
            </a:r>
            <a:r>
              <a:rPr lang="en-US" altLang="ko-KR" dirty="0"/>
              <a:t>_20191231.csv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필요 없는 행을 삭제 후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범죄가 제일 많이 일어나는 장소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미상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금요일</a:t>
            </a:r>
            <a:r>
              <a:rPr lang="en-US" altLang="ko-KR" dirty="0"/>
              <a:t>, 3</a:t>
            </a:r>
            <a:r>
              <a:rPr lang="ko-KR" altLang="en-US" dirty="0"/>
              <a:t>순위는 월요일에 범죄가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8841F46-7236-4230-BE60-ECEBFD87EC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521" y="906345"/>
            <a:ext cx="2184567" cy="5045310"/>
          </a:xfrm>
        </p:spPr>
      </p:pic>
    </p:spTree>
    <p:extLst>
      <p:ext uri="{BB962C8B-B14F-4D97-AF65-F5344CB8AC3E}">
        <p14:creationId xmlns:p14="http://schemas.microsoft.com/office/powerpoint/2010/main" val="13027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5C055021-21FD-4638-98FB-BCDA625B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17129"/>
            <a:ext cx="9905998" cy="6724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-</a:t>
            </a:r>
            <a:r>
              <a:rPr lang="ko-KR" altLang="en-US" dirty="0">
                <a:solidFill>
                  <a:schemeClr val="accent2"/>
                </a:solidFill>
              </a:rPr>
              <a:t> 목차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13CDAE3-E3FB-43F2-ACD9-E90E1B2C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528"/>
            <a:ext cx="9905999" cy="510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0. </a:t>
            </a:r>
            <a:r>
              <a:rPr lang="ko-KR" altLang="en-US" dirty="0">
                <a:solidFill>
                  <a:schemeClr val="accent2"/>
                </a:solidFill>
              </a:rPr>
              <a:t>데이터 분석을 위한 필요한 모듈 설치 및 준비하기 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제일 많이 일어나는 범죄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대분류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제일 많이 일어나는 범죄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중분류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지역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장소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5-1.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시간대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5-2.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요일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6. </a:t>
            </a:r>
            <a:r>
              <a:rPr lang="ko-KR" altLang="en-US" dirty="0">
                <a:solidFill>
                  <a:schemeClr val="accent2"/>
                </a:solidFill>
              </a:rPr>
              <a:t>범죄 발생으로부터 인지하는데 까지 걸리는 기간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7. </a:t>
            </a:r>
            <a:r>
              <a:rPr lang="ko-KR" altLang="en-US" dirty="0">
                <a:solidFill>
                  <a:schemeClr val="accent2"/>
                </a:solidFill>
              </a:rPr>
              <a:t>전국 범죄 발생과 검거현황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8. </a:t>
            </a:r>
            <a:r>
              <a:rPr lang="ko-KR" altLang="en-US" dirty="0">
                <a:solidFill>
                  <a:schemeClr val="accent2"/>
                </a:solidFill>
              </a:rPr>
              <a:t>지역별 인구수에 따른 범죄 발생 율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9. </a:t>
            </a:r>
            <a:r>
              <a:rPr lang="ko-KR" altLang="en-US" dirty="0">
                <a:solidFill>
                  <a:schemeClr val="accent2"/>
                </a:solidFill>
              </a:rPr>
              <a:t>최종결과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6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5-2.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요일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0" y="626969"/>
            <a:ext cx="6096000" cy="497687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595457"/>
            <a:ext cx="12192000" cy="125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범죄가 많이 일어나는 요일은 금요일이 제일 많이 일어납니다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98DA3-A652-4ADC-9249-B17DBB52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6969"/>
            <a:ext cx="6096000" cy="497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범죄 발생으로부터 인지하는데 까지 걸리는 기간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923C2-33B2-46C3-B442-51EFE7322314}"/>
              </a:ext>
            </a:extLst>
          </p:cNvPr>
          <p:cNvSpPr txBox="1"/>
          <p:nvPr/>
        </p:nvSpPr>
        <p:spPr>
          <a:xfrm>
            <a:off x="60232" y="666825"/>
            <a:ext cx="502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1. </a:t>
            </a:r>
            <a:r>
              <a:rPr lang="ko-KR" altLang="en-US" dirty="0">
                <a:solidFill>
                  <a:srgbClr val="9CB4D4"/>
                </a:solidFill>
              </a:rPr>
              <a:t>데이터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CF123D-076A-4F6A-9F5C-378DCCAA4470}"/>
              </a:ext>
            </a:extLst>
          </p:cNvPr>
          <p:cNvSpPr/>
          <p:nvPr/>
        </p:nvSpPr>
        <p:spPr>
          <a:xfrm>
            <a:off x="60233" y="1042462"/>
            <a:ext cx="5022065" cy="4112244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56AE9-F369-4CCF-ABE9-6330E0479384}"/>
              </a:ext>
            </a:extLst>
          </p:cNvPr>
          <p:cNvSpPr txBox="1"/>
          <p:nvPr/>
        </p:nvSpPr>
        <p:spPr>
          <a:xfrm>
            <a:off x="6122894" y="648615"/>
            <a:ext cx="492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2. </a:t>
            </a:r>
            <a:r>
              <a:rPr lang="ko-KR" altLang="en-US" dirty="0">
                <a:solidFill>
                  <a:srgbClr val="9CB4D4"/>
                </a:solidFill>
              </a:rPr>
              <a:t>데이터 정제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76B17F-F0D0-4081-9B4B-E373A8485C27}"/>
              </a:ext>
            </a:extLst>
          </p:cNvPr>
          <p:cNvSpPr/>
          <p:nvPr/>
        </p:nvSpPr>
        <p:spPr>
          <a:xfrm>
            <a:off x="6122894" y="1017948"/>
            <a:ext cx="4922947" cy="2425945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4E921B-D603-4C7C-AE4B-AA68E16A961A}"/>
              </a:ext>
            </a:extLst>
          </p:cNvPr>
          <p:cNvSpPr txBox="1"/>
          <p:nvPr/>
        </p:nvSpPr>
        <p:spPr>
          <a:xfrm>
            <a:off x="5730435" y="4065544"/>
            <a:ext cx="62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3. </a:t>
            </a:r>
            <a:r>
              <a:rPr lang="ko-KR" altLang="en-US" dirty="0">
                <a:solidFill>
                  <a:srgbClr val="9CB4D4"/>
                </a:solidFill>
              </a:rPr>
              <a:t>데이터 시각화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FC7596-2E4E-49C6-A1A8-F0E06379BF93}"/>
              </a:ext>
            </a:extLst>
          </p:cNvPr>
          <p:cNvSpPr/>
          <p:nvPr/>
        </p:nvSpPr>
        <p:spPr>
          <a:xfrm>
            <a:off x="5730435" y="4448445"/>
            <a:ext cx="6296479" cy="2325486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20204-9E71-4DA8-B5F2-FAA5B5E8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" y="1052549"/>
            <a:ext cx="4999095" cy="1019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9401A4-BC1F-4DD6-8E02-7477486D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3" y="2330509"/>
            <a:ext cx="5010580" cy="15361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A365B7-C0ED-4890-9D10-7FD148F3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9" y="4192782"/>
            <a:ext cx="4999094" cy="961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5A4D01-8A35-4F69-B184-DC996538C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894" y="1043385"/>
            <a:ext cx="4922947" cy="24005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92B5CF-A169-420F-A0C7-1273C12A2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920" y="4457177"/>
            <a:ext cx="6284994" cy="231675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DA71D6-1FE2-42C0-BC2D-327CE4EAEDF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559781" y="2072320"/>
            <a:ext cx="5742" cy="25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BE4AC7-62C7-4C9B-9D6E-DB0952F44611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565523" y="3866658"/>
            <a:ext cx="5743" cy="3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7507583-8877-42DC-AABD-2FB4935F1F9F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5400000" flipH="1" flipV="1">
            <a:off x="2891546" y="1923359"/>
            <a:ext cx="2911067" cy="3551628"/>
          </a:xfrm>
          <a:prstGeom prst="bentConnector4">
            <a:avLst>
              <a:gd name="adj1" fmla="val -7853"/>
              <a:gd name="adj2" fmla="val 85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FE2A91-9DC1-4B89-8C3C-EF57103899A6}"/>
              </a:ext>
            </a:extLst>
          </p:cNvPr>
          <p:cNvCxnSpPr>
            <a:stCxn id="13" idx="2"/>
            <a:endCxn id="50" idx="0"/>
          </p:cNvCxnSpPr>
          <p:nvPr/>
        </p:nvCxnSpPr>
        <p:spPr>
          <a:xfrm>
            <a:off x="8584368" y="3443893"/>
            <a:ext cx="294307" cy="62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82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범죄 발생으로부터 인지하는데 까지 걸리는 기간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675" y="858140"/>
            <a:ext cx="4774008" cy="514171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범죄발생후 인지까지 걸리는 기간이 제일 많은 기간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발생부터 인지까지의 기간</a:t>
            </a:r>
            <a:r>
              <a:rPr lang="en-US" altLang="ko-KR" dirty="0"/>
              <a:t>_20211231.CSV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제일 많은 기간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개월이내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</a:t>
            </a:r>
            <a:r>
              <a:rPr lang="en-US" altLang="ko-KR" dirty="0"/>
              <a:t>3</a:t>
            </a:r>
            <a:r>
              <a:rPr lang="ko-KR" altLang="en-US" dirty="0"/>
              <a:t>개월초과</a:t>
            </a:r>
            <a:r>
              <a:rPr lang="en-US" altLang="ko-KR" dirty="0"/>
              <a:t>, 3</a:t>
            </a:r>
            <a:r>
              <a:rPr lang="ko-KR" altLang="en-US" dirty="0"/>
              <a:t>순위는 </a:t>
            </a:r>
            <a:r>
              <a:rPr lang="en-US" altLang="ko-KR" dirty="0"/>
              <a:t>3</a:t>
            </a:r>
            <a:r>
              <a:rPr lang="ko-KR" altLang="en-US" dirty="0" err="1"/>
              <a:t>개월이내가</a:t>
            </a:r>
            <a:r>
              <a:rPr lang="ko-KR" altLang="en-US" dirty="0"/>
              <a:t>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5A8BA1C-DD4F-4DC4-AB1C-82D7BB6CA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9961" y="858140"/>
            <a:ext cx="2524358" cy="5141719"/>
          </a:xfrm>
        </p:spPr>
      </p:pic>
    </p:spTree>
    <p:extLst>
      <p:ext uri="{BB962C8B-B14F-4D97-AF65-F5344CB8AC3E}">
        <p14:creationId xmlns:p14="http://schemas.microsoft.com/office/powerpoint/2010/main" val="257127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6. </a:t>
            </a:r>
            <a:r>
              <a:rPr lang="ko-KR" altLang="en-US" dirty="0">
                <a:solidFill>
                  <a:schemeClr val="accent2"/>
                </a:solidFill>
              </a:rPr>
              <a:t>범죄 발생으로부터 인지하는데 까지 걸리는 기간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-1" y="626968"/>
            <a:ext cx="6231031" cy="5253715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880683"/>
            <a:ext cx="12192000" cy="97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범죄 발생부터 인지하는데 걸리는 기간은 </a:t>
            </a:r>
            <a:r>
              <a:rPr lang="en-US" altLang="ko-KR" sz="2000" dirty="0"/>
              <a:t>1</a:t>
            </a:r>
            <a:r>
              <a:rPr lang="ko-KR" altLang="en-US" sz="2000" dirty="0"/>
              <a:t>개월 이내와 </a:t>
            </a:r>
            <a:r>
              <a:rPr lang="en-US" altLang="ko-KR" sz="2000" dirty="0"/>
              <a:t>3</a:t>
            </a:r>
            <a:r>
              <a:rPr lang="ko-KR" altLang="en-US" sz="2000" dirty="0"/>
              <a:t>개월 초과가 제일 많은 기간으로 나타났습니다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958D1A-0C76-4A3A-B6A3-2BAECE2C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30" y="626968"/>
            <a:ext cx="5960970" cy="52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74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962FE-7415-49AC-9128-1980E900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18" y="1036157"/>
            <a:ext cx="3353091" cy="7087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27F8E9-B1CF-45CC-A968-F141CAEE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2" y="2220193"/>
            <a:ext cx="5022065" cy="14832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523840-82E1-4A54-84D6-C380C4D7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" y="4178788"/>
            <a:ext cx="5022065" cy="9759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전국 범죄 발생과 검거현황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923C2-33B2-46C3-B442-51EFE7322314}"/>
              </a:ext>
            </a:extLst>
          </p:cNvPr>
          <p:cNvSpPr txBox="1"/>
          <p:nvPr/>
        </p:nvSpPr>
        <p:spPr>
          <a:xfrm>
            <a:off x="60232" y="666825"/>
            <a:ext cx="502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1. </a:t>
            </a:r>
            <a:r>
              <a:rPr lang="ko-KR" altLang="en-US" dirty="0">
                <a:solidFill>
                  <a:srgbClr val="9CB4D4"/>
                </a:solidFill>
              </a:rPr>
              <a:t>데이터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CF123D-076A-4F6A-9F5C-378DCCAA4470}"/>
              </a:ext>
            </a:extLst>
          </p:cNvPr>
          <p:cNvSpPr/>
          <p:nvPr/>
        </p:nvSpPr>
        <p:spPr>
          <a:xfrm>
            <a:off x="60233" y="1042462"/>
            <a:ext cx="5022065" cy="4112244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56AE9-F369-4CCF-ABE9-6330E0479384}"/>
              </a:ext>
            </a:extLst>
          </p:cNvPr>
          <p:cNvSpPr txBox="1"/>
          <p:nvPr/>
        </p:nvSpPr>
        <p:spPr>
          <a:xfrm>
            <a:off x="6547897" y="843718"/>
            <a:ext cx="492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2. </a:t>
            </a:r>
            <a:r>
              <a:rPr lang="ko-KR" altLang="en-US" dirty="0">
                <a:solidFill>
                  <a:srgbClr val="9CB4D4"/>
                </a:solidFill>
              </a:rPr>
              <a:t>데이터 정제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4E921B-D603-4C7C-AE4B-AA68E16A961A}"/>
              </a:ext>
            </a:extLst>
          </p:cNvPr>
          <p:cNvSpPr txBox="1"/>
          <p:nvPr/>
        </p:nvSpPr>
        <p:spPr>
          <a:xfrm>
            <a:off x="6280462" y="3991804"/>
            <a:ext cx="54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3. </a:t>
            </a:r>
            <a:r>
              <a:rPr lang="ko-KR" altLang="en-US" dirty="0">
                <a:solidFill>
                  <a:srgbClr val="9CB4D4"/>
                </a:solidFill>
              </a:rPr>
              <a:t>데이터 시각화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FC7596-2E4E-49C6-A1A8-F0E06379BF93}"/>
              </a:ext>
            </a:extLst>
          </p:cNvPr>
          <p:cNvSpPr/>
          <p:nvPr/>
        </p:nvSpPr>
        <p:spPr>
          <a:xfrm>
            <a:off x="6280462" y="4374705"/>
            <a:ext cx="5466545" cy="2325486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97B624-420E-4994-AA21-298063383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462" y="4379066"/>
            <a:ext cx="5466545" cy="232548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7DDB877-A457-44E5-90D8-4AC997111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898" y="1237565"/>
            <a:ext cx="4931674" cy="238653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86B5F7-28DA-4B57-862D-EC253A27CA21}"/>
              </a:ext>
            </a:extLst>
          </p:cNvPr>
          <p:cNvSpPr/>
          <p:nvPr/>
        </p:nvSpPr>
        <p:spPr>
          <a:xfrm>
            <a:off x="6547897" y="1213050"/>
            <a:ext cx="4922947" cy="2425945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8F914F-73C1-4167-936E-0E63399ADA43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571264" y="1744878"/>
            <a:ext cx="1" cy="47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5E0E42-0528-4F54-BFAE-AD7DE93F342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571265" y="3703472"/>
            <a:ext cx="0" cy="47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9D4A435-75DD-482B-B114-DCA3D5EDF188}"/>
              </a:ext>
            </a:extLst>
          </p:cNvPr>
          <p:cNvCxnSpPr>
            <a:stCxn id="22" idx="2"/>
            <a:endCxn id="28" idx="1"/>
          </p:cNvCxnSpPr>
          <p:nvPr/>
        </p:nvCxnSpPr>
        <p:spPr>
          <a:xfrm rot="5400000" flipH="1" flipV="1">
            <a:off x="3197646" y="1804454"/>
            <a:ext cx="2723872" cy="3976632"/>
          </a:xfrm>
          <a:prstGeom prst="bentConnector4">
            <a:avLst>
              <a:gd name="adj1" fmla="val -8392"/>
              <a:gd name="adj2" fmla="val 81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88BE96-2C6A-4F66-A60C-28DA00E5D16B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>
            <a:off x="9009371" y="3638995"/>
            <a:ext cx="4364" cy="35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8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5677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전국 범죄 발생과 검거현황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A7F0E65-BB37-46CD-BEEF-A6FFEBE8C2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8198" y="2347912"/>
            <a:ext cx="2057400" cy="2162175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19" y="1556581"/>
            <a:ext cx="4595820" cy="384593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전국 범죄 발생과 검거현황에 대해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전국 범죄 발생 및 검거 현황</a:t>
            </a:r>
            <a:r>
              <a:rPr lang="en-US" altLang="ko-KR" dirty="0"/>
              <a:t>_20211231.csv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전국 범죄 발생과 검거현황에 </a:t>
            </a:r>
            <a:r>
              <a:rPr lang="en-US" altLang="ko-KR" dirty="0"/>
              <a:t>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범죄 발생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검거</a:t>
            </a:r>
            <a:r>
              <a:rPr lang="en-US" altLang="ko-KR" dirty="0"/>
              <a:t>, 3</a:t>
            </a:r>
            <a:r>
              <a:rPr lang="ko-KR" altLang="en-US" dirty="0"/>
              <a:t>순위는 검거인원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)</a:t>
            </a:r>
            <a:r>
              <a:rPr lang="ko-KR" altLang="en-US" dirty="0"/>
              <a:t>이 제일 </a:t>
            </a:r>
            <a:r>
              <a:rPr lang="ko-KR" altLang="en-US" dirty="0" err="1"/>
              <a:t>많이다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94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7. </a:t>
            </a:r>
            <a:r>
              <a:rPr lang="ko-KR" altLang="en-US" dirty="0">
                <a:solidFill>
                  <a:schemeClr val="accent2"/>
                </a:solidFill>
              </a:rPr>
              <a:t>전국 범죄 발생과 검거현황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64483E1-57AC-46B3-A77E-E392B0281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014" y="626969"/>
            <a:ext cx="7373922" cy="5478010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104979"/>
            <a:ext cx="12192000" cy="75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전국적으로는 범죄 발생은 </a:t>
            </a:r>
            <a:r>
              <a:rPr lang="en-US" altLang="ko-KR" sz="2000" dirty="0"/>
              <a:t>36%</a:t>
            </a:r>
            <a:r>
              <a:rPr lang="ko-KR" altLang="en-US" sz="2000" dirty="0"/>
              <a:t>정도로 </a:t>
            </a:r>
            <a:r>
              <a:rPr lang="en-US" altLang="ko-KR" sz="2000" dirty="0"/>
              <a:t>1</a:t>
            </a:r>
            <a:r>
              <a:rPr lang="ko-KR" altLang="en-US" sz="2000" dirty="0"/>
              <a:t>순위이며 검거율은 </a:t>
            </a:r>
            <a:r>
              <a:rPr lang="en-US" altLang="ko-KR" sz="2000" dirty="0"/>
              <a:t>28%, </a:t>
            </a:r>
            <a:r>
              <a:rPr lang="ko-KR" altLang="en-US" sz="2000" dirty="0"/>
              <a:t>검거되는 인원 중 남성</a:t>
            </a:r>
            <a:r>
              <a:rPr lang="en-US" altLang="ko-KR" sz="2000" dirty="0"/>
              <a:t>25%, </a:t>
            </a:r>
            <a:r>
              <a:rPr lang="ko-KR" altLang="en-US" sz="2000" dirty="0"/>
              <a:t>여성</a:t>
            </a:r>
            <a:r>
              <a:rPr lang="en-US" altLang="ko-KR" sz="2000" dirty="0"/>
              <a:t>7%</a:t>
            </a:r>
            <a:r>
              <a:rPr lang="ko-KR" altLang="en-US" sz="2000" dirty="0"/>
              <a:t>정도로 남성이 범죄를 많이 일으킨다는 것을 알 수 가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264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976E038-04BB-4F0D-AA5A-0926B3B8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585" y="2858067"/>
            <a:ext cx="5389858" cy="2250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지역별 인구수에 따른 범죄 </a:t>
            </a:r>
            <a:r>
              <a:rPr lang="ko-KR" altLang="en-US" dirty="0" err="1"/>
              <a:t>발생율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923C2-33B2-46C3-B442-51EFE7322314}"/>
              </a:ext>
            </a:extLst>
          </p:cNvPr>
          <p:cNvSpPr txBox="1"/>
          <p:nvPr/>
        </p:nvSpPr>
        <p:spPr>
          <a:xfrm>
            <a:off x="60232" y="666825"/>
            <a:ext cx="59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1. </a:t>
            </a:r>
            <a:r>
              <a:rPr lang="ko-KR" altLang="en-US" dirty="0">
                <a:solidFill>
                  <a:srgbClr val="9CB4D4"/>
                </a:solidFill>
              </a:rPr>
              <a:t>데이터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CF123D-076A-4F6A-9F5C-378DCCAA4470}"/>
              </a:ext>
            </a:extLst>
          </p:cNvPr>
          <p:cNvSpPr/>
          <p:nvPr/>
        </p:nvSpPr>
        <p:spPr>
          <a:xfrm>
            <a:off x="60233" y="1042461"/>
            <a:ext cx="6241955" cy="5378443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56AE9-F369-4CCF-ABE9-6330E0479384}"/>
              </a:ext>
            </a:extLst>
          </p:cNvPr>
          <p:cNvSpPr txBox="1"/>
          <p:nvPr/>
        </p:nvSpPr>
        <p:spPr>
          <a:xfrm>
            <a:off x="6855255" y="744270"/>
            <a:ext cx="515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2. </a:t>
            </a:r>
            <a:r>
              <a:rPr lang="ko-KR" altLang="en-US" dirty="0">
                <a:solidFill>
                  <a:srgbClr val="9CB4D4"/>
                </a:solidFill>
              </a:rPr>
              <a:t>데이터 정제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4E921B-D603-4C7C-AE4B-AA68E16A961A}"/>
              </a:ext>
            </a:extLst>
          </p:cNvPr>
          <p:cNvSpPr txBox="1"/>
          <p:nvPr/>
        </p:nvSpPr>
        <p:spPr>
          <a:xfrm>
            <a:off x="6624584" y="2488734"/>
            <a:ext cx="53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3. </a:t>
            </a:r>
            <a:r>
              <a:rPr lang="ko-KR" altLang="en-US" dirty="0">
                <a:solidFill>
                  <a:srgbClr val="9CB4D4"/>
                </a:solidFill>
              </a:rPr>
              <a:t>데이터 시각화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FC7596-2E4E-49C6-A1A8-F0E06379BF93}"/>
              </a:ext>
            </a:extLst>
          </p:cNvPr>
          <p:cNvSpPr/>
          <p:nvPr/>
        </p:nvSpPr>
        <p:spPr>
          <a:xfrm>
            <a:off x="6624918" y="2858067"/>
            <a:ext cx="5352059" cy="2250710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86B5F7-28DA-4B57-862D-EC253A27CA21}"/>
              </a:ext>
            </a:extLst>
          </p:cNvPr>
          <p:cNvSpPr/>
          <p:nvPr/>
        </p:nvSpPr>
        <p:spPr>
          <a:xfrm>
            <a:off x="6855255" y="1113603"/>
            <a:ext cx="5159187" cy="579170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EC237-A41D-4780-80F5-9A8FB4C5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" y="1036157"/>
            <a:ext cx="2811952" cy="5380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0F23DB-0183-4908-BAFA-12886C342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03" y="1033107"/>
            <a:ext cx="3263153" cy="386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B0A06-3FD9-49BC-ADC1-FF99B00F0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703" y="1872443"/>
            <a:ext cx="3263153" cy="5664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631923-0B4F-49F7-8A23-C2E80761D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702" y="2858066"/>
            <a:ext cx="3263153" cy="774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5F027-7867-4E15-9308-7C407DA66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3701" y="4125230"/>
            <a:ext cx="3263153" cy="359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D8A6E2-3C16-4AEE-96D6-445C19B29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9035" y="5006683"/>
            <a:ext cx="3263153" cy="59500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2D681C5-051F-42D1-90F2-78C6EE7458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9035" y="5998872"/>
            <a:ext cx="3263153" cy="4173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D7A9FC-95D7-4918-94C1-F5ABC2F8D1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5255" y="1113602"/>
            <a:ext cx="5159187" cy="57917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06C4D3-E8BC-4F80-A598-21AE8AA303A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665280" y="1419925"/>
            <a:ext cx="0" cy="45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1D5E0-9630-47AF-B545-12D6B79D749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665279" y="2438877"/>
            <a:ext cx="1" cy="41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36DFC63-CA04-43B9-BFF3-2DB1B908866F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4665278" y="3632232"/>
            <a:ext cx="1" cy="49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4C866E0-035A-4C7C-B4B8-67004D6B4AC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4665278" y="4484730"/>
            <a:ext cx="5334" cy="52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7566557-7BC8-49C1-9A1A-7F66B1573755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4670612" y="5601692"/>
            <a:ext cx="0" cy="3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DB8AFF2-5F7D-4EC1-939B-3C36183A10B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72182" y="1226516"/>
            <a:ext cx="16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A36BDE5-F74E-4630-BE9A-7BED5BA8139F}"/>
              </a:ext>
            </a:extLst>
          </p:cNvPr>
          <p:cNvCxnSpPr>
            <a:stCxn id="24" idx="2"/>
            <a:endCxn id="26" idx="1"/>
          </p:cNvCxnSpPr>
          <p:nvPr/>
        </p:nvCxnSpPr>
        <p:spPr>
          <a:xfrm rot="5400000" flipH="1" flipV="1">
            <a:off x="3256400" y="2817398"/>
            <a:ext cx="5013065" cy="2184643"/>
          </a:xfrm>
          <a:prstGeom prst="bentConnector4">
            <a:avLst>
              <a:gd name="adj1" fmla="val -4560"/>
              <a:gd name="adj2" fmla="val 81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CD5907-360A-47DF-BBEB-16B343CDE4B5}"/>
              </a:ext>
            </a:extLst>
          </p:cNvPr>
          <p:cNvCxnSpPr>
            <a:stCxn id="26" idx="2"/>
            <a:endCxn id="50" idx="0"/>
          </p:cNvCxnSpPr>
          <p:nvPr/>
        </p:nvCxnSpPr>
        <p:spPr>
          <a:xfrm flipH="1">
            <a:off x="9292811" y="1692772"/>
            <a:ext cx="142038" cy="79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13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4066"/>
          </a:xfrm>
        </p:spPr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지역별 인구수에 따른 범죄 </a:t>
            </a:r>
            <a:r>
              <a:rPr lang="ko-KR" altLang="en-US" dirty="0" err="1"/>
              <a:t>발생율</a:t>
            </a:r>
            <a:endParaRPr lang="en-US" altLang="ko-KR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A5AA034-910A-4788-8D7B-3517749792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7715" y="1488281"/>
            <a:ext cx="2044659" cy="4891974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9D9B99F-A226-42C1-A017-5CF520EA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6847" y="1488281"/>
            <a:ext cx="5085876" cy="438637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지역별 인구수에 따른 범죄 발생 율 에 대해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202309_202309_</a:t>
            </a:r>
            <a:r>
              <a:rPr lang="ko-KR" altLang="en-US" dirty="0" err="1"/>
              <a:t>주민등록인구및세대현황</a:t>
            </a:r>
            <a:r>
              <a:rPr lang="en-US" altLang="ko-KR" dirty="0"/>
              <a:t>_</a:t>
            </a:r>
            <a:r>
              <a:rPr lang="ko-KR" altLang="en-US" dirty="0"/>
              <a:t>월간</a:t>
            </a:r>
            <a:r>
              <a:rPr lang="en-US" altLang="ko-KR" dirty="0"/>
              <a:t>.csv</a:t>
            </a:r>
          </a:p>
          <a:p>
            <a:pPr>
              <a:buFontTx/>
              <a:buChar char="-"/>
            </a:pPr>
            <a:r>
              <a:rPr lang="ko-KR" altLang="en-US" dirty="0"/>
              <a:t>정제된 데이터프레임</a:t>
            </a:r>
            <a:r>
              <a:rPr lang="en-US" altLang="ko-KR" dirty="0"/>
              <a:t>(</a:t>
            </a:r>
            <a:r>
              <a:rPr lang="ko-KR" altLang="en-US" dirty="0"/>
              <a:t>지역별 범죄 총 합계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데이터프레임끼리 연결시킬 기준이 되는 컬럼을 생성시킨 후 두 데이터프레임을 합쳐서 비율계산식을 적용시킨 후 비율이 높은 순으로 적용 후 출력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전국 범죄 발생과 검거현황에 </a:t>
            </a:r>
            <a:r>
              <a:rPr lang="en-US" altLang="ko-KR" dirty="0"/>
              <a:t>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범죄 발생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검거</a:t>
            </a:r>
            <a:r>
              <a:rPr lang="en-US" altLang="ko-KR" dirty="0"/>
              <a:t>, 3</a:t>
            </a:r>
            <a:r>
              <a:rPr lang="ko-KR" altLang="en-US" dirty="0"/>
              <a:t>순위는 검거인원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)</a:t>
            </a:r>
            <a:r>
              <a:rPr lang="ko-KR" altLang="en-US" dirty="0"/>
              <a:t>이 제일 </a:t>
            </a:r>
            <a:r>
              <a:rPr lang="ko-KR" altLang="en-US" dirty="0" err="1"/>
              <a:t>많이다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01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8. </a:t>
            </a:r>
            <a:r>
              <a:rPr lang="ko-KR" altLang="en-US" dirty="0">
                <a:solidFill>
                  <a:schemeClr val="accent2"/>
                </a:solidFill>
              </a:rPr>
              <a:t>지역별 인구수에 따른 범죄 </a:t>
            </a:r>
            <a:r>
              <a:rPr lang="ko-KR" altLang="en-US" dirty="0" err="1">
                <a:solidFill>
                  <a:schemeClr val="accent2"/>
                </a:solidFill>
              </a:rPr>
              <a:t>발생율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0" y="626968"/>
            <a:ext cx="6096000" cy="525371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958D1A-0C76-4A3A-B6A3-2BAECE2C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626968"/>
            <a:ext cx="6095999" cy="5253715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8A071E06-B895-4A71-871B-F8327C4A0BA4}"/>
              </a:ext>
            </a:extLst>
          </p:cNvPr>
          <p:cNvSpPr txBox="1">
            <a:spLocks/>
          </p:cNvSpPr>
          <p:nvPr/>
        </p:nvSpPr>
        <p:spPr>
          <a:xfrm>
            <a:off x="0" y="5880683"/>
            <a:ext cx="12192000" cy="97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지역별 범죄가 자주 발생되는 곳 </a:t>
            </a:r>
            <a:r>
              <a:rPr lang="en-US" altLang="ko-KR" sz="2000" dirty="0"/>
              <a:t>1</a:t>
            </a:r>
            <a:r>
              <a:rPr lang="ko-KR" altLang="en-US" sz="2000" dirty="0"/>
              <a:t>순위는 제주이며 그 다음은 광주</a:t>
            </a:r>
            <a:r>
              <a:rPr lang="en-US" altLang="ko-KR" sz="2000" dirty="0"/>
              <a:t>, </a:t>
            </a:r>
            <a:r>
              <a:rPr lang="ko-KR" altLang="en-US" sz="2000" dirty="0"/>
              <a:t>부산</a:t>
            </a:r>
            <a:r>
              <a:rPr lang="en-US" altLang="ko-KR" sz="2000" dirty="0"/>
              <a:t>, </a:t>
            </a:r>
            <a:r>
              <a:rPr lang="ko-KR" altLang="en-US" sz="2000" dirty="0"/>
              <a:t>대구</a:t>
            </a:r>
            <a:r>
              <a:rPr lang="en-US" altLang="ko-KR" sz="2000" dirty="0"/>
              <a:t>, </a:t>
            </a:r>
            <a:r>
              <a:rPr lang="ko-KR" altLang="en-US" sz="2000" dirty="0"/>
              <a:t>울산</a:t>
            </a:r>
            <a:r>
              <a:rPr lang="en-US" altLang="ko-KR" sz="2000" dirty="0"/>
              <a:t>, </a:t>
            </a:r>
            <a:r>
              <a:rPr lang="ko-KR" altLang="en-US" sz="2000" dirty="0"/>
              <a:t>서울 순으로 서울이 </a:t>
            </a:r>
            <a:r>
              <a:rPr lang="en-US" altLang="ko-KR" sz="2000" dirty="0"/>
              <a:t>6</a:t>
            </a:r>
            <a:r>
              <a:rPr lang="ko-KR" altLang="en-US" sz="2000" dirty="0"/>
              <a:t>순위 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범죄가 많이 일어나는 서울보다 제주가 범죄 발생률이 높게 나왔습니다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69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/>
              <a:t>0. </a:t>
            </a:r>
            <a:r>
              <a:rPr lang="ko-KR" altLang="en-US"/>
              <a:t>데이터 분석을 위한 필요한 모듈 설치 및 준비하기 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FC4B71-2C94-4FFE-A405-7D6F82AE5DC9}"/>
              </a:ext>
            </a:extLst>
          </p:cNvPr>
          <p:cNvGrpSpPr/>
          <p:nvPr/>
        </p:nvGrpSpPr>
        <p:grpSpPr>
          <a:xfrm>
            <a:off x="686300" y="950515"/>
            <a:ext cx="3970365" cy="4956970"/>
            <a:chOff x="1448301" y="950515"/>
            <a:chExt cx="3970365" cy="495697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CC17EF3-44EB-4050-B4D1-56C8D01EE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8302" y="1319847"/>
              <a:ext cx="3970364" cy="458763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4760F-6F1F-4377-A6BE-8B96917AC51C}"/>
                </a:ext>
              </a:extLst>
            </p:cNvPr>
            <p:cNvSpPr txBox="1"/>
            <p:nvPr/>
          </p:nvSpPr>
          <p:spPr>
            <a:xfrm>
              <a:off x="1448302" y="950515"/>
              <a:ext cx="397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9CB4D4"/>
                  </a:solidFill>
                </a:rPr>
                <a:t>&lt;</a:t>
              </a:r>
              <a:r>
                <a:rPr lang="ko-KR" altLang="en-US" b="1" dirty="0">
                  <a:solidFill>
                    <a:srgbClr val="9CB4D4"/>
                  </a:solidFill>
                </a:rPr>
                <a:t>필요한 모듈 설치 및 준비하기</a:t>
              </a:r>
              <a:r>
                <a:rPr lang="en-US" altLang="ko-KR" b="1" dirty="0">
                  <a:solidFill>
                    <a:srgbClr val="9CB4D4"/>
                  </a:solidFill>
                </a:rPr>
                <a:t>&gt;</a:t>
              </a:r>
              <a:endParaRPr lang="ko-KR" altLang="en-US" b="1" dirty="0">
                <a:solidFill>
                  <a:srgbClr val="9CB4D4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2C016F-9C96-4828-9393-1B6E7537B7C1}"/>
                </a:ext>
              </a:extLst>
            </p:cNvPr>
            <p:cNvSpPr/>
            <p:nvPr/>
          </p:nvSpPr>
          <p:spPr>
            <a:xfrm>
              <a:off x="1448301" y="1319846"/>
              <a:ext cx="3970363" cy="458763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24627F1-C0AA-4709-BBD8-60D686EBE77D}"/>
              </a:ext>
            </a:extLst>
          </p:cNvPr>
          <p:cNvGrpSpPr/>
          <p:nvPr/>
        </p:nvGrpSpPr>
        <p:grpSpPr>
          <a:xfrm>
            <a:off x="5282193" y="950515"/>
            <a:ext cx="5841014" cy="4273178"/>
            <a:chOff x="5766287" y="948669"/>
            <a:chExt cx="5841014" cy="42731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15CA8A-8198-4177-A4AF-359505E20100}"/>
                </a:ext>
              </a:extLst>
            </p:cNvPr>
            <p:cNvSpPr txBox="1"/>
            <p:nvPr/>
          </p:nvSpPr>
          <p:spPr>
            <a:xfrm>
              <a:off x="5766287" y="948669"/>
              <a:ext cx="5840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9CB4D4"/>
                  </a:solidFill>
                </a:rPr>
                <a:t>&lt;</a:t>
              </a:r>
              <a:r>
                <a:rPr lang="ko-KR" altLang="en-US" b="1" dirty="0">
                  <a:solidFill>
                    <a:srgbClr val="9CB4D4"/>
                  </a:solidFill>
                </a:rPr>
                <a:t>파일 불러오기</a:t>
              </a:r>
              <a:r>
                <a:rPr lang="en-US" altLang="ko-KR" b="1" dirty="0">
                  <a:solidFill>
                    <a:srgbClr val="9CB4D4"/>
                  </a:solidFill>
                </a:rPr>
                <a:t>&gt;</a:t>
              </a:r>
              <a:endParaRPr lang="ko-KR" altLang="en-US" b="1" dirty="0">
                <a:solidFill>
                  <a:srgbClr val="9CB4D4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7F36F71-F758-47EB-800C-C74CA279D91B}"/>
                </a:ext>
              </a:extLst>
            </p:cNvPr>
            <p:cNvSpPr/>
            <p:nvPr/>
          </p:nvSpPr>
          <p:spPr>
            <a:xfrm>
              <a:off x="5766287" y="1319846"/>
              <a:ext cx="5840997" cy="390200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A3FC4B6-FBEE-4C4E-93A0-22473A02598F}"/>
                </a:ext>
              </a:extLst>
            </p:cNvPr>
            <p:cNvGrpSpPr/>
            <p:nvPr/>
          </p:nvGrpSpPr>
          <p:grpSpPr>
            <a:xfrm>
              <a:off x="5766294" y="1324259"/>
              <a:ext cx="5841007" cy="3897588"/>
              <a:chOff x="6773325" y="2106447"/>
              <a:chExt cx="3970369" cy="231172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AAC1BBE8-CE07-4FF6-953D-6384F1365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3330" y="4058590"/>
                <a:ext cx="3970363" cy="35958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75F99E2-776F-4275-962C-FB7D8186E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3330" y="2929096"/>
                <a:ext cx="3970363" cy="388954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770F9A0D-A568-4B11-AE15-7EB4EEBAC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3331" y="2581921"/>
                <a:ext cx="3970363" cy="373194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C1E90AD-12AA-4660-804F-DF0254563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3331" y="2106447"/>
                <a:ext cx="3970363" cy="480623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05567341-CD9D-44D2-A85E-EA354A690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3325" y="3307477"/>
                <a:ext cx="3970363" cy="352599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E34FC28D-BBBE-4680-AB99-71224B6F3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3329" y="3660077"/>
                <a:ext cx="3970363" cy="3985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74278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8B3E6-D53B-4CC0-A6F5-557D5EDC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789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9. </a:t>
            </a:r>
            <a:r>
              <a:rPr lang="ko-KR" altLang="en-US" dirty="0">
                <a:solidFill>
                  <a:schemeClr val="accent2"/>
                </a:solidFill>
              </a:rPr>
              <a:t>최종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FB415-4CFD-4EA7-906A-654D62AD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7897"/>
            <a:ext cx="12192000" cy="4001549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자주 일어나는 범죄는 교통범죄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지역은 서울과 경기 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장소는 노상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길거리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)</a:t>
            </a:r>
            <a:endParaRPr lang="en-US" altLang="ko-KR" sz="2400" dirty="0">
              <a:solidFill>
                <a:schemeClr val="tx1">
                  <a:lumMod val="95000"/>
                </a:schemeClr>
              </a:solidFill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시간대는 저녁 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9</a:t>
            </a: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시에서 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12</a:t>
            </a: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까지 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요일은 금요일 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범죄 발생시 인지할 수 있는 기간은 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1</a:t>
            </a: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개월이내 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범죄 검거 현황은 주로 남성비율이 높다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.</a:t>
            </a: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범죄 발생율이 높은 곳은 서울이 아닌 제주가 높다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EA9BEB4-720D-4509-AADB-874212FC8DC1}"/>
              </a:ext>
            </a:extLst>
          </p:cNvPr>
          <p:cNvSpPr txBox="1">
            <a:spLocks/>
          </p:cNvSpPr>
          <p:nvPr/>
        </p:nvSpPr>
        <p:spPr>
          <a:xfrm>
            <a:off x="0" y="4689447"/>
            <a:ext cx="12192000" cy="216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&lt;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결론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&gt; 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금요일 저녁 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9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시부터는 경찰관들이 순찰을 자주 다녀야 합니다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특히 교통범죄가 많이 일어나기 때문에 교통순찰의 강화와 노상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길거리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위주로 순찰을 다녀야 합니다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그리고 제주가 범죄 발생율이 높기 때문에 제주도 순찰을 강화해야 합니다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62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(</a:t>
            </a:r>
            <a:r>
              <a:rPr lang="ko-KR" altLang="en-US" dirty="0"/>
              <a:t>대분류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7D3CAAF-3F50-46E0-86B3-90EAEDD9D6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3090" y="1102260"/>
            <a:ext cx="2575783" cy="73920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D65061-7D92-4EC9-8170-F866AFEB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04" y="1974825"/>
            <a:ext cx="2491956" cy="5791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995978-84A5-4B9B-82F5-C5FEEC5F0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282" y="2784925"/>
            <a:ext cx="3025402" cy="6858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E74B82-E99D-44D6-B811-64EDC9FA9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13" y="3584532"/>
            <a:ext cx="4625741" cy="8839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0923C2-33B2-46C3-B442-51EFE7322314}"/>
              </a:ext>
            </a:extLst>
          </p:cNvPr>
          <p:cNvSpPr txBox="1"/>
          <p:nvPr/>
        </p:nvSpPr>
        <p:spPr>
          <a:xfrm>
            <a:off x="818110" y="731990"/>
            <a:ext cx="462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1. </a:t>
            </a:r>
            <a:r>
              <a:rPr lang="ko-KR" altLang="en-US" dirty="0">
                <a:solidFill>
                  <a:srgbClr val="9CB4D4"/>
                </a:solidFill>
              </a:rPr>
              <a:t>데이터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CF123D-076A-4F6A-9F5C-378DCCAA4470}"/>
              </a:ext>
            </a:extLst>
          </p:cNvPr>
          <p:cNvSpPr/>
          <p:nvPr/>
        </p:nvSpPr>
        <p:spPr>
          <a:xfrm>
            <a:off x="818113" y="1101322"/>
            <a:ext cx="4625741" cy="3367207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6B7FA0-8FC1-4AAE-A8B4-8178FA7B3FB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130982" y="1841464"/>
            <a:ext cx="0" cy="13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3FF6D71-629D-4057-AF96-8F25014B941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3130982" y="2553995"/>
            <a:ext cx="1" cy="23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3C3195-4077-4AC3-923F-39EE65BEBF5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130983" y="3470784"/>
            <a:ext cx="1" cy="11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ACDE159-83BC-4D85-84F2-807B98E1860C}"/>
              </a:ext>
            </a:extLst>
          </p:cNvPr>
          <p:cNvGrpSpPr/>
          <p:nvPr/>
        </p:nvGrpSpPr>
        <p:grpSpPr>
          <a:xfrm>
            <a:off x="6244020" y="731990"/>
            <a:ext cx="4656223" cy="2510739"/>
            <a:chOff x="6510745" y="1258460"/>
            <a:chExt cx="4656223" cy="251073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5A984D5-62E5-4F1B-B2A5-23B6F15A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0745" y="1627792"/>
              <a:ext cx="4656223" cy="21414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356AE9-F369-4CCF-ABE9-6330E0479384}"/>
                </a:ext>
              </a:extLst>
            </p:cNvPr>
            <p:cNvSpPr txBox="1"/>
            <p:nvPr/>
          </p:nvSpPr>
          <p:spPr>
            <a:xfrm>
              <a:off x="6510745" y="1258460"/>
              <a:ext cx="465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9CB4D4"/>
                  </a:solidFill>
                </a:rPr>
                <a:t>2. </a:t>
              </a:r>
              <a:r>
                <a:rPr lang="ko-KR" altLang="en-US" dirty="0">
                  <a:solidFill>
                    <a:srgbClr val="9CB4D4"/>
                  </a:solidFill>
                </a:rPr>
                <a:t>데이터 정제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F76B17F-F0D0-4081-9B4B-E373A8485C27}"/>
                </a:ext>
              </a:extLst>
            </p:cNvPr>
            <p:cNvSpPr/>
            <p:nvPr/>
          </p:nvSpPr>
          <p:spPr>
            <a:xfrm>
              <a:off x="6510745" y="1627792"/>
              <a:ext cx="4656223" cy="2141407"/>
            </a:xfrm>
            <a:prstGeom prst="rect">
              <a:avLst/>
            </a:prstGeom>
            <a:noFill/>
            <a:ln>
              <a:solidFill>
                <a:srgbClr val="9CB4D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93AAE4B-4E33-4B16-9ED4-990613F82238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 flipV="1">
            <a:off x="5443854" y="2172025"/>
            <a:ext cx="800166" cy="61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3F755C0-BA61-4608-9BBA-3296B1697933}"/>
              </a:ext>
            </a:extLst>
          </p:cNvPr>
          <p:cNvGrpSpPr/>
          <p:nvPr/>
        </p:nvGrpSpPr>
        <p:grpSpPr>
          <a:xfrm>
            <a:off x="5220539" y="4643961"/>
            <a:ext cx="6703184" cy="1851100"/>
            <a:chOff x="5220539" y="4643961"/>
            <a:chExt cx="6703184" cy="18511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9C1E5E9-DABB-4126-B778-0810803C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20539" y="5022036"/>
              <a:ext cx="6703184" cy="146928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4E921B-D603-4C7C-AE4B-AA68E16A961A}"/>
                </a:ext>
              </a:extLst>
            </p:cNvPr>
            <p:cNvSpPr txBox="1"/>
            <p:nvPr/>
          </p:nvSpPr>
          <p:spPr>
            <a:xfrm>
              <a:off x="5220539" y="4643961"/>
              <a:ext cx="6703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9CB4D4"/>
                  </a:solidFill>
                </a:rPr>
                <a:t>3. </a:t>
              </a:r>
              <a:r>
                <a:rPr lang="ko-KR" altLang="en-US" dirty="0">
                  <a:solidFill>
                    <a:srgbClr val="9CB4D4"/>
                  </a:solidFill>
                </a:rPr>
                <a:t>데이터 시각화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FC7596-2E4E-49C6-A1A8-F0E06379BF93}"/>
                </a:ext>
              </a:extLst>
            </p:cNvPr>
            <p:cNvSpPr/>
            <p:nvPr/>
          </p:nvSpPr>
          <p:spPr>
            <a:xfrm>
              <a:off x="5220539" y="5013293"/>
              <a:ext cx="6703184" cy="1481768"/>
            </a:xfrm>
            <a:prstGeom prst="rect">
              <a:avLst/>
            </a:prstGeom>
            <a:noFill/>
            <a:ln>
              <a:solidFill>
                <a:srgbClr val="9CB4D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4078E0-1895-4AF1-AF89-8D948DBCE898}"/>
              </a:ext>
            </a:extLst>
          </p:cNvPr>
          <p:cNvCxnSpPr>
            <a:stCxn id="44" idx="2"/>
            <a:endCxn id="50" idx="0"/>
          </p:cNvCxnSpPr>
          <p:nvPr/>
        </p:nvCxnSpPr>
        <p:spPr>
          <a:xfrm flipH="1">
            <a:off x="8572131" y="3242729"/>
            <a:ext cx="1" cy="140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0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(</a:t>
            </a:r>
            <a:r>
              <a:rPr lang="ko-KR" altLang="en-US" dirty="0"/>
              <a:t>대분류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086D06F-D48C-4C23-B22A-7A9CB0DB5E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1270000"/>
            <a:ext cx="1760552" cy="4772025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7824" y="1338467"/>
            <a:ext cx="6679182" cy="4703558"/>
          </a:xfrm>
        </p:spPr>
        <p:txBody>
          <a:bodyPr>
            <a:normAutofit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제일 많이 일어나는 범죄는 어떤 것들이 있는지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지역별 통계</a:t>
            </a:r>
            <a:r>
              <a:rPr lang="en-US" altLang="ko-KR" dirty="0"/>
              <a:t>_20151231.csv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범죄 대분류를 기준으로 그룹화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교통 범죄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지능범죄</a:t>
            </a:r>
            <a:r>
              <a:rPr lang="en-US" altLang="ko-KR" dirty="0"/>
              <a:t>, 3</a:t>
            </a:r>
            <a:r>
              <a:rPr lang="ko-KR" altLang="en-US" dirty="0"/>
              <a:t>순위는 폭력범죄가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48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제일 많이 일어나는 범죄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대분류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6973" y="626970"/>
            <a:ext cx="6392410" cy="5320826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947795"/>
            <a:ext cx="12192000" cy="910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제일 많이 일어나는 범죄</a:t>
            </a:r>
            <a:r>
              <a:rPr lang="en-US" altLang="ko-KR" sz="2000" dirty="0"/>
              <a:t> 1</a:t>
            </a:r>
            <a:r>
              <a:rPr lang="ko-KR" altLang="en-US" sz="2000" dirty="0"/>
              <a:t>순위 는 교통 범죄이며 </a:t>
            </a:r>
            <a:r>
              <a:rPr lang="en-US" altLang="ko-KR" sz="2000" dirty="0"/>
              <a:t>2</a:t>
            </a:r>
            <a:r>
              <a:rPr lang="ko-KR" altLang="en-US" sz="2000" dirty="0"/>
              <a:t>순위는 지능범죄</a:t>
            </a:r>
            <a:r>
              <a:rPr lang="en-US" altLang="ko-KR" sz="2000" dirty="0"/>
              <a:t>, 3</a:t>
            </a:r>
            <a:r>
              <a:rPr lang="ko-KR" altLang="en-US" sz="2000" dirty="0"/>
              <a:t>순위는 폭력범죄가 제일 많이 일어나는 범죄 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386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(</a:t>
            </a:r>
            <a:r>
              <a:rPr lang="ko-KR" altLang="en-US" dirty="0"/>
              <a:t>중분류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923C2-33B2-46C3-B442-51EFE7322314}"/>
              </a:ext>
            </a:extLst>
          </p:cNvPr>
          <p:cNvSpPr txBox="1"/>
          <p:nvPr/>
        </p:nvSpPr>
        <p:spPr>
          <a:xfrm>
            <a:off x="818110" y="731990"/>
            <a:ext cx="462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1. </a:t>
            </a:r>
            <a:r>
              <a:rPr lang="ko-KR" altLang="en-US" dirty="0">
                <a:solidFill>
                  <a:srgbClr val="9CB4D4"/>
                </a:solidFill>
              </a:rPr>
              <a:t>데이터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CF123D-076A-4F6A-9F5C-378DCCAA4470}"/>
              </a:ext>
            </a:extLst>
          </p:cNvPr>
          <p:cNvSpPr/>
          <p:nvPr/>
        </p:nvSpPr>
        <p:spPr>
          <a:xfrm>
            <a:off x="818113" y="1101322"/>
            <a:ext cx="4625741" cy="2516117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56AE9-F369-4CCF-ABE9-6330E0479384}"/>
              </a:ext>
            </a:extLst>
          </p:cNvPr>
          <p:cNvSpPr txBox="1"/>
          <p:nvPr/>
        </p:nvSpPr>
        <p:spPr>
          <a:xfrm>
            <a:off x="6244020" y="731990"/>
            <a:ext cx="46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CB4D4"/>
                </a:solidFill>
              </a:rPr>
              <a:t>2. </a:t>
            </a:r>
            <a:r>
              <a:rPr lang="ko-KR" altLang="en-US" dirty="0">
                <a:solidFill>
                  <a:srgbClr val="9CB4D4"/>
                </a:solidFill>
              </a:rPr>
              <a:t>데이터 정제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76B17F-F0D0-4081-9B4B-E373A8485C27}"/>
              </a:ext>
            </a:extLst>
          </p:cNvPr>
          <p:cNvSpPr/>
          <p:nvPr/>
        </p:nvSpPr>
        <p:spPr>
          <a:xfrm>
            <a:off x="6244020" y="1101322"/>
            <a:ext cx="4747667" cy="2272751"/>
          </a:xfrm>
          <a:prstGeom prst="rect">
            <a:avLst/>
          </a:prstGeom>
          <a:noFill/>
          <a:ln>
            <a:solidFill>
              <a:srgbClr val="9CB4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93AAE4B-4E33-4B16-9ED4-990613F8223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443854" y="2172027"/>
            <a:ext cx="800166" cy="18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4078E0-1895-4AF1-AF89-8D948DBCE898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6096000" y="3374073"/>
            <a:ext cx="2521854" cy="134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3885FA1-606E-4F98-8BD7-DAF8A2BE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08" y="1101322"/>
            <a:ext cx="4625741" cy="10937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21FB92-BE86-4E8D-8E82-F210F216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08" y="2914152"/>
            <a:ext cx="4625741" cy="7032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68B157-3DA2-45D8-9599-C2EF292C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16" y="1110737"/>
            <a:ext cx="4747671" cy="2263336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0EEB78FB-FE67-4E34-ACE4-6148D91CEF81}"/>
              </a:ext>
            </a:extLst>
          </p:cNvPr>
          <p:cNvGrpSpPr/>
          <p:nvPr/>
        </p:nvGrpSpPr>
        <p:grpSpPr>
          <a:xfrm>
            <a:off x="2833203" y="4719842"/>
            <a:ext cx="6525594" cy="1801438"/>
            <a:chOff x="2981219" y="4702758"/>
            <a:chExt cx="6525594" cy="180143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4E921B-D603-4C7C-AE4B-AA68E16A961A}"/>
                </a:ext>
              </a:extLst>
            </p:cNvPr>
            <p:cNvSpPr txBox="1"/>
            <p:nvPr/>
          </p:nvSpPr>
          <p:spPr>
            <a:xfrm>
              <a:off x="2981219" y="4702758"/>
              <a:ext cx="6525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9CB4D4"/>
                  </a:solidFill>
                </a:rPr>
                <a:t>3. </a:t>
              </a:r>
              <a:r>
                <a:rPr lang="ko-KR" altLang="en-US" dirty="0">
                  <a:solidFill>
                    <a:srgbClr val="9CB4D4"/>
                  </a:solidFill>
                </a:rPr>
                <a:t>데이터 시각화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FC7596-2E4E-49C6-A1A8-F0E06379BF93}"/>
                </a:ext>
              </a:extLst>
            </p:cNvPr>
            <p:cNvSpPr/>
            <p:nvPr/>
          </p:nvSpPr>
          <p:spPr>
            <a:xfrm>
              <a:off x="2981220" y="5087511"/>
              <a:ext cx="6525593" cy="1416685"/>
            </a:xfrm>
            <a:prstGeom prst="rect">
              <a:avLst/>
            </a:prstGeom>
            <a:noFill/>
            <a:ln>
              <a:solidFill>
                <a:srgbClr val="9CB4D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8B2EB0A-35ED-4881-8A48-7113557B3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1220" y="5097362"/>
              <a:ext cx="6525593" cy="1406834"/>
            </a:xfrm>
            <a:prstGeom prst="rect">
              <a:avLst/>
            </a:prstGeom>
          </p:spPr>
        </p:pic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3B1B5F-C65A-4E70-B49E-B12B0E6E051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130979" y="2195093"/>
            <a:ext cx="0" cy="71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8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7897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(</a:t>
            </a:r>
            <a:r>
              <a:rPr lang="ko-KR" altLang="en-US" dirty="0"/>
              <a:t>중분류</a:t>
            </a:r>
            <a:r>
              <a:rPr lang="en-US" altLang="ko-KR" dirty="0"/>
              <a:t>)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712665-628A-4DEA-8CE1-D9477D2D15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019" y="687897"/>
            <a:ext cx="1144254" cy="6170103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99919" y="1149292"/>
            <a:ext cx="6774256" cy="5251508"/>
          </a:xfrm>
        </p:spPr>
        <p:txBody>
          <a:bodyPr>
            <a:normAutofit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세부적으로 제일 많이 일어나는 범죄는 어떤 것들이 있는지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지역별 통계</a:t>
            </a:r>
            <a:r>
              <a:rPr lang="en-US" altLang="ko-KR" dirty="0"/>
              <a:t>_20151231.csv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중분류를 기준으로 그룹화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교통 범죄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사기</a:t>
            </a:r>
            <a:r>
              <a:rPr lang="en-US" altLang="ko-KR" dirty="0"/>
              <a:t>, 3</a:t>
            </a:r>
            <a:r>
              <a:rPr lang="ko-KR" altLang="en-US" dirty="0"/>
              <a:t>순위는 절도가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27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제일 많이 일어나는 범죄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중분류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C0E97F8-C839-41F9-8A4D-30C8C52D33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47905" y="626970"/>
            <a:ext cx="5696189" cy="537115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998127"/>
            <a:ext cx="12192000" cy="859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 </a:t>
            </a:r>
            <a:r>
              <a:rPr lang="ko-KR" altLang="en-US" sz="2000" dirty="0"/>
              <a:t>세부적으로 많이 일어나는 범죄는 교통범죄가 </a:t>
            </a:r>
            <a:r>
              <a:rPr lang="en-US" altLang="ko-KR" sz="2000" dirty="0"/>
              <a:t>1</a:t>
            </a:r>
            <a:r>
              <a:rPr lang="ko-KR" altLang="en-US" sz="2000" dirty="0"/>
              <a:t>순위이며 다음으로는 사기와 절도</a:t>
            </a:r>
            <a:r>
              <a:rPr lang="en-US" altLang="ko-KR" sz="2000" dirty="0"/>
              <a:t>, </a:t>
            </a:r>
            <a:r>
              <a:rPr lang="ko-KR" altLang="en-US" sz="2000" dirty="0"/>
              <a:t>기타범죄</a:t>
            </a:r>
            <a:r>
              <a:rPr lang="en-US" altLang="ko-KR" sz="2000" dirty="0"/>
              <a:t>, </a:t>
            </a:r>
            <a:r>
              <a:rPr lang="ko-KR" altLang="en-US" sz="2000" dirty="0"/>
              <a:t>폭행이 많이 일어나는 범죄입니다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726698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1353</Words>
  <Application>Microsoft Office PowerPoint</Application>
  <PresentationFormat>와이드스크린</PresentationFormat>
  <Paragraphs>178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Helvetica Neue</vt:lpstr>
      <vt:lpstr>맑은 고딕</vt:lpstr>
      <vt:lpstr>한컴바탕</vt:lpstr>
      <vt:lpstr>Arial</vt:lpstr>
      <vt:lpstr>Trebuchet MS</vt:lpstr>
      <vt:lpstr>Wingdings 3</vt:lpstr>
      <vt:lpstr>패싯</vt:lpstr>
      <vt:lpstr>데이터 분석 포트폴리오 작성 (범죄 발생에 대한 대처와 해결방안)</vt:lpstr>
      <vt:lpstr>- 목차</vt:lpstr>
      <vt:lpstr>0. 데이터 분석을 위한 필요한 모듈 설치 및 준비하기 </vt:lpstr>
      <vt:lpstr>1. 제일 많이 일어나는 범죄(대분류)</vt:lpstr>
      <vt:lpstr>1. 제일 많이 일어나는 범죄(대분류)</vt:lpstr>
      <vt:lpstr>1. 제일 많이 일어나는 범죄(대분류)</vt:lpstr>
      <vt:lpstr>2. 제일 많이 일어나는 범죄(중분류)</vt:lpstr>
      <vt:lpstr>2. 제일 많이 일어나는 범죄(중분류)</vt:lpstr>
      <vt:lpstr>2. 제일 많이 일어나는 범죄(중분류)</vt:lpstr>
      <vt:lpstr>3. 범죄가 많이 일어나는 지역</vt:lpstr>
      <vt:lpstr>3. 범죄가 많이 일어나는 지역</vt:lpstr>
      <vt:lpstr>3. 범죄가 많이 일어나는 지역</vt:lpstr>
      <vt:lpstr>4. 범죄가 많이 일어나는 장소</vt:lpstr>
      <vt:lpstr>4. 범죄가 많이 일어나는 장소</vt:lpstr>
      <vt:lpstr>4. 범죄가 많이 일어나는 장소</vt:lpstr>
      <vt:lpstr>5. 범죄가 많이 일어나는 시간대와 요일</vt:lpstr>
      <vt:lpstr>5-1. 범죄가 많이 일어나는 시간대</vt:lpstr>
      <vt:lpstr>5-1. 범죄가 많이 일어나는 시간대</vt:lpstr>
      <vt:lpstr>5-2. 범죄가 많이 일어나는 요일</vt:lpstr>
      <vt:lpstr>5-2. 범죄가 많이 일어나는 요일</vt:lpstr>
      <vt:lpstr>6. 범죄 발생으로부터 인지하는데 까지 걸리는 기간</vt:lpstr>
      <vt:lpstr>6. 범죄 발생으로부터 인지하는데 까지 걸리는 기간</vt:lpstr>
      <vt:lpstr>6. 범죄 발생으로부터 인지하는데 까지 걸리는 기간</vt:lpstr>
      <vt:lpstr>7. 전국 범죄 발생과 검거현황</vt:lpstr>
      <vt:lpstr>7. 전국 범죄 발생과 검거현황</vt:lpstr>
      <vt:lpstr>7. 전국 범죄 발생과 검거현황</vt:lpstr>
      <vt:lpstr>8. 지역별 인구수에 따른 범죄 발생율</vt:lpstr>
      <vt:lpstr>8. 지역별 인구수에 따른 범죄 발생율</vt:lpstr>
      <vt:lpstr>8. 지역별 인구수에 따른 범죄 발생율</vt:lpstr>
      <vt:lpstr>9. 최종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LGHERO</dc:creator>
  <cp:lastModifiedBy>LGHERO</cp:lastModifiedBy>
  <cp:revision>67</cp:revision>
  <dcterms:created xsi:type="dcterms:W3CDTF">2023-10-25T00:58:34Z</dcterms:created>
  <dcterms:modified xsi:type="dcterms:W3CDTF">2024-01-31T20:31:16Z</dcterms:modified>
</cp:coreProperties>
</file>