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notesMasterIdLst>
    <p:notesMasterId r:id="rId23"/>
  </p:notesMasterIdLst>
  <p:sldIdLst>
    <p:sldId id="256" r:id="rId2"/>
    <p:sldId id="257" r:id="rId3"/>
    <p:sldId id="259" r:id="rId4"/>
    <p:sldId id="269" r:id="rId5"/>
    <p:sldId id="260" r:id="rId6"/>
    <p:sldId id="270" r:id="rId7"/>
    <p:sldId id="261" r:id="rId8"/>
    <p:sldId id="271" r:id="rId9"/>
    <p:sldId id="263" r:id="rId10"/>
    <p:sldId id="272" r:id="rId11"/>
    <p:sldId id="262" r:id="rId12"/>
    <p:sldId id="273" r:id="rId13"/>
    <p:sldId id="264" r:id="rId14"/>
    <p:sldId id="274" r:id="rId15"/>
    <p:sldId id="265" r:id="rId16"/>
    <p:sldId id="275" r:id="rId17"/>
    <p:sldId id="266" r:id="rId18"/>
    <p:sldId id="276" r:id="rId19"/>
    <p:sldId id="267" r:id="rId20"/>
    <p:sldId id="27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DB3C6-08B6-449D-894A-C715D98EFA32}" type="datetimeFigureOut">
              <a:rPr lang="ko-KR" altLang="en-US" smtClean="0"/>
              <a:t>2023-10-25 Wed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D22D-2919-44BA-A550-A1D91A410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0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9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7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2886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66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345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56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24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5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7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3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6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4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71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9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0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6AF5-66EB-4E09-BBE5-E0D7E5182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699870"/>
            <a:ext cx="8791575" cy="1458259"/>
          </a:xfrm>
        </p:spPr>
        <p:txBody>
          <a:bodyPr>
            <a:normAutofit fontScale="90000"/>
          </a:bodyPr>
          <a:lstStyle/>
          <a:p>
            <a:pPr algn="dist"/>
            <a:r>
              <a:rPr lang="ko-KR" altLang="en-US" sz="5300" kern="0" spc="0" dirty="0">
                <a:solidFill>
                  <a:schemeClr val="accent2"/>
                </a:solidFill>
                <a:effectLst/>
                <a:latin typeface="한컴바탕"/>
                <a:ea typeface="한컴바탕"/>
              </a:rPr>
              <a:t>데이터 분석 포트폴리오 작성</a:t>
            </a:r>
            <a:br>
              <a:rPr lang="en-US" altLang="ko-KR" kern="0" spc="0" dirty="0">
                <a:solidFill>
                  <a:schemeClr val="accent2"/>
                </a:solidFill>
                <a:effectLst/>
                <a:latin typeface="한컴바탕"/>
                <a:ea typeface="한컴바탕"/>
              </a:rPr>
            </a:br>
            <a:r>
              <a:rPr lang="en-US" altLang="ko-KR" kern="0" spc="0" dirty="0">
                <a:solidFill>
                  <a:schemeClr val="accent2"/>
                </a:solidFill>
                <a:effectLst/>
                <a:latin typeface="한컴바탕"/>
                <a:ea typeface="한컴바탕"/>
              </a:rPr>
              <a:t>(</a:t>
            </a:r>
            <a:r>
              <a:rPr lang="ko-KR" altLang="en-US" sz="4000" kern="0" dirty="0">
                <a:solidFill>
                  <a:schemeClr val="accent2"/>
                </a:solidFill>
                <a:latin typeface="한컴바탕"/>
                <a:ea typeface="한컴바탕"/>
              </a:rPr>
              <a:t>범죄 발생에 대한 대처와 해결방안</a:t>
            </a:r>
            <a:r>
              <a:rPr lang="en-US" altLang="ko-KR" sz="4000" kern="0" dirty="0">
                <a:solidFill>
                  <a:schemeClr val="accent2"/>
                </a:solidFill>
                <a:latin typeface="한컴바탕"/>
                <a:ea typeface="한컴바탕"/>
              </a:rPr>
              <a:t>)</a:t>
            </a:r>
            <a:endParaRPr lang="ko-KR" alt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4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96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4. </a:t>
            </a:r>
            <a:r>
              <a:rPr lang="ko-KR" altLang="en-US" dirty="0">
                <a:solidFill>
                  <a:schemeClr val="accent2"/>
                </a:solidFill>
              </a:rPr>
              <a:t>범죄가 많이 일어나는 장소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397BB1D-AEFE-4C3A-BC81-EEDBE9FF83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2315362" y="626970"/>
            <a:ext cx="6040074" cy="5604058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6231028"/>
            <a:ext cx="12192000" cy="6269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000" dirty="0"/>
              <a:t>그래프 분석 결과</a:t>
            </a:r>
            <a:r>
              <a:rPr lang="en-US" altLang="ko-KR" sz="2000" dirty="0"/>
              <a:t>: </a:t>
            </a:r>
            <a:r>
              <a:rPr lang="ko-KR" altLang="en-US" sz="2000" dirty="0"/>
              <a:t>범죄가 많이 일어나는 장소는 노상</a:t>
            </a:r>
            <a:r>
              <a:rPr lang="en-US" altLang="ko-KR" sz="2000" dirty="0"/>
              <a:t>(</a:t>
            </a:r>
            <a:r>
              <a:rPr lang="ko-KR" altLang="en-US" sz="2000" dirty="0"/>
              <a:t>길거리</a:t>
            </a:r>
            <a:r>
              <a:rPr lang="en-US" altLang="ko-KR" sz="2000" dirty="0"/>
              <a:t>)</a:t>
            </a:r>
            <a:r>
              <a:rPr lang="ko-KR" altLang="en-US" sz="2000" dirty="0"/>
              <a:t>와 기타 등등 그 다음은 아파트와 유흥접객업소</a:t>
            </a:r>
            <a:r>
              <a:rPr lang="en-US" altLang="ko-KR" sz="2000" dirty="0"/>
              <a:t>, </a:t>
            </a:r>
            <a:r>
              <a:rPr lang="ko-KR" altLang="en-US" sz="2000" dirty="0"/>
              <a:t>사무실</a:t>
            </a:r>
            <a:r>
              <a:rPr lang="en-US" altLang="ko-KR" sz="2000" dirty="0"/>
              <a:t>,</a:t>
            </a:r>
            <a:r>
              <a:rPr lang="ko-KR" altLang="en-US" sz="2000" dirty="0"/>
              <a:t>단독주택에서 많이 일어납니다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613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4341"/>
          </a:xfrm>
        </p:spPr>
        <p:txBody>
          <a:bodyPr>
            <a:normAutofit/>
          </a:bodyPr>
          <a:lstStyle/>
          <a:p>
            <a:r>
              <a:rPr lang="en-US" altLang="ko-KR" dirty="0"/>
              <a:t>5-1. </a:t>
            </a:r>
            <a:r>
              <a:rPr lang="ko-KR" altLang="en-US" dirty="0"/>
              <a:t>범죄가 많이 일어나는 시간대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F32983-DA83-4873-A9C2-5E441325E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87817" y="1488612"/>
            <a:ext cx="6333688" cy="3880773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분석목표</a:t>
            </a:r>
            <a:r>
              <a:rPr lang="en-US" altLang="ko-KR" dirty="0"/>
              <a:t>: </a:t>
            </a:r>
            <a:r>
              <a:rPr lang="ko-KR" altLang="en-US" dirty="0"/>
              <a:t>범죄가 제일 많이 일어나는 시간대는 어떤 시간대 인지 알아보기</a:t>
            </a:r>
            <a:endParaRPr lang="en-US" altLang="ko-KR" dirty="0"/>
          </a:p>
          <a:p>
            <a:r>
              <a:rPr lang="ko-KR" altLang="en-US" dirty="0"/>
              <a:t>활용한 데이터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경찰청</a:t>
            </a:r>
            <a:r>
              <a:rPr lang="en-US" altLang="ko-KR" dirty="0"/>
              <a:t>_</a:t>
            </a:r>
            <a:r>
              <a:rPr lang="ko-KR" altLang="en-US" dirty="0"/>
              <a:t>범죄 발생 시간대 및 요일</a:t>
            </a:r>
            <a:r>
              <a:rPr lang="en-US" altLang="ko-KR" dirty="0"/>
              <a:t>_20191231.csv</a:t>
            </a:r>
          </a:p>
          <a:p>
            <a:endParaRPr lang="en-US" altLang="ko-KR" dirty="0"/>
          </a:p>
          <a:p>
            <a:r>
              <a:rPr lang="ko-KR" altLang="en-US" dirty="0"/>
              <a:t>표 생성 과정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범죄 대분류를 기준으로 그룹화와 전치를 시킨 후 합계를 구하고 필요 없는 행을 삭제 후 높은 순으로 재정렬 시킨다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 분석 결과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범죄가 제일 많이 일어나는 장소</a:t>
            </a:r>
            <a:r>
              <a:rPr lang="en-US" altLang="ko-KR" dirty="0"/>
              <a:t> 1</a:t>
            </a:r>
            <a:r>
              <a:rPr lang="ko-KR" altLang="en-US" dirty="0"/>
              <a:t>순위</a:t>
            </a:r>
            <a:r>
              <a:rPr lang="en-US" altLang="ko-KR" dirty="0"/>
              <a:t>: </a:t>
            </a:r>
            <a:r>
              <a:rPr lang="ko-KR" altLang="en-US" dirty="0"/>
              <a:t>저녁 </a:t>
            </a:r>
            <a:r>
              <a:rPr lang="en-US" altLang="ko-KR" dirty="0"/>
              <a:t>9</a:t>
            </a:r>
            <a:r>
              <a:rPr lang="ko-KR" altLang="en-US" dirty="0"/>
              <a:t>시 </a:t>
            </a:r>
            <a:r>
              <a:rPr lang="en-US" altLang="ko-KR" dirty="0"/>
              <a:t>~ 12</a:t>
            </a:r>
            <a:r>
              <a:rPr lang="ko-KR" altLang="en-US" dirty="0"/>
              <a:t>시전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순위는 아침 </a:t>
            </a:r>
            <a:r>
              <a:rPr lang="en-US" altLang="ko-KR" dirty="0"/>
              <a:t>9</a:t>
            </a:r>
            <a:r>
              <a:rPr lang="ko-KR" altLang="en-US" dirty="0"/>
              <a:t>시 </a:t>
            </a:r>
            <a:r>
              <a:rPr lang="en-US" altLang="ko-KR" dirty="0"/>
              <a:t>~ 12</a:t>
            </a:r>
            <a:r>
              <a:rPr lang="ko-KR" altLang="en-US" dirty="0"/>
              <a:t>시전</a:t>
            </a:r>
            <a:r>
              <a:rPr lang="en-US" altLang="ko-KR" dirty="0"/>
              <a:t>, 3</a:t>
            </a:r>
            <a:r>
              <a:rPr lang="ko-KR" altLang="en-US" dirty="0"/>
              <a:t>순위는 저녁</a:t>
            </a:r>
            <a:r>
              <a:rPr lang="en-US" altLang="ko-KR" dirty="0"/>
              <a:t>6</a:t>
            </a:r>
            <a:r>
              <a:rPr lang="ko-KR" altLang="en-US" dirty="0"/>
              <a:t>시 </a:t>
            </a:r>
            <a:r>
              <a:rPr lang="en-US" altLang="ko-KR" dirty="0"/>
              <a:t>~ 9</a:t>
            </a:r>
            <a:r>
              <a:rPr lang="ko-KR" altLang="en-US" dirty="0"/>
              <a:t>시에 범죄가 제일 많이 일어난다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418EFC72-43A4-4DDA-9DB8-1252E880D6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274" y="2043112"/>
            <a:ext cx="2114550" cy="2771775"/>
          </a:xfrm>
        </p:spPr>
      </p:pic>
    </p:spTree>
    <p:extLst>
      <p:ext uri="{BB962C8B-B14F-4D97-AF65-F5344CB8AC3E}">
        <p14:creationId xmlns:p14="http://schemas.microsoft.com/office/powerpoint/2010/main" val="249047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96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5-1. </a:t>
            </a:r>
            <a:r>
              <a:rPr lang="ko-KR" altLang="en-US" dirty="0">
                <a:solidFill>
                  <a:schemeClr val="accent2"/>
                </a:solidFill>
              </a:rPr>
              <a:t>범죄가 많이 일어나는 시간대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397BB1D-AEFE-4C3A-BC81-EEDBE9FF83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0" y="626966"/>
            <a:ext cx="6095997" cy="51614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043183-D7C9-4ED6-826D-8DAF6A166861}"/>
              </a:ext>
            </a:extLst>
          </p:cNvPr>
          <p:cNvSpPr txBox="1"/>
          <p:nvPr/>
        </p:nvSpPr>
        <p:spPr>
          <a:xfrm>
            <a:off x="0" y="578840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그래프 </a:t>
            </a:r>
            <a:r>
              <a:rPr lang="ko-KR" altLang="en-US" dirty="0"/>
              <a:t>분석결과</a:t>
            </a:r>
            <a:r>
              <a:rPr lang="en-US" altLang="ko-KR" dirty="0"/>
              <a:t>: </a:t>
            </a:r>
            <a:r>
              <a:rPr lang="ko-KR" altLang="en-US" dirty="0"/>
              <a:t>범죄가 많이 일어나는 시간대는 저녁 </a:t>
            </a:r>
            <a:r>
              <a:rPr lang="en-US" altLang="ko-KR" dirty="0"/>
              <a:t>9</a:t>
            </a:r>
            <a:r>
              <a:rPr lang="ko-KR" altLang="en-US" dirty="0"/>
              <a:t>시부터 </a:t>
            </a:r>
            <a:r>
              <a:rPr lang="en-US" altLang="ko-KR" dirty="0"/>
              <a:t>12</a:t>
            </a:r>
            <a:r>
              <a:rPr lang="ko-KR" altLang="en-US" dirty="0"/>
              <a:t>까지 자주 일어납니다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DF05F-156C-4944-8DA7-4029CAB41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626966"/>
            <a:ext cx="6096001" cy="516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8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1119"/>
          </a:xfrm>
        </p:spPr>
        <p:txBody>
          <a:bodyPr>
            <a:normAutofit/>
          </a:bodyPr>
          <a:lstStyle/>
          <a:p>
            <a:r>
              <a:rPr lang="en-US" altLang="ko-KR" dirty="0"/>
              <a:t>5-2. </a:t>
            </a:r>
            <a:r>
              <a:rPr lang="ko-KR" altLang="en-US" dirty="0"/>
              <a:t>범죄가 많이 일어나는 요일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03674" y="906345"/>
            <a:ext cx="5375217" cy="504531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분석목표</a:t>
            </a:r>
            <a:r>
              <a:rPr lang="en-US" altLang="ko-KR" dirty="0"/>
              <a:t>: </a:t>
            </a:r>
            <a:r>
              <a:rPr lang="ko-KR" altLang="en-US" dirty="0"/>
              <a:t>범죄가 제일 많이 일어나는 요일은 어떤 요일 인지 알아보기</a:t>
            </a:r>
            <a:endParaRPr lang="en-US" altLang="ko-KR" dirty="0"/>
          </a:p>
          <a:p>
            <a:r>
              <a:rPr lang="ko-KR" altLang="en-US" dirty="0"/>
              <a:t>활용한 데이터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경찰청</a:t>
            </a:r>
            <a:r>
              <a:rPr lang="en-US" altLang="ko-KR" dirty="0"/>
              <a:t>_</a:t>
            </a:r>
            <a:r>
              <a:rPr lang="ko-KR" altLang="en-US" dirty="0"/>
              <a:t>범죄 발생 시간대 및 요일</a:t>
            </a:r>
            <a:r>
              <a:rPr lang="en-US" altLang="ko-KR" dirty="0"/>
              <a:t>_20191231.csv</a:t>
            </a:r>
          </a:p>
          <a:p>
            <a:endParaRPr lang="en-US" altLang="ko-KR" dirty="0"/>
          </a:p>
          <a:p>
            <a:r>
              <a:rPr lang="ko-KR" altLang="en-US" dirty="0"/>
              <a:t>표 생성 과정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범죄 대분류를 기준으로 그룹화와 전치를 시킨 후 합계를 구하고 필요 없는 행을 삭제 후 높은 순으로 재정렬 시킨다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 분석 결과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범죄가 제일 많이 일어나는 장소</a:t>
            </a:r>
            <a:r>
              <a:rPr lang="en-US" altLang="ko-KR" dirty="0"/>
              <a:t> 1</a:t>
            </a:r>
            <a:r>
              <a:rPr lang="ko-KR" altLang="en-US" dirty="0"/>
              <a:t>순위</a:t>
            </a:r>
            <a:r>
              <a:rPr lang="en-US" altLang="ko-KR" dirty="0"/>
              <a:t>:</a:t>
            </a:r>
            <a:r>
              <a:rPr lang="ko-KR" altLang="en-US" dirty="0"/>
              <a:t>미상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순위는 금요일</a:t>
            </a:r>
            <a:r>
              <a:rPr lang="en-US" altLang="ko-KR" dirty="0"/>
              <a:t>, 3</a:t>
            </a:r>
            <a:r>
              <a:rPr lang="ko-KR" altLang="en-US" dirty="0"/>
              <a:t>순위는 월요일에 범죄가 제일 많이 일어난다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98841F46-7236-4230-BE60-ECEBFD87EC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2521" y="906345"/>
            <a:ext cx="2184567" cy="5045310"/>
          </a:xfrm>
        </p:spPr>
      </p:pic>
    </p:spTree>
    <p:extLst>
      <p:ext uri="{BB962C8B-B14F-4D97-AF65-F5344CB8AC3E}">
        <p14:creationId xmlns:p14="http://schemas.microsoft.com/office/powerpoint/2010/main" val="130273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96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5-2. </a:t>
            </a:r>
            <a:r>
              <a:rPr lang="ko-KR" altLang="en-US" dirty="0">
                <a:solidFill>
                  <a:schemeClr val="accent2"/>
                </a:solidFill>
              </a:rPr>
              <a:t>범죄가 많이 일어나는 요일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397BB1D-AEFE-4C3A-BC81-EEDBE9FF83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0" y="626969"/>
            <a:ext cx="6096000" cy="4976878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5595457"/>
            <a:ext cx="12192000" cy="1254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그래프 분석 결과</a:t>
            </a:r>
            <a:r>
              <a:rPr lang="en-US" altLang="ko-KR" sz="2000" dirty="0"/>
              <a:t>:</a:t>
            </a:r>
            <a:r>
              <a:rPr lang="ko-KR" altLang="en-US" sz="2000" dirty="0"/>
              <a:t> 범죄가 많이 일어나는 요일은 금요일이 제일 많이 일어납니다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298DA3-A652-4ADC-9249-B17DBB520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26969"/>
            <a:ext cx="6096000" cy="497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5975"/>
          </a:xfrm>
        </p:spPr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범죄 발생으로부터 인지하는데 까지 걸리는 기간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03675" y="858140"/>
            <a:ext cx="4774008" cy="5141719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분석목표</a:t>
            </a:r>
            <a:r>
              <a:rPr lang="en-US" altLang="ko-KR" dirty="0"/>
              <a:t>: </a:t>
            </a:r>
            <a:r>
              <a:rPr lang="ko-KR" altLang="en-US" dirty="0"/>
              <a:t>범죄발생후 인지까지 걸리는 기간이 제일 많은 기간 알아보기</a:t>
            </a:r>
            <a:endParaRPr lang="en-US" altLang="ko-KR" dirty="0"/>
          </a:p>
          <a:p>
            <a:r>
              <a:rPr lang="ko-KR" altLang="en-US" dirty="0"/>
              <a:t>활용한 데이터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경찰청</a:t>
            </a:r>
            <a:r>
              <a:rPr lang="en-US" altLang="ko-KR" dirty="0"/>
              <a:t>_</a:t>
            </a:r>
            <a:r>
              <a:rPr lang="ko-KR" altLang="en-US" dirty="0"/>
              <a:t>범죄 발생부터 인지까지의 기간</a:t>
            </a:r>
            <a:r>
              <a:rPr lang="en-US" altLang="ko-KR" dirty="0"/>
              <a:t>_20211231.CSV</a:t>
            </a:r>
          </a:p>
          <a:p>
            <a:endParaRPr lang="en-US" altLang="ko-KR" dirty="0"/>
          </a:p>
          <a:p>
            <a:r>
              <a:rPr lang="ko-KR" altLang="en-US" dirty="0"/>
              <a:t>표 생성 과정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범죄 대분류를 기준으로 그룹화와 전치를 시킨 후 합계를 구하고 높은 순으로 재정렬 시킨다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 분석 결과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제일 많은 기간</a:t>
            </a:r>
            <a:r>
              <a:rPr lang="en-US" altLang="ko-KR" dirty="0"/>
              <a:t> 1</a:t>
            </a:r>
            <a:r>
              <a:rPr lang="ko-KR" altLang="en-US" dirty="0"/>
              <a:t>순위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개월이내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순위는 </a:t>
            </a:r>
            <a:r>
              <a:rPr lang="en-US" altLang="ko-KR" dirty="0"/>
              <a:t>3</a:t>
            </a:r>
            <a:r>
              <a:rPr lang="ko-KR" altLang="en-US" dirty="0"/>
              <a:t>개월초과</a:t>
            </a:r>
            <a:r>
              <a:rPr lang="en-US" altLang="ko-KR" dirty="0"/>
              <a:t>, 3</a:t>
            </a:r>
            <a:r>
              <a:rPr lang="ko-KR" altLang="en-US" dirty="0"/>
              <a:t>순위는 </a:t>
            </a:r>
            <a:r>
              <a:rPr lang="en-US" altLang="ko-KR" dirty="0"/>
              <a:t>3</a:t>
            </a:r>
            <a:r>
              <a:rPr lang="ko-KR" altLang="en-US" dirty="0" err="1"/>
              <a:t>개월이내가</a:t>
            </a:r>
            <a:r>
              <a:rPr lang="ko-KR" altLang="en-US" dirty="0"/>
              <a:t> 제일 많이 일어난다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75A8BA1C-DD4F-4DC4-AB1C-82D7BB6CAF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9961" y="858140"/>
            <a:ext cx="2524358" cy="5141719"/>
          </a:xfrm>
        </p:spPr>
      </p:pic>
    </p:spTree>
    <p:extLst>
      <p:ext uri="{BB962C8B-B14F-4D97-AF65-F5344CB8AC3E}">
        <p14:creationId xmlns:p14="http://schemas.microsoft.com/office/powerpoint/2010/main" val="2571279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96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6. </a:t>
            </a:r>
            <a:r>
              <a:rPr lang="ko-KR" altLang="en-US" dirty="0">
                <a:solidFill>
                  <a:schemeClr val="accent2"/>
                </a:solidFill>
              </a:rPr>
              <a:t>범죄 발생으로부터 인지하는데 까지 걸리는 기간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397BB1D-AEFE-4C3A-BC81-EEDBE9FF83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-1" y="626968"/>
            <a:ext cx="6231031" cy="5253715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5880683"/>
            <a:ext cx="12192000" cy="977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그래프 분석 결과</a:t>
            </a:r>
            <a:r>
              <a:rPr lang="en-US" altLang="ko-KR" sz="2000" dirty="0"/>
              <a:t>:</a:t>
            </a:r>
            <a:r>
              <a:rPr lang="ko-KR" altLang="en-US" sz="2000" dirty="0"/>
              <a:t> 범죄 발생부터 인지하는데 걸리는 기간은 </a:t>
            </a:r>
            <a:r>
              <a:rPr lang="en-US" altLang="ko-KR" sz="2000" dirty="0"/>
              <a:t>1</a:t>
            </a:r>
            <a:r>
              <a:rPr lang="ko-KR" altLang="en-US" sz="2000" dirty="0"/>
              <a:t>개월 이내와 </a:t>
            </a:r>
            <a:r>
              <a:rPr lang="en-US" altLang="ko-KR" sz="2000" dirty="0"/>
              <a:t>3</a:t>
            </a:r>
            <a:r>
              <a:rPr lang="ko-KR" altLang="en-US" sz="2000" dirty="0"/>
              <a:t>개월 초과가 제일 많은 기간으로 나타났습니다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958D1A-0C76-4A3A-B6A3-2BAECE2C3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030" y="626968"/>
            <a:ext cx="5960970" cy="525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74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5677"/>
          </a:xfrm>
        </p:spPr>
        <p:txBody>
          <a:bodyPr>
            <a:norm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전국 범죄 발생과 검거현황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A7F0E65-BB37-46CD-BEEF-A6FFEBE8C2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18198" y="2347912"/>
            <a:ext cx="2057400" cy="2162175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19" y="1556581"/>
            <a:ext cx="4595820" cy="384593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분석목표</a:t>
            </a:r>
            <a:r>
              <a:rPr lang="en-US" altLang="ko-KR" dirty="0"/>
              <a:t>: </a:t>
            </a:r>
            <a:r>
              <a:rPr lang="ko-KR" altLang="en-US" dirty="0"/>
              <a:t>전국 범죄 발생과 검거현황에 대해 알아보기</a:t>
            </a:r>
            <a:endParaRPr lang="en-US" altLang="ko-KR" dirty="0"/>
          </a:p>
          <a:p>
            <a:r>
              <a:rPr lang="ko-KR" altLang="en-US" dirty="0"/>
              <a:t>활용한 데이터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경찰청</a:t>
            </a:r>
            <a:r>
              <a:rPr lang="en-US" altLang="ko-KR" dirty="0"/>
              <a:t>_</a:t>
            </a:r>
            <a:r>
              <a:rPr lang="ko-KR" altLang="en-US" dirty="0"/>
              <a:t>전국 범죄 발생 및 검거 현황</a:t>
            </a:r>
            <a:r>
              <a:rPr lang="en-US" altLang="ko-KR" dirty="0"/>
              <a:t>_20211231.csv</a:t>
            </a:r>
          </a:p>
          <a:p>
            <a:endParaRPr lang="en-US" altLang="ko-KR" dirty="0"/>
          </a:p>
          <a:p>
            <a:r>
              <a:rPr lang="ko-KR" altLang="en-US" dirty="0"/>
              <a:t>표 생성 과정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범죄 대분류를 기준으로 그룹화와 전치를 시킨 후 합계를 구하고 높은 순으로 재정렬 시킨다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 분석 결과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전국 범죄 발생과 검거현황에 </a:t>
            </a:r>
            <a:r>
              <a:rPr lang="en-US" altLang="ko-KR" dirty="0"/>
              <a:t>1</a:t>
            </a:r>
            <a:r>
              <a:rPr lang="ko-KR" altLang="en-US" dirty="0"/>
              <a:t>순위</a:t>
            </a:r>
            <a:r>
              <a:rPr lang="en-US" altLang="ko-KR" dirty="0"/>
              <a:t>:</a:t>
            </a:r>
            <a:r>
              <a:rPr lang="ko-KR" altLang="en-US" dirty="0"/>
              <a:t> 범죄 발생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순위는 검거</a:t>
            </a:r>
            <a:r>
              <a:rPr lang="en-US" altLang="ko-KR" dirty="0"/>
              <a:t>, 3</a:t>
            </a:r>
            <a:r>
              <a:rPr lang="ko-KR" altLang="en-US" dirty="0"/>
              <a:t>순위는 검거인원</a:t>
            </a:r>
            <a:r>
              <a:rPr lang="en-US" altLang="ko-KR" dirty="0"/>
              <a:t>(</a:t>
            </a:r>
            <a:r>
              <a:rPr lang="ko-KR" altLang="en-US" dirty="0"/>
              <a:t>남</a:t>
            </a:r>
            <a:r>
              <a:rPr lang="en-US" altLang="ko-KR" dirty="0"/>
              <a:t>)</a:t>
            </a:r>
            <a:r>
              <a:rPr lang="ko-KR" altLang="en-US" dirty="0"/>
              <a:t>이 제일 </a:t>
            </a:r>
            <a:r>
              <a:rPr lang="ko-KR" altLang="en-US" dirty="0" err="1"/>
              <a:t>많이다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944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96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7. </a:t>
            </a:r>
            <a:r>
              <a:rPr lang="ko-KR" altLang="en-US" dirty="0">
                <a:solidFill>
                  <a:schemeClr val="accent2"/>
                </a:solidFill>
              </a:rPr>
              <a:t>전국 범죄 발생과 검거현황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664483E1-57AC-46B3-A77E-E392B02818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7014" y="626969"/>
            <a:ext cx="7373922" cy="5478010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6104979"/>
            <a:ext cx="12192000" cy="753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그래프 분석 결과</a:t>
            </a:r>
            <a:r>
              <a:rPr lang="en-US" altLang="ko-KR" sz="2000" dirty="0"/>
              <a:t>:</a:t>
            </a:r>
            <a:r>
              <a:rPr lang="ko-KR" altLang="en-US" sz="2000" dirty="0"/>
              <a:t> 전국적으로는 범죄 발생은 </a:t>
            </a:r>
            <a:r>
              <a:rPr lang="en-US" altLang="ko-KR" sz="2000" dirty="0"/>
              <a:t>36%</a:t>
            </a:r>
            <a:r>
              <a:rPr lang="ko-KR" altLang="en-US" sz="2000" dirty="0"/>
              <a:t>정도로 </a:t>
            </a:r>
            <a:r>
              <a:rPr lang="en-US" altLang="ko-KR" sz="2000" dirty="0"/>
              <a:t>1</a:t>
            </a:r>
            <a:r>
              <a:rPr lang="ko-KR" altLang="en-US" sz="2000" dirty="0"/>
              <a:t>순위이며 검거율은 </a:t>
            </a:r>
            <a:r>
              <a:rPr lang="en-US" altLang="ko-KR" sz="2000" dirty="0"/>
              <a:t>28%, </a:t>
            </a:r>
            <a:r>
              <a:rPr lang="ko-KR" altLang="en-US" sz="2000" dirty="0"/>
              <a:t>검거되는 인원 중 남성</a:t>
            </a:r>
            <a:r>
              <a:rPr lang="en-US" altLang="ko-KR" sz="2000" dirty="0"/>
              <a:t>25%, </a:t>
            </a:r>
            <a:r>
              <a:rPr lang="ko-KR" altLang="en-US" sz="2000" dirty="0"/>
              <a:t>여성</a:t>
            </a:r>
            <a:r>
              <a:rPr lang="en-US" altLang="ko-KR" sz="2000" dirty="0"/>
              <a:t>7%</a:t>
            </a:r>
            <a:r>
              <a:rPr lang="ko-KR" altLang="en-US" sz="2000" dirty="0"/>
              <a:t>정도로 남성이 범죄를 많이 일으킨다는 것을 알 수 가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2649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4066"/>
          </a:xfrm>
        </p:spPr>
        <p:txBody>
          <a:bodyPr>
            <a:norm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지역별 인구수에 따른 범죄 </a:t>
            </a:r>
            <a:r>
              <a:rPr lang="ko-KR" altLang="en-US" dirty="0" err="1"/>
              <a:t>발생율</a:t>
            </a:r>
            <a:endParaRPr lang="en-US" altLang="ko-KR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6A5AA034-910A-4788-8D7B-3517749792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27715" y="1488281"/>
            <a:ext cx="2044659" cy="4891974"/>
          </a:xfr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A9D9B99F-A226-42C1-A017-5CF520EA7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6847" y="1488281"/>
            <a:ext cx="5085876" cy="4386373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분석목표</a:t>
            </a:r>
            <a:r>
              <a:rPr lang="en-US" altLang="ko-KR" dirty="0"/>
              <a:t>: </a:t>
            </a:r>
            <a:r>
              <a:rPr lang="ko-KR" altLang="en-US" dirty="0"/>
              <a:t>지역별 인구수에 따른 범죄 발생 율 에 대해 알아보기</a:t>
            </a:r>
            <a:endParaRPr lang="en-US" altLang="ko-KR" dirty="0"/>
          </a:p>
          <a:p>
            <a:r>
              <a:rPr lang="ko-KR" altLang="en-US" dirty="0"/>
              <a:t>활용한 데이터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202309_202309_</a:t>
            </a:r>
            <a:r>
              <a:rPr lang="ko-KR" altLang="en-US" dirty="0" err="1"/>
              <a:t>주민등록인구및세대현황</a:t>
            </a:r>
            <a:r>
              <a:rPr lang="en-US" altLang="ko-KR" dirty="0"/>
              <a:t>_</a:t>
            </a:r>
            <a:r>
              <a:rPr lang="ko-KR" altLang="en-US" dirty="0"/>
              <a:t>월간</a:t>
            </a:r>
            <a:r>
              <a:rPr lang="en-US" altLang="ko-KR" dirty="0"/>
              <a:t>.csv</a:t>
            </a:r>
          </a:p>
          <a:p>
            <a:pPr>
              <a:buFontTx/>
              <a:buChar char="-"/>
            </a:pPr>
            <a:r>
              <a:rPr lang="ko-KR" altLang="en-US" dirty="0"/>
              <a:t>정제된 데이터프레임</a:t>
            </a:r>
            <a:r>
              <a:rPr lang="en-US" altLang="ko-KR" dirty="0"/>
              <a:t>(</a:t>
            </a:r>
            <a:r>
              <a:rPr lang="ko-KR" altLang="en-US" dirty="0"/>
              <a:t>지역별 범죄 총 합계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표 생성 과정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데이터프레임끼리 연결시킬 기준이 되는 컬럼을 생성시킨 후 두 데이터프레임을 합쳐서 비율계산식을 적용시킨 후 비율이 높은 순으로 적용 후 출력 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표 분석 결과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전국 범죄 발생과 검거현황에 </a:t>
            </a:r>
            <a:r>
              <a:rPr lang="en-US" altLang="ko-KR" dirty="0"/>
              <a:t>1</a:t>
            </a:r>
            <a:r>
              <a:rPr lang="ko-KR" altLang="en-US" dirty="0"/>
              <a:t>순위</a:t>
            </a:r>
            <a:r>
              <a:rPr lang="en-US" altLang="ko-KR" dirty="0"/>
              <a:t>:</a:t>
            </a:r>
            <a:r>
              <a:rPr lang="ko-KR" altLang="en-US" dirty="0"/>
              <a:t> 범죄 발생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순위는 검거</a:t>
            </a:r>
            <a:r>
              <a:rPr lang="en-US" altLang="ko-KR" dirty="0"/>
              <a:t>, 3</a:t>
            </a:r>
            <a:r>
              <a:rPr lang="ko-KR" altLang="en-US" dirty="0"/>
              <a:t>순위는 검거인원</a:t>
            </a:r>
            <a:r>
              <a:rPr lang="en-US" altLang="ko-KR" dirty="0"/>
              <a:t>(</a:t>
            </a:r>
            <a:r>
              <a:rPr lang="ko-KR" altLang="en-US" dirty="0"/>
              <a:t>남</a:t>
            </a:r>
            <a:r>
              <a:rPr lang="en-US" altLang="ko-KR" dirty="0"/>
              <a:t>)</a:t>
            </a:r>
            <a:r>
              <a:rPr lang="ko-KR" altLang="en-US" dirty="0"/>
              <a:t>이 제일 </a:t>
            </a:r>
            <a:r>
              <a:rPr lang="ko-KR" altLang="en-US" dirty="0" err="1"/>
              <a:t>많이다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01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5C055021-21FD-4638-98FB-BCDA625B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17129"/>
            <a:ext cx="9905998" cy="6724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-</a:t>
            </a:r>
            <a:r>
              <a:rPr lang="ko-KR" altLang="en-US" dirty="0">
                <a:solidFill>
                  <a:schemeClr val="accent2"/>
                </a:solidFill>
              </a:rPr>
              <a:t> 목차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13CDAE3-E3FB-43F2-ACD9-E90E1B2C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9528"/>
            <a:ext cx="9905999" cy="510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1. </a:t>
            </a:r>
            <a:r>
              <a:rPr lang="ko-KR" altLang="en-US" dirty="0">
                <a:solidFill>
                  <a:schemeClr val="accent2"/>
                </a:solidFill>
              </a:rPr>
              <a:t>제일 많이 일어나는 범죄</a:t>
            </a: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ko-KR" altLang="en-US" dirty="0">
                <a:solidFill>
                  <a:schemeClr val="accent2"/>
                </a:solidFill>
              </a:rPr>
              <a:t>대분류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제일 많이 일어나는 범죄</a:t>
            </a: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ko-KR" altLang="en-US" dirty="0">
                <a:solidFill>
                  <a:schemeClr val="accent2"/>
                </a:solidFill>
              </a:rPr>
              <a:t>중분류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범죄가 많이 일어나는 지역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4. </a:t>
            </a:r>
            <a:r>
              <a:rPr lang="ko-KR" altLang="en-US" dirty="0">
                <a:solidFill>
                  <a:schemeClr val="accent2"/>
                </a:solidFill>
              </a:rPr>
              <a:t>범죄가 많이 일어나는 장소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5-1. </a:t>
            </a:r>
            <a:r>
              <a:rPr lang="ko-KR" altLang="en-US" dirty="0">
                <a:solidFill>
                  <a:schemeClr val="accent2"/>
                </a:solidFill>
              </a:rPr>
              <a:t>범죄가 많이 일어나는 시간대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5-2. </a:t>
            </a:r>
            <a:r>
              <a:rPr lang="ko-KR" altLang="en-US" dirty="0">
                <a:solidFill>
                  <a:schemeClr val="accent2"/>
                </a:solidFill>
              </a:rPr>
              <a:t>범죄가 많이 일어나는 요일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6. </a:t>
            </a:r>
            <a:r>
              <a:rPr lang="ko-KR" altLang="en-US" dirty="0">
                <a:solidFill>
                  <a:schemeClr val="accent2"/>
                </a:solidFill>
              </a:rPr>
              <a:t>범죄 발생으로부터 인지하는데 까지 걸리는 기간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7. </a:t>
            </a:r>
            <a:r>
              <a:rPr lang="ko-KR" altLang="en-US" dirty="0">
                <a:solidFill>
                  <a:schemeClr val="accent2"/>
                </a:solidFill>
              </a:rPr>
              <a:t>전국 범죄 발생과 검거현황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8. </a:t>
            </a:r>
            <a:r>
              <a:rPr lang="ko-KR" altLang="en-US" dirty="0">
                <a:solidFill>
                  <a:schemeClr val="accent2"/>
                </a:solidFill>
              </a:rPr>
              <a:t>지역별 인구수에 따른 범죄 발생 율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9. </a:t>
            </a:r>
            <a:r>
              <a:rPr lang="ko-KR" altLang="en-US" dirty="0">
                <a:solidFill>
                  <a:schemeClr val="accent2"/>
                </a:solidFill>
              </a:rPr>
              <a:t>최종결과</a:t>
            </a:r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61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96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8. </a:t>
            </a:r>
            <a:r>
              <a:rPr lang="ko-KR" altLang="en-US" dirty="0">
                <a:solidFill>
                  <a:schemeClr val="accent2"/>
                </a:solidFill>
              </a:rPr>
              <a:t>지역별 인구수에 따른 범죄 </a:t>
            </a:r>
            <a:r>
              <a:rPr lang="ko-KR" altLang="en-US" dirty="0" err="1">
                <a:solidFill>
                  <a:schemeClr val="accent2"/>
                </a:solidFill>
              </a:rPr>
              <a:t>발생율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397BB1D-AEFE-4C3A-BC81-EEDBE9FF83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0" y="626968"/>
            <a:ext cx="6096000" cy="5253715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958D1A-0C76-4A3A-B6A3-2BAECE2C32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626968"/>
            <a:ext cx="6095999" cy="5253715"/>
          </a:xfrm>
          <a:prstGeom prst="rect">
            <a:avLst/>
          </a:prstGeom>
        </p:spPr>
      </p:pic>
      <p:sp>
        <p:nvSpPr>
          <p:cNvPr id="6" name="내용 개체 틀 6">
            <a:extLst>
              <a:ext uri="{FF2B5EF4-FFF2-40B4-BE49-F238E27FC236}">
                <a16:creationId xmlns:a16="http://schemas.microsoft.com/office/drawing/2014/main" id="{8A071E06-B895-4A71-871B-F8327C4A0BA4}"/>
              </a:ext>
            </a:extLst>
          </p:cNvPr>
          <p:cNvSpPr txBox="1">
            <a:spLocks/>
          </p:cNvSpPr>
          <p:nvPr/>
        </p:nvSpPr>
        <p:spPr>
          <a:xfrm>
            <a:off x="0" y="5880683"/>
            <a:ext cx="12192000" cy="97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그래프 분석 결과</a:t>
            </a:r>
            <a:r>
              <a:rPr lang="en-US" altLang="ko-KR" sz="2000" dirty="0"/>
              <a:t>:</a:t>
            </a:r>
            <a:r>
              <a:rPr lang="ko-KR" altLang="en-US" sz="2000" dirty="0"/>
              <a:t> 지역별 범죄가 자주 발생되는 곳 </a:t>
            </a:r>
            <a:r>
              <a:rPr lang="en-US" altLang="ko-KR" sz="2000" dirty="0"/>
              <a:t>1</a:t>
            </a:r>
            <a:r>
              <a:rPr lang="ko-KR" altLang="en-US" sz="2000" dirty="0"/>
              <a:t>순위는 제주이며 그 다음은 광주</a:t>
            </a:r>
            <a:r>
              <a:rPr lang="en-US" altLang="ko-KR" sz="2000" dirty="0"/>
              <a:t>, </a:t>
            </a:r>
            <a:r>
              <a:rPr lang="ko-KR" altLang="en-US" sz="2000" dirty="0"/>
              <a:t>부산</a:t>
            </a:r>
            <a:r>
              <a:rPr lang="en-US" altLang="ko-KR" sz="2000" dirty="0"/>
              <a:t>, </a:t>
            </a:r>
            <a:r>
              <a:rPr lang="ko-KR" altLang="en-US" sz="2000" dirty="0"/>
              <a:t>대구</a:t>
            </a:r>
            <a:r>
              <a:rPr lang="en-US" altLang="ko-KR" sz="2000" dirty="0"/>
              <a:t>, </a:t>
            </a:r>
            <a:r>
              <a:rPr lang="ko-KR" altLang="en-US" sz="2000" dirty="0"/>
              <a:t>울산</a:t>
            </a:r>
            <a:r>
              <a:rPr lang="en-US" altLang="ko-KR" sz="2000" dirty="0"/>
              <a:t>, </a:t>
            </a:r>
            <a:r>
              <a:rPr lang="ko-KR" altLang="en-US" sz="2000" dirty="0"/>
              <a:t>서울 순으로 서울이 </a:t>
            </a:r>
            <a:r>
              <a:rPr lang="en-US" altLang="ko-KR" sz="2000" dirty="0"/>
              <a:t>6</a:t>
            </a:r>
            <a:r>
              <a:rPr lang="ko-KR" altLang="en-US" sz="2000" dirty="0"/>
              <a:t>순위 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범죄가 많이 일어나는 서울보다 제주가 범죄 발생률이 높게 나왔습니다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6961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8B3E6-D53B-4CC0-A6F5-557D5EDC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7897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9. </a:t>
            </a:r>
            <a:r>
              <a:rPr lang="ko-KR" altLang="en-US" dirty="0">
                <a:solidFill>
                  <a:schemeClr val="accent2"/>
                </a:solidFill>
              </a:rPr>
              <a:t>최종 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FB415-4CFD-4EA7-906A-654D62ADE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7897"/>
            <a:ext cx="12192000" cy="4001549"/>
          </a:xfrm>
        </p:spPr>
        <p:txBody>
          <a:bodyPr>
            <a:normAutofit/>
          </a:bodyPr>
          <a:lstStyle/>
          <a:p>
            <a:pPr algn="l">
              <a:buFontTx/>
              <a:buChar char="-"/>
            </a:pPr>
            <a:r>
              <a:rPr lang="ko-KR" alt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자주 일어나는 범죄는 교통범죄</a:t>
            </a:r>
            <a:endParaRPr lang="en-US" altLang="ko-KR" sz="2400" b="0" i="0" dirty="0">
              <a:solidFill>
                <a:schemeClr val="tx1">
                  <a:lumMod val="95000"/>
                </a:schemeClr>
              </a:solidFill>
              <a:effectLst/>
              <a:latin typeface="Helvetica Neue"/>
            </a:endParaRPr>
          </a:p>
          <a:p>
            <a:pPr algn="l">
              <a:buFontTx/>
              <a:buChar char="-"/>
            </a:pPr>
            <a:r>
              <a:rPr lang="ko-KR" alt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지역은 서울과 경기 </a:t>
            </a:r>
            <a:endParaRPr lang="en-US" altLang="ko-KR" sz="2400" b="0" i="0" dirty="0">
              <a:solidFill>
                <a:schemeClr val="tx1">
                  <a:lumMod val="95000"/>
                </a:schemeClr>
              </a:solidFill>
              <a:effectLst/>
              <a:latin typeface="Helvetica Neue"/>
            </a:endParaRPr>
          </a:p>
          <a:p>
            <a:pPr algn="l">
              <a:buFontTx/>
              <a:buChar char="-"/>
            </a:pPr>
            <a:r>
              <a:rPr lang="ko-KR" alt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장소는 노상</a:t>
            </a:r>
            <a:r>
              <a:rPr lang="en-US" altLang="ko-KR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(</a:t>
            </a:r>
            <a:r>
              <a:rPr lang="ko-KR" alt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길거리</a:t>
            </a:r>
            <a:r>
              <a:rPr lang="en-US" altLang="ko-KR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)</a:t>
            </a:r>
            <a:endParaRPr lang="en-US" altLang="ko-KR" sz="2400" dirty="0">
              <a:solidFill>
                <a:schemeClr val="tx1">
                  <a:lumMod val="95000"/>
                </a:schemeClr>
              </a:solidFill>
              <a:latin typeface="Helvetica Neue"/>
            </a:endParaRPr>
          </a:p>
          <a:p>
            <a:pPr algn="l">
              <a:buFontTx/>
              <a:buChar char="-"/>
            </a:pPr>
            <a:r>
              <a:rPr lang="ko-KR" alt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시간대는 저녁 </a:t>
            </a:r>
            <a:r>
              <a:rPr lang="en-US" altLang="ko-KR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9</a:t>
            </a:r>
            <a:r>
              <a:rPr lang="ko-KR" alt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시에서 </a:t>
            </a:r>
            <a:r>
              <a:rPr lang="en-US" altLang="ko-KR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12</a:t>
            </a:r>
            <a:r>
              <a:rPr lang="ko-KR" alt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까지 </a:t>
            </a:r>
            <a:endParaRPr lang="en-US" altLang="ko-KR" sz="2400" b="0" i="0" dirty="0">
              <a:solidFill>
                <a:schemeClr val="tx1">
                  <a:lumMod val="95000"/>
                </a:schemeClr>
              </a:solidFill>
              <a:effectLst/>
              <a:latin typeface="Helvetica Neue"/>
            </a:endParaRPr>
          </a:p>
          <a:p>
            <a:pPr algn="l">
              <a:buFontTx/>
              <a:buChar char="-"/>
            </a:pPr>
            <a:r>
              <a:rPr lang="ko-KR" alt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요일은 금요일 </a:t>
            </a:r>
            <a:endParaRPr lang="en-US" altLang="ko-KR" sz="2400" b="0" i="0" dirty="0">
              <a:solidFill>
                <a:schemeClr val="tx1">
                  <a:lumMod val="95000"/>
                </a:schemeClr>
              </a:solidFill>
              <a:effectLst/>
              <a:latin typeface="Helvetica Neue"/>
            </a:endParaRPr>
          </a:p>
          <a:p>
            <a:pPr algn="l">
              <a:buFontTx/>
              <a:buChar char="-"/>
            </a:pPr>
            <a:r>
              <a:rPr lang="ko-KR" alt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범죄 발생시 인지할 수 있는 기간은 </a:t>
            </a:r>
            <a:r>
              <a:rPr lang="en-US" altLang="ko-KR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1</a:t>
            </a:r>
            <a:r>
              <a:rPr lang="ko-KR" alt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개월이내 </a:t>
            </a:r>
            <a:endParaRPr lang="en-US" altLang="ko-KR" sz="2400" b="0" i="0" dirty="0">
              <a:solidFill>
                <a:schemeClr val="tx1">
                  <a:lumMod val="95000"/>
                </a:schemeClr>
              </a:solidFill>
              <a:effectLst/>
              <a:latin typeface="Helvetica Neue"/>
            </a:endParaRPr>
          </a:p>
          <a:p>
            <a:pPr algn="l">
              <a:buFontTx/>
              <a:buChar char="-"/>
            </a:pPr>
            <a:r>
              <a:rPr lang="ko-KR" alt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범죄 검거 현황은 주로 남성비율이 높다</a:t>
            </a:r>
            <a:r>
              <a:rPr lang="en-US" altLang="ko-KR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.</a:t>
            </a:r>
          </a:p>
          <a:p>
            <a:pPr algn="l">
              <a:buFontTx/>
              <a:buChar char="-"/>
            </a:pPr>
            <a:r>
              <a:rPr lang="ko-KR" alt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범죄 발생율이 높은 곳은 서울이 아닌 제주가 높다</a:t>
            </a:r>
            <a:r>
              <a:rPr lang="en-US" altLang="ko-KR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EA9BEB4-720D-4509-AADB-874212FC8DC1}"/>
              </a:ext>
            </a:extLst>
          </p:cNvPr>
          <p:cNvSpPr txBox="1">
            <a:spLocks/>
          </p:cNvSpPr>
          <p:nvPr/>
        </p:nvSpPr>
        <p:spPr>
          <a:xfrm>
            <a:off x="0" y="4689447"/>
            <a:ext cx="12192000" cy="2168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&lt;</a:t>
            </a:r>
            <a:r>
              <a:rPr lang="ko-KR" altLang="en-US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결론</a:t>
            </a:r>
            <a:r>
              <a:rPr lang="en-US" altLang="ko-KR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&gt; 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금요일 저녁 </a:t>
            </a:r>
            <a:r>
              <a:rPr lang="en-US" altLang="ko-KR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9</a:t>
            </a:r>
            <a:r>
              <a:rPr lang="ko-KR" altLang="en-US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시부터는 경찰관들이 순찰을 자주 다녀야 합니다</a:t>
            </a:r>
            <a:r>
              <a:rPr lang="en-US" altLang="ko-KR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. </a:t>
            </a:r>
            <a:r>
              <a:rPr lang="ko-KR" altLang="en-US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특히 교통범죄가 많이 일어나기 때문에 교통순찰의 강화와 노상</a:t>
            </a:r>
            <a:r>
              <a:rPr lang="en-US" altLang="ko-KR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(</a:t>
            </a:r>
            <a:r>
              <a:rPr lang="ko-KR" altLang="en-US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길거리</a:t>
            </a:r>
            <a:r>
              <a:rPr lang="en-US" altLang="ko-KR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)</a:t>
            </a:r>
            <a:r>
              <a:rPr lang="ko-KR" altLang="en-US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위주로 순찰을 다녀야 합니다</a:t>
            </a:r>
            <a:r>
              <a:rPr lang="en-US" altLang="ko-KR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. </a:t>
            </a:r>
            <a:r>
              <a:rPr lang="ko-KR" altLang="en-US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그리고 제주가 범죄 발생율이 높기 때문에 제주도 순찰을 강화해야 합니다</a:t>
            </a:r>
            <a:r>
              <a:rPr lang="en-US" altLang="ko-KR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462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67"/>
            <a:ext cx="12192000" cy="678619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제일 많이 일어나는 범죄</a:t>
            </a:r>
            <a:r>
              <a:rPr lang="en-US" altLang="ko-KR" dirty="0"/>
              <a:t>(</a:t>
            </a:r>
            <a:r>
              <a:rPr lang="ko-KR" altLang="en-US" dirty="0"/>
              <a:t>대분류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E086D06F-D48C-4C23-B22A-7A9CB0DB5E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1270000"/>
            <a:ext cx="1760552" cy="4772025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17824" y="1338467"/>
            <a:ext cx="6679182" cy="4703558"/>
          </a:xfrm>
        </p:spPr>
        <p:txBody>
          <a:bodyPr>
            <a:normAutofit/>
          </a:bodyPr>
          <a:lstStyle/>
          <a:p>
            <a:r>
              <a:rPr lang="ko-KR" altLang="en-US" dirty="0"/>
              <a:t>분석목표</a:t>
            </a:r>
            <a:r>
              <a:rPr lang="en-US" altLang="ko-KR" dirty="0"/>
              <a:t>: </a:t>
            </a:r>
            <a:r>
              <a:rPr lang="ko-KR" altLang="en-US" dirty="0"/>
              <a:t>제일 많이 일어나는 범죄는 어떤 것들이 있는지 알아보기</a:t>
            </a:r>
            <a:endParaRPr lang="en-US" altLang="ko-KR" dirty="0"/>
          </a:p>
          <a:p>
            <a:r>
              <a:rPr lang="ko-KR" altLang="en-US" dirty="0"/>
              <a:t>활용한 데이터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경찰청</a:t>
            </a:r>
            <a:r>
              <a:rPr lang="en-US" altLang="ko-KR" dirty="0"/>
              <a:t>_</a:t>
            </a:r>
            <a:r>
              <a:rPr lang="ko-KR" altLang="en-US" dirty="0"/>
              <a:t>범죄 발생 지역별 통계</a:t>
            </a:r>
            <a:r>
              <a:rPr lang="en-US" altLang="ko-KR" dirty="0"/>
              <a:t>_20151231.csv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표 생성 과정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범죄 대분류를 기준으로 그룹화 시킨 후 합계를 구하고 높은 순으로 재정렬 시킨다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표 분석 결과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제일 많이 일어나는 범죄</a:t>
            </a:r>
            <a:r>
              <a:rPr lang="en-US" altLang="ko-KR" dirty="0"/>
              <a:t> 1</a:t>
            </a:r>
            <a:r>
              <a:rPr lang="ko-KR" altLang="en-US" dirty="0"/>
              <a:t>순위</a:t>
            </a:r>
            <a:r>
              <a:rPr lang="en-US" altLang="ko-KR" dirty="0"/>
              <a:t>:</a:t>
            </a:r>
            <a:r>
              <a:rPr lang="ko-KR" altLang="en-US" dirty="0"/>
              <a:t> 교통 범죄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순위는 지능범죄</a:t>
            </a:r>
            <a:r>
              <a:rPr lang="en-US" altLang="ko-KR" dirty="0"/>
              <a:t>, 3</a:t>
            </a:r>
            <a:r>
              <a:rPr lang="ko-KR" altLang="en-US" dirty="0"/>
              <a:t>순위는 폭력범죄가 제일 많이 일어난다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27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969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1. </a:t>
            </a:r>
            <a:r>
              <a:rPr lang="ko-KR" altLang="en-US" dirty="0">
                <a:solidFill>
                  <a:schemeClr val="accent2"/>
                </a:solidFill>
              </a:rPr>
              <a:t>제일 많이 일어나는 범죄</a:t>
            </a: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ko-KR" altLang="en-US" dirty="0">
                <a:solidFill>
                  <a:schemeClr val="accent2"/>
                </a:solidFill>
              </a:rPr>
              <a:t>대분류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397BB1D-AEFE-4C3A-BC81-EEDBE9FF83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06973" y="626970"/>
            <a:ext cx="6392410" cy="5320826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5947795"/>
            <a:ext cx="12192000" cy="910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그래프 분석 결과</a:t>
            </a:r>
            <a:r>
              <a:rPr lang="en-US" altLang="ko-KR" sz="2000" dirty="0"/>
              <a:t>:</a:t>
            </a:r>
            <a:r>
              <a:rPr lang="ko-KR" altLang="en-US" sz="2000" dirty="0"/>
              <a:t> 제일 많이 일어나는 범죄</a:t>
            </a:r>
            <a:r>
              <a:rPr lang="en-US" altLang="ko-KR" sz="2000" dirty="0"/>
              <a:t> 1</a:t>
            </a:r>
            <a:r>
              <a:rPr lang="ko-KR" altLang="en-US" sz="2000" dirty="0"/>
              <a:t>순위 는 교통 범죄이며 </a:t>
            </a:r>
            <a:r>
              <a:rPr lang="en-US" altLang="ko-KR" sz="2000" dirty="0"/>
              <a:t>2</a:t>
            </a:r>
            <a:r>
              <a:rPr lang="ko-KR" altLang="en-US" sz="2000" dirty="0"/>
              <a:t>순위는 지능범죄</a:t>
            </a:r>
            <a:r>
              <a:rPr lang="en-US" altLang="ko-KR" sz="2000" dirty="0"/>
              <a:t>, 3</a:t>
            </a:r>
            <a:r>
              <a:rPr lang="ko-KR" altLang="en-US" sz="2000" dirty="0"/>
              <a:t>순위는 폭력범죄가 제일 많이 일어나는 범죄 입니다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386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7897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제일 많이 일어나는 범죄</a:t>
            </a:r>
            <a:r>
              <a:rPr lang="en-US" altLang="ko-KR" dirty="0"/>
              <a:t>(</a:t>
            </a:r>
            <a:r>
              <a:rPr lang="ko-KR" altLang="en-US" dirty="0"/>
              <a:t>중분류</a:t>
            </a:r>
            <a:r>
              <a:rPr lang="en-US" altLang="ko-KR" dirty="0"/>
              <a:t>)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8712665-628A-4DEA-8CE1-D9477D2D15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1019" y="687897"/>
            <a:ext cx="1144254" cy="6170103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99919" y="1149292"/>
            <a:ext cx="6774256" cy="5251508"/>
          </a:xfrm>
        </p:spPr>
        <p:txBody>
          <a:bodyPr>
            <a:normAutofit/>
          </a:bodyPr>
          <a:lstStyle/>
          <a:p>
            <a:r>
              <a:rPr lang="ko-KR" altLang="en-US" dirty="0"/>
              <a:t>분석목표</a:t>
            </a:r>
            <a:r>
              <a:rPr lang="en-US" altLang="ko-KR" dirty="0"/>
              <a:t>: </a:t>
            </a:r>
            <a:r>
              <a:rPr lang="ko-KR" altLang="en-US" dirty="0"/>
              <a:t>세부적으로 제일 많이 일어나는 범죄는 어떤 것들이 있는지 알아보기</a:t>
            </a:r>
            <a:endParaRPr lang="en-US" altLang="ko-KR" dirty="0"/>
          </a:p>
          <a:p>
            <a:r>
              <a:rPr lang="ko-KR" altLang="en-US" dirty="0"/>
              <a:t>활용한 데이터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경찰청</a:t>
            </a:r>
            <a:r>
              <a:rPr lang="en-US" altLang="ko-KR" dirty="0"/>
              <a:t>_</a:t>
            </a:r>
            <a:r>
              <a:rPr lang="ko-KR" altLang="en-US" dirty="0"/>
              <a:t>범죄 발생 지역별 통계</a:t>
            </a:r>
            <a:r>
              <a:rPr lang="en-US" altLang="ko-KR" dirty="0"/>
              <a:t>_20151231.csv</a:t>
            </a:r>
          </a:p>
          <a:p>
            <a:endParaRPr lang="en-US" altLang="ko-KR" dirty="0"/>
          </a:p>
          <a:p>
            <a:r>
              <a:rPr lang="ko-KR" altLang="en-US" dirty="0"/>
              <a:t>표 생성 과정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범죄 중분류를 기준으로 그룹화 시킨 후 합계를 구하고 높은 순으로 재정렬 시킨다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 분석 결과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제일 많이 일어나는 범죄</a:t>
            </a:r>
            <a:r>
              <a:rPr lang="en-US" altLang="ko-KR" dirty="0"/>
              <a:t> 1</a:t>
            </a:r>
            <a:r>
              <a:rPr lang="ko-KR" altLang="en-US" dirty="0"/>
              <a:t>순위</a:t>
            </a:r>
            <a:r>
              <a:rPr lang="en-US" altLang="ko-KR" dirty="0"/>
              <a:t>:</a:t>
            </a:r>
            <a:r>
              <a:rPr lang="ko-KR" altLang="en-US" dirty="0"/>
              <a:t> 교통 범죄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순위는 사기</a:t>
            </a:r>
            <a:r>
              <a:rPr lang="en-US" altLang="ko-KR" dirty="0"/>
              <a:t>, 3</a:t>
            </a:r>
            <a:r>
              <a:rPr lang="ko-KR" altLang="en-US" dirty="0"/>
              <a:t>순위는 절도가 제일 많이 일어난다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27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96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제일 많이 일어나는 범죄</a:t>
            </a: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ko-KR" altLang="en-US" dirty="0">
                <a:solidFill>
                  <a:schemeClr val="accent2"/>
                </a:solidFill>
              </a:rPr>
              <a:t>중분류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C0E97F8-C839-41F9-8A4D-30C8C52D33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47905" y="626970"/>
            <a:ext cx="5696189" cy="5371158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5998127"/>
            <a:ext cx="12192000" cy="859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그래프 분석 결과</a:t>
            </a:r>
            <a:r>
              <a:rPr lang="en-US" altLang="ko-KR" sz="2000" dirty="0"/>
              <a:t>: </a:t>
            </a:r>
            <a:r>
              <a:rPr lang="ko-KR" altLang="en-US" sz="2000" dirty="0"/>
              <a:t>세부적으로 많이 일어나는 범죄는 교통범죄가 </a:t>
            </a:r>
            <a:r>
              <a:rPr lang="en-US" altLang="ko-KR" sz="2000" dirty="0"/>
              <a:t>1</a:t>
            </a:r>
            <a:r>
              <a:rPr lang="ko-KR" altLang="en-US" sz="2000" dirty="0"/>
              <a:t>순위이며 다음으로는 사기와 절도</a:t>
            </a:r>
            <a:r>
              <a:rPr lang="en-US" altLang="ko-KR" sz="2000" dirty="0"/>
              <a:t>, </a:t>
            </a:r>
            <a:r>
              <a:rPr lang="ko-KR" altLang="en-US" sz="2000" dirty="0"/>
              <a:t>기타범죄</a:t>
            </a:r>
            <a:r>
              <a:rPr lang="en-US" altLang="ko-KR" sz="2000" dirty="0"/>
              <a:t>, </a:t>
            </a:r>
            <a:r>
              <a:rPr lang="ko-KR" altLang="en-US" sz="2000" dirty="0"/>
              <a:t>폭행이 많이 일어나는 범죄입니다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4726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4675"/>
          </a:xfrm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범죄가 많이 일어나는 지역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76503" y="793182"/>
            <a:ext cx="5324883" cy="497844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분석목표</a:t>
            </a:r>
            <a:r>
              <a:rPr lang="en-US" altLang="ko-KR" dirty="0"/>
              <a:t>: </a:t>
            </a:r>
            <a:r>
              <a:rPr lang="ko-KR" altLang="en-US" dirty="0"/>
              <a:t>지역별로 제일 많이 일어나는 범죄는 어떤 것들이 있는지 알아보기</a:t>
            </a:r>
            <a:endParaRPr lang="en-US" altLang="ko-KR" dirty="0"/>
          </a:p>
          <a:p>
            <a:r>
              <a:rPr lang="ko-KR" altLang="en-US" dirty="0"/>
              <a:t>활용한 데이터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경찰청</a:t>
            </a:r>
            <a:r>
              <a:rPr lang="en-US" altLang="ko-KR" dirty="0"/>
              <a:t>_</a:t>
            </a:r>
            <a:r>
              <a:rPr lang="ko-KR" altLang="en-US" dirty="0"/>
              <a:t>범죄 발생 지역별 통계</a:t>
            </a:r>
            <a:r>
              <a:rPr lang="en-US" altLang="ko-KR" dirty="0"/>
              <a:t>_20151231.csv</a:t>
            </a:r>
          </a:p>
          <a:p>
            <a:endParaRPr lang="en-US" altLang="ko-KR" dirty="0"/>
          </a:p>
          <a:p>
            <a:r>
              <a:rPr lang="ko-KR" altLang="en-US" dirty="0"/>
              <a:t>표 생성 과정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범죄 대분류를 기준으로 그룹화와 전치를 시킨 후 합계를 구하고 높은 순으로 재정렬 시킨다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 분석 결과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범죄가 제일 많이 일어나는 지역</a:t>
            </a:r>
            <a:r>
              <a:rPr lang="en-US" altLang="ko-KR" dirty="0"/>
              <a:t> 1</a:t>
            </a:r>
            <a:r>
              <a:rPr lang="ko-KR" altLang="en-US" dirty="0"/>
              <a:t>순위</a:t>
            </a:r>
            <a:r>
              <a:rPr lang="en-US" altLang="ko-KR" dirty="0"/>
              <a:t>: </a:t>
            </a:r>
            <a:r>
              <a:rPr lang="ko-KR" altLang="en-US" dirty="0"/>
              <a:t>경기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순위는 서울</a:t>
            </a:r>
            <a:r>
              <a:rPr lang="en-US" altLang="ko-KR" dirty="0"/>
              <a:t>, 3</a:t>
            </a:r>
            <a:r>
              <a:rPr lang="ko-KR" altLang="en-US" dirty="0"/>
              <a:t>순위는 부산이 제일 많이 일어난다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29BF758C-61AD-4B1C-9CF9-9AC6D34B05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0266" y="715161"/>
            <a:ext cx="1367469" cy="5427677"/>
          </a:xfrm>
        </p:spPr>
      </p:pic>
    </p:spTree>
    <p:extLst>
      <p:ext uri="{BB962C8B-B14F-4D97-AF65-F5344CB8AC3E}">
        <p14:creationId xmlns:p14="http://schemas.microsoft.com/office/powerpoint/2010/main" val="114760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96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범죄가 많이 일어나는 지역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397BB1D-AEFE-4C3A-BC81-EEDBE9FF83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2004969" y="626970"/>
            <a:ext cx="6224631" cy="5604058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2" y="6231028"/>
            <a:ext cx="12192002" cy="626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그래프 분석 결과</a:t>
            </a:r>
            <a:r>
              <a:rPr lang="en-US" altLang="ko-KR" sz="2000" dirty="0"/>
              <a:t>: </a:t>
            </a:r>
            <a:r>
              <a:rPr lang="ko-KR" altLang="en-US" sz="2000" dirty="0"/>
              <a:t>범죄가 많이 일어나는 지역은 경기와 서울이며 그 다음은 부산이 제일 많이 일어납니다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5332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318-C11E-4FC6-9F6C-606E99C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231"/>
          </a:xfrm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범죄가 많이 일어나는 장소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0B8897AE-F277-4FF6-AB95-D728FEB116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0593" y="738231"/>
            <a:ext cx="1125770" cy="5487760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3BAB3-34EC-4825-837D-C08B9389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88606" y="1488281"/>
            <a:ext cx="6499343" cy="3881437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분석목표</a:t>
            </a:r>
            <a:r>
              <a:rPr lang="en-US" altLang="ko-KR" dirty="0"/>
              <a:t>: </a:t>
            </a:r>
            <a:r>
              <a:rPr lang="ko-KR" altLang="en-US" dirty="0"/>
              <a:t>범죄가 제일 많이 일어나는 장소는 어떤 곳들이 있는지 알아보기</a:t>
            </a:r>
            <a:endParaRPr lang="en-US" altLang="ko-KR" dirty="0"/>
          </a:p>
          <a:p>
            <a:r>
              <a:rPr lang="ko-KR" altLang="en-US" dirty="0"/>
              <a:t>활용한 데이터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경찰청</a:t>
            </a:r>
            <a:r>
              <a:rPr lang="en-US" altLang="ko-KR" dirty="0"/>
              <a:t>_</a:t>
            </a:r>
            <a:r>
              <a:rPr lang="ko-KR" altLang="en-US" dirty="0"/>
              <a:t>범죄 발생 </a:t>
            </a:r>
            <a:r>
              <a:rPr lang="ko-KR" altLang="en-US" dirty="0" err="1"/>
              <a:t>장소별</a:t>
            </a:r>
            <a:r>
              <a:rPr lang="ko-KR" altLang="en-US" dirty="0"/>
              <a:t> 통계</a:t>
            </a:r>
            <a:r>
              <a:rPr lang="en-US" altLang="ko-KR" dirty="0"/>
              <a:t>_20221231.csv</a:t>
            </a:r>
          </a:p>
          <a:p>
            <a:endParaRPr lang="en-US" altLang="ko-KR" dirty="0"/>
          </a:p>
          <a:p>
            <a:r>
              <a:rPr lang="ko-KR" altLang="en-US" dirty="0"/>
              <a:t>표 생성 과정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범죄 대분류를 기준으로 그룹화와 전치를 시킨 후 합계를 구하고 높은 순으로 재정렬 시킨다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 분석 결과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범죄가 제일 많이 일어나는 장소</a:t>
            </a:r>
            <a:r>
              <a:rPr lang="en-US" altLang="ko-KR" dirty="0"/>
              <a:t> 1</a:t>
            </a:r>
            <a:r>
              <a:rPr lang="ko-KR" altLang="en-US" dirty="0"/>
              <a:t>순위</a:t>
            </a:r>
            <a:r>
              <a:rPr lang="en-US" altLang="ko-KR" dirty="0"/>
              <a:t>: </a:t>
            </a:r>
            <a:r>
              <a:rPr lang="ko-KR" altLang="en-US" dirty="0"/>
              <a:t>노상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순위는 기타</a:t>
            </a:r>
            <a:r>
              <a:rPr lang="en-US" altLang="ko-KR" dirty="0"/>
              <a:t>, 3</a:t>
            </a:r>
            <a:r>
              <a:rPr lang="ko-KR" altLang="en-US" dirty="0"/>
              <a:t>순위는 아파트에서 제일 많이 일어난다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48373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1153</Words>
  <Application>Microsoft Office PowerPoint</Application>
  <PresentationFormat>와이드스크린</PresentationFormat>
  <Paragraphs>142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Helvetica Neue</vt:lpstr>
      <vt:lpstr>맑은 고딕</vt:lpstr>
      <vt:lpstr>한컴바탕</vt:lpstr>
      <vt:lpstr>Arial</vt:lpstr>
      <vt:lpstr>Trebuchet MS</vt:lpstr>
      <vt:lpstr>Wingdings 3</vt:lpstr>
      <vt:lpstr>패싯</vt:lpstr>
      <vt:lpstr>데이터 분석 포트폴리오 작성 (범죄 발생에 대한 대처와 해결방안)</vt:lpstr>
      <vt:lpstr>- 목차</vt:lpstr>
      <vt:lpstr>1. 제일 많이 일어나는 범죄(대분류)</vt:lpstr>
      <vt:lpstr>1. 제일 많이 일어나는 범죄(대분류)</vt:lpstr>
      <vt:lpstr>2. 제일 많이 일어나는 범죄(중분류)</vt:lpstr>
      <vt:lpstr>2. 제일 많이 일어나는 범죄(중분류)</vt:lpstr>
      <vt:lpstr>3. 범죄가 많이 일어나는 지역</vt:lpstr>
      <vt:lpstr>3. 범죄가 많이 일어나는 지역</vt:lpstr>
      <vt:lpstr>4. 범죄가 많이 일어나는 장소</vt:lpstr>
      <vt:lpstr>4. 범죄가 많이 일어나는 장소</vt:lpstr>
      <vt:lpstr>5-1. 범죄가 많이 일어나는 시간대</vt:lpstr>
      <vt:lpstr>5-1. 범죄가 많이 일어나는 시간대</vt:lpstr>
      <vt:lpstr>5-2. 범죄가 많이 일어나는 요일</vt:lpstr>
      <vt:lpstr>5-2. 범죄가 많이 일어나는 요일</vt:lpstr>
      <vt:lpstr>6. 범죄 발생으로부터 인지하는데 까지 걸리는 기간</vt:lpstr>
      <vt:lpstr>6. 범죄 발생으로부터 인지하는데 까지 걸리는 기간</vt:lpstr>
      <vt:lpstr>7. 전국 범죄 발생과 검거현황</vt:lpstr>
      <vt:lpstr>7. 전국 범죄 발생과 검거현황</vt:lpstr>
      <vt:lpstr>8. 지역별 인구수에 따른 범죄 발생율</vt:lpstr>
      <vt:lpstr>8. 지역별 인구수에 따른 범죄 발생율</vt:lpstr>
      <vt:lpstr>9. 최종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LGHERO</dc:creator>
  <cp:lastModifiedBy>LGHERO</cp:lastModifiedBy>
  <cp:revision>42</cp:revision>
  <dcterms:created xsi:type="dcterms:W3CDTF">2023-10-25T00:58:34Z</dcterms:created>
  <dcterms:modified xsi:type="dcterms:W3CDTF">2023-10-25T03:11:24Z</dcterms:modified>
</cp:coreProperties>
</file>