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440" r:id="rId3"/>
    <p:sldId id="441" r:id="rId4"/>
    <p:sldId id="442" r:id="rId5"/>
    <p:sldId id="443" r:id="rId6"/>
    <p:sldId id="261" r:id="rId7"/>
    <p:sldId id="271" r:id="rId8"/>
    <p:sldId id="274" r:id="rId9"/>
    <p:sldId id="275" r:id="rId10"/>
    <p:sldId id="272" r:id="rId11"/>
    <p:sldId id="445" r:id="rId12"/>
    <p:sldId id="446" r:id="rId13"/>
    <p:sldId id="447" r:id="rId14"/>
    <p:sldId id="448" r:id="rId15"/>
    <p:sldId id="449" r:id="rId16"/>
    <p:sldId id="450" r:id="rId17"/>
    <p:sldId id="45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姜 新宇" initials="姜" lastIdx="3" clrIdx="0">
    <p:extLst>
      <p:ext uri="{19B8F6BF-5375-455C-9EA6-DF929625EA0E}">
        <p15:presenceInfo xmlns:p15="http://schemas.microsoft.com/office/powerpoint/2012/main" userId="9cc90d33329ecd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20A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8" autoAdjust="0"/>
    <p:restoredTop sz="81893" autoAdjust="0"/>
  </p:normalViewPr>
  <p:slideViewPr>
    <p:cSldViewPr snapToGrid="0">
      <p:cViewPr varScale="1">
        <p:scale>
          <a:sx n="57" d="100"/>
          <a:sy n="57" d="100"/>
        </p:scale>
        <p:origin x="90" y="870"/>
      </p:cViewPr>
      <p:guideLst/>
    </p:cSldViewPr>
  </p:slideViewPr>
  <p:notesTextViewPr>
    <p:cViewPr>
      <p:scale>
        <a:sx n="1" d="1"/>
        <a:sy n="1" d="1"/>
      </p:scale>
      <p:origin x="0" y="-24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1935B-F7A1-472F-9BFB-8826E17EB721}" type="datetimeFigureOut">
              <a:rPr lang="zh-CN" altLang="en-US" smtClean="0"/>
              <a:t>2023-12-03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A2D13-0800-464B-9C7F-23B3B98C1C99}" type="slidenum">
              <a:rPr lang="zh-CN" altLang="en-US" smtClean="0"/>
              <a:t>‹#›</a:t>
            </a:fld>
            <a:endParaRPr lang="zh-CN" altLang="en-US"/>
          </a:p>
        </p:txBody>
      </p:sp>
    </p:spTree>
    <p:extLst>
      <p:ext uri="{BB962C8B-B14F-4D97-AF65-F5344CB8AC3E}">
        <p14:creationId xmlns:p14="http://schemas.microsoft.com/office/powerpoint/2010/main" val="52645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GraphCPP</a:t>
            </a:r>
            <a:r>
              <a:rPr lang="zh-CN" altLang="en-US" dirty="0"/>
              <a:t>一个数据驱动的并发点对点查询系统</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562FBD0-81B7-477B-A890-61041982F8C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计算共享机制：点对点查询出现了在热路径聚集的现象</a:t>
            </a:r>
          </a:p>
          <a:p>
            <a:pPr lvl="0"/>
            <a:r>
              <a:rPr lang="zh-CN" altLang="en-US" dirty="0"/>
              <a:t>之前的方案采用全局索引，开销巨大。共享条件时路径必须经过</a:t>
            </a:r>
            <a:r>
              <a:rPr lang="en-US" altLang="zh-CN" dirty="0"/>
              <a:t>hub</a:t>
            </a:r>
            <a:r>
              <a:rPr lang="zh-CN" altLang="en-US" dirty="0"/>
              <a:t>顶点。</a:t>
            </a:r>
          </a:p>
          <a:p>
            <a:pPr lvl="0"/>
            <a:r>
              <a:rPr lang="zh-CN" altLang="en-US" dirty="0"/>
              <a:t>我们降低了筛选的阈值，可以共享更多热路径。</a:t>
            </a:r>
          </a:p>
          <a:p>
            <a:pPr lvl="0"/>
            <a:r>
              <a:rPr lang="zh-CN" altLang="en-US" dirty="0"/>
              <a:t>同时不用计算。</a:t>
            </a:r>
          </a:p>
          <a:p>
            <a:endParaRPr lang="en-US" altLang="zh-CN" dirty="0"/>
          </a:p>
          <a:p>
            <a:r>
              <a:rPr lang="en-US" altLang="zh-CN" sz="1800" dirty="0" err="1">
                <a:effectLst/>
                <a:latin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通过全局索引机制和核心子图索引机制实现了两个层次的计算共享。全局索引的固有开销很大，且开销与全局索引数目成正比，因此实践中通常将全局顶点的数目设置的很小（通常为</a:t>
            </a:r>
            <a:r>
              <a:rPr lang="en-US" altLang="zh-CN" sz="1800" dirty="0">
                <a:effectLst/>
                <a:ea typeface="微软雅黑" panose="020B0503020204020204" pitchFamily="34" charset="-122"/>
                <a:cs typeface="微软雅黑" panose="020B0503020204020204" pitchFamily="34" charset="-122"/>
              </a:rPr>
              <a:t>16</a:t>
            </a:r>
            <a:r>
              <a:rPr lang="zh-CN" altLang="zh-CN" sz="1800" dirty="0">
                <a:effectLst/>
                <a:ea typeface="微软雅黑" panose="020B0503020204020204" pitchFamily="34" charset="-122"/>
                <a:cs typeface="微软雅黑" panose="020B0503020204020204" pitchFamily="34" charset="-122"/>
              </a:rPr>
              <a:t>）。然而由于图遵循幂律分布的特点，少量的全局顶点充当了大量查询路径上的枢纽节点。这意味着对于大部分点对点查询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，都可以找到一条从</a:t>
            </a:r>
            <a:r>
              <a:rPr lang="en-US" altLang="zh-CN" sz="1800" dirty="0" err="1">
                <a:effectLst/>
                <a:ea typeface="微软雅黑" panose="020B0503020204020204" pitchFamily="34" charset="-122"/>
                <a:cs typeface="微软雅黑" panose="020B0503020204020204" pitchFamily="34" charset="-122"/>
              </a:rPr>
              <a:t>si</a:t>
            </a:r>
            <a:r>
              <a:rPr lang="zh-CN" altLang="zh-CN" sz="1800" dirty="0">
                <a:effectLst/>
                <a:ea typeface="微软雅黑" panose="020B0503020204020204" pitchFamily="34" charset="-122"/>
                <a:cs typeface="微软雅黑" panose="020B0503020204020204" pitchFamily="34" charset="-122"/>
              </a:rPr>
              <a:t>出发，途径至少一个全局顶点到达</a:t>
            </a:r>
            <a:r>
              <a:rPr lang="en-US" altLang="zh-CN" sz="1800" dirty="0">
                <a:effectLst/>
                <a:ea typeface="微软雅黑" panose="020B0503020204020204" pitchFamily="34" charset="-122"/>
                <a:cs typeface="微软雅黑" panose="020B0503020204020204" pitchFamily="34" charset="-122"/>
              </a:rPr>
              <a:t>di</a:t>
            </a:r>
            <a:r>
              <a:rPr lang="zh-CN" altLang="zh-CN" sz="1800" dirty="0">
                <a:effectLst/>
                <a:ea typeface="微软雅黑" panose="020B0503020204020204" pitchFamily="34" charset="-122"/>
                <a:cs typeface="微软雅黑" panose="020B0503020204020204" pitchFamily="34" charset="-122"/>
              </a:rPr>
              <a:t>的路径。这条路径虽然不一定是查询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的最佳路径，但是为查询提供了有价值的剪枝界限。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借助全局索引机制快速确定途径路径，实现了第一层次的计算共享；进一步的，核心子图机制在无需预处理的前提下，挖掘已有查询结果的最佳路径，实现对不同查询重叠热路径的计算的共享。和全局索引相比，核心子图更加轻量级，因此可以通过增加热顶点数目做到更高的覆盖范围，进而可以提供更精确的剪枝界限值，从而加速剪枝查询的收敛速度。算法</a:t>
            </a:r>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展示了计算共享机制的伪代码</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实现计算共享的执行步骤如下：</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，索引预处理（第</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行），系统在对顶点的度数进行排序之后，选择度数最高的</a:t>
            </a:r>
            <a:r>
              <a:rPr lang="en-US" altLang="zh-CN" sz="1800" dirty="0" err="1">
                <a:effectLst/>
                <a:ea typeface="微软雅黑" panose="020B0503020204020204" pitchFamily="34" charset="-122"/>
                <a:cs typeface="微软雅黑" panose="020B0503020204020204" pitchFamily="34" charset="-122"/>
              </a:rPr>
              <a:t>k+m</a:t>
            </a:r>
            <a:r>
              <a:rPr lang="zh-CN" altLang="zh-CN" sz="1800" dirty="0">
                <a:effectLst/>
                <a:ea typeface="微软雅黑" panose="020B0503020204020204" pitchFamily="34" charset="-122"/>
                <a:cs typeface="微软雅黑" panose="020B0503020204020204" pitchFamily="34" charset="-122"/>
              </a:rPr>
              <a:t>个热顶点，将前</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个顶点作为全局索引顶点（</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值由用户确定），剩下的顶点作为核心子图顶点。全局索引的计算在预处理阶段完成，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会执行</a:t>
            </a:r>
            <a:r>
              <a:rPr lang="en-US" altLang="zh-CN" sz="1800" dirty="0">
                <a:effectLst/>
                <a:ea typeface="微软雅黑" panose="020B0503020204020204" pitchFamily="34" charset="-122"/>
                <a:cs typeface="微软雅黑" panose="020B0503020204020204" pitchFamily="34" charset="-122"/>
              </a:rPr>
              <a:t>SSSP</a:t>
            </a:r>
            <a:r>
              <a:rPr lang="zh-CN" altLang="zh-CN" sz="1800" dirty="0">
                <a:effectLst/>
                <a:ea typeface="微软雅黑" panose="020B0503020204020204" pitchFamily="34" charset="-122"/>
                <a:cs typeface="微软雅黑" panose="020B0503020204020204" pitchFamily="34" charset="-122"/>
              </a:rPr>
              <a:t>算法计算</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个高度顶点与图上的所有顶点的最佳路径（包含索引值和路径父节点），将结果存入以高度顶点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为索引的数组保存。核心子图省去了预计算过程，直接复用每次查询的计算结果，因此在预处理阶段只需要进行初始化。</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，计算共享（第</a:t>
            </a:r>
            <a:r>
              <a:rPr lang="en-US" altLang="zh-CN" sz="1800" dirty="0">
                <a:effectLst/>
                <a:ea typeface="微软雅黑" panose="020B0503020204020204" pitchFamily="34" charset="-122"/>
                <a:cs typeface="微软雅黑" panose="020B0503020204020204" pitchFamily="34" charset="-122"/>
              </a:rPr>
              <a:t>6-19</a:t>
            </a:r>
            <a:r>
              <a:rPr lang="zh-CN" altLang="zh-CN" sz="1800" dirty="0">
                <a:effectLst/>
                <a:ea typeface="微软雅黑" panose="020B0503020204020204" pitchFamily="34" charset="-122"/>
                <a:cs typeface="微软雅黑" panose="020B0503020204020204" pitchFamily="34" charset="-122"/>
              </a:rPr>
              <a:t>行）：全局索引顶点充当了查询路径的枢纽节点，大部分查询都存在至少一条经过全局索引顶点的路径，虽然这条路径不一定是最佳路径，但是却为查询剪枝提供了一个可靠参考。因此每次执行点对点查询前，首先借助全局索引确定粗略的界限值，这是第一层次的计算共享。接下来，执行迭代查询算法，不断处理新的活跃顶点，直至所有顶点都收敛。对于每一个活跃顶点，我们首先判断它是否属于核心子图以决定能否使用共享。由于初始时核心子图为空，所以不会参与共享，随着查询任务的执行，核心子图中逐渐新增了更多热路径。当活跃顶点属于核心子图成员时，就可以借助核心子图直接获取到对应起始顶点的热路径值，从而避免了对热路径的重复计算。此外核心子图可以让查询边界通过热路径直接从一个热顶点跳到另一个热顶点，加速了点对点查询的速度</a:t>
            </a:r>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，维护核心子图（第</a:t>
            </a:r>
            <a:r>
              <a:rPr lang="en-US" altLang="zh-CN" sz="1800" dirty="0">
                <a:effectLst/>
                <a:ea typeface="微软雅黑" panose="020B0503020204020204" pitchFamily="34" charset="-122"/>
                <a:cs typeface="微软雅黑" panose="020B0503020204020204" pitchFamily="34" charset="-122"/>
              </a:rPr>
              <a:t>20-23</a:t>
            </a:r>
            <a:r>
              <a:rPr lang="zh-CN" altLang="zh-CN" sz="1800" dirty="0">
                <a:effectLst/>
                <a:ea typeface="微软雅黑" panose="020B0503020204020204" pitchFamily="34" charset="-122"/>
                <a:cs typeface="微软雅黑" panose="020B0503020204020204" pitchFamily="34" charset="-122"/>
              </a:rPr>
              <a:t>行）：为了保证核心子图的轻量级，我们不对热路径进行预计算，而是通过从已有的最佳路径中发掘热路径的子集，来复用之前的计算结果。显然一条最佳路径上任意两个顶点之间的路径都是最佳路径，因此我们只需要以很小的开销，识别已有结果中的热顶点，并通过前缀和方法求得热顶点之间的结果即可。为了实现这一目的，我们需要在查询过程中保留遍历路径以及从源顶点出发到达每一个中间点的路径值，由于点对点查询本来需要计算这些信息，因此并不会造成额外的计算开销。通过上述步骤，我们用轻量级的核心子图索引，实现了高效地数据共享。</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5741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Pnp</a:t>
            </a:r>
            <a:r>
              <a:rPr lang="zh-CN" altLang="en-US" dirty="0"/>
              <a:t>首先提出了针对点对点查询的在线剪枝策略，它的执行过程是首先以普通遍历的方式求出两点之间的可达路径，然后以该路径为界限进行剪枝。</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12</a:t>
            </a:fld>
            <a:endParaRPr lang="zh-CN" altLang="en-US"/>
          </a:p>
        </p:txBody>
      </p:sp>
    </p:spTree>
    <p:extLst>
      <p:ext uri="{BB962C8B-B14F-4D97-AF65-F5344CB8AC3E}">
        <p14:creationId xmlns:p14="http://schemas.microsoft.com/office/powerpoint/2010/main" val="187166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本身不是一个点对点查询系统，但是是一个针对特定顶点的查询系统，可以被改造成一个点对点查询系统。</a:t>
            </a:r>
            <a:endParaRPr lang="en-US" altLang="zh-CN" dirty="0"/>
          </a:p>
          <a:p>
            <a:r>
              <a:rPr lang="zh-CN" altLang="en-US" dirty="0"/>
              <a:t>它发现增量图计算系统都需要之前的计算结果作为先验知识。一些算法与特定顶点无关，它们之前的计算结果可以直接用作先验知识。一些算法与特定的顶点相关如</a:t>
            </a:r>
            <a:r>
              <a:rPr lang="en-US" altLang="zh-CN" dirty="0"/>
              <a:t>BFS</a:t>
            </a:r>
            <a:r>
              <a:rPr lang="zh-CN" altLang="en-US" dirty="0"/>
              <a:t>算法，它的计算结果是针对于特定源顶点而言的。当新的</a:t>
            </a:r>
            <a:r>
              <a:rPr lang="en-US" altLang="zh-CN" dirty="0"/>
              <a:t>BFS</a:t>
            </a:r>
            <a:r>
              <a:rPr lang="zh-CN" altLang="en-US" dirty="0"/>
              <a:t>查询到来以其他顶点为源顶点，之前的计算结果就不能用了，需要重新计算</a:t>
            </a:r>
          </a:p>
          <a:p>
            <a:endParaRPr kumimoji="1" lang="zh-CN" altLang="en-US"/>
          </a:p>
        </p:txBody>
      </p:sp>
      <p:sp>
        <p:nvSpPr>
          <p:cNvPr id="4" name="灯片编号占位符 3"/>
          <p:cNvSpPr>
            <a:spLocks noGrp="1"/>
          </p:cNvSpPr>
          <p:nvPr>
            <p:ph type="sldNum" sz="quarter" idx="5"/>
          </p:nvPr>
        </p:nvSpPr>
        <p:spPr/>
        <p:txBody>
          <a:bodyPr/>
          <a:lstStyle/>
          <a:p>
            <a:fld id="{D5AA2D13-0800-464B-9C7F-23B3B98C1C99}" type="slidenum">
              <a:rPr lang="zh-CN" altLang="en-US" smtClean="0"/>
              <a:t>13</a:t>
            </a:fld>
            <a:endParaRPr lang="zh-CN" altLang="en-US"/>
          </a:p>
        </p:txBody>
      </p:sp>
    </p:spTree>
    <p:extLst>
      <p:ext uri="{BB962C8B-B14F-4D97-AF65-F5344CB8AC3E}">
        <p14:creationId xmlns:p14="http://schemas.microsoft.com/office/powerpoint/2010/main" val="354969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提出了图上的三角不等式，例如对于</a:t>
            </a:r>
            <a:r>
              <a:rPr lang="en-US" altLang="zh-CN" dirty="0"/>
              <a:t>SSSP</a:t>
            </a:r>
            <a:r>
              <a:rPr lang="zh-CN" altLang="en-US" dirty="0"/>
              <a:t>算法，</a:t>
            </a:r>
            <a:r>
              <a:rPr lang="en-US" altLang="zh-CN" dirty="0" err="1"/>
              <a:t>dist</a:t>
            </a:r>
            <a:r>
              <a:rPr lang="zh-CN" altLang="en-US" dirty="0"/>
              <a:t>（</a:t>
            </a:r>
            <a:r>
              <a:rPr lang="en-US" altLang="zh-CN" dirty="0"/>
              <a:t>u</a:t>
            </a:r>
            <a:r>
              <a:rPr lang="zh-CN" altLang="en-US" dirty="0"/>
              <a:t>，</a:t>
            </a:r>
            <a:r>
              <a:rPr lang="en-US" altLang="zh-CN" dirty="0"/>
              <a:t>x</a:t>
            </a:r>
            <a:r>
              <a:rPr lang="zh-CN" altLang="en-US" dirty="0"/>
              <a:t>）表示这两个顶点之间的最短距离，那么对于任意能组成封闭三角形的三个顶点，它们之间的距离存在这样的关系：</a:t>
            </a:r>
            <a:r>
              <a:rPr lang="en-US" altLang="zh-CN" dirty="0"/>
              <a:t>u</a:t>
            </a:r>
            <a:r>
              <a:rPr lang="zh-CN" altLang="en-US" dirty="0"/>
              <a:t>到</a:t>
            </a:r>
            <a:r>
              <a:rPr lang="en-US" altLang="zh-CN" dirty="0"/>
              <a:t>r</a:t>
            </a:r>
            <a:r>
              <a:rPr lang="zh-CN" altLang="en-US" dirty="0"/>
              <a:t>的最短距离，加上</a:t>
            </a:r>
            <a:r>
              <a:rPr lang="en-US" altLang="zh-CN" dirty="0"/>
              <a:t>r</a:t>
            </a:r>
            <a:r>
              <a:rPr lang="zh-CN" altLang="en-US" dirty="0"/>
              <a:t>到</a:t>
            </a:r>
            <a:r>
              <a:rPr lang="en-US" altLang="zh-CN" dirty="0"/>
              <a:t>x</a:t>
            </a:r>
            <a:r>
              <a:rPr lang="zh-CN" altLang="en-US" dirty="0"/>
              <a:t>的最短距离，大于等于</a:t>
            </a:r>
            <a:r>
              <a:rPr lang="en-US" altLang="zh-CN" dirty="0"/>
              <a:t>u</a:t>
            </a:r>
            <a:r>
              <a:rPr lang="zh-CN" altLang="en-US" dirty="0"/>
              <a:t>到</a:t>
            </a:r>
            <a:r>
              <a:rPr lang="en-US" altLang="zh-CN" dirty="0"/>
              <a:t>x</a:t>
            </a:r>
            <a:r>
              <a:rPr lang="zh-CN" altLang="en-US" dirty="0"/>
              <a:t>的最短距离（等于的情况是指</a:t>
            </a:r>
            <a:r>
              <a:rPr lang="en-US" altLang="zh-CN" dirty="0"/>
              <a:t>r</a:t>
            </a:r>
            <a:r>
              <a:rPr lang="zh-CN" altLang="en-US" dirty="0"/>
              <a:t>本身是</a:t>
            </a:r>
            <a:r>
              <a:rPr lang="en-US" altLang="zh-CN" dirty="0"/>
              <a:t>u</a:t>
            </a:r>
            <a:r>
              <a:rPr lang="zh-CN" altLang="en-US" dirty="0"/>
              <a:t>到</a:t>
            </a:r>
            <a:r>
              <a:rPr lang="en-US" altLang="zh-CN" dirty="0"/>
              <a:t>x</a:t>
            </a:r>
            <a:r>
              <a:rPr lang="zh-CN" altLang="en-US" dirty="0"/>
              <a:t>最短路径上的一个中间点，当然此时三角形退化车成一条线）。这个不等式也使用于其他单调的针对特定的的算法。例如对于</a:t>
            </a:r>
            <a:r>
              <a:rPr lang="en-US" altLang="zh-CN" dirty="0"/>
              <a:t>BFS</a:t>
            </a:r>
            <a:r>
              <a:rPr lang="zh-CN" altLang="en-US" dirty="0"/>
              <a:t>算法，</a:t>
            </a:r>
            <a:r>
              <a:rPr lang="en-US" altLang="zh-CN" dirty="0"/>
              <a:t>level</a:t>
            </a:r>
            <a:r>
              <a:rPr lang="zh-CN" altLang="en-US" dirty="0"/>
              <a:t>（</a:t>
            </a:r>
            <a:r>
              <a:rPr lang="en-US" altLang="zh-CN" dirty="0"/>
              <a:t>u</a:t>
            </a:r>
            <a:r>
              <a:rPr lang="zh-CN" altLang="en-US" dirty="0"/>
              <a:t>，</a:t>
            </a:r>
            <a:r>
              <a:rPr lang="en-US" altLang="zh-CN" dirty="0"/>
              <a:t>r</a:t>
            </a:r>
            <a:r>
              <a:rPr lang="zh-CN" altLang="en-US" dirty="0"/>
              <a:t>）表示以</a:t>
            </a:r>
            <a:r>
              <a:rPr lang="en-US" altLang="zh-CN" dirty="0"/>
              <a:t>u</a:t>
            </a:r>
            <a:r>
              <a:rPr lang="zh-CN" altLang="en-US" dirty="0"/>
              <a:t>为源顶点，到达</a:t>
            </a:r>
            <a:r>
              <a:rPr lang="en-US" altLang="zh-CN" dirty="0"/>
              <a:t>r</a:t>
            </a:r>
            <a:r>
              <a:rPr lang="zh-CN" altLang="en-US" dirty="0"/>
              <a:t>的层级数，那么</a:t>
            </a:r>
            <a:r>
              <a:rPr lang="en-US" altLang="zh-CN" dirty="0"/>
              <a:t>level</a:t>
            </a:r>
            <a:r>
              <a:rPr lang="zh-CN" altLang="en-US" dirty="0"/>
              <a:t>（</a:t>
            </a:r>
            <a:r>
              <a:rPr lang="en-US" altLang="zh-CN" dirty="0"/>
              <a:t>u</a:t>
            </a:r>
            <a:r>
              <a:rPr lang="zh-CN" altLang="en-US" dirty="0"/>
              <a:t>，</a:t>
            </a:r>
            <a:r>
              <a:rPr lang="en-US" altLang="zh-CN" dirty="0"/>
              <a:t>r</a:t>
            </a:r>
            <a:r>
              <a:rPr lang="zh-CN" altLang="en-US" dirty="0"/>
              <a:t>）</a:t>
            </a:r>
            <a:r>
              <a:rPr lang="en-US" altLang="zh-CN" dirty="0"/>
              <a:t>+level</a:t>
            </a:r>
            <a:r>
              <a:rPr lang="zh-CN" altLang="en-US" dirty="0"/>
              <a:t>（</a:t>
            </a:r>
            <a:r>
              <a:rPr lang="en-US" altLang="zh-CN" dirty="0"/>
              <a:t>r</a:t>
            </a:r>
            <a:r>
              <a:rPr lang="zh-CN" altLang="en-US" dirty="0"/>
              <a:t>，</a:t>
            </a:r>
            <a:r>
              <a:rPr lang="en-US" altLang="zh-CN" dirty="0"/>
              <a:t>x</a:t>
            </a:r>
            <a:r>
              <a:rPr lang="zh-CN" altLang="en-US" dirty="0"/>
              <a:t>）</a:t>
            </a:r>
            <a:r>
              <a:rPr lang="en-US" altLang="zh-CN" dirty="0"/>
              <a:t>&gt;=level</a:t>
            </a:r>
            <a:r>
              <a:rPr lang="zh-CN" altLang="en-US" dirty="0"/>
              <a:t>（</a:t>
            </a:r>
            <a:r>
              <a:rPr lang="en-US" altLang="zh-CN" dirty="0"/>
              <a:t>u</a:t>
            </a:r>
            <a:r>
              <a:rPr lang="zh-CN" altLang="en-US" dirty="0"/>
              <a:t>，</a:t>
            </a:r>
            <a:r>
              <a:rPr lang="en-US" altLang="zh-CN" dirty="0"/>
              <a:t>x</a:t>
            </a:r>
            <a:r>
              <a:rPr lang="zh-CN" altLang="en-US" dirty="0"/>
              <a:t>）。</a:t>
            </a:r>
            <a:endParaRPr lang="en-US" altLang="zh-CN" dirty="0"/>
          </a:p>
          <a:p>
            <a:endParaRPr lang="en-US" altLang="zh-CN" dirty="0"/>
          </a:p>
          <a:p>
            <a:r>
              <a:rPr lang="zh-CN" altLang="en-US" dirty="0"/>
              <a:t>那么如何让三角不等式在增量查询中发挥作用呢？</a:t>
            </a:r>
            <a:endParaRPr lang="en-US" altLang="zh-CN" dirty="0"/>
          </a:p>
          <a:p>
            <a:r>
              <a:rPr lang="zh-CN" altLang="en-US" dirty="0"/>
              <a:t>下面以</a:t>
            </a:r>
            <a:r>
              <a:rPr lang="en-US" altLang="zh-CN" dirty="0"/>
              <a:t>SSSP</a:t>
            </a:r>
            <a:r>
              <a:rPr lang="zh-CN" altLang="en-US" dirty="0"/>
              <a:t>算法为例介绍。</a:t>
            </a:r>
            <a:endParaRPr lang="en-US" altLang="zh-CN" dirty="0"/>
          </a:p>
          <a:p>
            <a:r>
              <a:rPr lang="zh-CN" altLang="en-US" dirty="0"/>
              <a:t>首先三角形三个顶点各司其职：</a:t>
            </a:r>
            <a:r>
              <a:rPr lang="en-US" altLang="zh-CN" dirty="0"/>
              <a:t>u</a:t>
            </a:r>
            <a:r>
              <a:rPr lang="zh-CN" altLang="en-US" dirty="0"/>
              <a:t>，</a:t>
            </a:r>
            <a:r>
              <a:rPr lang="en-US" altLang="zh-CN" dirty="0"/>
              <a:t>x</a:t>
            </a:r>
            <a:r>
              <a:rPr lang="zh-CN" altLang="en-US" dirty="0"/>
              <a:t>是我们要进行查询的源点和目的顶点，</a:t>
            </a:r>
            <a:r>
              <a:rPr lang="en-US" altLang="zh-CN" dirty="0"/>
              <a:t>r</a:t>
            </a:r>
            <a:r>
              <a:rPr lang="zh-CN" altLang="en-US" dirty="0"/>
              <a:t>是我们选择的常设顶点。</a:t>
            </a:r>
            <a:endParaRPr lang="en-US" altLang="zh-CN" dirty="0"/>
          </a:p>
          <a:p>
            <a:r>
              <a:rPr lang="zh-CN" altLang="en-US" dirty="0"/>
              <a:t>对于常设顶点，我们在日常维护</a:t>
            </a:r>
            <a:r>
              <a:rPr lang="en-US" altLang="zh-CN" dirty="0"/>
              <a:t>r</a:t>
            </a:r>
            <a:r>
              <a:rPr lang="zh-CN" altLang="en-US" dirty="0"/>
              <a:t>到所有顶点的路径值，以及所有顶点到</a:t>
            </a:r>
            <a:r>
              <a:rPr lang="en-US" altLang="zh-CN" dirty="0"/>
              <a:t>r</a:t>
            </a:r>
            <a:r>
              <a:rPr lang="zh-CN" altLang="en-US" dirty="0"/>
              <a:t>的路径值，统称为索引。索引在不同算法中有不同含义，在</a:t>
            </a:r>
            <a:r>
              <a:rPr lang="en-US" altLang="zh-CN" dirty="0"/>
              <a:t>SSSP</a:t>
            </a:r>
            <a:r>
              <a:rPr lang="zh-CN" altLang="en-US" dirty="0"/>
              <a:t>算法中就是到其他顶点的最短距离。</a:t>
            </a:r>
            <a:endParaRPr lang="en-US" altLang="zh-CN" dirty="0"/>
          </a:p>
          <a:p>
            <a:r>
              <a:rPr lang="zh-CN" altLang="en-US" dirty="0"/>
              <a:t>维护索引的目的是为了获得三角不等式中</a:t>
            </a:r>
            <a:r>
              <a:rPr lang="en-US" altLang="zh-CN" dirty="0" err="1"/>
              <a:t>dist</a:t>
            </a:r>
            <a:r>
              <a:rPr lang="zh-CN" altLang="en-US" dirty="0"/>
              <a:t>（</a:t>
            </a:r>
            <a:r>
              <a:rPr lang="en-US" altLang="zh-CN" dirty="0"/>
              <a:t>u</a:t>
            </a:r>
            <a:r>
              <a:rPr lang="zh-CN" altLang="en-US" dirty="0"/>
              <a:t>，</a:t>
            </a:r>
            <a:r>
              <a:rPr lang="en-US" altLang="zh-CN" dirty="0"/>
              <a:t>r</a:t>
            </a:r>
            <a:r>
              <a:rPr lang="zh-CN" altLang="en-US" dirty="0"/>
              <a:t>）和</a:t>
            </a:r>
            <a:r>
              <a:rPr lang="en-US" altLang="zh-CN" dirty="0" err="1"/>
              <a:t>dist</a:t>
            </a:r>
            <a:r>
              <a:rPr lang="zh-CN" altLang="en-US" dirty="0"/>
              <a:t>（</a:t>
            </a:r>
            <a:r>
              <a:rPr lang="en-US" altLang="zh-CN" dirty="0"/>
              <a:t>r</a:t>
            </a:r>
            <a:r>
              <a:rPr lang="zh-CN" altLang="en-US" dirty="0"/>
              <a:t>，</a:t>
            </a:r>
            <a:r>
              <a:rPr lang="en-US" altLang="zh-CN" dirty="0"/>
              <a:t>x</a:t>
            </a:r>
            <a:r>
              <a:rPr lang="zh-CN" altLang="en-US" dirty="0"/>
              <a:t>）。而我们要查询的是</a:t>
            </a:r>
            <a:r>
              <a:rPr lang="en-US" altLang="zh-CN" dirty="0" err="1"/>
              <a:t>dist</a:t>
            </a:r>
            <a:r>
              <a:rPr lang="zh-CN" altLang="en-US" dirty="0"/>
              <a:t>（</a:t>
            </a:r>
            <a:r>
              <a:rPr lang="en-US" altLang="zh-CN" dirty="0"/>
              <a:t>u</a:t>
            </a:r>
            <a:r>
              <a:rPr lang="zh-CN" altLang="en-US" dirty="0"/>
              <a:t>，</a:t>
            </a:r>
            <a:r>
              <a:rPr lang="en-US" altLang="zh-CN" dirty="0"/>
              <a:t>x</a:t>
            </a:r>
            <a:r>
              <a:rPr lang="zh-CN" altLang="en-US" dirty="0"/>
              <a:t>），根据三角不等式我们可以取的</a:t>
            </a:r>
            <a:r>
              <a:rPr lang="en-US" altLang="zh-CN" dirty="0" err="1"/>
              <a:t>dist</a:t>
            </a:r>
            <a:r>
              <a:rPr lang="zh-CN" altLang="en-US" dirty="0"/>
              <a:t>（</a:t>
            </a:r>
            <a:r>
              <a:rPr lang="en-US" altLang="zh-CN" dirty="0"/>
              <a:t>u</a:t>
            </a:r>
            <a:r>
              <a:rPr lang="zh-CN" altLang="en-US" dirty="0"/>
              <a:t>，</a:t>
            </a:r>
            <a:r>
              <a:rPr lang="en-US" altLang="zh-CN" dirty="0"/>
              <a:t>x</a:t>
            </a:r>
            <a:r>
              <a:rPr lang="zh-CN" altLang="en-US" dirty="0"/>
              <a:t>）的上界。这个上界对应了一条从</a:t>
            </a:r>
            <a:r>
              <a:rPr lang="en-US" altLang="zh-CN" dirty="0"/>
              <a:t>u</a:t>
            </a:r>
            <a:r>
              <a:rPr lang="zh-CN" altLang="en-US" dirty="0"/>
              <a:t>到</a:t>
            </a:r>
            <a:r>
              <a:rPr lang="en-US" altLang="zh-CN" dirty="0"/>
              <a:t>x</a:t>
            </a:r>
            <a:r>
              <a:rPr lang="zh-CN" altLang="en-US" dirty="0"/>
              <a:t>的路径，这条路径一定可达，但是不一定是最短的路径。不过对于剪枝算法来说，有了上界，就可以将所有大于上界的路径剪枝。当然遇到更短的路径还可以更新上界。</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14</a:t>
            </a:fld>
            <a:endParaRPr lang="zh-CN" altLang="en-US"/>
          </a:p>
        </p:txBody>
      </p:sp>
    </p:spTree>
    <p:extLst>
      <p:ext uri="{BB962C8B-B14F-4D97-AF65-F5344CB8AC3E}">
        <p14:creationId xmlns:p14="http://schemas.microsoft.com/office/powerpoint/2010/main" val="1013710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通过三角不等式和常设顶点索引，实现了对点对点查询的增量查询。</a:t>
            </a:r>
            <a:endParaRPr lang="en-US" altLang="zh-CN" dirty="0"/>
          </a:p>
          <a:p>
            <a:r>
              <a:rPr lang="zh-CN" altLang="en-US" dirty="0"/>
              <a:t>只要是同一类型的查询，哪怕是以不同的顶点为中心也可以增量处理。因为它只增量维护常设顶点的索引，当特定于某个顶点的查询到来时，可以通过三角不等式求得要查询的结果的上界，然后使用剪枝算法求得最终的收敛结果。</a:t>
            </a:r>
            <a:endParaRPr lang="en-US" altLang="zh-CN" dirty="0"/>
          </a:p>
          <a:p>
            <a:r>
              <a:rPr lang="zh-CN" altLang="en-US" dirty="0"/>
              <a:t>和</a:t>
            </a:r>
            <a:r>
              <a:rPr lang="en-US" altLang="zh-CN" dirty="0" err="1"/>
              <a:t>Pnp</a:t>
            </a:r>
            <a:r>
              <a:rPr lang="zh-CN" altLang="en-US" dirty="0"/>
              <a:t>相比，</a:t>
            </a:r>
            <a:r>
              <a:rPr lang="en-US" altLang="zh-CN" dirty="0"/>
              <a:t>Tripoline</a:t>
            </a:r>
            <a:r>
              <a:rPr lang="zh-CN" altLang="en-US" dirty="0"/>
              <a:t>多了一个对常设顶点进行预计算的过程，可以快速求得特定顶点之间查询的上界值，而无需像</a:t>
            </a:r>
            <a:r>
              <a:rPr lang="en-US" altLang="zh-CN" dirty="0" err="1"/>
              <a:t>Pnp</a:t>
            </a:r>
            <a:r>
              <a:rPr lang="zh-CN" altLang="en-US" dirty="0"/>
              <a:t>一样需要先遍历得到上界值。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但是基于上界的剪枝方案只能剪去一半左右的顶点激活，还不够理想。</a:t>
            </a:r>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15</a:t>
            </a:fld>
            <a:endParaRPr lang="zh-CN" altLang="en-US"/>
          </a:p>
        </p:txBody>
      </p:sp>
    </p:spTree>
    <p:extLst>
      <p:ext uri="{BB962C8B-B14F-4D97-AF65-F5344CB8AC3E}">
        <p14:creationId xmlns:p14="http://schemas.microsoft.com/office/powerpoint/2010/main" val="3830818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SGraph</a:t>
            </a:r>
            <a:r>
              <a:rPr lang="zh-CN" altLang="en-US" dirty="0"/>
              <a:t>对三角不等式做了进一步的研究，将</a:t>
            </a:r>
            <a:r>
              <a:rPr lang="en-US" altLang="zh-CN" dirty="0"/>
              <a:t>Tripoline</a:t>
            </a:r>
            <a:r>
              <a:rPr lang="zh-CN" altLang="en-US" dirty="0"/>
              <a:t>中针对不用算法的三角不等式抽象为统一的形式。也就是𝑄</a:t>
            </a:r>
            <a:r>
              <a:rPr lang="en-US" altLang="zh-CN" dirty="0"/>
              <a:t>(</a:t>
            </a:r>
            <a:r>
              <a:rPr lang="zh-CN" altLang="en-US" dirty="0"/>
              <a:t>𝑠↦</a:t>
            </a:r>
            <a:r>
              <a:rPr lang="en-US" altLang="zh-CN" dirty="0"/>
              <a:t>h)⊕</a:t>
            </a:r>
            <a:r>
              <a:rPr lang="zh-CN" altLang="en-US" dirty="0"/>
              <a:t>𝑄</a:t>
            </a:r>
            <a:r>
              <a:rPr lang="en-US" altLang="zh-CN" dirty="0"/>
              <a:t>(h↦</a:t>
            </a:r>
            <a:r>
              <a:rPr lang="zh-CN" altLang="en-US" dirty="0"/>
              <a:t>𝑑</a:t>
            </a:r>
            <a:r>
              <a:rPr lang="en-US" altLang="zh-CN" dirty="0"/>
              <a:t>)⪰</a:t>
            </a:r>
            <a:r>
              <a:rPr lang="zh-CN" altLang="en-US" dirty="0"/>
              <a:t>𝑄</a:t>
            </a:r>
            <a:r>
              <a:rPr lang="en-US" altLang="zh-CN" dirty="0"/>
              <a:t>(</a:t>
            </a:r>
            <a:r>
              <a:rPr lang="zh-CN" altLang="en-US" dirty="0"/>
              <a:t>𝑠↦𝑑</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en-US" altLang="zh-CN" dirty="0"/>
              <a:t>+</a:t>
            </a:r>
            <a:r>
              <a:rPr lang="zh-CN" altLang="en-US" dirty="0"/>
              <a:t>号在</a:t>
            </a:r>
            <a:r>
              <a:rPr lang="en-US" altLang="zh-CN" dirty="0"/>
              <a:t>BFS</a:t>
            </a:r>
            <a:r>
              <a:rPr lang="zh-CN" altLang="en-US" dirty="0"/>
              <a:t>和</a:t>
            </a:r>
            <a:r>
              <a:rPr lang="en-US" altLang="zh-CN" dirty="0"/>
              <a:t>PPSP</a:t>
            </a:r>
            <a:r>
              <a:rPr lang="zh-CN" altLang="en-US" dirty="0"/>
              <a:t>中是两值相加，在可达性算法中是两个</a:t>
            </a:r>
            <a:r>
              <a:rPr lang="en-US" altLang="zh-CN" dirty="0"/>
              <a:t>bool</a:t>
            </a:r>
            <a:r>
              <a:rPr lang="zh-CN" altLang="en-US" dirty="0"/>
              <a:t>值的求交。其中的</a:t>
            </a:r>
            <a:r>
              <a:rPr lang="en-US" altLang="zh-CN" dirty="0"/>
              <a:t>&gt;=</a:t>
            </a:r>
            <a:r>
              <a:rPr lang="zh-CN" altLang="en-US" dirty="0"/>
              <a:t>号在</a:t>
            </a:r>
            <a:r>
              <a:rPr lang="en-US" altLang="zh-CN" dirty="0"/>
              <a:t>PPSP</a:t>
            </a:r>
            <a:r>
              <a:rPr lang="zh-CN" altLang="en-US" dirty="0"/>
              <a:t>和</a:t>
            </a:r>
            <a:r>
              <a:rPr lang="en-US" altLang="zh-CN" dirty="0"/>
              <a:t>BFS</a:t>
            </a:r>
            <a:r>
              <a:rPr lang="zh-CN" altLang="en-US" dirty="0"/>
              <a:t>中是值的大小比较，在可达性算法中是推导。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除了统一三角不等式的形式，</a:t>
            </a:r>
            <a:r>
              <a:rPr lang="en-US" altLang="zh-CN" dirty="0" err="1"/>
              <a:t>SGraph</a:t>
            </a:r>
            <a:r>
              <a:rPr lang="zh-CN" altLang="en-US" dirty="0"/>
              <a:t>还将不等式做了变换，将左边的一项移到右边，移动要变号。这里的</a:t>
            </a:r>
            <a:r>
              <a:rPr lang="en-US" altLang="zh-CN" dirty="0"/>
              <a:t>-</a:t>
            </a:r>
            <a:r>
              <a:rPr lang="zh-CN" altLang="en-US" dirty="0"/>
              <a:t>号就是</a:t>
            </a:r>
            <a:r>
              <a:rPr lang="en-US" altLang="zh-CN" dirty="0"/>
              <a:t>+</a:t>
            </a:r>
            <a:r>
              <a:rPr lang="zh-CN" altLang="en-US" dirty="0"/>
              <a:t>号的逆过程。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根据变换后的三角不等式我们能求得</a:t>
            </a:r>
            <a:r>
              <a:rPr lang="en-US" altLang="zh-CN" dirty="0"/>
              <a:t>v</a:t>
            </a:r>
            <a:r>
              <a:rPr lang="zh-CN" altLang="en-US" dirty="0"/>
              <a:t>到</a:t>
            </a:r>
            <a:r>
              <a:rPr lang="en-US" altLang="zh-CN" dirty="0"/>
              <a:t>d</a:t>
            </a:r>
            <a:r>
              <a:rPr lang="zh-CN" altLang="en-US" dirty="0"/>
              <a:t>的最小值，称为下界</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16</a:t>
            </a:fld>
            <a:endParaRPr lang="zh-CN" altLang="en-US"/>
          </a:p>
        </p:txBody>
      </p:sp>
    </p:spTree>
    <p:extLst>
      <p:ext uri="{BB962C8B-B14F-4D97-AF65-F5344CB8AC3E}">
        <p14:creationId xmlns:p14="http://schemas.microsoft.com/office/powerpoint/2010/main" val="3842506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下界剪枝有什么用呢？</a:t>
            </a:r>
            <a:endParaRPr lang="en-US" altLang="zh-CN" dirty="0"/>
          </a:p>
          <a:p>
            <a:r>
              <a:rPr lang="zh-CN" altLang="en-US" dirty="0"/>
              <a:t>在上界剪枝中，如果</a:t>
            </a:r>
            <a:r>
              <a:rPr lang="en-US" altLang="zh-CN" dirty="0"/>
              <a:t>s</a:t>
            </a:r>
            <a:r>
              <a:rPr lang="zh-CN" altLang="en-US" dirty="0"/>
              <a:t>到</a:t>
            </a:r>
            <a:r>
              <a:rPr lang="en-US" altLang="zh-CN" dirty="0"/>
              <a:t>v</a:t>
            </a:r>
            <a:r>
              <a:rPr lang="zh-CN" altLang="en-US" dirty="0"/>
              <a:t>的距离比当前的上界还要大，</a:t>
            </a:r>
            <a:r>
              <a:rPr lang="en-US" altLang="zh-CN" dirty="0"/>
              <a:t>s</a:t>
            </a:r>
            <a:r>
              <a:rPr lang="zh-CN" altLang="en-US" dirty="0"/>
              <a:t>到</a:t>
            </a:r>
            <a:r>
              <a:rPr lang="en-US" altLang="zh-CN" dirty="0"/>
              <a:t>v</a:t>
            </a:r>
            <a:r>
              <a:rPr lang="zh-CN" altLang="en-US" dirty="0"/>
              <a:t>的查询路径就会被剪枝。否则就会被激活。</a:t>
            </a:r>
            <a:endParaRPr lang="en-US" altLang="zh-CN" dirty="0"/>
          </a:p>
          <a:p>
            <a:r>
              <a:rPr lang="zh-CN" altLang="en-US" dirty="0"/>
              <a:t>在下界剪枝中，我们求得</a:t>
            </a:r>
            <a:r>
              <a:rPr lang="en-US" altLang="zh-CN" dirty="0"/>
              <a:t>v</a:t>
            </a:r>
            <a:r>
              <a:rPr lang="zh-CN" altLang="en-US" dirty="0"/>
              <a:t>到</a:t>
            </a:r>
            <a:r>
              <a:rPr lang="en-US" altLang="zh-CN" dirty="0"/>
              <a:t>d</a:t>
            </a:r>
            <a:r>
              <a:rPr lang="zh-CN" altLang="en-US" dirty="0"/>
              <a:t>的距离的下界，这个下界要小于等于实际的路径值。如果</a:t>
            </a:r>
            <a:r>
              <a:rPr lang="en-US" altLang="zh-CN" dirty="0"/>
              <a:t>s</a:t>
            </a:r>
            <a:r>
              <a:rPr lang="zh-CN" altLang="en-US" dirty="0"/>
              <a:t>到</a:t>
            </a:r>
            <a:r>
              <a:rPr lang="en-US" altLang="zh-CN" dirty="0"/>
              <a:t>v</a:t>
            </a:r>
            <a:r>
              <a:rPr lang="zh-CN" altLang="en-US" dirty="0"/>
              <a:t>的路径值</a:t>
            </a:r>
            <a:r>
              <a:rPr lang="en-US" altLang="zh-CN" dirty="0"/>
              <a:t>+</a:t>
            </a:r>
            <a:r>
              <a:rPr lang="zh-CN" altLang="en-US" dirty="0"/>
              <a:t>下界值</a:t>
            </a:r>
            <a:r>
              <a:rPr lang="en-US" altLang="zh-CN" dirty="0"/>
              <a:t>&gt;</a:t>
            </a:r>
            <a:r>
              <a:rPr lang="zh-CN" altLang="en-US" dirty="0"/>
              <a:t>上界值，该路径就会被剪枝</a:t>
            </a:r>
            <a:endParaRPr lang="en-US" altLang="zh-CN" dirty="0"/>
          </a:p>
          <a:p>
            <a:endParaRPr lang="en-US" altLang="zh-CN" dirty="0"/>
          </a:p>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17</a:t>
            </a:fld>
            <a:endParaRPr lang="zh-CN" altLang="en-US"/>
          </a:p>
        </p:txBody>
      </p:sp>
    </p:spTree>
    <p:extLst>
      <p:ext uri="{BB962C8B-B14F-4D97-AF65-F5344CB8AC3E}">
        <p14:creationId xmlns:p14="http://schemas.microsoft.com/office/powerpoint/2010/main" val="278589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实际应用中有很多点对点查询的应用场景，并且它们有很大的并发需求。</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2</a:t>
            </a:fld>
            <a:endParaRPr lang="zh-CN" altLang="en-US"/>
          </a:p>
        </p:txBody>
      </p:sp>
    </p:spTree>
    <p:extLst>
      <p:ext uri="{BB962C8B-B14F-4D97-AF65-F5344CB8AC3E}">
        <p14:creationId xmlns:p14="http://schemas.microsoft.com/office/powerpoint/2010/main" val="391547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和点对多点算法不同，点对点算法只关心特定点之间的查询结果，无需遍历完整的图。</a:t>
            </a:r>
            <a:endParaRPr lang="en-US" altLang="zh-CN" dirty="0"/>
          </a:p>
          <a:p>
            <a:r>
              <a:rPr lang="zh-CN" altLang="en-US" dirty="0"/>
              <a:t>具体地，具有单调性的点对点查询一般和剪枝结合。系统需要获得两点之间的最佳的收敛路径，首先获得一条可行路径，然后以它的路径值为界限，将比界限更差的路径剪枝。</a:t>
            </a:r>
            <a:endParaRPr lang="en-US" altLang="zh-CN" dirty="0"/>
          </a:p>
          <a:p>
            <a:r>
              <a:rPr lang="zh-CN" altLang="en-US" dirty="0"/>
              <a:t>所以，点对点查询的关键是剪枝机制，剪枝的关键是更快更精确的获得界限值。</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比如从</a:t>
            </a:r>
            <a:r>
              <a:rPr lang="en" altLang="zh-CN" sz="1200" dirty="0">
                <a:latin typeface="+mn-ea"/>
              </a:rPr>
              <a:t>A</a:t>
            </a:r>
            <a:r>
              <a:rPr lang="zh-CN" altLang="en-US" sz="1200" dirty="0">
                <a:latin typeface="+mn-ea"/>
              </a:rPr>
              <a:t>到</a:t>
            </a:r>
            <a:r>
              <a:rPr lang="en" altLang="zh-CN" sz="1200" dirty="0">
                <a:latin typeface="+mn-ea"/>
              </a:rPr>
              <a:t>B</a:t>
            </a:r>
            <a:r>
              <a:rPr lang="zh-CN" altLang="en-US" sz="1200" dirty="0">
                <a:latin typeface="+mn-ea"/>
              </a:rPr>
              <a:t>有三条路径</a:t>
            </a:r>
            <a:r>
              <a:rPr lang="en" altLang="zh-CN" sz="1200" dirty="0">
                <a:latin typeface="+mn-ea"/>
              </a:rPr>
              <a:t>path1</a:t>
            </a:r>
            <a:r>
              <a:rPr lang="zh-CN" altLang="en" sz="1200" dirty="0">
                <a:latin typeface="+mn-ea"/>
              </a:rPr>
              <a:t>，</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路径值分别是</a:t>
            </a:r>
            <a:r>
              <a:rPr lang="en-US" altLang="zh-CN" sz="1200" dirty="0">
                <a:latin typeface="+mn-ea"/>
              </a:rPr>
              <a:t>2,3,4</a:t>
            </a:r>
            <a:r>
              <a:rPr lang="zh-CN" altLang="en-US" sz="1200" dirty="0">
                <a:latin typeface="+mn-ea"/>
              </a:rPr>
              <a:t>。如果我们先找到了</a:t>
            </a:r>
            <a:r>
              <a:rPr lang="en" altLang="zh-CN" sz="1200" dirty="0">
                <a:latin typeface="+mn-ea"/>
              </a:rPr>
              <a:t>path1</a:t>
            </a:r>
            <a:r>
              <a:rPr lang="zh-CN" altLang="en" sz="1200" dirty="0">
                <a:latin typeface="+mn-ea"/>
              </a:rPr>
              <a:t>，</a:t>
            </a:r>
            <a:r>
              <a:rPr lang="zh-CN" altLang="en-US" sz="1200" dirty="0">
                <a:latin typeface="+mn-ea"/>
              </a:rPr>
              <a:t>那么就不需要继续遍历</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如果先找到</a:t>
            </a:r>
            <a:r>
              <a:rPr lang="en" altLang="zh-CN" sz="1200" dirty="0">
                <a:latin typeface="+mn-ea"/>
              </a:rPr>
              <a:t>path3</a:t>
            </a:r>
            <a:r>
              <a:rPr lang="zh-CN" altLang="en" sz="1200" dirty="0">
                <a:latin typeface="+mn-ea"/>
              </a:rPr>
              <a:t>，</a:t>
            </a:r>
            <a:r>
              <a:rPr lang="zh-CN" altLang="en-US" sz="1200" dirty="0">
                <a:latin typeface="+mn-ea"/>
              </a:rPr>
              <a:t>那么还需要继续遍历</a:t>
            </a:r>
            <a:r>
              <a:rPr lang="en" altLang="zh-CN" sz="1200" dirty="0">
                <a:latin typeface="+mn-ea"/>
              </a:rPr>
              <a:t>path1</a:t>
            </a:r>
            <a:r>
              <a:rPr lang="zh-CN" altLang="en" sz="1200" dirty="0">
                <a:latin typeface="+mn-ea"/>
              </a:rPr>
              <a:t>，</a:t>
            </a:r>
            <a:r>
              <a:rPr lang="en" altLang="zh-CN" sz="1200" dirty="0">
                <a:latin typeface="+mn-ea"/>
              </a:rPr>
              <a:t>path2</a:t>
            </a:r>
            <a:r>
              <a:rPr lang="zh-CN" altLang="en" dirty="0">
                <a:latin typeface="+mn-ea"/>
              </a:rPr>
              <a:t>。</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针对如何快速获得</a:t>
            </a:r>
            <a:r>
              <a:rPr lang="en" altLang="zh-CN" sz="1200" dirty="0">
                <a:latin typeface="+mn-ea"/>
              </a:rPr>
              <a:t>boundary</a:t>
            </a:r>
            <a:r>
              <a:rPr lang="zh-CN" altLang="en" sz="1200" dirty="0">
                <a:latin typeface="+mn-ea"/>
              </a:rPr>
              <a:t>，</a:t>
            </a:r>
            <a:r>
              <a:rPr lang="zh-CN" altLang="en-US" sz="1200" dirty="0">
                <a:latin typeface="+mn-ea"/>
              </a:rPr>
              <a:t>三个系统都做了一定共享贡献，我稍后再介绍。</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 dirty="0">
              <a:latin typeface="+mn-ea"/>
            </a:endParaRPr>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3</a:t>
            </a:fld>
            <a:endParaRPr lang="zh-CN" altLang="en-US"/>
          </a:p>
        </p:txBody>
      </p:sp>
    </p:spTree>
    <p:extLst>
      <p:ext uri="{BB962C8B-B14F-4D97-AF65-F5344CB8AC3E}">
        <p14:creationId xmlns:p14="http://schemas.microsoft.com/office/powerpoint/2010/main" val="3601048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现有的针对点对点查询的解决方案大多没有考虑并发需求。现有的并发图计算系统针对通用算法，没有对点对点算法做优化。</a:t>
            </a:r>
          </a:p>
          <a:p>
            <a:endParaRPr kumimoji="1" lang="zh-CN" altLang="en-US"/>
          </a:p>
        </p:txBody>
      </p:sp>
      <p:sp>
        <p:nvSpPr>
          <p:cNvPr id="4" name="灯片编号占位符 3"/>
          <p:cNvSpPr>
            <a:spLocks noGrp="1"/>
          </p:cNvSpPr>
          <p:nvPr>
            <p:ph type="sldNum" sz="quarter" idx="5"/>
          </p:nvPr>
        </p:nvSpPr>
        <p:spPr/>
        <p:txBody>
          <a:bodyPr/>
          <a:lstStyle/>
          <a:p>
            <a:fld id="{D5AA2D13-0800-464B-9C7F-23B3B98C1C99}" type="slidenum">
              <a:rPr lang="zh-CN" altLang="en-US" smtClean="0"/>
              <a:t>4</a:t>
            </a:fld>
            <a:endParaRPr lang="zh-CN" altLang="en-US"/>
          </a:p>
        </p:txBody>
      </p:sp>
    </p:spTree>
    <p:extLst>
      <p:ext uri="{BB962C8B-B14F-4D97-AF65-F5344CB8AC3E}">
        <p14:creationId xmlns:p14="http://schemas.microsoft.com/office/powerpoint/2010/main" val="29562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我们做的就是并发点对点查询的优化。我们发现并发查询任务之间存在数据访问相似性和计算相似性。</a:t>
            </a:r>
            <a:endParaRPr lang="en-US" altLang="zh-CN" dirty="0"/>
          </a:p>
          <a:p>
            <a:r>
              <a:rPr lang="zh-CN" altLang="en-US" dirty="0"/>
              <a:t>数据访问相似性是指：并发任务各自的查询路径之间有很多的重叠。</a:t>
            </a:r>
            <a:endParaRPr lang="en-US" altLang="zh-CN" dirty="0"/>
          </a:p>
          <a:p>
            <a:r>
              <a:rPr lang="zh-CN" altLang="en-US" dirty="0"/>
              <a:t>计算相似性是指：不同查询会重复计算一些路径的值。并且这些路径一般都是热路径。</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5</a:t>
            </a:fld>
            <a:endParaRPr lang="zh-CN" altLang="en-US"/>
          </a:p>
        </p:txBody>
      </p:sp>
    </p:spTree>
    <p:extLst>
      <p:ext uri="{BB962C8B-B14F-4D97-AF65-F5344CB8AC3E}">
        <p14:creationId xmlns:p14="http://schemas.microsoft.com/office/powerpoint/2010/main" val="230747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数据访问共享机制：本质是旧方法新场景。但是有一个新挑战，点对点查询由于遍历的范围更小，数据共享的比例更小。我们提出了相似任务的概念。通过查询更相似的任务，来提高共享率。</a:t>
            </a:r>
          </a:p>
          <a:p>
            <a:endParaRPr lang="en-US" altLang="zh-CN" dirty="0"/>
          </a:p>
          <a:p>
            <a:pPr lvl="0"/>
            <a:r>
              <a:rPr lang="zh-CN" altLang="en-US" dirty="0"/>
              <a:t>计算共享机制：点对点查询出现了在热路径聚集的现象</a:t>
            </a:r>
          </a:p>
          <a:p>
            <a:pPr lvl="0"/>
            <a:r>
              <a:rPr lang="zh-CN" altLang="en-US" dirty="0"/>
              <a:t>之前的方案采用全局索引，开销巨大。共享条件时路径必须经过</a:t>
            </a:r>
            <a:r>
              <a:rPr lang="en-US" altLang="zh-CN" dirty="0"/>
              <a:t>hub</a:t>
            </a:r>
            <a:r>
              <a:rPr lang="zh-CN" altLang="en-US" dirty="0"/>
              <a:t>顶点。</a:t>
            </a:r>
          </a:p>
          <a:p>
            <a:pPr lvl="0"/>
            <a:r>
              <a:rPr lang="zh-CN" altLang="en-US" dirty="0"/>
              <a:t>我们降低了筛选的阈值，可以共享更多热路径。</a:t>
            </a:r>
          </a:p>
          <a:p>
            <a:pPr lvl="0"/>
            <a:r>
              <a:rPr lang="zh-CN" altLang="en-US" dirty="0"/>
              <a:t>同时不用计算。</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396749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，确定共享图分块粒度。分布式内存图计算系统需要将数据载入缓存以提升数据访问效率，所以理想情况下共享图分块的数据要能完整地载入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，从而避免访问分块不同部分带来的频繁换入换出。但是图分块的粒度也不能过于小，否则会增加任务处理的同步开销。我们使用</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公式</a:t>
            </a:r>
            <a:r>
              <a:rPr lang="en-US"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来确定合适的共享图分块大小。其中</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表示待确定的共享图分块的图结构数据的大小，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G</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表示分块所属的图分区的图结构数据的大小，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表示分区上图的顶点总数，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表示存储一个顶点的状态信息平均所需的空间大小，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表示并发查询的任务数，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缓存空间的大小，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是预留的冗余空间的大小，可以用来存放索引等数据。公式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右侧的两项分别表示图结构数据和任务特定数据（其大小与图分块的规模和并发查询任务数成正比）。公式右侧表示减去缓存预留空间后，每个任务剩下的可使用空间的大小。通过这个公式，我们求得了在适应</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容量前提下，每个共享图分块的最大粒度。</a:t>
            </a:r>
          </a:p>
          <a:p>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en-US"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逻辑划分。确定好共享图分块的粒度后，</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就可以在图预处理的过程中，采用逻辑划分的方式，将分布式系统上粗粒度的图分区划分为细粒度的共享图分块。</a:t>
            </a:r>
            <a:r>
              <a:rPr lang="zh-CN" altLang="zh-CN" sz="1800" dirty="0">
                <a:effectLst/>
                <a:highlight>
                  <a:srgbClr val="FFFF00"/>
                </a:highlight>
                <a:ea typeface="微软雅黑" panose="020B0503020204020204" pitchFamily="34" charset="-122"/>
                <a:cs typeface="微软雅黑" panose="020B0503020204020204" pitchFamily="34" charset="-122"/>
              </a:rPr>
              <a:t>代码</a:t>
            </a:r>
            <a:r>
              <a:rPr lang="en-US" altLang="zh-CN" sz="1800" dirty="0">
                <a:effectLst/>
                <a:highlight>
                  <a:srgbClr val="FFFF00"/>
                </a:highligh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展示了</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划分图分块的过程：</a:t>
            </a:r>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逻辑分区函数接收两个参数，一个是以边表形式记录的图分区结构数据</a:t>
            </a:r>
            <a:r>
              <a:rPr lang="en-US" altLang="zh-CN" sz="1800" dirty="0">
                <a:effectLst/>
                <a:ea typeface="微软雅黑" panose="020B0503020204020204" pitchFamily="34" charset="-122"/>
                <a:cs typeface="微软雅黑" panose="020B0503020204020204" pitchFamily="34" charset="-122"/>
              </a:rPr>
              <a:t>P</a:t>
            </a:r>
            <a:r>
              <a:rPr lang="en-US" altLang="zh-CN" sz="1800" baseline="-25000" dirty="0">
                <a:effectLst/>
                <a:ea typeface="微软雅黑" panose="020B0503020204020204" pitchFamily="34" charset="-122"/>
                <a:cs typeface="微软雅黑" panose="020B0503020204020204" pitchFamily="34" charset="-122"/>
              </a:rPr>
              <a:t>i</a:t>
            </a:r>
            <a:r>
              <a:rPr lang="en-US" altLang="zh-CN" sz="1800" dirty="0">
                <a:effectLst/>
                <a:ea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，一个是该分区所拥有的图分块集合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（第一行）。在第二行，我们通过一个字典结构</a:t>
            </a:r>
            <a:r>
              <a:rPr lang="en-US" altLang="zh-CN" sz="1800" dirty="0" err="1">
                <a:effectLst/>
                <a:ea typeface="微软雅黑" panose="020B0503020204020204" pitchFamily="34" charset="-122"/>
                <a:cs typeface="微软雅黑" panose="020B0503020204020204" pitchFamily="34" charset="-122"/>
              </a:rPr>
              <a:t>block_map</a:t>
            </a:r>
            <a:r>
              <a:rPr lang="zh-CN" altLang="zh-CN" sz="1800" dirty="0">
                <a:effectLst/>
                <a:ea typeface="微软雅黑" panose="020B0503020204020204" pitchFamily="34" charset="-122"/>
                <a:cs typeface="微软雅黑" panose="020B0503020204020204" pitchFamily="34" charset="-122"/>
              </a:rPr>
              <a:t>来统计图分块信息，它的</a:t>
            </a:r>
            <a:r>
              <a:rPr lang="en-US" altLang="zh-CN" sz="1800" dirty="0">
                <a:effectLst/>
                <a:ea typeface="微软雅黑" panose="020B0503020204020204" pitchFamily="34" charset="-122"/>
                <a:cs typeface="微软雅黑" panose="020B0503020204020204" pitchFamily="34" charset="-122"/>
              </a:rPr>
              <a:t>key</a:t>
            </a:r>
            <a:r>
              <a:rPr lang="zh-CN" altLang="zh-CN" sz="1800" dirty="0">
                <a:effectLst/>
                <a:ea typeface="微软雅黑" panose="020B0503020204020204" pitchFamily="34" charset="-122"/>
                <a:cs typeface="微软雅黑" panose="020B0503020204020204" pitchFamily="34" charset="-122"/>
              </a:rPr>
              <a:t>记录边的源顶点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a:t>
            </a:r>
            <a:r>
              <a:rPr lang="en-US" altLang="zh-CN" sz="1800" dirty="0">
                <a:effectLst/>
                <a:ea typeface="微软雅黑" panose="020B0503020204020204" pitchFamily="34" charset="-122"/>
                <a:cs typeface="微软雅黑" panose="020B0503020204020204" pitchFamily="34" charset="-122"/>
              </a:rPr>
              <a:t>value</a:t>
            </a:r>
            <a:r>
              <a:rPr lang="zh-CN" altLang="zh-CN" sz="1800" dirty="0">
                <a:effectLst/>
                <a:ea typeface="微软雅黑" panose="020B0503020204020204" pitchFamily="34" charset="-122"/>
                <a:cs typeface="微软雅黑" panose="020B0503020204020204" pitchFamily="34" charset="-122"/>
              </a:rPr>
              <a:t>记录该顶点对应的出边的数目。第四行，</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循环遍历分区中的每一条边。如果该边已经被加载到当前的分区，将分区对应的出边数量加一</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6</a:t>
            </a:r>
            <a:r>
              <a:rPr lang="zh-CN" altLang="zh-CN" sz="1800" dirty="0">
                <a:effectLst/>
                <a:ea typeface="微软雅黑" panose="020B0503020204020204" pitchFamily="34" charset="-122"/>
                <a:cs typeface="微软雅黑" panose="020B0503020204020204" pitchFamily="34" charset="-122"/>
              </a:rPr>
              <a:t>行</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。如果该顶点是第一次加入到字典中，将分区的出边数置为</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8</a:t>
            </a:r>
            <a:r>
              <a:rPr lang="zh-CN" altLang="zh-CN" sz="1800" dirty="0">
                <a:effectLst/>
                <a:ea typeface="微软雅黑" panose="020B0503020204020204" pitchFamily="34" charset="-122"/>
                <a:cs typeface="微软雅黑" panose="020B0503020204020204" pitchFamily="34" charset="-122"/>
              </a:rPr>
              <a:t>行）。每次遍历完一条边都会判断当前分块是否已满（第</a:t>
            </a:r>
            <a:r>
              <a:rPr lang="en-US" altLang="zh-CN" sz="1800" dirty="0">
                <a:effectLst/>
                <a:ea typeface="微软雅黑" panose="020B0503020204020204" pitchFamily="34" charset="-122"/>
                <a:cs typeface="微软雅黑" panose="020B0503020204020204" pitchFamily="34" charset="-122"/>
              </a:rPr>
              <a:t>11</a:t>
            </a:r>
            <a:r>
              <a:rPr lang="zh-CN" altLang="zh-CN" sz="1800" dirty="0">
                <a:effectLst/>
                <a:ea typeface="微软雅黑" panose="020B0503020204020204" pitchFamily="34" charset="-122"/>
                <a:cs typeface="微软雅黑" panose="020B0503020204020204" pitchFamily="34" charset="-122"/>
              </a:rPr>
              <a:t>行），若分块已满，将当前分块加入图分块集合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12</a:t>
            </a:r>
            <a:r>
              <a:rPr lang="zh-CN" altLang="zh-CN" sz="1800" dirty="0">
                <a:effectLst/>
                <a:ea typeface="微软雅黑" panose="020B0503020204020204" pitchFamily="34" charset="-122"/>
                <a:cs typeface="微软雅黑" panose="020B0503020204020204" pitchFamily="34" charset="-122"/>
              </a:rPr>
              <a:t>行），并清空记录的分块信息（第</a:t>
            </a:r>
            <a:r>
              <a:rPr lang="en-US" altLang="zh-CN" sz="1800" dirty="0">
                <a:effectLst/>
                <a:ea typeface="微软雅黑" panose="020B0503020204020204" pitchFamily="34" charset="-122"/>
                <a:cs typeface="微软雅黑" panose="020B0503020204020204" pitchFamily="34" charset="-122"/>
              </a:rPr>
              <a:t>13</a:t>
            </a:r>
            <a:r>
              <a:rPr lang="zh-CN" altLang="zh-CN" sz="1800" dirty="0">
                <a:effectLst/>
                <a:ea typeface="微软雅黑" panose="020B0503020204020204" pitchFamily="34" charset="-122"/>
                <a:cs typeface="微软雅黑" panose="020B0503020204020204" pitchFamily="34" charset="-122"/>
              </a:rPr>
              <a:t>行）。这样当分区中的所有数据遍历完一遍，分区的每一条边都被划归到某一个图分块，我们就得到了从逻辑上划分完成的图分块的集合</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r>
              <a:rPr lang="zh-CN" altLang="zh-CN" dirty="0">
                <a:effectLst/>
              </a:rPr>
              <a:t> </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89017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二、如何实现多任务间的数据共享</a:t>
            </a:r>
          </a:p>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建立共享分块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查询任务的关联。通过之前的步骤，我们用逻辑划分的方式，实现了细粒度的图分块。我们使用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来维护逻辑分块信息，其中每个分块附加上了一个标签信息。执行查询时，每个任务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qi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在迭代计算过程中会维护一个活跃顶点集</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，它遵循以下更新策略：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，初始时</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仅包含查询源顶点</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，按照点对点查询算法的流程，从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中的活跃顶点出发查询新的顶点，处理后的顶点会被从活跃顶点集中移除。</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3</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，如果一个顶点的状态在本轮中被改变，且它没有被剪枝，则该顶点被加入到</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等待下一轮处理。通过上述更新策略，我们可以轻松追踪每一轮迭代各个任务的活跃顶点集。接下来借助</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可以查询活跃顶点所在的图分块。进一步地，我们可以统计</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每个图分块有哪些关联任务</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。由于点对点查询采用基于剪枝的遍历策略，每一轮执行中活跃顶点的数量并不多，所以可以以较低的开销建立查询任务与所属分块的关联。</a:t>
            </a:r>
          </a:p>
          <a:p>
            <a:pPr indent="228600" algn="just"/>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，确定分区调度的优先级。对共享图分块的访问开销可以被分摊到多个任务中，因此分块的关联的任务数量越多，共享带来的收益越大。由于在上一步已经获得了共享分块和查询任务的映射关系，因此通过遍历</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，我们可以快速获得每个图分块的优先级。</a:t>
            </a:r>
          </a:p>
          <a:p>
            <a:pPr indent="228600" algn="just"/>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，触发关联任务并发执行。确定图分块优先级后，我们优选高优先级的共享分块加载到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中，接着根据共享分块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查询任务的关联关系推导出所有在当前图分块活跃的查询任务，并采用批量计算的方式执行这些任务。如算法</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所示，活跃任务执行一轮后会产生新的活跃顶点，倘若新的活跃顶点仍然与当前的共享分块相关联，查询任务会继续执行。共享分块会始终停留在</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，直到与该分块关联的所有查询任务都被处理完毕，才会换出。</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327992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三、相似任务批量执行</a:t>
            </a:r>
          </a:p>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同一时刻并发任务池中有大量随机查询任务，它们的查询路径大不相同。某些任务的查询路径高度重叠，有效利用数据共享。另一些任务的重叠较低，降低了数据共享的效率。我们发现查询任务的相似度与路径的重叠率成正比，高相似度任务的数据访问效率更高，同步迭代的冗余更少。注意：我们通过计算不同任务起点之间和目的顶点之间的距离来衡量任务之间的相似性。基于此，我们提出了一种相似任务感知的批量执行策略，每次从任务池中选择相似任务进行批量执行，以更充分地利用数据和计算的相似性。具体而言，</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首先随机选择一个查询任务，并获取其起始顶点和目标顶点。然后，通过执行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算法获取起始顶点的邻居顶点集合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和目标顶点的邻居顶点集合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。注意：由于某些中心节点具有大量邻居节点，我们将邻居节点的数量上限设置为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500</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算法的跳数限制为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跳。然后，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遍历任务池，筛选出所有起始点在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中，目的点在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中的查询任务，将它们作为相似任务进行并发处理。注意：如果某个查询的起始顶点或目的顶点属于高度顶点，可以直接利用索引加速查询过程，无需按照常规查询步骤执行。剔除高度顶点后，</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SSSP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的开销较小，而且可以与正常查询并发执行，其执行开销可以忽略不计。</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3057485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Picture 140" descr="SCTS"/>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2039" y="-38560"/>
            <a:ext cx="1384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1" descr="CGC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6607" y="-97068"/>
            <a:ext cx="1521884"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userDrawn="1"/>
        </p:nvCxnSpPr>
        <p:spPr>
          <a:xfrm flipH="1" flipV="1">
            <a:off x="0" y="765175"/>
            <a:ext cx="121920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9552517" y="0"/>
            <a:ext cx="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048" name="文本占位符 2047"/>
          <p:cNvSpPr>
            <a:spLocks noGrp="1"/>
          </p:cNvSpPr>
          <p:nvPr>
            <p:ph type="body" sz="quarter" idx="14" hasCustomPrompt="1"/>
          </p:nvPr>
        </p:nvSpPr>
        <p:spPr>
          <a:xfrm>
            <a:off x="259861" y="120125"/>
            <a:ext cx="9121013" cy="643432"/>
          </a:xfrm>
        </p:spPr>
        <p:txBody>
          <a:bodyPr>
            <a:normAutofit/>
          </a:bodyPr>
          <a:lstStyle>
            <a:lvl1pPr marL="0" indent="0" algn="l" defTabSz="914400" rtl="0" eaLnBrk="1" latinLnBrk="0" hangingPunct="1">
              <a:lnSpc>
                <a:spcPct val="100000"/>
              </a:lnSpc>
              <a:spcBef>
                <a:spcPts val="0"/>
              </a:spcBef>
              <a:buFont typeface="Arial" panose="020B0604020202020204" pitchFamily="34" charset="0"/>
              <a:buNone/>
              <a:defRPr lang="zh-CN" altLang="en-US" sz="3600" b="1" kern="1200" dirty="0" smtClean="0">
                <a:solidFill>
                  <a:schemeClr val="tx1"/>
                </a:solidFill>
                <a:latin typeface="+mj-ea"/>
                <a:ea typeface="+mj-ea"/>
                <a:cs typeface="Times New Roman" panose="02020603050405020304" pitchFamily="18" charset="0"/>
              </a:defRPr>
            </a:lvl1pPr>
          </a:lstStyle>
          <a:p>
            <a:pPr lvl="0"/>
            <a:r>
              <a:rPr lang="en-US" altLang="zh-CN" dirty="0"/>
              <a:t>Title</a:t>
            </a:r>
            <a:endParaRPr lang="zh-CN" altLang="en-US" dirty="0"/>
          </a:p>
        </p:txBody>
      </p:sp>
      <p:sp>
        <p:nvSpPr>
          <p:cNvPr id="10" name="日期占位符 3"/>
          <p:cNvSpPr>
            <a:spLocks noGrp="1"/>
          </p:cNvSpPr>
          <p:nvPr>
            <p:ph type="dt" sz="half" idx="15"/>
          </p:nvPr>
        </p:nvSpPr>
        <p:spPr>
          <a:xfrm>
            <a:off x="334433" y="6356351"/>
            <a:ext cx="2844800" cy="365125"/>
          </a:xfrm>
        </p:spPr>
        <p:txBody>
          <a:bodyPr/>
          <a:lstStyle>
            <a:lvl1pPr>
              <a:defRPr sz="1400" baseline="0">
                <a:latin typeface="Arial" panose="020B0604020202020204" pitchFamily="34" charset="0"/>
                <a:ea typeface="微软雅黑" panose="020B0503020204020204" pitchFamily="34" charset="-122"/>
              </a:defRPr>
            </a:lvl1pPr>
          </a:lstStyle>
          <a:p>
            <a:pPr>
              <a:defRPr/>
            </a:pPr>
            <a:fld id="{52ABB3E6-6620-45AF-AA63-6794136009CB}" type="datetime1">
              <a:rPr lang="zh-CN" altLang="en-US"/>
              <a:t>2023-12-03</a:t>
            </a:fld>
            <a:endParaRPr lang="zh-CN" altLang="en-US" dirty="0"/>
          </a:p>
        </p:txBody>
      </p:sp>
      <p:sp>
        <p:nvSpPr>
          <p:cNvPr id="11" name="页脚占位符 4"/>
          <p:cNvSpPr>
            <a:spLocks noGrp="1"/>
          </p:cNvSpPr>
          <p:nvPr>
            <p:ph type="ftr" sz="quarter" idx="16"/>
          </p:nvPr>
        </p:nvSpPr>
        <p:spPr/>
        <p:txBody>
          <a:bodyPr/>
          <a:lstStyle>
            <a:lvl1pPr>
              <a:defRPr/>
            </a:lvl1pPr>
          </a:lstStyle>
          <a:p>
            <a:pPr>
              <a:defRPr/>
            </a:pPr>
            <a:endParaRPr lang="zh-CN" altLang="en-US"/>
          </a:p>
        </p:txBody>
      </p:sp>
      <p:sp>
        <p:nvSpPr>
          <p:cNvPr id="12" name="灯片编号占位符 5"/>
          <p:cNvSpPr>
            <a:spLocks noGrp="1"/>
          </p:cNvSpPr>
          <p:nvPr>
            <p:ph type="sldNum" sz="quarter" idx="17"/>
          </p:nvPr>
        </p:nvSpPr>
        <p:spPr>
          <a:xfrm>
            <a:off x="9012767" y="6356351"/>
            <a:ext cx="2844800" cy="365125"/>
          </a:xfrm>
        </p:spPr>
        <p:txBody>
          <a:bodyPr/>
          <a:lstStyle>
            <a:lvl1pPr>
              <a:defRPr sz="1400" b="1">
                <a:solidFill>
                  <a:srgbClr val="C00000"/>
                </a:solidFill>
                <a:latin typeface="Arial" panose="020B0604020202020204" pitchFamily="34" charset="0"/>
                <a:ea typeface="黑体" panose="02010609060101010101" pitchFamily="49" charset="-122"/>
              </a:defRPr>
            </a:lvl1pPr>
          </a:lstStyle>
          <a:p>
            <a:pPr>
              <a:defRPr/>
            </a:pPr>
            <a:fld id="{38148355-3973-49C3-8118-57EF1E3BDCF9}" type="slidenum">
              <a:rPr lang="zh-CN" altLang="en-US"/>
              <a:t>‹#›</a:t>
            </a:fld>
            <a:endParaRPr lang="zh-CN" altLang="en-US"/>
          </a:p>
        </p:txBody>
      </p:sp>
      <p:sp>
        <p:nvSpPr>
          <p:cNvPr id="16" name="文本占位符 15">
            <a:extLst>
              <a:ext uri="{FF2B5EF4-FFF2-40B4-BE49-F238E27FC236}">
                <a16:creationId xmlns:a16="http://schemas.microsoft.com/office/drawing/2014/main" id="{BCD6B5BA-A271-3349-9D62-F65C55E17554}"/>
              </a:ext>
            </a:extLst>
          </p:cNvPr>
          <p:cNvSpPr>
            <a:spLocks noGrp="1"/>
          </p:cNvSpPr>
          <p:nvPr>
            <p:ph type="body" sz="quarter" idx="18" hasCustomPrompt="1"/>
          </p:nvPr>
        </p:nvSpPr>
        <p:spPr>
          <a:xfrm>
            <a:off x="330964" y="903957"/>
            <a:ext cx="11401999" cy="5309556"/>
          </a:xfrm>
        </p:spPr>
        <p:txBody>
          <a:bodyPr>
            <a:normAutofit/>
          </a:bodyPr>
          <a:lstStyle>
            <a:lvl1pPr marL="0" indent="0">
              <a:buNone/>
              <a:defRPr sz="2000"/>
            </a:lvl1pPr>
          </a:lstStyle>
          <a:p>
            <a:pPr lvl="0"/>
            <a:r>
              <a:rPr kumimoji="1" lang="zh-CN" altLang="en-US" dirty="0"/>
              <a:t>插入文字</a:t>
            </a:r>
          </a:p>
        </p:txBody>
      </p:sp>
    </p:spTree>
    <p:extLst>
      <p:ext uri="{BB962C8B-B14F-4D97-AF65-F5344CB8AC3E}">
        <p14:creationId xmlns:p14="http://schemas.microsoft.com/office/powerpoint/2010/main" val="419389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16.emf"/><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11.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093" y="1312666"/>
            <a:ext cx="9429223" cy="1872985"/>
          </a:xfrm>
        </p:spPr>
        <p:txBody>
          <a:bodyPr rtlCol="0">
            <a:noAutofit/>
          </a:bodyPr>
          <a:lstStyle/>
          <a:p>
            <a:pPr>
              <a:lnSpc>
                <a:spcPct val="120000"/>
              </a:lnSpc>
              <a:defRPr/>
            </a:pPr>
            <a:r>
              <a:rPr lang="zh-CN" altLang="en-US" sz="4000" b="1" dirty="0">
                <a:latin typeface="+mj-ea"/>
              </a:rPr>
              <a:t>GraphCPP</a:t>
            </a:r>
            <a:r>
              <a:rPr lang="en-US" altLang="zh-CN" sz="4000" dirty="0">
                <a:latin typeface="+mj-ea"/>
              </a:rPr>
              <a:t>:</a:t>
            </a:r>
            <a:r>
              <a:rPr lang="zh-CN" altLang="en-US" sz="4000" dirty="0">
                <a:latin typeface="+mj-ea"/>
              </a:rPr>
              <a:t> </a:t>
            </a:r>
            <a:r>
              <a:rPr lang="zh-CN" altLang="en-US" sz="3600" dirty="0">
                <a:latin typeface="+mj-ea"/>
              </a:rPr>
              <a:t>A Data-Driven System for Concurrent Point-to-Point Queries</a:t>
            </a:r>
            <a:endParaRPr lang="zh-CN" altLang="en-US" sz="4000" dirty="0">
              <a:solidFill>
                <a:schemeClr val="tx2"/>
              </a:solidFill>
              <a:latin typeface="+mj-ea"/>
            </a:endParaRPr>
          </a:p>
        </p:txBody>
      </p:sp>
      <p:sp>
        <p:nvSpPr>
          <p:cNvPr id="6" name="AutoShape 12"/>
          <p:cNvSpPr>
            <a:spLocks noChangeArrowheads="1"/>
          </p:cNvSpPr>
          <p:nvPr/>
        </p:nvSpPr>
        <p:spPr bwMode="auto">
          <a:xfrm>
            <a:off x="1847528" y="3212979"/>
            <a:ext cx="8496944" cy="45879"/>
          </a:xfrm>
          <a:prstGeom prst="roundRect">
            <a:avLst>
              <a:gd name="adj" fmla="val 50000"/>
            </a:avLst>
          </a:prstGeom>
          <a:gradFill flip="none" rotWithShape="1">
            <a:gsLst>
              <a:gs pos="0">
                <a:srgbClr val="9BB8ED"/>
              </a:gs>
              <a:gs pos="50000">
                <a:srgbClr val="DCE5F7"/>
              </a:gs>
              <a:gs pos="100000">
                <a:schemeClr val="bg1"/>
              </a:gs>
            </a:gsLst>
            <a:path path="circle">
              <a:fillToRect l="50000" t="50000" r="50000" b="50000"/>
            </a:path>
            <a:tileRect/>
          </a:gradFill>
          <a:ln>
            <a:noFill/>
          </a:ln>
          <a:effectLst/>
        </p:spPr>
        <p:txBody>
          <a:bodyPr wrap="none" lIns="113130" tIns="56565" rIns="113130" bIns="56565" anchor="ctr"/>
          <a:lstStyle/>
          <a:p>
            <a:pPr algn="ctr" defTabSz="1133475">
              <a:defRPr/>
            </a:pPr>
            <a:endParaRPr lang="zh-CN" altLang="en-US" sz="100">
              <a:solidFill>
                <a:srgbClr val="00246C"/>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0899EA6B-5BA9-4E5D-89B5-0E7FA7D241D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030" y="198877"/>
            <a:ext cx="1155016" cy="88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E163FC2E-F35B-45EB-877F-34BB4CF9BFA3}"/>
              </a:ext>
            </a:extLst>
          </p:cNvPr>
          <p:cNvPicPr>
            <a:picLocks noChangeAspect="1"/>
          </p:cNvPicPr>
          <p:nvPr/>
        </p:nvPicPr>
        <p:blipFill>
          <a:blip r:embed="rId4"/>
          <a:stretch>
            <a:fillRect/>
          </a:stretch>
        </p:blipFill>
        <p:spPr>
          <a:xfrm>
            <a:off x="8980474" y="250311"/>
            <a:ext cx="2989097" cy="830539"/>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a:extLst>
              <a:ext uri="{FF2B5EF4-FFF2-40B4-BE49-F238E27FC236}">
                <a16:creationId xmlns:a16="http://schemas.microsoft.com/office/drawing/2014/main" id="{DCF9B0D6-5835-44F7-80B6-6CD5ED216ABF}"/>
              </a:ext>
            </a:extLst>
          </p:cNvPr>
          <p:cNvPicPr>
            <a:picLocks noChangeAspect="1"/>
          </p:cNvPicPr>
          <p:nvPr/>
        </p:nvPicPr>
        <p:blipFill>
          <a:blip r:embed="rId4"/>
          <a:stretch>
            <a:fillRect/>
          </a:stretch>
        </p:blipFill>
        <p:spPr>
          <a:xfrm>
            <a:off x="893346" y="1854770"/>
            <a:ext cx="4079458" cy="4827360"/>
          </a:xfrm>
          <a:prstGeom prst="rect">
            <a:avLst/>
          </a:prstGeom>
        </p:spPr>
      </p:pic>
      <p:pic>
        <p:nvPicPr>
          <p:cNvPr id="7" name="图片 6">
            <a:extLst>
              <a:ext uri="{FF2B5EF4-FFF2-40B4-BE49-F238E27FC236}">
                <a16:creationId xmlns:a16="http://schemas.microsoft.com/office/drawing/2014/main" id="{A0F1825B-DBAB-458F-98E8-F4B5CE0E033A}"/>
              </a:ext>
            </a:extLst>
          </p:cNvPr>
          <p:cNvPicPr>
            <a:picLocks noChangeAspect="1"/>
          </p:cNvPicPr>
          <p:nvPr/>
        </p:nvPicPr>
        <p:blipFill>
          <a:blip r:embed="rId5"/>
          <a:stretch>
            <a:fillRect/>
          </a:stretch>
        </p:blipFill>
        <p:spPr>
          <a:xfrm>
            <a:off x="7299644" y="1007702"/>
            <a:ext cx="3915496" cy="5617950"/>
          </a:xfrm>
          <a:prstGeom prst="rect">
            <a:avLst/>
          </a:prstGeom>
        </p:spPr>
      </p:pic>
    </p:spTree>
    <p:custDataLst>
      <p:tags r:id="rId1"/>
    </p:custDataLst>
    <p:extLst>
      <p:ext uri="{BB962C8B-B14F-4D97-AF65-F5344CB8AC3E}">
        <p14:creationId xmlns:p14="http://schemas.microsoft.com/office/powerpoint/2010/main" val="88598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752C5A-EA7E-18B9-5BA7-AC28EDF73A82}"/>
              </a:ext>
            </a:extLst>
          </p:cNvPr>
          <p:cNvSpPr>
            <a:spLocks noGrp="1"/>
          </p:cNvSpPr>
          <p:nvPr>
            <p:ph type="body" sz="quarter" idx="14"/>
          </p:nvPr>
        </p:nvSpPr>
        <p:spPr/>
        <p:txBody>
          <a:bodyPr/>
          <a:lstStyle/>
          <a:p>
            <a:r>
              <a:rPr lang="en-US" altLang="zh-CN" dirty="0"/>
              <a:t>Performance Comparison</a:t>
            </a:r>
          </a:p>
          <a:p>
            <a:endParaRPr kumimoji="1" lang="zh-CN" altLang="en-US" dirty="0"/>
          </a:p>
        </p:txBody>
      </p:sp>
      <p:graphicFrame>
        <p:nvGraphicFramePr>
          <p:cNvPr id="4" name="表格 3">
            <a:extLst>
              <a:ext uri="{FF2B5EF4-FFF2-40B4-BE49-F238E27FC236}">
                <a16:creationId xmlns:a16="http://schemas.microsoft.com/office/drawing/2014/main" id="{15A3638B-50FC-4415-8C63-2838698BC0DA}"/>
              </a:ext>
            </a:extLst>
          </p:cNvPr>
          <p:cNvGraphicFramePr>
            <a:graphicFrameLocks noGrp="1"/>
          </p:cNvGraphicFramePr>
          <p:nvPr>
            <p:extLst>
              <p:ext uri="{D42A27DB-BD31-4B8C-83A1-F6EECF244321}">
                <p14:modId xmlns:p14="http://schemas.microsoft.com/office/powerpoint/2010/main" val="882893384"/>
              </p:ext>
            </p:extLst>
          </p:nvPr>
        </p:nvGraphicFramePr>
        <p:xfrm>
          <a:off x="1593850" y="1411288"/>
          <a:ext cx="3953470" cy="4417749"/>
        </p:xfrm>
        <a:graphic>
          <a:graphicData uri="http://schemas.openxmlformats.org/drawingml/2006/table">
            <a:tbl>
              <a:tblPr>
                <a:tableStyleId>{5C22544A-7EE6-4342-B048-85BDC9FD1C3A}</a:tableStyleId>
              </a:tblPr>
              <a:tblGrid>
                <a:gridCol w="1324462">
                  <a:extLst>
                    <a:ext uri="{9D8B030D-6E8A-4147-A177-3AD203B41FA5}">
                      <a16:colId xmlns:a16="http://schemas.microsoft.com/office/drawing/2014/main" val="499918386"/>
                    </a:ext>
                  </a:extLst>
                </a:gridCol>
                <a:gridCol w="657252">
                  <a:extLst>
                    <a:ext uri="{9D8B030D-6E8A-4147-A177-3AD203B41FA5}">
                      <a16:colId xmlns:a16="http://schemas.microsoft.com/office/drawing/2014/main" val="3803983367"/>
                    </a:ext>
                  </a:extLst>
                </a:gridCol>
                <a:gridCol w="657252">
                  <a:extLst>
                    <a:ext uri="{9D8B030D-6E8A-4147-A177-3AD203B41FA5}">
                      <a16:colId xmlns:a16="http://schemas.microsoft.com/office/drawing/2014/main" val="552283763"/>
                    </a:ext>
                  </a:extLst>
                </a:gridCol>
                <a:gridCol w="657252">
                  <a:extLst>
                    <a:ext uri="{9D8B030D-6E8A-4147-A177-3AD203B41FA5}">
                      <a16:colId xmlns:a16="http://schemas.microsoft.com/office/drawing/2014/main" val="2420228475"/>
                    </a:ext>
                  </a:extLst>
                </a:gridCol>
                <a:gridCol w="657252">
                  <a:extLst>
                    <a:ext uri="{9D8B030D-6E8A-4147-A177-3AD203B41FA5}">
                      <a16:colId xmlns:a16="http://schemas.microsoft.com/office/drawing/2014/main" val="3492007527"/>
                    </a:ext>
                  </a:extLst>
                </a:gridCol>
              </a:tblGrid>
              <a:tr h="186828">
                <a:tc>
                  <a:txBody>
                    <a:bodyPr/>
                    <a:lstStyle/>
                    <a:p>
                      <a:pPr algn="l" fontAlgn="ctr"/>
                      <a:r>
                        <a:rPr lang="en-US" sz="1100" u="none" strike="noStrike">
                          <a:effectLst/>
                        </a:rPr>
                        <a:t>TIME</a:t>
                      </a:r>
                      <a:endParaRPr lang="en-US" sz="1100" b="1" i="0" u="none" strike="noStrike">
                        <a:solidFill>
                          <a:srgbClr val="ED7D31"/>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LJ</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TW</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GSH</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UK</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extLst>
                  <a:ext uri="{0D108BD9-81ED-4DB2-BD59-A6C34878D82A}">
                    <a16:rowId xmlns:a16="http://schemas.microsoft.com/office/drawing/2014/main" val="805554997"/>
                  </a:ext>
                </a:extLst>
              </a:tr>
              <a:tr h="390096">
                <a:tc>
                  <a:txBody>
                    <a:bodyPr/>
                    <a:lstStyle/>
                    <a:p>
                      <a:pPr algn="l" fontAlgn="ctr"/>
                      <a:r>
                        <a:rPr lang="en-US" sz="1100" u="none" strike="noStrike">
                          <a:effectLst/>
                        </a:rPr>
                        <a:t>GraphCPP</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4.014402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72.3732127</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65.324322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76.980021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2531238445"/>
                  </a:ext>
                </a:extLst>
              </a:tr>
              <a:tr h="390096">
                <a:tc>
                  <a:txBody>
                    <a:bodyPr/>
                    <a:lstStyle/>
                    <a:p>
                      <a:pPr algn="l" fontAlgn="ctr"/>
                      <a:r>
                        <a:rPr lang="en-US" sz="1100" u="none" strike="noStrike">
                          <a:effectLst/>
                        </a:rPr>
                        <a:t>Sgraph-C</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12.85138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273.875144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262.582376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261.076105</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755847821"/>
                  </a:ext>
                </a:extLst>
              </a:tr>
              <a:tr h="390096">
                <a:tc>
                  <a:txBody>
                    <a:bodyPr/>
                    <a:lstStyle/>
                    <a:p>
                      <a:pPr algn="l" fontAlgn="ctr"/>
                      <a:r>
                        <a:rPr lang="en-US" sz="1100" u="none" strike="noStrike">
                          <a:effectLst/>
                        </a:rPr>
                        <a:t>Sgraph-S</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18.85197</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353.258962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361.479458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359.757535</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3947123164"/>
                  </a:ext>
                </a:extLst>
              </a:tr>
              <a:tr h="390096">
                <a:tc>
                  <a:txBody>
                    <a:bodyPr/>
                    <a:lstStyle/>
                    <a:p>
                      <a:pPr algn="l" fontAlgn="ctr"/>
                      <a:r>
                        <a:rPr lang="en-US" sz="1100" u="none" strike="noStrike">
                          <a:effectLst/>
                        </a:rPr>
                        <a:t>Glign</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41.2283</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795.846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639.746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1394.315234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2722172978"/>
                  </a:ext>
                </a:extLst>
              </a:tr>
              <a:tr h="156935">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140375647"/>
                  </a:ext>
                </a:extLst>
              </a:tr>
              <a:tr h="186828">
                <a:tc>
                  <a:txBody>
                    <a:bodyPr/>
                    <a:lstStyle/>
                    <a:p>
                      <a:pPr algn="l" fontAlgn="ctr"/>
                      <a:r>
                        <a:rPr lang="en-US" sz="1100" u="none" strike="noStrike">
                          <a:effectLst/>
                        </a:rPr>
                        <a:t>TIME-data-acesss</a:t>
                      </a:r>
                      <a:endParaRPr lang="en-US" sz="1100" b="1" i="0" u="none" strike="noStrike">
                        <a:solidFill>
                          <a:srgbClr val="ED7D31"/>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LJ</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TW</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GSH</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UK</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extLst>
                  <a:ext uri="{0D108BD9-81ED-4DB2-BD59-A6C34878D82A}">
                    <a16:rowId xmlns:a16="http://schemas.microsoft.com/office/drawing/2014/main" val="785368180"/>
                  </a:ext>
                </a:extLst>
              </a:tr>
              <a:tr h="231666">
                <a:tc>
                  <a:txBody>
                    <a:bodyPr/>
                    <a:lstStyle/>
                    <a:p>
                      <a:pPr algn="l" fontAlgn="ctr"/>
                      <a:r>
                        <a:rPr lang="en-US" sz="1100" u="none" strike="noStrike">
                          <a:effectLst/>
                        </a:rPr>
                        <a:t>GraphCPP</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3.48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65.06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58.81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69.26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2531331832"/>
                  </a:ext>
                </a:extLst>
              </a:tr>
              <a:tr h="231666">
                <a:tc>
                  <a:txBody>
                    <a:bodyPr/>
                    <a:lstStyle/>
                    <a:p>
                      <a:pPr algn="l" fontAlgn="ctr"/>
                      <a:r>
                        <a:rPr lang="en-US" sz="1100" u="none" strike="noStrike">
                          <a:effectLst/>
                        </a:rPr>
                        <a:t>Sgraph-C</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11.57</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245.62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235.41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234.87</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2832108864"/>
                  </a:ext>
                </a:extLst>
              </a:tr>
              <a:tr h="231666">
                <a:tc>
                  <a:txBody>
                    <a:bodyPr/>
                    <a:lstStyle/>
                    <a:p>
                      <a:pPr algn="l" fontAlgn="ctr"/>
                      <a:r>
                        <a:rPr lang="en-US" sz="1100" u="none" strike="noStrike">
                          <a:effectLst/>
                        </a:rPr>
                        <a:t>Sgraph-S</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17.57</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325.62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334.54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334.53</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3432376875"/>
                  </a:ext>
                </a:extLst>
              </a:tr>
              <a:tr h="231666">
                <a:tc>
                  <a:txBody>
                    <a:bodyPr/>
                    <a:lstStyle/>
                    <a:p>
                      <a:pPr algn="l" fontAlgn="ctr"/>
                      <a:r>
                        <a:rPr lang="en-US" sz="1100" u="none" strike="noStrike">
                          <a:effectLst/>
                        </a:rPr>
                        <a:t>Glign</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36.88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716.32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576.98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1254.32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3769685549"/>
                  </a:ext>
                </a:extLst>
              </a:tr>
              <a:tr h="156935">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l"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2804255386"/>
                  </a:ext>
                </a:extLst>
              </a:tr>
              <a:tr h="342268">
                <a:tc>
                  <a:txBody>
                    <a:bodyPr/>
                    <a:lstStyle/>
                    <a:p>
                      <a:pPr algn="l" fontAlgn="ctr"/>
                      <a:r>
                        <a:rPr lang="en-US" sz="1100" u="none" strike="noStrike">
                          <a:effectLst/>
                        </a:rPr>
                        <a:t>TIME-data-process_time</a:t>
                      </a:r>
                      <a:endParaRPr lang="en-US" sz="1100" b="1" i="0" u="none" strike="noStrike">
                        <a:solidFill>
                          <a:srgbClr val="ED7D31"/>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LJ</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TW</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GSH</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l" fontAlgn="ctr"/>
                      <a:r>
                        <a:rPr lang="en-US" sz="1100" u="none" strike="noStrike">
                          <a:effectLst/>
                        </a:rPr>
                        <a:t>UK</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extLst>
                  <a:ext uri="{0D108BD9-81ED-4DB2-BD59-A6C34878D82A}">
                    <a16:rowId xmlns:a16="http://schemas.microsoft.com/office/drawing/2014/main" val="2568360675"/>
                  </a:ext>
                </a:extLst>
              </a:tr>
              <a:tr h="201774">
                <a:tc>
                  <a:txBody>
                    <a:bodyPr/>
                    <a:lstStyle/>
                    <a:p>
                      <a:pPr algn="l" fontAlgn="ctr"/>
                      <a:r>
                        <a:rPr lang="en-US" sz="1100" u="none" strike="noStrike">
                          <a:effectLst/>
                        </a:rPr>
                        <a:t>GraphCPP</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0.52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7.31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6.51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7.72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1099075474"/>
                  </a:ext>
                </a:extLst>
              </a:tr>
              <a:tr h="201774">
                <a:tc>
                  <a:txBody>
                    <a:bodyPr/>
                    <a:lstStyle/>
                    <a:p>
                      <a:pPr algn="l" fontAlgn="ctr"/>
                      <a:r>
                        <a:rPr lang="en-US" sz="1100" u="none" strike="noStrike">
                          <a:effectLst/>
                        </a:rPr>
                        <a:t>Sgraph-C</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1.28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27.38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26.3</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26.2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2476346418"/>
                  </a:ext>
                </a:extLst>
              </a:tr>
              <a:tr h="201774">
                <a:tc>
                  <a:txBody>
                    <a:bodyPr/>
                    <a:lstStyle/>
                    <a:p>
                      <a:pPr algn="l" fontAlgn="ctr"/>
                      <a:r>
                        <a:rPr lang="en-US" sz="1100" u="none" strike="noStrike">
                          <a:effectLst/>
                        </a:rPr>
                        <a:t>Sgraph-S</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1.28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27.38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26.3</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26.2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1502870"/>
                  </a:ext>
                </a:extLst>
              </a:tr>
              <a:tr h="229175">
                <a:tc>
                  <a:txBody>
                    <a:bodyPr/>
                    <a:lstStyle/>
                    <a:p>
                      <a:pPr algn="l" fontAlgn="ctr"/>
                      <a:r>
                        <a:rPr lang="en-US" sz="1100" u="none" strike="noStrike">
                          <a:effectLst/>
                        </a:rPr>
                        <a:t>Glign</a:t>
                      </a:r>
                      <a:endParaRPr lang="en-US" sz="1100" b="1" i="0" u="none" strike="noStrike">
                        <a:solidFill>
                          <a:srgbClr val="000000"/>
                        </a:solidFill>
                        <a:effectLst/>
                        <a:latin typeface="Times New Roman" panose="02020603050405020304" pitchFamily="18" charset="0"/>
                        <a:ea typeface="等线" panose="02010600030101010101" pitchFamily="2" charset="-122"/>
                      </a:endParaRPr>
                    </a:p>
                  </a:txBody>
                  <a:tcPr marL="7473" marR="7473" marT="7473" marB="0" anchor="ctr"/>
                </a:tc>
                <a:tc>
                  <a:txBody>
                    <a:bodyPr/>
                    <a:lstStyle/>
                    <a:p>
                      <a:pPr algn="r" fontAlgn="ctr"/>
                      <a:r>
                        <a:rPr lang="en-US" altLang="zh-CN" sz="1300" u="none" strike="noStrike">
                          <a:effectLst/>
                        </a:rPr>
                        <a:t>4.12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79.54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a:effectLst/>
                        </a:rPr>
                        <a:t>63.92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7473" marR="7473" marT="7473" marB="0" anchor="ctr"/>
                </a:tc>
                <a:tc>
                  <a:txBody>
                    <a:bodyPr/>
                    <a:lstStyle/>
                    <a:p>
                      <a:pPr algn="r" fontAlgn="ctr"/>
                      <a:r>
                        <a:rPr lang="en-US" altLang="zh-CN" sz="1300" u="none" strike="noStrike" dirty="0">
                          <a:effectLst/>
                        </a:rPr>
                        <a:t>139.23</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7473" marR="7473" marT="7473" marB="0" anchor="ctr"/>
                </a:tc>
                <a:extLst>
                  <a:ext uri="{0D108BD9-81ED-4DB2-BD59-A6C34878D82A}">
                    <a16:rowId xmlns:a16="http://schemas.microsoft.com/office/drawing/2014/main" val="1316372329"/>
                  </a:ext>
                </a:extLst>
              </a:tr>
            </a:tbl>
          </a:graphicData>
        </a:graphic>
      </p:graphicFrame>
      <p:sp>
        <p:nvSpPr>
          <p:cNvPr id="5" name="文本框 1">
            <a:extLst>
              <a:ext uri="{FF2B5EF4-FFF2-40B4-BE49-F238E27FC236}">
                <a16:creationId xmlns:a16="http://schemas.microsoft.com/office/drawing/2014/main" id="{B1A3E7FC-0C27-42EA-AD33-6817277638BA}"/>
              </a:ext>
            </a:extLst>
          </p:cNvPr>
          <p:cNvSpPr txBox="1"/>
          <p:nvPr/>
        </p:nvSpPr>
        <p:spPr>
          <a:xfrm>
            <a:off x="6153150" y="3563938"/>
            <a:ext cx="0" cy="17145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zh-CN" altLang="en-US" sz="1100"/>
          </a:p>
        </p:txBody>
      </p:sp>
      <p:sp>
        <p:nvSpPr>
          <p:cNvPr id="6" name="文本框 2">
            <a:extLst>
              <a:ext uri="{FF2B5EF4-FFF2-40B4-BE49-F238E27FC236}">
                <a16:creationId xmlns:a16="http://schemas.microsoft.com/office/drawing/2014/main" id="{A4ADC0DD-420E-404C-9DEA-A6616400B9B7}"/>
              </a:ext>
            </a:extLst>
          </p:cNvPr>
          <p:cNvSpPr txBox="1"/>
          <p:nvPr/>
        </p:nvSpPr>
        <p:spPr>
          <a:xfrm>
            <a:off x="6165850" y="3576638"/>
            <a:ext cx="0" cy="17145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zh-CN" altLang="en-US" sz="1100"/>
          </a:p>
        </p:txBody>
      </p:sp>
      <p:sp>
        <p:nvSpPr>
          <p:cNvPr id="7" name="文本框 3">
            <a:extLst>
              <a:ext uri="{FF2B5EF4-FFF2-40B4-BE49-F238E27FC236}">
                <a16:creationId xmlns:a16="http://schemas.microsoft.com/office/drawing/2014/main" id="{7D81B5B8-F2B9-43F8-BA47-B6C8790003F3}"/>
              </a:ext>
            </a:extLst>
          </p:cNvPr>
          <p:cNvSpPr txBox="1"/>
          <p:nvPr/>
        </p:nvSpPr>
        <p:spPr>
          <a:xfrm>
            <a:off x="6178550" y="5178425"/>
            <a:ext cx="0" cy="173038"/>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endParaRPr lang="zh-CN" altLang="en-US" sz="1100"/>
          </a:p>
        </p:txBody>
      </p:sp>
      <p:sp>
        <p:nvSpPr>
          <p:cNvPr id="8" name="文本框 4">
            <a:extLst>
              <a:ext uri="{FF2B5EF4-FFF2-40B4-BE49-F238E27FC236}">
                <a16:creationId xmlns:a16="http://schemas.microsoft.com/office/drawing/2014/main" id="{B032DFDC-0845-44BD-B32F-B8064046500D}"/>
              </a:ext>
            </a:extLst>
          </p:cNvPr>
          <p:cNvSpPr txBox="1"/>
          <p:nvPr/>
        </p:nvSpPr>
        <p:spPr>
          <a:xfrm>
            <a:off x="6178550" y="5435600"/>
            <a:ext cx="0" cy="173038"/>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defPPr>
              <a:defRPr lang="zh-CN">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endParaRPr lang="zh-CN" altLang="en-US" sz="1100"/>
          </a:p>
        </p:txBody>
      </p:sp>
      <p:graphicFrame>
        <p:nvGraphicFramePr>
          <p:cNvPr id="10" name="表格 9">
            <a:extLst>
              <a:ext uri="{FF2B5EF4-FFF2-40B4-BE49-F238E27FC236}">
                <a16:creationId xmlns:a16="http://schemas.microsoft.com/office/drawing/2014/main" id="{6A686CF3-79E9-44C2-BAFB-90186E148052}"/>
              </a:ext>
            </a:extLst>
          </p:cNvPr>
          <p:cNvGraphicFramePr>
            <a:graphicFrameLocks noGrp="1"/>
          </p:cNvGraphicFramePr>
          <p:nvPr>
            <p:extLst>
              <p:ext uri="{D42A27DB-BD31-4B8C-83A1-F6EECF244321}">
                <p14:modId xmlns:p14="http://schemas.microsoft.com/office/powerpoint/2010/main" val="2311186805"/>
              </p:ext>
            </p:extLst>
          </p:nvPr>
        </p:nvGraphicFramePr>
        <p:xfrm>
          <a:off x="7626350" y="1528763"/>
          <a:ext cx="2139968" cy="4393651"/>
        </p:xfrm>
        <a:graphic>
          <a:graphicData uri="http://schemas.openxmlformats.org/drawingml/2006/table">
            <a:tbl>
              <a:tblPr>
                <a:tableStyleId>{5C22544A-7EE6-4342-B048-85BDC9FD1C3A}</a:tableStyleId>
              </a:tblPr>
              <a:tblGrid>
                <a:gridCol w="534992">
                  <a:extLst>
                    <a:ext uri="{9D8B030D-6E8A-4147-A177-3AD203B41FA5}">
                      <a16:colId xmlns:a16="http://schemas.microsoft.com/office/drawing/2014/main" val="3139941285"/>
                    </a:ext>
                  </a:extLst>
                </a:gridCol>
                <a:gridCol w="534992">
                  <a:extLst>
                    <a:ext uri="{9D8B030D-6E8A-4147-A177-3AD203B41FA5}">
                      <a16:colId xmlns:a16="http://schemas.microsoft.com/office/drawing/2014/main" val="1869585279"/>
                    </a:ext>
                  </a:extLst>
                </a:gridCol>
                <a:gridCol w="534992">
                  <a:extLst>
                    <a:ext uri="{9D8B030D-6E8A-4147-A177-3AD203B41FA5}">
                      <a16:colId xmlns:a16="http://schemas.microsoft.com/office/drawing/2014/main" val="853674659"/>
                    </a:ext>
                  </a:extLst>
                </a:gridCol>
                <a:gridCol w="534992">
                  <a:extLst>
                    <a:ext uri="{9D8B030D-6E8A-4147-A177-3AD203B41FA5}">
                      <a16:colId xmlns:a16="http://schemas.microsoft.com/office/drawing/2014/main" val="3106184906"/>
                    </a:ext>
                  </a:extLst>
                </a:gridCol>
              </a:tblGrid>
              <a:tr h="151975">
                <a:tc>
                  <a:txBody>
                    <a:bodyPr/>
                    <a:lstStyle/>
                    <a:p>
                      <a:pPr algn="l" fontAlgn="ctr"/>
                      <a:r>
                        <a:rPr lang="en-US" sz="900" u="none" strike="noStrike">
                          <a:effectLst/>
                        </a:rPr>
                        <a:t>LJ</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TW</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GSH</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UK</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extLst>
                  <a:ext uri="{0D108BD9-81ED-4DB2-BD59-A6C34878D82A}">
                    <a16:rowId xmlns:a16="http://schemas.microsoft.com/office/drawing/2014/main" val="3511874424"/>
                  </a:ext>
                </a:extLst>
              </a:tr>
              <a:tr h="356229">
                <a:tc>
                  <a:txBody>
                    <a:bodyPr/>
                    <a:lstStyle/>
                    <a:p>
                      <a:pPr algn="r" fontAlgn="ctr"/>
                      <a:r>
                        <a:rPr lang="en-US" altLang="zh-CN" sz="1100" u="none" strike="noStrike">
                          <a:effectLst/>
                        </a:rPr>
                        <a:t>0.212943369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0.20487297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0.180713788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0.213977508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2082431215"/>
                  </a:ext>
                </a:extLst>
              </a:tr>
              <a:tr h="356229">
                <a:tc>
                  <a:txBody>
                    <a:bodyPr/>
                    <a:lstStyle/>
                    <a:p>
                      <a:pPr algn="r" fontAlgn="ctr"/>
                      <a:r>
                        <a:rPr lang="en-US" altLang="zh-CN" sz="1100" u="none" strike="noStrike">
                          <a:effectLst/>
                        </a:rPr>
                        <a:t>0.681699578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0.775281517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0.726410229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0.725700172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884267951"/>
                  </a:ext>
                </a:extLst>
              </a:tr>
              <a:tr h="188449">
                <a:tc>
                  <a:txBody>
                    <a:bodyPr/>
                    <a:lstStyle/>
                    <a:p>
                      <a:pPr algn="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4148250488"/>
                  </a:ext>
                </a:extLst>
              </a:tr>
              <a:tr h="356229">
                <a:tc>
                  <a:txBody>
                    <a:bodyPr/>
                    <a:lstStyle/>
                    <a:p>
                      <a:pPr algn="r" fontAlgn="ctr"/>
                      <a:r>
                        <a:rPr lang="en-US" altLang="zh-CN" sz="1100" u="none" strike="noStrike">
                          <a:effectLst/>
                        </a:rPr>
                        <a:t>2.186949162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2.252868534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1.769799046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3.875708216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2776975086"/>
                  </a:ext>
                </a:extLst>
              </a:tr>
              <a:tr h="127659">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1534966590"/>
                  </a:ext>
                </a:extLst>
              </a:tr>
              <a:tr h="151975">
                <a:tc>
                  <a:txBody>
                    <a:bodyPr/>
                    <a:lstStyle/>
                    <a:p>
                      <a:pPr algn="l" fontAlgn="ctr"/>
                      <a:r>
                        <a:rPr lang="en-US" sz="900" u="none" strike="noStrike">
                          <a:effectLst/>
                        </a:rPr>
                        <a:t>LJ</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TW</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GSH</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UK</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extLst>
                  <a:ext uri="{0D108BD9-81ED-4DB2-BD59-A6C34878D82A}">
                    <a16:rowId xmlns:a16="http://schemas.microsoft.com/office/drawing/2014/main" val="1307411101"/>
                  </a:ext>
                </a:extLst>
              </a:tr>
              <a:tr h="356229">
                <a:tc>
                  <a:txBody>
                    <a:bodyPr/>
                    <a:lstStyle/>
                    <a:p>
                      <a:pPr algn="r" fontAlgn="ctr"/>
                      <a:r>
                        <a:rPr lang="en-US" altLang="zh-CN" sz="1100" u="none" strike="noStrike" dirty="0">
                          <a:effectLst/>
                        </a:rPr>
                        <a:t>0.184596093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0.184170841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0.162692509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0.192518553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29749066"/>
                  </a:ext>
                </a:extLst>
              </a:tr>
              <a:tr h="356229">
                <a:tc>
                  <a:txBody>
                    <a:bodyPr/>
                    <a:lstStyle/>
                    <a:p>
                      <a:pPr algn="r" fontAlgn="ctr"/>
                      <a:r>
                        <a:rPr lang="en-US" altLang="zh-CN" sz="1100" u="none" strike="noStrike">
                          <a:effectLst/>
                        </a:rPr>
                        <a:t>0.613728963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0.695297293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0.651240326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0.652856375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2327459843"/>
                  </a:ext>
                </a:extLst>
              </a:tr>
              <a:tr h="356229">
                <a:tc>
                  <a:txBody>
                    <a:bodyPr/>
                    <a:lstStyle/>
                    <a:p>
                      <a:pPr algn="r" fontAlgn="ctr"/>
                      <a:r>
                        <a:rPr lang="en-US" altLang="zh-CN" sz="1100" u="none" strike="noStrike">
                          <a:effectLst/>
                        </a:rPr>
                        <a:t>0.931998088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0.921760054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0.925474443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0.929876285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2562615267"/>
                  </a:ext>
                </a:extLst>
              </a:tr>
              <a:tr h="356229">
                <a:tc>
                  <a:txBody>
                    <a:bodyPr/>
                    <a:lstStyle/>
                    <a:p>
                      <a:pPr algn="r" fontAlgn="ctr"/>
                      <a:r>
                        <a:rPr lang="en-US" altLang="zh-CN" sz="1100" u="none" strike="noStrike">
                          <a:effectLst/>
                        </a:rPr>
                        <a:t>1.956294223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2.027747565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1.596162623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1100" u="none" strike="noStrike">
                          <a:effectLst/>
                        </a:rPr>
                        <a:t>3.486570476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632845838"/>
                  </a:ext>
                </a:extLst>
              </a:tr>
              <a:tr h="127659">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3841713304"/>
                  </a:ext>
                </a:extLst>
              </a:tr>
              <a:tr h="151975">
                <a:tc>
                  <a:txBody>
                    <a:bodyPr/>
                    <a:lstStyle/>
                    <a:p>
                      <a:pPr algn="l" fontAlgn="ctr"/>
                      <a:r>
                        <a:rPr lang="en-US" sz="900" u="none" strike="noStrike">
                          <a:effectLst/>
                        </a:rPr>
                        <a:t>LJ</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TW</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GSH</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tc>
                  <a:txBody>
                    <a:bodyPr/>
                    <a:lstStyle/>
                    <a:p>
                      <a:pPr algn="l" fontAlgn="ctr"/>
                      <a:r>
                        <a:rPr lang="en-US" sz="900" u="none" strike="noStrike">
                          <a:effectLst/>
                        </a:rPr>
                        <a:t>UK</a:t>
                      </a:r>
                      <a:endParaRPr lang="en-US" sz="900" b="1" i="0" u="none" strike="noStrike">
                        <a:solidFill>
                          <a:srgbClr val="000000"/>
                        </a:solidFill>
                        <a:effectLst/>
                        <a:latin typeface="Times New Roman" panose="02020603050405020304" pitchFamily="18" charset="0"/>
                        <a:ea typeface="等线" panose="02010600030101010101" pitchFamily="2" charset="-122"/>
                      </a:endParaRPr>
                    </a:p>
                  </a:txBody>
                  <a:tcPr marL="6079" marR="6079" marT="6079" marB="0" anchor="ctr"/>
                </a:tc>
                <a:extLst>
                  <a:ext uri="{0D108BD9-81ED-4DB2-BD59-A6C34878D82A}">
                    <a16:rowId xmlns:a16="http://schemas.microsoft.com/office/drawing/2014/main" val="1535750360"/>
                  </a:ext>
                </a:extLst>
              </a:tr>
              <a:tr h="239512">
                <a:tc>
                  <a:txBody>
                    <a:bodyPr/>
                    <a:lstStyle/>
                    <a:p>
                      <a:pPr algn="r" fontAlgn="ctr"/>
                      <a:r>
                        <a:rPr lang="en-US" altLang="zh-CN" sz="800" u="none" strike="noStrike">
                          <a:effectLst/>
                        </a:rPr>
                        <a:t>0.028347276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0.020702129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0.018021279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0.021458956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1113879881"/>
                  </a:ext>
                </a:extLst>
              </a:tr>
              <a:tr h="239512">
                <a:tc>
                  <a:txBody>
                    <a:bodyPr/>
                    <a:lstStyle/>
                    <a:p>
                      <a:pPr algn="r" fontAlgn="ctr"/>
                      <a:r>
                        <a:rPr lang="en-US" altLang="zh-CN" sz="800" u="none" strike="noStrike">
                          <a:effectLst/>
                        </a:rPr>
                        <a:t>0.067970615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0.079984224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0.075169904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0.072843797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3629924524"/>
                  </a:ext>
                </a:extLst>
              </a:tr>
              <a:tr h="239512">
                <a:tc>
                  <a:txBody>
                    <a:bodyPr/>
                    <a:lstStyle/>
                    <a:p>
                      <a:pPr algn="r" fontAlgn="ctr"/>
                      <a:r>
                        <a:rPr lang="en-US" altLang="zh-CN" sz="800" u="none" strike="noStrike">
                          <a:effectLst/>
                        </a:rPr>
                        <a:t>0.068001912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0.078239946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0.074525557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0.070123715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3546807559"/>
                  </a:ext>
                </a:extLst>
              </a:tr>
              <a:tr h="239512">
                <a:tc>
                  <a:txBody>
                    <a:bodyPr/>
                    <a:lstStyle/>
                    <a:p>
                      <a:pPr algn="r" fontAlgn="ctr"/>
                      <a:r>
                        <a:rPr lang="en-US" altLang="zh-CN" sz="800" u="none" strike="noStrike">
                          <a:effectLst/>
                        </a:rPr>
                        <a:t>0.23065494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0.225120969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a:effectLst/>
                        </a:rPr>
                        <a:t>0.173636423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079" marR="6079" marT="6079" marB="0" anchor="ctr"/>
                </a:tc>
                <a:tc>
                  <a:txBody>
                    <a:bodyPr/>
                    <a:lstStyle/>
                    <a:p>
                      <a:pPr algn="r" fontAlgn="ctr"/>
                      <a:r>
                        <a:rPr lang="en-US" altLang="zh-CN" sz="800" u="none" strike="noStrike" dirty="0">
                          <a:effectLst/>
                        </a:rPr>
                        <a:t>0.38913774</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6079" marR="6079" marT="6079" marB="0" anchor="ctr"/>
                </a:tc>
                <a:extLst>
                  <a:ext uri="{0D108BD9-81ED-4DB2-BD59-A6C34878D82A}">
                    <a16:rowId xmlns:a16="http://schemas.microsoft.com/office/drawing/2014/main" val="273046739"/>
                  </a:ext>
                </a:extLst>
              </a:tr>
            </a:tbl>
          </a:graphicData>
        </a:graphic>
      </p:graphicFrame>
      <p:sp>
        <p:nvSpPr>
          <p:cNvPr id="12" name="箭头: 右 11">
            <a:extLst>
              <a:ext uri="{FF2B5EF4-FFF2-40B4-BE49-F238E27FC236}">
                <a16:creationId xmlns:a16="http://schemas.microsoft.com/office/drawing/2014/main" id="{18C9A5E2-B3A8-4869-A350-040F1AA372C1}"/>
              </a:ext>
            </a:extLst>
          </p:cNvPr>
          <p:cNvSpPr/>
          <p:nvPr/>
        </p:nvSpPr>
        <p:spPr>
          <a:xfrm>
            <a:off x="5724525" y="2981325"/>
            <a:ext cx="1733548" cy="904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31B49D1-B4AB-402E-BB43-6C13195817C2}"/>
              </a:ext>
            </a:extLst>
          </p:cNvPr>
          <p:cNvSpPr txBox="1"/>
          <p:nvPr/>
        </p:nvSpPr>
        <p:spPr>
          <a:xfrm flipH="1">
            <a:off x="5560694" y="2543175"/>
            <a:ext cx="1640206" cy="646331"/>
          </a:xfrm>
          <a:prstGeom prst="rect">
            <a:avLst/>
          </a:prstGeom>
          <a:noFill/>
        </p:spPr>
        <p:txBody>
          <a:bodyPr wrap="square" rtlCol="0">
            <a:spAutoFit/>
          </a:bodyPr>
          <a:lstStyle/>
          <a:p>
            <a:r>
              <a:rPr lang="en-US" altLang="zh-CN" b="1" i="0" u="none" strike="noStrike" dirty="0">
                <a:solidFill>
                  <a:srgbClr val="4D71FF"/>
                </a:solidFill>
                <a:effectLst/>
                <a:latin typeface="PingFang SC"/>
              </a:rPr>
              <a:t>normalization</a:t>
            </a:r>
            <a:br>
              <a:rPr lang="en-US" altLang="zh-CN" dirty="0"/>
            </a:br>
            <a:endParaRPr lang="zh-CN" altLang="en-US" dirty="0"/>
          </a:p>
        </p:txBody>
      </p:sp>
    </p:spTree>
    <p:extLst>
      <p:ext uri="{BB962C8B-B14F-4D97-AF65-F5344CB8AC3E}">
        <p14:creationId xmlns:p14="http://schemas.microsoft.com/office/powerpoint/2010/main" val="140413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7EECDA-F23F-3826-C705-CB7FF25115FC}"/>
              </a:ext>
            </a:extLst>
          </p:cNvPr>
          <p:cNvSpPr>
            <a:spLocks noGrp="1"/>
          </p:cNvSpPr>
          <p:nvPr>
            <p:ph type="body" sz="quarter" idx="14"/>
          </p:nvPr>
        </p:nvSpPr>
        <p:spPr/>
        <p:txBody>
          <a:bodyPr/>
          <a:lstStyle/>
          <a:p>
            <a:r>
              <a:rPr lang="en-US" altLang="zh-CN"/>
              <a:t>Pnp Overview</a:t>
            </a:r>
            <a:endParaRPr kumimoji="1" lang="zh-CN" altLang="en-US"/>
          </a:p>
        </p:txBody>
      </p:sp>
      <p:sp>
        <p:nvSpPr>
          <p:cNvPr id="3" name="文本占位符 2">
            <a:extLst>
              <a:ext uri="{FF2B5EF4-FFF2-40B4-BE49-F238E27FC236}">
                <a16:creationId xmlns:a16="http://schemas.microsoft.com/office/drawing/2014/main" id="{F0C870E6-F729-B039-5FE5-6634041FF3D1}"/>
              </a:ext>
            </a:extLst>
          </p:cNvPr>
          <p:cNvSpPr>
            <a:spLocks noGrp="1"/>
          </p:cNvSpPr>
          <p:nvPr>
            <p:ph type="body" sz="quarter" idx="18"/>
          </p:nvPr>
        </p:nvSpPr>
        <p:spPr/>
        <p:txBody>
          <a:bodyPr/>
          <a:lstStyle/>
          <a:p>
            <a:r>
              <a:rPr lang="en-US" altLang="zh-CN" dirty="0">
                <a:latin typeface="+mn-ea"/>
              </a:rPr>
              <a:t>Advantage: </a:t>
            </a:r>
            <a:r>
              <a:rPr lang="en-US" altLang="zh-CN" b="0" i="0" dirty="0">
                <a:solidFill>
                  <a:srgbClr val="2A2B2E"/>
                </a:solidFill>
                <a:effectLst/>
                <a:latin typeface="+mn-ea"/>
              </a:rPr>
              <a:t>An online pruning strategy is proposed to track the latest query results, which is called bound. All paths larger than the bound will be pruned.</a:t>
            </a:r>
            <a:endParaRPr lang="en-US" altLang="zh-CN" dirty="0">
              <a:latin typeface="+mn-ea"/>
            </a:endParaRPr>
          </a:p>
          <a:p>
            <a:r>
              <a:rPr lang="en-US" altLang="zh-CN" dirty="0">
                <a:latin typeface="+mn-ea"/>
              </a:rPr>
              <a:t>Disadvantage: </a:t>
            </a:r>
            <a:r>
              <a:rPr lang="en-US" altLang="zh-CN" b="0" i="0" dirty="0">
                <a:solidFill>
                  <a:srgbClr val="2A2B2E"/>
                </a:solidFill>
                <a:effectLst/>
                <a:latin typeface="+mn-ea"/>
              </a:rPr>
              <a:t>It does not use computation sharing, so it needs to traverse a reachable path first, and then it can use the path result as the bound for pruning query</a:t>
            </a:r>
            <a:r>
              <a:rPr lang="en-US" altLang="zh-CN" dirty="0">
                <a:solidFill>
                  <a:srgbClr val="2A2B2E"/>
                </a:solidFill>
                <a:latin typeface="+mn-ea"/>
              </a:rPr>
              <a:t>.</a:t>
            </a:r>
            <a:endParaRPr lang="en-US" altLang="zh-CN" dirty="0">
              <a:latin typeface="+mn-ea"/>
            </a:endParaRPr>
          </a:p>
          <a:p>
            <a:endParaRPr kumimoji="1" lang="zh-CN" altLang="en-US"/>
          </a:p>
        </p:txBody>
      </p:sp>
      <p:grpSp>
        <p:nvGrpSpPr>
          <p:cNvPr id="4" name="组合 3">
            <a:extLst>
              <a:ext uri="{FF2B5EF4-FFF2-40B4-BE49-F238E27FC236}">
                <a16:creationId xmlns:a16="http://schemas.microsoft.com/office/drawing/2014/main" id="{275A642C-40F1-3E7C-91EE-6C17E5FE80AD}"/>
              </a:ext>
            </a:extLst>
          </p:cNvPr>
          <p:cNvGrpSpPr/>
          <p:nvPr/>
        </p:nvGrpSpPr>
        <p:grpSpPr>
          <a:xfrm>
            <a:off x="4160384" y="3491975"/>
            <a:ext cx="3111952" cy="1533165"/>
            <a:chOff x="3586652" y="3307182"/>
            <a:chExt cx="4551453" cy="2152436"/>
          </a:xfrm>
        </p:grpSpPr>
        <p:sp>
          <p:nvSpPr>
            <p:cNvPr id="5" name="Oval 1">
              <a:extLst>
                <a:ext uri="{FF2B5EF4-FFF2-40B4-BE49-F238E27FC236}">
                  <a16:creationId xmlns:a16="http://schemas.microsoft.com/office/drawing/2014/main" id="{5E039507-2939-FC1B-A908-46A3E79D13AB}"/>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a:extLst>
                <a:ext uri="{FF2B5EF4-FFF2-40B4-BE49-F238E27FC236}">
                  <a16:creationId xmlns:a16="http://schemas.microsoft.com/office/drawing/2014/main" id="{DC937B5E-BD26-98BC-94A7-79E3FDBB0B3C}"/>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a:extLst>
                <a:ext uri="{FF2B5EF4-FFF2-40B4-BE49-F238E27FC236}">
                  <a16:creationId xmlns:a16="http://schemas.microsoft.com/office/drawing/2014/main" id="{BBFDD81E-8D8A-BCF8-C82F-9649FC5A77B5}"/>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a:extLst>
                <a:ext uri="{FF2B5EF4-FFF2-40B4-BE49-F238E27FC236}">
                  <a16:creationId xmlns:a16="http://schemas.microsoft.com/office/drawing/2014/main" id="{82806CEB-F2FB-FB31-2D31-3D0B1BB039E7}"/>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a:extLst>
                <a:ext uri="{FF2B5EF4-FFF2-40B4-BE49-F238E27FC236}">
                  <a16:creationId xmlns:a16="http://schemas.microsoft.com/office/drawing/2014/main" id="{D706CE4D-9FCC-CD5A-D4AC-3E79B224E2BC}"/>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a:extLst>
                <a:ext uri="{FF2B5EF4-FFF2-40B4-BE49-F238E27FC236}">
                  <a16:creationId xmlns:a16="http://schemas.microsoft.com/office/drawing/2014/main" id="{700C9047-A54D-C18B-CA42-8CE8D5317E49}"/>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5722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96FA9CF-1666-907C-08C4-D183ACA7CA0A}"/>
              </a:ext>
            </a:extLst>
          </p:cNvPr>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a:extLst>
              <a:ext uri="{FF2B5EF4-FFF2-40B4-BE49-F238E27FC236}">
                <a16:creationId xmlns:a16="http://schemas.microsoft.com/office/drawing/2014/main" id="{DC34A873-6B96-E2BB-7486-6928FF703A40}"/>
              </a:ext>
            </a:extLst>
          </p:cNvPr>
          <p:cNvSpPr>
            <a:spLocks noGrp="1"/>
          </p:cNvSpPr>
          <p:nvPr>
            <p:ph type="body" sz="quarter" idx="18"/>
          </p:nvPr>
        </p:nvSpPr>
        <p:spPr/>
        <p:txBody>
          <a:bodyPr/>
          <a:lstStyle/>
          <a:p>
            <a:r>
              <a:rPr lang="en-US" altLang="zh-CN" dirty="0"/>
              <a:t>Insight: Incremental queries require prior knowledge. For queries that don't have a source vertex specification (e.g., PageRank), this might not be a problem; However, vertex-specific queries (e.g., breadth-first search for a particular vertex of interest) pose a fundamental challenge, because the new query may be a new vertex as the source vertex, in which case the incremental query lacks prior knowledge.</a:t>
            </a:r>
            <a:endParaRPr lang="zh-CN" altLang="en-US" dirty="0"/>
          </a:p>
          <a:p>
            <a:endParaRPr kumimoji="1" lang="zh-CN" altLang="en-US"/>
          </a:p>
        </p:txBody>
      </p:sp>
      <p:pic>
        <p:nvPicPr>
          <p:cNvPr id="4" name="图片 3">
            <a:extLst>
              <a:ext uri="{FF2B5EF4-FFF2-40B4-BE49-F238E27FC236}">
                <a16:creationId xmlns:a16="http://schemas.microsoft.com/office/drawing/2014/main" id="{88F50861-8915-7933-0CA5-3E5AA346F2E8}"/>
              </a:ext>
            </a:extLst>
          </p:cNvPr>
          <p:cNvPicPr>
            <a:picLocks noChangeAspect="1"/>
          </p:cNvPicPr>
          <p:nvPr/>
        </p:nvPicPr>
        <p:blipFill>
          <a:blip r:embed="rId3"/>
          <a:stretch>
            <a:fillRect/>
          </a:stretch>
        </p:blipFill>
        <p:spPr>
          <a:xfrm>
            <a:off x="3345944" y="2418844"/>
            <a:ext cx="5219700" cy="3714750"/>
          </a:xfrm>
          <a:prstGeom prst="rect">
            <a:avLst/>
          </a:prstGeom>
        </p:spPr>
      </p:pic>
    </p:spTree>
    <p:extLst>
      <p:ext uri="{BB962C8B-B14F-4D97-AF65-F5344CB8AC3E}">
        <p14:creationId xmlns:p14="http://schemas.microsoft.com/office/powerpoint/2010/main" val="89103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642B2B-9F1E-2D27-F70D-885C14E16024}"/>
              </a:ext>
            </a:extLst>
          </p:cNvPr>
          <p:cNvSpPr>
            <a:spLocks noGrp="1"/>
          </p:cNvSpPr>
          <p:nvPr>
            <p:ph type="body" sz="quarter" idx="14"/>
          </p:nvPr>
        </p:nvSpPr>
        <p:spPr/>
        <p:txBody>
          <a:bodyPr/>
          <a:lstStyle/>
          <a:p>
            <a:r>
              <a:rPr lang="en-US" altLang="zh-CN" dirty="0"/>
              <a:t>Tripoline Overview</a:t>
            </a:r>
            <a:endParaRPr kumimoji="1" lang="zh-CN" altLang="en-US"/>
          </a:p>
        </p:txBody>
      </p:sp>
      <p:sp>
        <p:nvSpPr>
          <p:cNvPr id="4" name="内容占位符 2">
            <a:extLst>
              <a:ext uri="{FF2B5EF4-FFF2-40B4-BE49-F238E27FC236}">
                <a16:creationId xmlns:a16="http://schemas.microsoft.com/office/drawing/2014/main" id="{08183097-F443-E193-9A9E-C11934740786}"/>
              </a:ext>
            </a:extLst>
          </p:cNvPr>
          <p:cNvSpPr txBox="1">
            <a:spLocks/>
          </p:cNvSpPr>
          <p:nvPr/>
        </p:nvSpPr>
        <p:spPr>
          <a:xfrm>
            <a:off x="262110" y="1048865"/>
            <a:ext cx="10852237" cy="5041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It proposes the triangle inequality, which can obtain the approximate result of the query by maintaining the permanent vertices.</a:t>
            </a:r>
            <a:endParaRPr lang="zh-CN" altLang="en-US" sz="2000" dirty="0"/>
          </a:p>
        </p:txBody>
      </p:sp>
      <p:pic>
        <p:nvPicPr>
          <p:cNvPr id="5" name="图片 4">
            <a:extLst>
              <a:ext uri="{FF2B5EF4-FFF2-40B4-BE49-F238E27FC236}">
                <a16:creationId xmlns:a16="http://schemas.microsoft.com/office/drawing/2014/main" id="{78A0A083-140F-6EAF-48E8-206EAD5349D5}"/>
              </a:ext>
            </a:extLst>
          </p:cNvPr>
          <p:cNvPicPr>
            <a:picLocks noChangeAspect="1"/>
          </p:cNvPicPr>
          <p:nvPr/>
        </p:nvPicPr>
        <p:blipFill>
          <a:blip r:embed="rId3"/>
          <a:stretch>
            <a:fillRect/>
          </a:stretch>
        </p:blipFill>
        <p:spPr>
          <a:xfrm>
            <a:off x="872730" y="2028857"/>
            <a:ext cx="4676775" cy="1295400"/>
          </a:xfrm>
          <a:prstGeom prst="rect">
            <a:avLst/>
          </a:prstGeom>
        </p:spPr>
      </p:pic>
      <p:pic>
        <p:nvPicPr>
          <p:cNvPr id="6" name="图片 5">
            <a:extLst>
              <a:ext uri="{FF2B5EF4-FFF2-40B4-BE49-F238E27FC236}">
                <a16:creationId xmlns:a16="http://schemas.microsoft.com/office/drawing/2014/main" id="{9522178D-3752-2A94-DC39-C0A1E92EE33E}"/>
              </a:ext>
            </a:extLst>
          </p:cNvPr>
          <p:cNvPicPr>
            <a:picLocks noChangeAspect="1"/>
          </p:cNvPicPr>
          <p:nvPr/>
        </p:nvPicPr>
        <p:blipFill>
          <a:blip r:embed="rId4"/>
          <a:stretch>
            <a:fillRect/>
          </a:stretch>
        </p:blipFill>
        <p:spPr>
          <a:xfrm>
            <a:off x="820342" y="3540257"/>
            <a:ext cx="4781550" cy="1114425"/>
          </a:xfrm>
          <a:prstGeom prst="rect">
            <a:avLst/>
          </a:prstGeom>
        </p:spPr>
      </p:pic>
      <p:pic>
        <p:nvPicPr>
          <p:cNvPr id="7" name="图片 6">
            <a:extLst>
              <a:ext uri="{FF2B5EF4-FFF2-40B4-BE49-F238E27FC236}">
                <a16:creationId xmlns:a16="http://schemas.microsoft.com/office/drawing/2014/main" id="{E197EF44-B17C-F854-A43A-D6A978959037}"/>
              </a:ext>
            </a:extLst>
          </p:cNvPr>
          <p:cNvPicPr>
            <a:picLocks noChangeAspect="1"/>
          </p:cNvPicPr>
          <p:nvPr/>
        </p:nvPicPr>
        <p:blipFill>
          <a:blip r:embed="rId5"/>
          <a:stretch>
            <a:fillRect/>
          </a:stretch>
        </p:blipFill>
        <p:spPr>
          <a:xfrm>
            <a:off x="839392" y="5115852"/>
            <a:ext cx="4743450" cy="1066800"/>
          </a:xfrm>
          <a:prstGeom prst="rect">
            <a:avLst/>
          </a:prstGeom>
        </p:spPr>
      </p:pic>
      <p:pic>
        <p:nvPicPr>
          <p:cNvPr id="8" name="图片 7">
            <a:extLst>
              <a:ext uri="{FF2B5EF4-FFF2-40B4-BE49-F238E27FC236}">
                <a16:creationId xmlns:a16="http://schemas.microsoft.com/office/drawing/2014/main" id="{1B75B668-B4DF-3113-9CE4-D1F225410A76}"/>
              </a:ext>
            </a:extLst>
          </p:cNvPr>
          <p:cNvPicPr>
            <a:picLocks noChangeAspect="1"/>
          </p:cNvPicPr>
          <p:nvPr/>
        </p:nvPicPr>
        <p:blipFill>
          <a:blip r:embed="rId6"/>
          <a:stretch>
            <a:fillRect/>
          </a:stretch>
        </p:blipFill>
        <p:spPr>
          <a:xfrm>
            <a:off x="6861995" y="1480289"/>
            <a:ext cx="4838700" cy="1143000"/>
          </a:xfrm>
          <a:prstGeom prst="rect">
            <a:avLst/>
          </a:prstGeom>
        </p:spPr>
      </p:pic>
      <p:pic>
        <p:nvPicPr>
          <p:cNvPr id="9" name="图片 8">
            <a:extLst>
              <a:ext uri="{FF2B5EF4-FFF2-40B4-BE49-F238E27FC236}">
                <a16:creationId xmlns:a16="http://schemas.microsoft.com/office/drawing/2014/main" id="{ADF53417-95C8-05DF-A39B-2F1D1E49BB3D}"/>
              </a:ext>
            </a:extLst>
          </p:cNvPr>
          <p:cNvPicPr>
            <a:picLocks noChangeAspect="1"/>
          </p:cNvPicPr>
          <p:nvPr/>
        </p:nvPicPr>
        <p:blipFill>
          <a:blip r:embed="rId7"/>
          <a:stretch>
            <a:fillRect/>
          </a:stretch>
        </p:blipFill>
        <p:spPr>
          <a:xfrm>
            <a:off x="6882990" y="2839289"/>
            <a:ext cx="4524375" cy="1085850"/>
          </a:xfrm>
          <a:prstGeom prst="rect">
            <a:avLst/>
          </a:prstGeom>
        </p:spPr>
      </p:pic>
      <p:pic>
        <p:nvPicPr>
          <p:cNvPr id="10" name="图片 9">
            <a:extLst>
              <a:ext uri="{FF2B5EF4-FFF2-40B4-BE49-F238E27FC236}">
                <a16:creationId xmlns:a16="http://schemas.microsoft.com/office/drawing/2014/main" id="{75F21483-5BE4-7A7C-A6A2-336CFECEC682}"/>
              </a:ext>
            </a:extLst>
          </p:cNvPr>
          <p:cNvPicPr>
            <a:picLocks noChangeAspect="1"/>
          </p:cNvPicPr>
          <p:nvPr/>
        </p:nvPicPr>
        <p:blipFill>
          <a:blip r:embed="rId8"/>
          <a:stretch>
            <a:fillRect/>
          </a:stretch>
        </p:blipFill>
        <p:spPr>
          <a:xfrm>
            <a:off x="6856116" y="4192325"/>
            <a:ext cx="4724400" cy="1085850"/>
          </a:xfrm>
          <a:prstGeom prst="rect">
            <a:avLst/>
          </a:prstGeom>
        </p:spPr>
      </p:pic>
      <p:pic>
        <p:nvPicPr>
          <p:cNvPr id="11" name="图片 10">
            <a:extLst>
              <a:ext uri="{FF2B5EF4-FFF2-40B4-BE49-F238E27FC236}">
                <a16:creationId xmlns:a16="http://schemas.microsoft.com/office/drawing/2014/main" id="{E3698090-55F3-E6BC-1579-995567194371}"/>
              </a:ext>
            </a:extLst>
          </p:cNvPr>
          <p:cNvPicPr>
            <a:picLocks noChangeAspect="1"/>
          </p:cNvPicPr>
          <p:nvPr/>
        </p:nvPicPr>
        <p:blipFill>
          <a:blip r:embed="rId9"/>
          <a:stretch>
            <a:fillRect/>
          </a:stretch>
        </p:blipFill>
        <p:spPr>
          <a:xfrm>
            <a:off x="6858718" y="5400660"/>
            <a:ext cx="4638675" cy="1085850"/>
          </a:xfrm>
          <a:prstGeom prst="rect">
            <a:avLst/>
          </a:prstGeom>
        </p:spPr>
      </p:pic>
      <p:sp>
        <p:nvSpPr>
          <p:cNvPr id="12" name="文本框 11">
            <a:extLst>
              <a:ext uri="{FF2B5EF4-FFF2-40B4-BE49-F238E27FC236}">
                <a16:creationId xmlns:a16="http://schemas.microsoft.com/office/drawing/2014/main" id="{3E820464-9A75-7CC8-02CF-C0F8FBE942D5}"/>
              </a:ext>
            </a:extLst>
          </p:cNvPr>
          <p:cNvSpPr txBox="1"/>
          <p:nvPr/>
        </p:nvSpPr>
        <p:spPr>
          <a:xfrm>
            <a:off x="195669" y="2839289"/>
            <a:ext cx="800219" cy="369332"/>
          </a:xfrm>
          <a:prstGeom prst="rect">
            <a:avLst/>
          </a:prstGeom>
          <a:noFill/>
        </p:spPr>
        <p:txBody>
          <a:bodyPr wrap="none" rtlCol="0">
            <a:spAutoFit/>
          </a:bodyPr>
          <a:lstStyle/>
          <a:p>
            <a:r>
              <a:rPr lang="en-US" altLang="zh-CN" dirty="0"/>
              <a:t>SSSP</a:t>
            </a:r>
            <a:endParaRPr lang="zh-CN" altLang="en-US" dirty="0"/>
          </a:p>
        </p:txBody>
      </p:sp>
      <p:sp>
        <p:nvSpPr>
          <p:cNvPr id="13" name="文本框 12">
            <a:extLst>
              <a:ext uri="{FF2B5EF4-FFF2-40B4-BE49-F238E27FC236}">
                <a16:creationId xmlns:a16="http://schemas.microsoft.com/office/drawing/2014/main" id="{22D835A1-D717-ED95-7666-C7201FEB756C}"/>
              </a:ext>
            </a:extLst>
          </p:cNvPr>
          <p:cNvSpPr txBox="1"/>
          <p:nvPr/>
        </p:nvSpPr>
        <p:spPr>
          <a:xfrm>
            <a:off x="87808" y="4067195"/>
            <a:ext cx="864339" cy="369332"/>
          </a:xfrm>
          <a:prstGeom prst="rect">
            <a:avLst/>
          </a:prstGeom>
          <a:noFill/>
        </p:spPr>
        <p:txBody>
          <a:bodyPr wrap="none" rtlCol="0">
            <a:spAutoFit/>
          </a:bodyPr>
          <a:lstStyle/>
          <a:p>
            <a:r>
              <a:rPr lang="en-US" altLang="zh-CN" dirty="0"/>
              <a:t>SSWP</a:t>
            </a:r>
            <a:endParaRPr lang="zh-CN" altLang="en-US" dirty="0"/>
          </a:p>
        </p:txBody>
      </p:sp>
      <p:sp>
        <p:nvSpPr>
          <p:cNvPr id="14" name="文本框 13">
            <a:extLst>
              <a:ext uri="{FF2B5EF4-FFF2-40B4-BE49-F238E27FC236}">
                <a16:creationId xmlns:a16="http://schemas.microsoft.com/office/drawing/2014/main" id="{32B5D88A-56AA-C2CD-B548-7493E4E4BCB6}"/>
              </a:ext>
            </a:extLst>
          </p:cNvPr>
          <p:cNvSpPr txBox="1"/>
          <p:nvPr/>
        </p:nvSpPr>
        <p:spPr>
          <a:xfrm>
            <a:off x="151928" y="5547119"/>
            <a:ext cx="813043" cy="369332"/>
          </a:xfrm>
          <a:prstGeom prst="rect">
            <a:avLst/>
          </a:prstGeom>
          <a:noFill/>
        </p:spPr>
        <p:txBody>
          <a:bodyPr wrap="none" rtlCol="0">
            <a:spAutoFit/>
          </a:bodyPr>
          <a:lstStyle/>
          <a:p>
            <a:r>
              <a:rPr lang="en-US" altLang="zh-CN" dirty="0"/>
              <a:t>SSNP</a:t>
            </a:r>
            <a:endParaRPr lang="zh-CN" altLang="en-US" dirty="0"/>
          </a:p>
        </p:txBody>
      </p:sp>
      <p:sp>
        <p:nvSpPr>
          <p:cNvPr id="15" name="文本框 14">
            <a:extLst>
              <a:ext uri="{FF2B5EF4-FFF2-40B4-BE49-F238E27FC236}">
                <a16:creationId xmlns:a16="http://schemas.microsoft.com/office/drawing/2014/main" id="{B812F878-39E6-274E-E00F-4CAE1DA6D963}"/>
              </a:ext>
            </a:extLst>
          </p:cNvPr>
          <p:cNvSpPr txBox="1"/>
          <p:nvPr/>
        </p:nvSpPr>
        <p:spPr>
          <a:xfrm>
            <a:off x="5941596" y="2028689"/>
            <a:ext cx="659155" cy="369332"/>
          </a:xfrm>
          <a:prstGeom prst="rect">
            <a:avLst/>
          </a:prstGeom>
          <a:noFill/>
        </p:spPr>
        <p:txBody>
          <a:bodyPr wrap="none" rtlCol="0">
            <a:spAutoFit/>
          </a:bodyPr>
          <a:lstStyle/>
          <a:p>
            <a:r>
              <a:rPr lang="en-US" altLang="zh-CN" dirty="0"/>
              <a:t>SSR</a:t>
            </a:r>
            <a:endParaRPr lang="zh-CN" altLang="en-US" dirty="0"/>
          </a:p>
        </p:txBody>
      </p:sp>
      <p:sp>
        <p:nvSpPr>
          <p:cNvPr id="16" name="文本框 15">
            <a:extLst>
              <a:ext uri="{FF2B5EF4-FFF2-40B4-BE49-F238E27FC236}">
                <a16:creationId xmlns:a16="http://schemas.microsoft.com/office/drawing/2014/main" id="{18D90AE0-9A11-60AF-A01F-DE84046CC88A}"/>
              </a:ext>
            </a:extLst>
          </p:cNvPr>
          <p:cNvSpPr txBox="1"/>
          <p:nvPr/>
        </p:nvSpPr>
        <p:spPr>
          <a:xfrm>
            <a:off x="6046942" y="3436928"/>
            <a:ext cx="834524" cy="369332"/>
          </a:xfrm>
          <a:prstGeom prst="rect">
            <a:avLst/>
          </a:prstGeom>
          <a:noFill/>
        </p:spPr>
        <p:txBody>
          <a:bodyPr wrap="none" rtlCol="0">
            <a:spAutoFit/>
          </a:bodyPr>
          <a:lstStyle/>
          <a:p>
            <a:r>
              <a:rPr lang="en-US" altLang="zh-CN" dirty="0"/>
              <a:t>Viterbi</a:t>
            </a:r>
            <a:endParaRPr lang="zh-CN" altLang="en-US" dirty="0"/>
          </a:p>
        </p:txBody>
      </p:sp>
      <p:sp>
        <p:nvSpPr>
          <p:cNvPr id="17" name="文本框 16">
            <a:extLst>
              <a:ext uri="{FF2B5EF4-FFF2-40B4-BE49-F238E27FC236}">
                <a16:creationId xmlns:a16="http://schemas.microsoft.com/office/drawing/2014/main" id="{99DB5C9F-B7BB-EADE-2A29-B2C10BBC5D7C}"/>
              </a:ext>
            </a:extLst>
          </p:cNvPr>
          <p:cNvSpPr txBox="1"/>
          <p:nvPr/>
        </p:nvSpPr>
        <p:spPr>
          <a:xfrm>
            <a:off x="6074947" y="4557907"/>
            <a:ext cx="633507" cy="369332"/>
          </a:xfrm>
          <a:prstGeom prst="rect">
            <a:avLst/>
          </a:prstGeom>
          <a:noFill/>
        </p:spPr>
        <p:txBody>
          <a:bodyPr wrap="none" rtlCol="0">
            <a:spAutoFit/>
          </a:bodyPr>
          <a:lstStyle/>
          <a:p>
            <a:r>
              <a:rPr lang="en-US" altLang="zh-CN" dirty="0"/>
              <a:t>BFS</a:t>
            </a:r>
            <a:endParaRPr lang="zh-CN" altLang="en-US" dirty="0"/>
          </a:p>
        </p:txBody>
      </p:sp>
      <p:sp>
        <p:nvSpPr>
          <p:cNvPr id="18" name="文本框 17">
            <a:extLst>
              <a:ext uri="{FF2B5EF4-FFF2-40B4-BE49-F238E27FC236}">
                <a16:creationId xmlns:a16="http://schemas.microsoft.com/office/drawing/2014/main" id="{51164C0D-D217-BF49-132C-1C1610688D74}"/>
              </a:ext>
            </a:extLst>
          </p:cNvPr>
          <p:cNvSpPr txBox="1"/>
          <p:nvPr/>
        </p:nvSpPr>
        <p:spPr>
          <a:xfrm>
            <a:off x="5943472" y="5672583"/>
            <a:ext cx="966931" cy="369332"/>
          </a:xfrm>
          <a:prstGeom prst="rect">
            <a:avLst/>
          </a:prstGeom>
          <a:noFill/>
        </p:spPr>
        <p:txBody>
          <a:bodyPr wrap="none" rtlCol="0">
            <a:spAutoFit/>
          </a:bodyPr>
          <a:lstStyle/>
          <a:p>
            <a:r>
              <a:rPr lang="en-US" altLang="zh-CN" dirty="0"/>
              <a:t>SSNSP</a:t>
            </a:r>
            <a:endParaRPr lang="zh-CN" altLang="en-US" dirty="0"/>
          </a:p>
        </p:txBody>
      </p:sp>
    </p:spTree>
    <p:extLst>
      <p:ext uri="{BB962C8B-B14F-4D97-AF65-F5344CB8AC3E}">
        <p14:creationId xmlns:p14="http://schemas.microsoft.com/office/powerpoint/2010/main" val="300386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F04975-9B1A-B5C1-B583-7F387CAF40E0}"/>
              </a:ext>
            </a:extLst>
          </p:cNvPr>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a:extLst>
              <a:ext uri="{FF2B5EF4-FFF2-40B4-BE49-F238E27FC236}">
                <a16:creationId xmlns:a16="http://schemas.microsoft.com/office/drawing/2014/main" id="{95329C49-11D5-B74C-C63F-A011E29A0E84}"/>
              </a:ext>
            </a:extLst>
          </p:cNvPr>
          <p:cNvSpPr>
            <a:spLocks noGrp="1"/>
          </p:cNvSpPr>
          <p:nvPr>
            <p:ph type="body" sz="quarter" idx="18"/>
          </p:nvPr>
        </p:nvSpPr>
        <p:spPr/>
        <p:txBody>
          <a:bodyPr/>
          <a:lstStyle/>
          <a:p>
            <a:r>
              <a:rPr lang="en-US" altLang="zh-CN" dirty="0"/>
              <a:t>Advantage: No need for a priori vertex specific queries</a:t>
            </a:r>
          </a:p>
          <a:p>
            <a:r>
              <a:rPr lang="en-US" altLang="zh-CN" dirty="0"/>
              <a:t>Disadvantages: The pruning scheme based on the upper bound can only cut about half of the vertex activations, which is not ideal.</a:t>
            </a:r>
            <a:endParaRPr lang="zh-CN" altLang="en-US" dirty="0"/>
          </a:p>
          <a:p>
            <a:endParaRPr kumimoji="1" lang="zh-CN" altLang="en-US"/>
          </a:p>
        </p:txBody>
      </p:sp>
      <p:grpSp>
        <p:nvGrpSpPr>
          <p:cNvPr id="4" name="组合 3">
            <a:extLst>
              <a:ext uri="{FF2B5EF4-FFF2-40B4-BE49-F238E27FC236}">
                <a16:creationId xmlns:a16="http://schemas.microsoft.com/office/drawing/2014/main" id="{AAADEDDD-5EE0-D293-0DAB-BEB0C308F834}"/>
              </a:ext>
            </a:extLst>
          </p:cNvPr>
          <p:cNvGrpSpPr/>
          <p:nvPr/>
        </p:nvGrpSpPr>
        <p:grpSpPr>
          <a:xfrm>
            <a:off x="1710122" y="3629339"/>
            <a:ext cx="3111952" cy="1533165"/>
            <a:chOff x="3586652" y="3307182"/>
            <a:chExt cx="4551453" cy="2152436"/>
          </a:xfrm>
        </p:grpSpPr>
        <p:sp>
          <p:nvSpPr>
            <p:cNvPr id="5" name="Oval 1">
              <a:extLst>
                <a:ext uri="{FF2B5EF4-FFF2-40B4-BE49-F238E27FC236}">
                  <a16:creationId xmlns:a16="http://schemas.microsoft.com/office/drawing/2014/main" id="{71AEB2B2-2C67-81CB-0211-184863CDC288}"/>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a:extLst>
                <a:ext uri="{FF2B5EF4-FFF2-40B4-BE49-F238E27FC236}">
                  <a16:creationId xmlns:a16="http://schemas.microsoft.com/office/drawing/2014/main" id="{D46DDA1F-0A2E-410C-7150-88CB6C913E75}"/>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a:extLst>
                <a:ext uri="{FF2B5EF4-FFF2-40B4-BE49-F238E27FC236}">
                  <a16:creationId xmlns:a16="http://schemas.microsoft.com/office/drawing/2014/main" id="{6A40810C-AD75-5C0B-C552-346487547B87}"/>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a:extLst>
                <a:ext uri="{FF2B5EF4-FFF2-40B4-BE49-F238E27FC236}">
                  <a16:creationId xmlns:a16="http://schemas.microsoft.com/office/drawing/2014/main" id="{CC66CB7D-9346-231D-8D75-A2416E3DDBC4}"/>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a:extLst>
                <a:ext uri="{FF2B5EF4-FFF2-40B4-BE49-F238E27FC236}">
                  <a16:creationId xmlns:a16="http://schemas.microsoft.com/office/drawing/2014/main" id="{50AA1F71-FF48-6A0F-F6DE-39C15EC5C94C}"/>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a:extLst>
                <a:ext uri="{FF2B5EF4-FFF2-40B4-BE49-F238E27FC236}">
                  <a16:creationId xmlns:a16="http://schemas.microsoft.com/office/drawing/2014/main" id="{A2C22D4F-97B0-3FF8-7B4A-2C4399FCF599}"/>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pic>
        <p:nvPicPr>
          <p:cNvPr id="11" name="图片 10">
            <a:extLst>
              <a:ext uri="{FF2B5EF4-FFF2-40B4-BE49-F238E27FC236}">
                <a16:creationId xmlns:a16="http://schemas.microsoft.com/office/drawing/2014/main" id="{197958A7-15E1-0F22-FBCF-7BD1662B9264}"/>
              </a:ext>
            </a:extLst>
          </p:cNvPr>
          <p:cNvPicPr>
            <a:picLocks noChangeAspect="1"/>
          </p:cNvPicPr>
          <p:nvPr/>
        </p:nvPicPr>
        <p:blipFill>
          <a:blip r:embed="rId3"/>
          <a:stretch>
            <a:fillRect/>
          </a:stretch>
        </p:blipFill>
        <p:spPr>
          <a:xfrm>
            <a:off x="5985881" y="2365777"/>
            <a:ext cx="5048250" cy="4067175"/>
          </a:xfrm>
          <a:prstGeom prst="rect">
            <a:avLst/>
          </a:prstGeom>
        </p:spPr>
      </p:pic>
    </p:spTree>
    <p:extLst>
      <p:ext uri="{BB962C8B-B14F-4D97-AF65-F5344CB8AC3E}">
        <p14:creationId xmlns:p14="http://schemas.microsoft.com/office/powerpoint/2010/main" val="138222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B3C93C6-8430-D7FF-AA39-60034B237F13}"/>
              </a:ext>
            </a:extLst>
          </p:cNvPr>
          <p:cNvSpPr>
            <a:spLocks noGrp="1"/>
          </p:cNvSpPr>
          <p:nvPr>
            <p:ph type="body" sz="quarter" idx="14"/>
          </p:nvPr>
        </p:nvSpPr>
        <p:spPr/>
        <p:txBody>
          <a:bodyPr/>
          <a:lstStyle/>
          <a:p>
            <a:r>
              <a:rPr lang="en-US" altLang="zh-CN"/>
              <a:t>SGraph</a:t>
            </a:r>
            <a:endParaRPr kumimoji="1" lang="zh-CN" altLang="en-US"/>
          </a:p>
        </p:txBody>
      </p:sp>
      <p:sp>
        <p:nvSpPr>
          <p:cNvPr id="4" name="内容占位符 2">
            <a:extLst>
              <a:ext uri="{FF2B5EF4-FFF2-40B4-BE49-F238E27FC236}">
                <a16:creationId xmlns:a16="http://schemas.microsoft.com/office/drawing/2014/main" id="{E2C004A1-F6B4-12D1-3F26-28B6B2E4EBA4}"/>
              </a:ext>
            </a:extLst>
          </p:cNvPr>
          <p:cNvSpPr txBox="1">
            <a:spLocks/>
          </p:cNvSpPr>
          <p:nvPr/>
        </p:nvSpPr>
        <p:spPr>
          <a:xfrm>
            <a:off x="311536" y="1061222"/>
            <a:ext cx="10852237" cy="5041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mj-ea"/>
                <a:ea typeface="+mj-ea"/>
              </a:rPr>
              <a:t>Further study of the triangle inequality</a:t>
            </a:r>
          </a:p>
          <a:p>
            <a:pPr lvl="1"/>
            <a:r>
              <a:rPr lang="zh-CN" altLang="en-US" sz="2000" dirty="0"/>
              <a:t>𝑄</a:t>
            </a:r>
            <a:r>
              <a:rPr lang="en-US" altLang="zh-CN" sz="2000" dirty="0"/>
              <a:t>(</a:t>
            </a:r>
            <a:r>
              <a:rPr lang="zh-CN" altLang="en-US" sz="2000" dirty="0"/>
              <a:t>𝑠↦</a:t>
            </a:r>
            <a:r>
              <a:rPr lang="en-US" altLang="zh-CN" sz="2000" dirty="0"/>
              <a:t>h)⊕</a:t>
            </a:r>
            <a:r>
              <a:rPr lang="zh-CN" altLang="en-US" sz="2000" dirty="0"/>
              <a:t>𝑄</a:t>
            </a:r>
            <a:r>
              <a:rPr lang="en-US" altLang="zh-CN" sz="2000" dirty="0"/>
              <a:t>(h↦</a:t>
            </a:r>
            <a:r>
              <a:rPr lang="zh-CN" altLang="en-US" sz="2000" dirty="0"/>
              <a:t>𝑑</a:t>
            </a:r>
            <a:r>
              <a:rPr lang="en-US" altLang="zh-CN" sz="2000" dirty="0"/>
              <a:t>)⪰</a:t>
            </a:r>
            <a:r>
              <a:rPr lang="zh-CN" altLang="en-US" sz="2000" dirty="0"/>
              <a:t>𝑄</a:t>
            </a:r>
            <a:r>
              <a:rPr lang="en-US" altLang="zh-CN" sz="2000" dirty="0"/>
              <a:t>(</a:t>
            </a:r>
            <a:r>
              <a:rPr lang="zh-CN" altLang="en-US" sz="2000" dirty="0"/>
              <a:t>𝑠↦𝑑</a:t>
            </a:r>
            <a:r>
              <a:rPr lang="en-US" altLang="zh-CN" sz="2000" dirty="0"/>
              <a:t>)</a:t>
            </a:r>
          </a:p>
          <a:p>
            <a:pPr lvl="1"/>
            <a:r>
              <a:rPr lang="zh-CN" altLang="en-US" sz="2000" dirty="0"/>
              <a:t>𝑄</a:t>
            </a:r>
            <a:r>
              <a:rPr lang="en-US" altLang="zh-CN" sz="2000" dirty="0"/>
              <a:t>(</a:t>
            </a:r>
            <a:r>
              <a:rPr lang="zh-CN" altLang="en-US" sz="2000" dirty="0"/>
              <a:t>𝑠↦</a:t>
            </a:r>
            <a:r>
              <a:rPr lang="en-US" altLang="zh-CN" sz="2000" dirty="0"/>
              <a:t>h)⪰</a:t>
            </a:r>
            <a:r>
              <a:rPr lang="zh-CN" altLang="en-US" sz="2000" dirty="0"/>
              <a:t>𝑄</a:t>
            </a:r>
            <a:r>
              <a:rPr lang="en-US" altLang="zh-CN" sz="2000" dirty="0"/>
              <a:t>(</a:t>
            </a:r>
            <a:r>
              <a:rPr lang="zh-CN" altLang="en-US" sz="2000" dirty="0"/>
              <a:t>𝑠↦𝑑</a:t>
            </a:r>
            <a:r>
              <a:rPr lang="en-US" altLang="zh-CN" sz="2000" dirty="0"/>
              <a:t>)⊖</a:t>
            </a:r>
            <a:r>
              <a:rPr lang="zh-CN" altLang="en-US" sz="2000" dirty="0"/>
              <a:t>𝑄</a:t>
            </a:r>
            <a:r>
              <a:rPr lang="en-US" altLang="zh-CN" sz="2000" dirty="0"/>
              <a:t>(h↦</a:t>
            </a:r>
            <a:r>
              <a:rPr lang="zh-CN" altLang="en-US" sz="2000" dirty="0"/>
              <a:t>𝑑</a:t>
            </a:r>
            <a:r>
              <a:rPr lang="en-US" altLang="zh-CN" sz="2000" dirty="0"/>
              <a:t>)</a:t>
            </a:r>
          </a:p>
          <a:p>
            <a:pPr lvl="1"/>
            <a:endParaRPr lang="en-US" altLang="zh-CN" sz="2000" dirty="0"/>
          </a:p>
          <a:p>
            <a:pPr lvl="1"/>
            <a:r>
              <a:rPr lang="zh-CN" altLang="en-US" sz="2000" dirty="0"/>
              <a:t>𝑄</a:t>
            </a:r>
            <a:r>
              <a:rPr lang="en-US" altLang="zh-CN" sz="2000" dirty="0"/>
              <a:t>(v↦</a:t>
            </a:r>
            <a:r>
              <a:rPr lang="zh-CN" altLang="en-US" sz="2000" dirty="0"/>
              <a:t>𝑑</a:t>
            </a:r>
            <a:r>
              <a:rPr lang="en-US" altLang="zh-CN" sz="2000" dirty="0"/>
              <a:t>)⪰</a:t>
            </a:r>
            <a:r>
              <a:rPr lang="zh-CN" altLang="en-US" sz="2000" dirty="0"/>
              <a:t>𝑄</a:t>
            </a:r>
            <a:r>
              <a:rPr lang="en-US" altLang="zh-CN" sz="2000" dirty="0"/>
              <a:t>(ℎ↦</a:t>
            </a:r>
            <a:r>
              <a:rPr lang="zh-CN" altLang="en-US" sz="2000" dirty="0"/>
              <a:t>𝑑</a:t>
            </a:r>
            <a:r>
              <a:rPr lang="en-US" altLang="zh-CN" sz="2000" dirty="0"/>
              <a:t>)⊖</a:t>
            </a:r>
            <a:r>
              <a:rPr lang="zh-CN" altLang="en-US" sz="2000" dirty="0"/>
              <a:t>𝑄</a:t>
            </a:r>
            <a:r>
              <a:rPr lang="en-US" altLang="zh-CN" sz="2000" dirty="0"/>
              <a:t>(</a:t>
            </a:r>
            <a:r>
              <a:rPr lang="en-US" altLang="zh-CN" sz="2000" dirty="0" err="1"/>
              <a:t>ℎ↦v</a:t>
            </a:r>
            <a:r>
              <a:rPr lang="en-US" altLang="zh-CN" sz="2000" dirty="0"/>
              <a:t>)</a:t>
            </a:r>
          </a:p>
          <a:p>
            <a:pPr lvl="1"/>
            <a:r>
              <a:rPr lang="zh-CN" altLang="en-US" sz="2000" dirty="0"/>
              <a:t>𝑄</a:t>
            </a:r>
            <a:r>
              <a:rPr lang="en-US" altLang="zh-CN" sz="2000" dirty="0"/>
              <a:t>(v↦</a:t>
            </a:r>
            <a:r>
              <a:rPr lang="zh-CN" altLang="en-US" sz="2000" dirty="0"/>
              <a:t>𝑑</a:t>
            </a:r>
            <a:r>
              <a:rPr lang="en-US" altLang="zh-CN" sz="2000" dirty="0"/>
              <a:t>)⪰</a:t>
            </a:r>
            <a:r>
              <a:rPr lang="zh-CN" altLang="en-US" sz="2000" dirty="0"/>
              <a:t>𝑄</a:t>
            </a:r>
            <a:r>
              <a:rPr lang="en-US" altLang="zh-CN" sz="2000" dirty="0"/>
              <a:t>(</a:t>
            </a:r>
            <a:r>
              <a:rPr lang="en-US" altLang="zh-CN" sz="2000" dirty="0" err="1"/>
              <a:t>v↦ℎ</a:t>
            </a:r>
            <a:r>
              <a:rPr lang="en-US" altLang="zh-CN" sz="2000" dirty="0"/>
              <a:t>)⊖</a:t>
            </a:r>
            <a:r>
              <a:rPr lang="zh-CN" altLang="en-US" sz="2000" dirty="0"/>
              <a:t>𝑄</a:t>
            </a:r>
            <a:r>
              <a:rPr lang="en-US" altLang="zh-CN" sz="2000" dirty="0"/>
              <a:t>(</a:t>
            </a:r>
            <a:r>
              <a:rPr lang="zh-CN" altLang="en-US" sz="2000" dirty="0"/>
              <a:t>𝑑↦</a:t>
            </a:r>
            <a:r>
              <a:rPr lang="en-US" altLang="zh-CN" sz="2000" dirty="0"/>
              <a:t>ℎ)</a:t>
            </a:r>
          </a:p>
          <a:p>
            <a:pPr lvl="1"/>
            <a:endParaRPr lang="en-US" altLang="zh-CN" dirty="0">
              <a:latin typeface="+mj-ea"/>
              <a:ea typeface="+mj-ea"/>
            </a:endParaRPr>
          </a:p>
          <a:p>
            <a:endParaRPr lang="zh-CN" altLang="en-US" dirty="0">
              <a:latin typeface="+mj-ea"/>
              <a:ea typeface="+mj-ea"/>
            </a:endParaRPr>
          </a:p>
          <a:p>
            <a:pPr marL="0" indent="0">
              <a:buFont typeface="Arial" panose="020B0604020202020204" pitchFamily="34" charset="0"/>
              <a:buNone/>
            </a:pPr>
            <a:endParaRPr lang="zh-CN" altLang="en-US" dirty="0">
              <a:latin typeface="+mj-ea"/>
              <a:ea typeface="+mj-ea"/>
            </a:endParaRPr>
          </a:p>
        </p:txBody>
      </p:sp>
      <p:pic>
        <p:nvPicPr>
          <p:cNvPr id="5" name="图片 4">
            <a:extLst>
              <a:ext uri="{FF2B5EF4-FFF2-40B4-BE49-F238E27FC236}">
                <a16:creationId xmlns:a16="http://schemas.microsoft.com/office/drawing/2014/main" id="{EF7C3652-A00F-D164-0C5D-78CCDAECC8C7}"/>
              </a:ext>
            </a:extLst>
          </p:cNvPr>
          <p:cNvPicPr>
            <a:picLocks noChangeAspect="1"/>
          </p:cNvPicPr>
          <p:nvPr/>
        </p:nvPicPr>
        <p:blipFill>
          <a:blip r:embed="rId3"/>
          <a:stretch>
            <a:fillRect/>
          </a:stretch>
        </p:blipFill>
        <p:spPr>
          <a:xfrm>
            <a:off x="5176259" y="1595987"/>
            <a:ext cx="5973118" cy="3616600"/>
          </a:xfrm>
          <a:prstGeom prst="rect">
            <a:avLst/>
          </a:prstGeom>
        </p:spPr>
      </p:pic>
    </p:spTree>
    <p:extLst>
      <p:ext uri="{BB962C8B-B14F-4D97-AF65-F5344CB8AC3E}">
        <p14:creationId xmlns:p14="http://schemas.microsoft.com/office/powerpoint/2010/main" val="56454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D21E19-D4DD-08F7-9717-33B1BC4F5511}"/>
              </a:ext>
            </a:extLst>
          </p:cNvPr>
          <p:cNvSpPr>
            <a:spLocks noGrp="1"/>
          </p:cNvSpPr>
          <p:nvPr>
            <p:ph type="body" sz="quarter" idx="14"/>
          </p:nvPr>
        </p:nvSpPr>
        <p:spPr/>
        <p:txBody>
          <a:bodyPr/>
          <a:lstStyle/>
          <a:p>
            <a:r>
              <a:rPr lang="en-US" altLang="zh-CN" dirty="0" err="1"/>
              <a:t>SGraph</a:t>
            </a:r>
            <a:endParaRPr kumimoji="1" lang="zh-CN" altLang="en-US"/>
          </a:p>
        </p:txBody>
      </p:sp>
      <p:sp>
        <p:nvSpPr>
          <p:cNvPr id="3" name="文本占位符 2">
            <a:extLst>
              <a:ext uri="{FF2B5EF4-FFF2-40B4-BE49-F238E27FC236}">
                <a16:creationId xmlns:a16="http://schemas.microsoft.com/office/drawing/2014/main" id="{7B78E64D-DECC-6F5A-C354-1B09493EEA13}"/>
              </a:ext>
            </a:extLst>
          </p:cNvPr>
          <p:cNvSpPr>
            <a:spLocks noGrp="1"/>
          </p:cNvSpPr>
          <p:nvPr>
            <p:ph type="body" sz="quarter" idx="18"/>
          </p:nvPr>
        </p:nvSpPr>
        <p:spPr/>
        <p:txBody>
          <a:bodyPr/>
          <a:lstStyle/>
          <a:p>
            <a:r>
              <a:rPr lang="en-US" altLang="zh-CN" b="0" i="0" dirty="0">
                <a:solidFill>
                  <a:srgbClr val="2A2B2E"/>
                </a:solidFill>
                <a:effectLst/>
                <a:latin typeface="+mn-ea"/>
              </a:rPr>
              <a:t>Advantage</a:t>
            </a:r>
            <a:r>
              <a:rPr lang="zh-CN" altLang="en-US" b="0" i="0" dirty="0">
                <a:solidFill>
                  <a:srgbClr val="2A2B2E"/>
                </a:solidFill>
                <a:effectLst/>
                <a:latin typeface="+mn-ea"/>
              </a:rPr>
              <a:t>：</a:t>
            </a:r>
            <a:r>
              <a:rPr lang="en-US" altLang="zh-CN" b="0" i="0" dirty="0">
                <a:solidFill>
                  <a:srgbClr val="2A2B2E"/>
                </a:solidFill>
                <a:effectLst/>
                <a:latin typeface="+mn-ea"/>
              </a:rPr>
              <a:t>Lower bound pruning further improves the effectiveness of pruning</a:t>
            </a:r>
          </a:p>
          <a:p>
            <a:r>
              <a:rPr lang="en-US" altLang="zh-CN" b="0" i="0" dirty="0">
                <a:solidFill>
                  <a:srgbClr val="2A2B2E"/>
                </a:solidFill>
                <a:effectLst/>
                <a:latin typeface="+mn-ea"/>
              </a:rPr>
              <a:t>Disadvantage</a:t>
            </a:r>
            <a:r>
              <a:rPr lang="zh-CN" altLang="en-US" b="0" i="0" dirty="0">
                <a:solidFill>
                  <a:srgbClr val="2A2B2E"/>
                </a:solidFill>
                <a:effectLst/>
                <a:latin typeface="+mn-ea"/>
              </a:rPr>
              <a:t>：</a:t>
            </a:r>
            <a:r>
              <a:rPr lang="en-US" altLang="zh-CN" b="0" i="0" dirty="0">
                <a:solidFill>
                  <a:srgbClr val="2A2B2E"/>
                </a:solidFill>
                <a:effectLst/>
                <a:latin typeface="+mn-ea"/>
              </a:rPr>
              <a:t>The throughput of concurrent queries is not considered</a:t>
            </a:r>
          </a:p>
          <a:p>
            <a:endParaRPr kumimoji="1" lang="zh-CN" altLang="en-US"/>
          </a:p>
        </p:txBody>
      </p:sp>
      <p:grpSp>
        <p:nvGrpSpPr>
          <p:cNvPr id="4" name="组合 3">
            <a:extLst>
              <a:ext uri="{FF2B5EF4-FFF2-40B4-BE49-F238E27FC236}">
                <a16:creationId xmlns:a16="http://schemas.microsoft.com/office/drawing/2014/main" id="{727277B4-DA0D-BD85-B5E4-7A4A01CC381E}"/>
              </a:ext>
            </a:extLst>
          </p:cNvPr>
          <p:cNvGrpSpPr/>
          <p:nvPr/>
        </p:nvGrpSpPr>
        <p:grpSpPr>
          <a:xfrm>
            <a:off x="1452151" y="3124699"/>
            <a:ext cx="3111952" cy="1533165"/>
            <a:chOff x="3586652" y="3307182"/>
            <a:chExt cx="4551453" cy="2152436"/>
          </a:xfrm>
        </p:grpSpPr>
        <p:sp>
          <p:nvSpPr>
            <p:cNvPr id="5" name="Oval 1">
              <a:extLst>
                <a:ext uri="{FF2B5EF4-FFF2-40B4-BE49-F238E27FC236}">
                  <a16:creationId xmlns:a16="http://schemas.microsoft.com/office/drawing/2014/main" id="{F56D4C5B-4DC3-9F0E-7ADD-C498894D790D}"/>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6" name="Oval 2">
              <a:extLst>
                <a:ext uri="{FF2B5EF4-FFF2-40B4-BE49-F238E27FC236}">
                  <a16:creationId xmlns:a16="http://schemas.microsoft.com/office/drawing/2014/main" id="{21FB3A27-6EE5-4CC4-3193-C0CF3503930E}"/>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latin typeface="微软雅黑" panose="020B0503020204020204" pitchFamily="34" charset="-122"/>
                  <a:ea typeface="微软雅黑" panose="020B0503020204020204" pitchFamily="34" charset="-122"/>
                </a:rPr>
                <a:t>v</a:t>
              </a:r>
              <a:endParaRPr lang="en-US" sz="3200" b="1">
                <a:solidFill>
                  <a:schemeClr val="tx1"/>
                </a:solidFill>
                <a:latin typeface="微软雅黑" panose="020B0503020204020204" pitchFamily="34" charset="-122"/>
                <a:ea typeface="微软雅黑" panose="020B0503020204020204" pitchFamily="34" charset="-122"/>
              </a:endParaRPr>
            </a:p>
          </p:txBody>
        </p:sp>
        <p:sp>
          <p:nvSpPr>
            <p:cNvPr id="7" name="Oval 3">
              <a:extLst>
                <a:ext uri="{FF2B5EF4-FFF2-40B4-BE49-F238E27FC236}">
                  <a16:creationId xmlns:a16="http://schemas.microsoft.com/office/drawing/2014/main" id="{0A7BB888-8DE3-C2AE-1DA5-73E08AB87E8B}"/>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8" name="Freeform: Shape 4">
              <a:extLst>
                <a:ext uri="{FF2B5EF4-FFF2-40B4-BE49-F238E27FC236}">
                  <a16:creationId xmlns:a16="http://schemas.microsoft.com/office/drawing/2014/main" id="{04D988C0-8289-60D1-948B-C5EAD4903211}"/>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9" name="Freeform: Shape 5">
              <a:extLst>
                <a:ext uri="{FF2B5EF4-FFF2-40B4-BE49-F238E27FC236}">
                  <a16:creationId xmlns:a16="http://schemas.microsoft.com/office/drawing/2014/main" id="{98494D03-EB75-5103-38F6-09227F54D7A6}"/>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0" name="Freeform: Shape 6">
              <a:extLst>
                <a:ext uri="{FF2B5EF4-FFF2-40B4-BE49-F238E27FC236}">
                  <a16:creationId xmlns:a16="http://schemas.microsoft.com/office/drawing/2014/main" id="{66047EC1-C07F-2997-BC47-8F9A4B7894E7}"/>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pic>
        <p:nvPicPr>
          <p:cNvPr id="11" name="Picture 2" descr="image">
            <a:extLst>
              <a:ext uri="{FF2B5EF4-FFF2-40B4-BE49-F238E27FC236}">
                <a16:creationId xmlns:a16="http://schemas.microsoft.com/office/drawing/2014/main" id="{9600AB3B-E148-D74F-C635-F12A7224C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99" y="2270821"/>
            <a:ext cx="46101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91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CD868C9D-2A79-F512-4705-8F8CA577B383}"/>
              </a:ext>
            </a:extLst>
          </p:cNvPr>
          <p:cNvSpPr>
            <a:spLocks noGrp="1"/>
          </p:cNvSpPr>
          <p:nvPr>
            <p:ph type="body" sz="quarter" idx="14"/>
          </p:nvPr>
        </p:nvSpPr>
        <p:spPr>
          <a:xfrm>
            <a:off x="335362" y="44624"/>
            <a:ext cx="9121013" cy="643432"/>
          </a:xfrm>
        </p:spPr>
        <p:txBody>
          <a:bodyPr/>
          <a:lstStyle/>
          <a:p>
            <a:r>
              <a:rPr lang="en" altLang="zh-CN" dirty="0">
                <a:sym typeface="+mn-ea"/>
              </a:rPr>
              <a:t>Problem Investigation</a:t>
            </a:r>
            <a:endParaRPr lang="zh-CN" altLang="en-US" dirty="0"/>
          </a:p>
        </p:txBody>
      </p:sp>
      <p:sp>
        <p:nvSpPr>
          <p:cNvPr id="3" name="内容占位符 2">
            <a:extLst>
              <a:ext uri="{FF2B5EF4-FFF2-40B4-BE49-F238E27FC236}">
                <a16:creationId xmlns:a16="http://schemas.microsoft.com/office/drawing/2014/main" id="{D1F60321-A9EA-0F6B-7D1B-1912859267BA}"/>
              </a:ext>
            </a:extLst>
          </p:cNvPr>
          <p:cNvSpPr>
            <a:spLocks noGrp="1"/>
          </p:cNvSpPr>
          <p:nvPr>
            <p:ph type="body" sz="quarter" idx="18"/>
          </p:nvPr>
        </p:nvSpPr>
        <p:spPr>
          <a:xfrm>
            <a:off x="440790" y="978711"/>
            <a:ext cx="11310420" cy="5372855"/>
          </a:xfrm>
        </p:spPr>
        <p:txBody>
          <a:bodyPr>
            <a:normAutofit/>
          </a:bodyPr>
          <a:lstStyle/>
          <a:p>
            <a:pPr marL="342900" indent="-342900">
              <a:buFont typeface="Arial" panose="020B0604020202020204" pitchFamily="34" charset="0"/>
              <a:buChar char="•"/>
            </a:pPr>
            <a:r>
              <a:rPr lang="zh-CN" altLang="en-US" dirty="0"/>
              <a:t>In practice, there are many scenarios in which point-to-point queries are executed concurrently on the same underlying graph.</a:t>
            </a:r>
          </a:p>
        </p:txBody>
      </p:sp>
      <p:pic>
        <p:nvPicPr>
          <p:cNvPr id="7" name="图片 6">
            <a:extLst>
              <a:ext uri="{FF2B5EF4-FFF2-40B4-BE49-F238E27FC236}">
                <a16:creationId xmlns:a16="http://schemas.microsoft.com/office/drawing/2014/main" id="{D9C3D0B5-1D79-5D06-5CD7-47867B179506}"/>
              </a:ext>
            </a:extLst>
          </p:cNvPr>
          <p:cNvPicPr>
            <a:picLocks noChangeAspect="1"/>
          </p:cNvPicPr>
          <p:nvPr/>
        </p:nvPicPr>
        <p:blipFill>
          <a:blip r:embed="rId3"/>
          <a:stretch>
            <a:fillRect/>
          </a:stretch>
        </p:blipFill>
        <p:spPr>
          <a:xfrm>
            <a:off x="418072" y="2665574"/>
            <a:ext cx="2969456" cy="2363626"/>
          </a:xfrm>
          <a:prstGeom prst="rect">
            <a:avLst/>
          </a:prstGeom>
        </p:spPr>
      </p:pic>
      <p:sp>
        <p:nvSpPr>
          <p:cNvPr id="9" name="文本框 8">
            <a:extLst>
              <a:ext uri="{FF2B5EF4-FFF2-40B4-BE49-F238E27FC236}">
                <a16:creationId xmlns:a16="http://schemas.microsoft.com/office/drawing/2014/main" id="{70CD3E28-885C-A7CB-3EF3-C87C1BDA0F64}"/>
              </a:ext>
            </a:extLst>
          </p:cNvPr>
          <p:cNvSpPr txBox="1"/>
          <p:nvPr/>
        </p:nvSpPr>
        <p:spPr>
          <a:xfrm>
            <a:off x="167640" y="5289375"/>
            <a:ext cx="3268363" cy="646331"/>
          </a:xfrm>
          <a:prstGeom prst="rect">
            <a:avLst/>
          </a:prstGeom>
          <a:noFill/>
        </p:spPr>
        <p:txBody>
          <a:bodyPr wrap="square">
            <a:spAutoFit/>
          </a:bodyPr>
          <a:lstStyle/>
          <a:p>
            <a:pPr lvl="1"/>
            <a:r>
              <a:rPr lang="zh-CN" altLang="en-US" dirty="0"/>
              <a:t>Google Maps, optimizing logistics routes</a:t>
            </a:r>
          </a:p>
        </p:txBody>
      </p:sp>
      <p:pic>
        <p:nvPicPr>
          <p:cNvPr id="1028" name="Picture 4" descr="Facebook open graph">
            <a:extLst>
              <a:ext uri="{FF2B5EF4-FFF2-40B4-BE49-F238E27FC236}">
                <a16:creationId xmlns:a16="http://schemas.microsoft.com/office/drawing/2014/main" id="{6941554B-3125-5CD0-E324-0930C4188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591" y="2665573"/>
            <a:ext cx="2611807" cy="233314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20BEC1D-0A0C-A8CD-69EA-3931D21BBE32}"/>
              </a:ext>
            </a:extLst>
          </p:cNvPr>
          <p:cNvSpPr txBox="1"/>
          <p:nvPr/>
        </p:nvSpPr>
        <p:spPr>
          <a:xfrm>
            <a:off x="3614351" y="5289375"/>
            <a:ext cx="3935627" cy="1200329"/>
          </a:xfrm>
          <a:prstGeom prst="rect">
            <a:avLst/>
          </a:prstGeom>
          <a:noFill/>
        </p:spPr>
        <p:txBody>
          <a:bodyPr wrap="square">
            <a:spAutoFit/>
          </a:bodyPr>
          <a:lstStyle/>
          <a:p>
            <a:pPr lvl="1"/>
            <a:r>
              <a:rPr lang="zh-CN" altLang="en-US" dirty="0"/>
              <a:t>Facebook, suggesting potential friends through exploring relationship chains in social network analysis</a:t>
            </a:r>
          </a:p>
        </p:txBody>
      </p:sp>
      <p:pic>
        <p:nvPicPr>
          <p:cNvPr id="1030" name="Picture 6" descr="The power of graphs for risk forecast">
            <a:extLst>
              <a:ext uri="{FF2B5EF4-FFF2-40B4-BE49-F238E27FC236}">
                <a16:creationId xmlns:a16="http://schemas.microsoft.com/office/drawing/2014/main" id="{04928C91-D579-35B5-4E63-E525E4798E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5460" y="2665572"/>
            <a:ext cx="2586830" cy="239410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0ACE2A61-DFBE-0B97-B42A-40B9F1BB1C68}"/>
              </a:ext>
            </a:extLst>
          </p:cNvPr>
          <p:cNvSpPr txBox="1"/>
          <p:nvPr/>
        </p:nvSpPr>
        <p:spPr>
          <a:xfrm>
            <a:off x="7539990" y="5289375"/>
            <a:ext cx="4331970" cy="923330"/>
          </a:xfrm>
          <a:prstGeom prst="rect">
            <a:avLst/>
          </a:prstGeom>
          <a:noFill/>
        </p:spPr>
        <p:txBody>
          <a:bodyPr wrap="square">
            <a:spAutoFit/>
          </a:bodyPr>
          <a:lstStyle/>
          <a:p>
            <a:pPr lvl="1"/>
            <a:r>
              <a:rPr lang="zh-CN" altLang="en-US" dirty="0"/>
              <a:t>Alipay,analyzing</a:t>
            </a:r>
            <a:r>
              <a:rPr lang="en-US" altLang="zh-CN" dirty="0"/>
              <a:t> </a:t>
            </a:r>
            <a:r>
              <a:rPr lang="zh-CN" altLang="en-US" dirty="0"/>
              <a:t>risk</a:t>
            </a:r>
            <a:r>
              <a:rPr lang="en-US" altLang="zh-CN" dirty="0"/>
              <a:t> </a:t>
            </a:r>
            <a:r>
              <a:rPr lang="zh-CN" altLang="en-US" dirty="0"/>
              <a:t>propagation between</a:t>
            </a:r>
            <a:r>
              <a:rPr lang="en-US" altLang="zh-CN" dirty="0"/>
              <a:t> </a:t>
            </a:r>
            <a:r>
              <a:rPr lang="zh-CN" altLang="en-US" dirty="0"/>
              <a:t>entities</a:t>
            </a:r>
            <a:r>
              <a:rPr lang="en-US" altLang="zh-CN" dirty="0"/>
              <a:t> </a:t>
            </a:r>
            <a:r>
              <a:rPr lang="zh-CN" altLang="en-US" dirty="0"/>
              <a:t>in</a:t>
            </a:r>
            <a:r>
              <a:rPr lang="en-US" altLang="zh-CN" dirty="0"/>
              <a:t> </a:t>
            </a:r>
            <a:r>
              <a:rPr lang="zh-CN" altLang="en-US" dirty="0"/>
              <a:t>fnancial</a:t>
            </a:r>
            <a:r>
              <a:rPr lang="en-US" altLang="zh-CN" dirty="0"/>
              <a:t> </a:t>
            </a:r>
            <a:r>
              <a:rPr lang="zh-CN" altLang="en-US" dirty="0"/>
              <a:t>risk</a:t>
            </a:r>
            <a:r>
              <a:rPr lang="en-US" altLang="zh-CN" dirty="0"/>
              <a:t> </a:t>
            </a:r>
            <a:r>
              <a:rPr lang="zh-CN" altLang="en-US" dirty="0"/>
              <a:t>analysis</a:t>
            </a:r>
          </a:p>
        </p:txBody>
      </p:sp>
    </p:spTree>
    <p:extLst>
      <p:ext uri="{BB962C8B-B14F-4D97-AF65-F5344CB8AC3E}">
        <p14:creationId xmlns:p14="http://schemas.microsoft.com/office/powerpoint/2010/main" val="272057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CD868C9D-2A79-F512-4705-8F8CA577B383}"/>
              </a:ext>
            </a:extLst>
          </p:cNvPr>
          <p:cNvSpPr>
            <a:spLocks noGrp="1"/>
          </p:cNvSpPr>
          <p:nvPr>
            <p:ph type="body" sz="quarter" idx="14"/>
          </p:nvPr>
        </p:nvSpPr>
        <p:spPr>
          <a:xfrm>
            <a:off x="87828" y="93877"/>
            <a:ext cx="9377448" cy="642938"/>
          </a:xfrm>
        </p:spPr>
        <p:txBody>
          <a:bodyPr>
            <a:noAutofit/>
          </a:bodyPr>
          <a:lstStyle/>
          <a:p>
            <a:r>
              <a:rPr lang="en" altLang="zh-CN" sz="2800" dirty="0"/>
              <a:t>The characteristics of p</a:t>
            </a:r>
            <a:r>
              <a:rPr lang="en" altLang="zh-CN" sz="2800" dirty="0">
                <a:sym typeface="+mn-ea"/>
              </a:rPr>
              <a:t>oint-to-point</a:t>
            </a:r>
            <a:r>
              <a:rPr lang="en" altLang="zh-CN" sz="2800" dirty="0"/>
              <a:t> query</a:t>
            </a:r>
            <a:endParaRPr lang="zh-CN" altLang="en-US" sz="2800" dirty="0"/>
          </a:p>
        </p:txBody>
      </p:sp>
      <p:sp>
        <p:nvSpPr>
          <p:cNvPr id="3" name="内容占位符 2">
            <a:extLst>
              <a:ext uri="{FF2B5EF4-FFF2-40B4-BE49-F238E27FC236}">
                <a16:creationId xmlns:a16="http://schemas.microsoft.com/office/drawing/2014/main" id="{D1F60321-A9EA-0F6B-7D1B-1912859267BA}"/>
              </a:ext>
            </a:extLst>
          </p:cNvPr>
          <p:cNvSpPr>
            <a:spLocks noGrp="1"/>
          </p:cNvSpPr>
          <p:nvPr>
            <p:ph type="body" sz="quarter" idx="18"/>
          </p:nvPr>
        </p:nvSpPr>
        <p:spPr>
          <a:xfrm>
            <a:off x="330200" y="840620"/>
            <a:ext cx="9406733" cy="5372855"/>
          </a:xfrm>
        </p:spPr>
        <p:txBody>
          <a:bodyPr>
            <a:normAutofit/>
          </a:bodyPr>
          <a:lstStyle/>
          <a:p>
            <a:r>
              <a:rPr lang="en" altLang="zh-CN" dirty="0">
                <a:latin typeface="+mn-ea"/>
              </a:rPr>
              <a:t>Do selective traversal without traversing the entire graph.</a:t>
            </a:r>
          </a:p>
          <a:p>
            <a:r>
              <a:rPr lang="en" altLang="zh-CN" dirty="0">
                <a:latin typeface="+mn-ea"/>
              </a:rPr>
              <a:t>The key to speeding up query is pruning, and the key to pruning is to confirm the boundaries faster and more accurately.</a:t>
            </a:r>
          </a:p>
          <a:p>
            <a:endParaRPr lang="zh-CN" altLang="en-US" sz="2400" dirty="0"/>
          </a:p>
        </p:txBody>
      </p:sp>
      <p:sp>
        <p:nvSpPr>
          <p:cNvPr id="2" name="文本框 1">
            <a:extLst>
              <a:ext uri="{FF2B5EF4-FFF2-40B4-BE49-F238E27FC236}">
                <a16:creationId xmlns:a16="http://schemas.microsoft.com/office/drawing/2014/main" id="{EB41AD4F-E062-C29C-DC08-B6B053F01DD0}"/>
              </a:ext>
            </a:extLst>
          </p:cNvPr>
          <p:cNvSpPr txBox="1"/>
          <p:nvPr/>
        </p:nvSpPr>
        <p:spPr>
          <a:xfrm>
            <a:off x="2050246" y="3576914"/>
            <a:ext cx="1958466"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603050405020304" pitchFamily="18" charset="0"/>
              </a:rPr>
              <a:t>Point-to-all query</a:t>
            </a:r>
          </a:p>
          <a:p>
            <a:pPr lvl="0" algn="ctr" defTabSz="457200"/>
            <a:r>
              <a:rPr kumimoji="1" lang="en-US" altLang="zh-CN" sz="1600" dirty="0">
                <a:solidFill>
                  <a:prstClr val="black"/>
                </a:solidFill>
                <a:latin typeface="Cambria Math" panose="02040503050406030204" pitchFamily="18" charset="0"/>
                <a:ea typeface="Cambria Math" panose="02040503050406030204" pitchFamily="18" charset="0"/>
              </a:rPr>
              <a:t>𝑄 (s → *)</a:t>
            </a:r>
            <a:endParaRPr kumimoji="1" lang="zh-CN" altLang="en-US" sz="1600" dirty="0">
              <a:solidFill>
                <a:prstClr val="black"/>
              </a:solidFill>
              <a:latin typeface="Cambria Math" panose="02040503050406030204" pitchFamily="18" charset="0"/>
            </a:endParaRPr>
          </a:p>
        </p:txBody>
      </p:sp>
      <p:grpSp>
        <p:nvGrpSpPr>
          <p:cNvPr id="5" name="组合 4">
            <a:extLst>
              <a:ext uri="{FF2B5EF4-FFF2-40B4-BE49-F238E27FC236}">
                <a16:creationId xmlns:a16="http://schemas.microsoft.com/office/drawing/2014/main" id="{BC842011-55B2-4709-BEB9-07EA2FE665AD}"/>
              </a:ext>
            </a:extLst>
          </p:cNvPr>
          <p:cNvGrpSpPr/>
          <p:nvPr/>
        </p:nvGrpSpPr>
        <p:grpSpPr>
          <a:xfrm>
            <a:off x="2112790" y="4228167"/>
            <a:ext cx="1925888" cy="2040982"/>
            <a:chOff x="3347105" y="2718082"/>
            <a:chExt cx="2581109" cy="2735362"/>
          </a:xfrm>
        </p:grpSpPr>
        <p:sp>
          <p:nvSpPr>
            <p:cNvPr id="6" name="椭圆 5">
              <a:extLst>
                <a:ext uri="{FF2B5EF4-FFF2-40B4-BE49-F238E27FC236}">
                  <a16:creationId xmlns:a16="http://schemas.microsoft.com/office/drawing/2014/main" id="{100C33F5-4B96-B440-7CF6-D0F7A53F821C}"/>
                </a:ext>
              </a:extLst>
            </p:cNvPr>
            <p:cNvSpPr/>
            <p:nvPr/>
          </p:nvSpPr>
          <p:spPr>
            <a:xfrm>
              <a:off x="4266988" y="308652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椭圆 7">
              <a:extLst>
                <a:ext uri="{FF2B5EF4-FFF2-40B4-BE49-F238E27FC236}">
                  <a16:creationId xmlns:a16="http://schemas.microsoft.com/office/drawing/2014/main" id="{031B2838-E2A2-3BC4-365D-025D12125B67}"/>
                </a:ext>
              </a:extLst>
            </p:cNvPr>
            <p:cNvSpPr/>
            <p:nvPr/>
          </p:nvSpPr>
          <p:spPr>
            <a:xfrm>
              <a:off x="4214846" y="363661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椭圆 9">
              <a:extLst>
                <a:ext uri="{FF2B5EF4-FFF2-40B4-BE49-F238E27FC236}">
                  <a16:creationId xmlns:a16="http://schemas.microsoft.com/office/drawing/2014/main" id="{E49D3618-02DF-8083-58D9-6511EB66FDB8}"/>
                </a:ext>
              </a:extLst>
            </p:cNvPr>
            <p:cNvSpPr/>
            <p:nvPr/>
          </p:nvSpPr>
          <p:spPr>
            <a:xfrm>
              <a:off x="5014959" y="327005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椭圆 11">
              <a:extLst>
                <a:ext uri="{FF2B5EF4-FFF2-40B4-BE49-F238E27FC236}">
                  <a16:creationId xmlns:a16="http://schemas.microsoft.com/office/drawing/2014/main" id="{DD39B904-4E17-0131-D3BA-59D901658556}"/>
                </a:ext>
              </a:extLst>
            </p:cNvPr>
            <p:cNvSpPr/>
            <p:nvPr/>
          </p:nvSpPr>
          <p:spPr>
            <a:xfrm>
              <a:off x="4560099" y="345645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椭圆 13">
              <a:extLst>
                <a:ext uri="{FF2B5EF4-FFF2-40B4-BE49-F238E27FC236}">
                  <a16:creationId xmlns:a16="http://schemas.microsoft.com/office/drawing/2014/main" id="{DD20A8E6-D780-305A-8306-18734B6DF02F}"/>
                </a:ext>
              </a:extLst>
            </p:cNvPr>
            <p:cNvSpPr/>
            <p:nvPr/>
          </p:nvSpPr>
          <p:spPr>
            <a:xfrm>
              <a:off x="4888960" y="385677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椭圆 14">
              <a:extLst>
                <a:ext uri="{FF2B5EF4-FFF2-40B4-BE49-F238E27FC236}">
                  <a16:creationId xmlns:a16="http://schemas.microsoft.com/office/drawing/2014/main" id="{084F12AE-6400-8D4A-235F-17A53B1302ED}"/>
                </a:ext>
              </a:extLst>
            </p:cNvPr>
            <p:cNvSpPr/>
            <p:nvPr/>
          </p:nvSpPr>
          <p:spPr>
            <a:xfrm>
              <a:off x="4529069" y="399012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椭圆 15">
              <a:extLst>
                <a:ext uri="{FF2B5EF4-FFF2-40B4-BE49-F238E27FC236}">
                  <a16:creationId xmlns:a16="http://schemas.microsoft.com/office/drawing/2014/main" id="{EB0B6C73-D3A7-36CE-45BA-8851F5B30AEB}"/>
                </a:ext>
              </a:extLst>
            </p:cNvPr>
            <p:cNvSpPr/>
            <p:nvPr/>
          </p:nvSpPr>
          <p:spPr>
            <a:xfrm>
              <a:off x="5203529" y="416794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椭圆 16">
              <a:extLst>
                <a:ext uri="{FF2B5EF4-FFF2-40B4-BE49-F238E27FC236}">
                  <a16:creationId xmlns:a16="http://schemas.microsoft.com/office/drawing/2014/main" id="{AADB0344-90AC-95F8-D16D-71EE6911AEFA}"/>
                </a:ext>
              </a:extLst>
            </p:cNvPr>
            <p:cNvSpPr/>
            <p:nvPr/>
          </p:nvSpPr>
          <p:spPr>
            <a:xfrm>
              <a:off x="4847696" y="434879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椭圆 17">
              <a:extLst>
                <a:ext uri="{FF2B5EF4-FFF2-40B4-BE49-F238E27FC236}">
                  <a16:creationId xmlns:a16="http://schemas.microsoft.com/office/drawing/2014/main" id="{EFF8390F-B31F-0589-8943-F0E51DD7AE1F}"/>
                </a:ext>
              </a:extLst>
            </p:cNvPr>
            <p:cNvSpPr/>
            <p:nvPr/>
          </p:nvSpPr>
          <p:spPr>
            <a:xfrm>
              <a:off x="5337535" y="356341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椭圆 18">
              <a:extLst>
                <a:ext uri="{FF2B5EF4-FFF2-40B4-BE49-F238E27FC236}">
                  <a16:creationId xmlns:a16="http://schemas.microsoft.com/office/drawing/2014/main" id="{344BE787-8DEA-31C5-0C3B-BF41A4A77BD4}"/>
                </a:ext>
              </a:extLst>
            </p:cNvPr>
            <p:cNvSpPr/>
            <p:nvPr/>
          </p:nvSpPr>
          <p:spPr>
            <a:xfrm>
              <a:off x="3833964" y="355590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椭圆 19">
              <a:extLst>
                <a:ext uri="{FF2B5EF4-FFF2-40B4-BE49-F238E27FC236}">
                  <a16:creationId xmlns:a16="http://schemas.microsoft.com/office/drawing/2014/main" id="{1415799C-4809-3060-DB09-9F8CE4005D34}"/>
                </a:ext>
              </a:extLst>
            </p:cNvPr>
            <p:cNvSpPr/>
            <p:nvPr/>
          </p:nvSpPr>
          <p:spPr>
            <a:xfrm>
              <a:off x="4356106" y="437931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椭圆 20">
              <a:extLst>
                <a:ext uri="{FF2B5EF4-FFF2-40B4-BE49-F238E27FC236}">
                  <a16:creationId xmlns:a16="http://schemas.microsoft.com/office/drawing/2014/main" id="{107D629E-4ACA-608B-DB16-47984C128376}"/>
                </a:ext>
              </a:extLst>
            </p:cNvPr>
            <p:cNvSpPr/>
            <p:nvPr/>
          </p:nvSpPr>
          <p:spPr>
            <a:xfrm>
              <a:off x="4047313" y="401282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椭圆 21">
              <a:extLst>
                <a:ext uri="{FF2B5EF4-FFF2-40B4-BE49-F238E27FC236}">
                  <a16:creationId xmlns:a16="http://schemas.microsoft.com/office/drawing/2014/main" id="{7E8B66F1-E493-F376-3229-B6480B3139D6}"/>
                </a:ext>
              </a:extLst>
            </p:cNvPr>
            <p:cNvSpPr/>
            <p:nvPr/>
          </p:nvSpPr>
          <p:spPr>
            <a:xfrm>
              <a:off x="3959964" y="449877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椭圆 22">
              <a:extLst>
                <a:ext uri="{FF2B5EF4-FFF2-40B4-BE49-F238E27FC236}">
                  <a16:creationId xmlns:a16="http://schemas.microsoft.com/office/drawing/2014/main" id="{0CE205EA-A946-55A4-1B60-ECAED81E4ADC}"/>
                </a:ext>
              </a:extLst>
            </p:cNvPr>
            <p:cNvSpPr/>
            <p:nvPr/>
          </p:nvSpPr>
          <p:spPr>
            <a:xfrm>
              <a:off x="4449669" y="486282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椭圆 23">
              <a:extLst>
                <a:ext uri="{FF2B5EF4-FFF2-40B4-BE49-F238E27FC236}">
                  <a16:creationId xmlns:a16="http://schemas.microsoft.com/office/drawing/2014/main" id="{68D67448-3E17-E6FC-65B6-666DA90D1F95}"/>
                </a:ext>
              </a:extLst>
            </p:cNvPr>
            <p:cNvSpPr/>
            <p:nvPr/>
          </p:nvSpPr>
          <p:spPr>
            <a:xfrm>
              <a:off x="5206066" y="452619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椭圆 24">
              <a:extLst>
                <a:ext uri="{FF2B5EF4-FFF2-40B4-BE49-F238E27FC236}">
                  <a16:creationId xmlns:a16="http://schemas.microsoft.com/office/drawing/2014/main" id="{50A5C7E9-1555-073A-2210-09D91C5882E8}"/>
                </a:ext>
              </a:extLst>
            </p:cNvPr>
            <p:cNvSpPr/>
            <p:nvPr/>
          </p:nvSpPr>
          <p:spPr>
            <a:xfrm>
              <a:off x="3583366" y="4034426"/>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椭圆 25">
              <a:extLst>
                <a:ext uri="{FF2B5EF4-FFF2-40B4-BE49-F238E27FC236}">
                  <a16:creationId xmlns:a16="http://schemas.microsoft.com/office/drawing/2014/main" id="{06B0DDE2-1809-A461-6265-07B264D9AB21}"/>
                </a:ext>
              </a:extLst>
            </p:cNvPr>
            <p:cNvSpPr/>
            <p:nvPr/>
          </p:nvSpPr>
          <p:spPr>
            <a:xfrm>
              <a:off x="3365167" y="2718082"/>
              <a:ext cx="2563047" cy="2735362"/>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椭圆 26">
              <a:extLst>
                <a:ext uri="{FF2B5EF4-FFF2-40B4-BE49-F238E27FC236}">
                  <a16:creationId xmlns:a16="http://schemas.microsoft.com/office/drawing/2014/main" id="{2364AEB6-2C9E-E117-6E99-A4683F64DEAB}"/>
                </a:ext>
              </a:extLst>
            </p:cNvPr>
            <p:cNvSpPr/>
            <p:nvPr/>
          </p:nvSpPr>
          <p:spPr>
            <a:xfrm>
              <a:off x="4703240" y="29550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椭圆 27">
              <a:extLst>
                <a:ext uri="{FF2B5EF4-FFF2-40B4-BE49-F238E27FC236}">
                  <a16:creationId xmlns:a16="http://schemas.microsoft.com/office/drawing/2014/main" id="{0C1AFD7F-EDBF-1C1B-19EC-99CF511CD7FC}"/>
                </a:ext>
              </a:extLst>
            </p:cNvPr>
            <p:cNvSpPr/>
            <p:nvPr/>
          </p:nvSpPr>
          <p:spPr>
            <a:xfrm>
              <a:off x="4879040" y="47824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文本框 28">
              <a:extLst>
                <a:ext uri="{FF2B5EF4-FFF2-40B4-BE49-F238E27FC236}">
                  <a16:creationId xmlns:a16="http://schemas.microsoft.com/office/drawing/2014/main" id="{28CAF47D-FB92-2736-A6F4-487196DF9671}"/>
                </a:ext>
              </a:extLst>
            </p:cNvPr>
            <p:cNvSpPr txBox="1"/>
            <p:nvPr/>
          </p:nvSpPr>
          <p:spPr>
            <a:xfrm>
              <a:off x="3347105" y="3912821"/>
              <a:ext cx="365654" cy="412488"/>
            </a:xfrm>
            <a:prstGeom prst="rect">
              <a:avLst/>
            </a:prstGeom>
            <a:noFill/>
          </p:spPr>
          <p:txBody>
            <a:bodyPr wrap="none" rtlCol="0">
              <a:spAutoFit/>
            </a:bodyPr>
            <a:lstStyle/>
            <a:p>
              <a:r>
                <a:rPr kumimoji="1" lang="en-US" altLang="zh-CN" sz="1400" b="1">
                  <a:latin typeface="微软雅黑" panose="020B0503020204020204" pitchFamily="34" charset="-122"/>
                  <a:ea typeface="微软雅黑" panose="020B0503020204020204" pitchFamily="34" charset="-122"/>
                  <a:cs typeface="Times New Roman" panose="02020603050405020304" pitchFamily="18" charset="0"/>
                </a:rPr>
                <a:t>s</a:t>
              </a:r>
            </a:p>
          </p:txBody>
        </p:sp>
        <p:cxnSp>
          <p:nvCxnSpPr>
            <p:cNvPr id="30" name="直线箭头连接符 194">
              <a:extLst>
                <a:ext uri="{FF2B5EF4-FFF2-40B4-BE49-F238E27FC236}">
                  <a16:creationId xmlns:a16="http://schemas.microsoft.com/office/drawing/2014/main" id="{033A40A9-18BA-F23F-EBFB-369D8F38E43C}"/>
                </a:ext>
              </a:extLst>
            </p:cNvPr>
            <p:cNvCxnSpPr>
              <a:stCxn id="25" idx="0"/>
              <a:endCxn id="19" idx="3"/>
            </p:cNvCxnSpPr>
            <p:nvPr/>
          </p:nvCxnSpPr>
          <p:spPr>
            <a:xfrm flipV="1">
              <a:off x="3709366" y="3771001"/>
              <a:ext cx="161502" cy="26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95">
              <a:extLst>
                <a:ext uri="{FF2B5EF4-FFF2-40B4-BE49-F238E27FC236}">
                  <a16:creationId xmlns:a16="http://schemas.microsoft.com/office/drawing/2014/main" id="{F3012956-D1E7-1854-E9D9-856176ADB9A7}"/>
                </a:ext>
              </a:extLst>
            </p:cNvPr>
            <p:cNvCxnSpPr>
              <a:stCxn id="25" idx="6"/>
              <a:endCxn id="21" idx="2"/>
            </p:cNvCxnSpPr>
            <p:nvPr/>
          </p:nvCxnSpPr>
          <p:spPr>
            <a:xfrm flipV="1">
              <a:off x="3835365" y="4138822"/>
              <a:ext cx="211948" cy="216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96">
              <a:extLst>
                <a:ext uri="{FF2B5EF4-FFF2-40B4-BE49-F238E27FC236}">
                  <a16:creationId xmlns:a16="http://schemas.microsoft.com/office/drawing/2014/main" id="{5C8B6E69-ED96-023A-E9C7-C2923330E05D}"/>
                </a:ext>
              </a:extLst>
            </p:cNvPr>
            <p:cNvCxnSpPr>
              <a:stCxn id="25" idx="5"/>
              <a:endCxn id="22" idx="1"/>
            </p:cNvCxnSpPr>
            <p:nvPr/>
          </p:nvCxnSpPr>
          <p:spPr>
            <a:xfrm>
              <a:off x="3798461" y="4249521"/>
              <a:ext cx="198407" cy="286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2DAA2E2E-D046-EB0F-E4A3-E91D764D0AF2}"/>
                </a:ext>
              </a:extLst>
            </p:cNvPr>
            <p:cNvSpPr/>
            <p:nvPr/>
          </p:nvSpPr>
          <p:spPr>
            <a:xfrm>
              <a:off x="5573893" y="395976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文本框 33">
            <a:extLst>
              <a:ext uri="{FF2B5EF4-FFF2-40B4-BE49-F238E27FC236}">
                <a16:creationId xmlns:a16="http://schemas.microsoft.com/office/drawing/2014/main" id="{6B569A63-A9F1-3EAA-A132-D08956D7001E}"/>
              </a:ext>
            </a:extLst>
          </p:cNvPr>
          <p:cNvSpPr txBox="1"/>
          <p:nvPr/>
        </p:nvSpPr>
        <p:spPr>
          <a:xfrm>
            <a:off x="6294822" y="3643392"/>
            <a:ext cx="2289534"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603050405020304" pitchFamily="18" charset="0"/>
              </a:rPr>
              <a:t>Point-to-point query</a:t>
            </a:r>
          </a:p>
          <a:p>
            <a:pPr algn="ctr"/>
            <a:r>
              <a:rPr kumimoji="1" lang="en-US" altLang="zh-CN" sz="1600" dirty="0">
                <a:solidFill>
                  <a:prstClr val="black"/>
                </a:solidFill>
                <a:latin typeface="Cambria Math" panose="02040503050406030204" pitchFamily="18" charset="0"/>
                <a:ea typeface="Cambria Math" panose="02040503050406030204" pitchFamily="18" charset="0"/>
              </a:rPr>
              <a:t>𝑄 (s → d)</a:t>
            </a:r>
            <a:endParaRPr kumimoji="1" lang="zh-CN" altLang="en-US" sz="1600" dirty="0">
              <a:solidFill>
                <a:prstClr val="black"/>
              </a:solidFill>
              <a:latin typeface="Cambria Math" panose="02040503050406030204" pitchFamily="18" charset="0"/>
            </a:endParaRPr>
          </a:p>
        </p:txBody>
      </p:sp>
      <p:grpSp>
        <p:nvGrpSpPr>
          <p:cNvPr id="35" name="组合 34">
            <a:extLst>
              <a:ext uri="{FF2B5EF4-FFF2-40B4-BE49-F238E27FC236}">
                <a16:creationId xmlns:a16="http://schemas.microsoft.com/office/drawing/2014/main" id="{89957967-59A5-87A3-68DB-ACF596C53F64}"/>
              </a:ext>
            </a:extLst>
          </p:cNvPr>
          <p:cNvGrpSpPr/>
          <p:nvPr/>
        </p:nvGrpSpPr>
        <p:grpSpPr>
          <a:xfrm>
            <a:off x="6533923" y="4532642"/>
            <a:ext cx="2148680" cy="1611498"/>
            <a:chOff x="8844230" y="3028889"/>
            <a:chExt cx="2879701" cy="2159760"/>
          </a:xfrm>
        </p:grpSpPr>
        <p:sp>
          <p:nvSpPr>
            <p:cNvPr id="36" name="椭圆 35">
              <a:extLst>
                <a:ext uri="{FF2B5EF4-FFF2-40B4-BE49-F238E27FC236}">
                  <a16:creationId xmlns:a16="http://schemas.microsoft.com/office/drawing/2014/main" id="{C19B0850-967E-22B4-11AD-3B60E9D084D4}"/>
                </a:ext>
              </a:extLst>
            </p:cNvPr>
            <p:cNvSpPr/>
            <p:nvPr/>
          </p:nvSpPr>
          <p:spPr>
            <a:xfrm>
              <a:off x="9806022" y="316034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椭圆 36">
              <a:extLst>
                <a:ext uri="{FF2B5EF4-FFF2-40B4-BE49-F238E27FC236}">
                  <a16:creationId xmlns:a16="http://schemas.microsoft.com/office/drawing/2014/main" id="{997A44D3-7907-775B-FACC-61F8B086BC49}"/>
                </a:ext>
              </a:extLst>
            </p:cNvPr>
            <p:cNvSpPr/>
            <p:nvPr/>
          </p:nvSpPr>
          <p:spPr>
            <a:xfrm>
              <a:off x="9753880" y="371043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椭圆 37">
              <a:extLst>
                <a:ext uri="{FF2B5EF4-FFF2-40B4-BE49-F238E27FC236}">
                  <a16:creationId xmlns:a16="http://schemas.microsoft.com/office/drawing/2014/main" id="{080BA61D-EDC7-8408-6DE1-4D7DCD89164A}"/>
                </a:ext>
              </a:extLst>
            </p:cNvPr>
            <p:cNvSpPr/>
            <p:nvPr/>
          </p:nvSpPr>
          <p:spPr>
            <a:xfrm>
              <a:off x="10553993" y="334388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椭圆 38">
              <a:extLst>
                <a:ext uri="{FF2B5EF4-FFF2-40B4-BE49-F238E27FC236}">
                  <a16:creationId xmlns:a16="http://schemas.microsoft.com/office/drawing/2014/main" id="{F9A68A70-6EA1-2451-E100-34FFA5D848EC}"/>
                </a:ext>
              </a:extLst>
            </p:cNvPr>
            <p:cNvSpPr/>
            <p:nvPr/>
          </p:nvSpPr>
          <p:spPr>
            <a:xfrm>
              <a:off x="10099133" y="353027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椭圆 39">
              <a:extLst>
                <a:ext uri="{FF2B5EF4-FFF2-40B4-BE49-F238E27FC236}">
                  <a16:creationId xmlns:a16="http://schemas.microsoft.com/office/drawing/2014/main" id="{D7C93331-C20B-289B-2744-EC2ABA689C08}"/>
                </a:ext>
              </a:extLst>
            </p:cNvPr>
            <p:cNvSpPr/>
            <p:nvPr/>
          </p:nvSpPr>
          <p:spPr>
            <a:xfrm>
              <a:off x="10427994" y="393059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椭圆 40">
              <a:extLst>
                <a:ext uri="{FF2B5EF4-FFF2-40B4-BE49-F238E27FC236}">
                  <a16:creationId xmlns:a16="http://schemas.microsoft.com/office/drawing/2014/main" id="{334872F9-943B-64DE-6193-43E5EB7CED03}"/>
                </a:ext>
              </a:extLst>
            </p:cNvPr>
            <p:cNvSpPr/>
            <p:nvPr/>
          </p:nvSpPr>
          <p:spPr>
            <a:xfrm>
              <a:off x="10068103" y="406394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椭圆 41">
              <a:extLst>
                <a:ext uri="{FF2B5EF4-FFF2-40B4-BE49-F238E27FC236}">
                  <a16:creationId xmlns:a16="http://schemas.microsoft.com/office/drawing/2014/main" id="{7C486940-222D-682A-B50B-86A4E2605B5D}"/>
                </a:ext>
              </a:extLst>
            </p:cNvPr>
            <p:cNvSpPr/>
            <p:nvPr/>
          </p:nvSpPr>
          <p:spPr>
            <a:xfrm>
              <a:off x="10742563" y="424176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椭圆 42">
              <a:extLst>
                <a:ext uri="{FF2B5EF4-FFF2-40B4-BE49-F238E27FC236}">
                  <a16:creationId xmlns:a16="http://schemas.microsoft.com/office/drawing/2014/main" id="{73576F7F-74EB-0E54-BFDE-1DEDC95C53B7}"/>
                </a:ext>
              </a:extLst>
            </p:cNvPr>
            <p:cNvSpPr/>
            <p:nvPr/>
          </p:nvSpPr>
          <p:spPr>
            <a:xfrm>
              <a:off x="10386730" y="4422611"/>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椭圆 43">
              <a:extLst>
                <a:ext uri="{FF2B5EF4-FFF2-40B4-BE49-F238E27FC236}">
                  <a16:creationId xmlns:a16="http://schemas.microsoft.com/office/drawing/2014/main" id="{A09DD428-7378-9D28-8079-14DBFDEEF496}"/>
                </a:ext>
              </a:extLst>
            </p:cNvPr>
            <p:cNvSpPr/>
            <p:nvPr/>
          </p:nvSpPr>
          <p:spPr>
            <a:xfrm>
              <a:off x="10876569" y="3637235"/>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椭圆 44">
              <a:extLst>
                <a:ext uri="{FF2B5EF4-FFF2-40B4-BE49-F238E27FC236}">
                  <a16:creationId xmlns:a16="http://schemas.microsoft.com/office/drawing/2014/main" id="{00C60685-B8FE-1470-1938-B812F67B6567}"/>
                </a:ext>
              </a:extLst>
            </p:cNvPr>
            <p:cNvSpPr/>
            <p:nvPr/>
          </p:nvSpPr>
          <p:spPr>
            <a:xfrm>
              <a:off x="9372998" y="362972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椭圆 45">
              <a:extLst>
                <a:ext uri="{FF2B5EF4-FFF2-40B4-BE49-F238E27FC236}">
                  <a16:creationId xmlns:a16="http://schemas.microsoft.com/office/drawing/2014/main" id="{9205AF79-1921-2C63-19F0-F9C6099415C3}"/>
                </a:ext>
              </a:extLst>
            </p:cNvPr>
            <p:cNvSpPr/>
            <p:nvPr/>
          </p:nvSpPr>
          <p:spPr>
            <a:xfrm>
              <a:off x="9895140" y="4453137"/>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椭圆 46">
              <a:extLst>
                <a:ext uri="{FF2B5EF4-FFF2-40B4-BE49-F238E27FC236}">
                  <a16:creationId xmlns:a16="http://schemas.microsoft.com/office/drawing/2014/main" id="{B2CE27FD-AB6B-C2F8-B31B-B94B5F086B82}"/>
                </a:ext>
              </a:extLst>
            </p:cNvPr>
            <p:cNvSpPr/>
            <p:nvPr/>
          </p:nvSpPr>
          <p:spPr>
            <a:xfrm>
              <a:off x="9586347" y="408664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椭圆 47">
              <a:extLst>
                <a:ext uri="{FF2B5EF4-FFF2-40B4-BE49-F238E27FC236}">
                  <a16:creationId xmlns:a16="http://schemas.microsoft.com/office/drawing/2014/main" id="{2B7074CD-57CA-CD11-E24C-4AC6AD20F61C}"/>
                </a:ext>
              </a:extLst>
            </p:cNvPr>
            <p:cNvSpPr/>
            <p:nvPr/>
          </p:nvSpPr>
          <p:spPr>
            <a:xfrm>
              <a:off x="9498998" y="4572598"/>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 name="椭圆 48">
              <a:extLst>
                <a:ext uri="{FF2B5EF4-FFF2-40B4-BE49-F238E27FC236}">
                  <a16:creationId xmlns:a16="http://schemas.microsoft.com/office/drawing/2014/main" id="{E2FB3AD2-FA56-A756-710F-72B130D21566}"/>
                </a:ext>
              </a:extLst>
            </p:cNvPr>
            <p:cNvSpPr/>
            <p:nvPr/>
          </p:nvSpPr>
          <p:spPr>
            <a:xfrm>
              <a:off x="9988703" y="493665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椭圆 49">
              <a:extLst>
                <a:ext uri="{FF2B5EF4-FFF2-40B4-BE49-F238E27FC236}">
                  <a16:creationId xmlns:a16="http://schemas.microsoft.com/office/drawing/2014/main" id="{DCAF9796-4FAE-1B2F-FAF6-75B9181C6A6F}"/>
                </a:ext>
              </a:extLst>
            </p:cNvPr>
            <p:cNvSpPr/>
            <p:nvPr/>
          </p:nvSpPr>
          <p:spPr>
            <a:xfrm>
              <a:off x="10745100" y="4600013"/>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椭圆 50">
              <a:extLst>
                <a:ext uri="{FF2B5EF4-FFF2-40B4-BE49-F238E27FC236}">
                  <a16:creationId xmlns:a16="http://schemas.microsoft.com/office/drawing/2014/main" id="{AC5C05D9-1B2C-9FC9-F199-6BAE01FDA940}"/>
                </a:ext>
              </a:extLst>
            </p:cNvPr>
            <p:cNvSpPr/>
            <p:nvPr/>
          </p:nvSpPr>
          <p:spPr>
            <a:xfrm>
              <a:off x="9122400" y="4055995"/>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椭圆 51">
              <a:extLst>
                <a:ext uri="{FF2B5EF4-FFF2-40B4-BE49-F238E27FC236}">
                  <a16:creationId xmlns:a16="http://schemas.microsoft.com/office/drawing/2014/main" id="{E63A5B0F-CA9C-5233-0EEF-42BAB71CAD96}"/>
                </a:ext>
              </a:extLst>
            </p:cNvPr>
            <p:cNvSpPr/>
            <p:nvPr/>
          </p:nvSpPr>
          <p:spPr>
            <a:xfrm>
              <a:off x="8844230" y="3482663"/>
              <a:ext cx="2858797" cy="1133909"/>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椭圆 52">
              <a:extLst>
                <a:ext uri="{FF2B5EF4-FFF2-40B4-BE49-F238E27FC236}">
                  <a16:creationId xmlns:a16="http://schemas.microsoft.com/office/drawing/2014/main" id="{899B2A90-45F2-5F8F-B0B5-690BE8969F3A}"/>
                </a:ext>
              </a:extLst>
            </p:cNvPr>
            <p:cNvSpPr/>
            <p:nvPr/>
          </p:nvSpPr>
          <p:spPr>
            <a:xfrm>
              <a:off x="10242274" y="30288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椭圆 53">
              <a:extLst>
                <a:ext uri="{FF2B5EF4-FFF2-40B4-BE49-F238E27FC236}">
                  <a16:creationId xmlns:a16="http://schemas.microsoft.com/office/drawing/2014/main" id="{C75DE3D1-3E28-53CA-F29E-C2588CD47C8E}"/>
                </a:ext>
              </a:extLst>
            </p:cNvPr>
            <p:cNvSpPr/>
            <p:nvPr/>
          </p:nvSpPr>
          <p:spPr>
            <a:xfrm>
              <a:off x="10418074" y="48562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8AE69056-6FDF-B19E-84AD-0C0F8A38489E}"/>
                </a:ext>
              </a:extLst>
            </p:cNvPr>
            <p:cNvSpPr txBox="1"/>
            <p:nvPr/>
          </p:nvSpPr>
          <p:spPr>
            <a:xfrm>
              <a:off x="8886139" y="3869075"/>
              <a:ext cx="348468"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603050405020304" pitchFamily="18" charset="0"/>
                </a:rPr>
                <a:t>s</a:t>
              </a:r>
            </a:p>
          </p:txBody>
        </p:sp>
        <p:cxnSp>
          <p:nvCxnSpPr>
            <p:cNvPr id="56" name="直线箭头连接符 221">
              <a:extLst>
                <a:ext uri="{FF2B5EF4-FFF2-40B4-BE49-F238E27FC236}">
                  <a16:creationId xmlns:a16="http://schemas.microsoft.com/office/drawing/2014/main" id="{E92A39F1-B05F-2509-BF03-84424022A414}"/>
                </a:ext>
              </a:extLst>
            </p:cNvPr>
            <p:cNvCxnSpPr>
              <a:stCxn id="51" idx="0"/>
              <a:endCxn id="45" idx="3"/>
            </p:cNvCxnSpPr>
            <p:nvPr/>
          </p:nvCxnSpPr>
          <p:spPr>
            <a:xfrm flipV="1">
              <a:off x="9248400" y="3844822"/>
              <a:ext cx="161502" cy="211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222">
              <a:extLst>
                <a:ext uri="{FF2B5EF4-FFF2-40B4-BE49-F238E27FC236}">
                  <a16:creationId xmlns:a16="http://schemas.microsoft.com/office/drawing/2014/main" id="{CDAE8A65-839C-579A-732A-5B0228EDA2CD}"/>
                </a:ext>
              </a:extLst>
            </p:cNvPr>
            <p:cNvCxnSpPr>
              <a:stCxn id="51" idx="6"/>
              <a:endCxn id="47" idx="2"/>
            </p:cNvCxnSpPr>
            <p:nvPr/>
          </p:nvCxnSpPr>
          <p:spPr>
            <a:xfrm>
              <a:off x="9374399" y="4181995"/>
              <a:ext cx="211948" cy="306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B5F65C3C-F00A-A622-33EF-2738B137B2C6}"/>
                </a:ext>
              </a:extLst>
            </p:cNvPr>
            <p:cNvSpPr/>
            <p:nvPr/>
          </p:nvSpPr>
          <p:spPr>
            <a:xfrm>
              <a:off x="11143072" y="3984347"/>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 name="文本框 58">
              <a:extLst>
                <a:ext uri="{FF2B5EF4-FFF2-40B4-BE49-F238E27FC236}">
                  <a16:creationId xmlns:a16="http://schemas.microsoft.com/office/drawing/2014/main" id="{C8147F01-B040-D9B1-D348-2F139CD759C6}"/>
                </a:ext>
              </a:extLst>
            </p:cNvPr>
            <p:cNvSpPr txBox="1"/>
            <p:nvPr/>
          </p:nvSpPr>
          <p:spPr>
            <a:xfrm>
              <a:off x="11338942" y="3887325"/>
              <a:ext cx="384989"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603050405020304" pitchFamily="18" charset="0"/>
                </a:rPr>
                <a:t>d</a:t>
              </a:r>
            </a:p>
          </p:txBody>
        </p:sp>
        <p:cxnSp>
          <p:nvCxnSpPr>
            <p:cNvPr id="60" name="直线箭头连接符 225">
              <a:extLst>
                <a:ext uri="{FF2B5EF4-FFF2-40B4-BE49-F238E27FC236}">
                  <a16:creationId xmlns:a16="http://schemas.microsoft.com/office/drawing/2014/main" id="{E6377891-4DA1-B06D-947A-B3E2A4FFE5FA}"/>
                </a:ext>
              </a:extLst>
            </p:cNvPr>
            <p:cNvCxnSpPr>
              <a:stCxn id="44" idx="5"/>
              <a:endCxn id="58" idx="1"/>
            </p:cNvCxnSpPr>
            <p:nvPr/>
          </p:nvCxnSpPr>
          <p:spPr>
            <a:xfrm>
              <a:off x="11091664" y="3852330"/>
              <a:ext cx="88312" cy="168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226">
              <a:extLst>
                <a:ext uri="{FF2B5EF4-FFF2-40B4-BE49-F238E27FC236}">
                  <a16:creationId xmlns:a16="http://schemas.microsoft.com/office/drawing/2014/main" id="{24CFE542-6260-4BDF-014E-D326CE15E7AA}"/>
                </a:ext>
              </a:extLst>
            </p:cNvPr>
            <p:cNvCxnSpPr>
              <a:stCxn id="42" idx="6"/>
              <a:endCxn id="58" idx="3"/>
            </p:cNvCxnSpPr>
            <p:nvPr/>
          </p:nvCxnSpPr>
          <p:spPr>
            <a:xfrm flipV="1">
              <a:off x="10994562" y="4199442"/>
              <a:ext cx="185414" cy="1683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9AFF6982-CD8A-A1DF-7EDA-543721DFF67F}"/>
              </a:ext>
            </a:extLst>
          </p:cNvPr>
          <p:cNvSpPr txBox="1"/>
          <p:nvPr/>
        </p:nvSpPr>
        <p:spPr>
          <a:xfrm>
            <a:off x="4408918" y="5008747"/>
            <a:ext cx="1515664" cy="338554"/>
          </a:xfrm>
          <a:prstGeom prst="rect">
            <a:avLst/>
          </a:prstGeom>
          <a:noFill/>
        </p:spPr>
        <p:txBody>
          <a:bodyPr wrap="square" rtlCol="0">
            <a:spAutoFit/>
          </a:bodyPr>
          <a:lstStyle/>
          <a:p>
            <a:r>
              <a:rPr kumimoji="1" lang="zh-CN" altLang="en-US"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访问部分顶点</a:t>
            </a:r>
            <a:endParaRPr kumimoji="1"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548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EE2452C-5D57-BFC4-5C0C-CAF20157E560}"/>
              </a:ext>
            </a:extLst>
          </p:cNvPr>
          <p:cNvSpPr>
            <a:spLocks noGrp="1"/>
          </p:cNvSpPr>
          <p:nvPr>
            <p:ph type="body" sz="quarter" idx="14"/>
          </p:nvPr>
        </p:nvSpPr>
        <p:spPr>
          <a:xfrm>
            <a:off x="335362" y="44624"/>
            <a:ext cx="9121013" cy="643432"/>
          </a:xfrm>
        </p:spPr>
        <p:txBody>
          <a:bodyPr/>
          <a:lstStyle/>
          <a:p>
            <a:r>
              <a:rPr lang="zh-CN" altLang="en-US"/>
              <a:t>Disadvantages of existing solutions</a:t>
            </a:r>
          </a:p>
        </p:txBody>
      </p:sp>
      <p:sp>
        <p:nvSpPr>
          <p:cNvPr id="3" name="文本占位符 2">
            <a:extLst>
              <a:ext uri="{FF2B5EF4-FFF2-40B4-BE49-F238E27FC236}">
                <a16:creationId xmlns:a16="http://schemas.microsoft.com/office/drawing/2014/main" id="{0F763A1C-0E95-8E63-8032-AB8F99C71612}"/>
              </a:ext>
            </a:extLst>
          </p:cNvPr>
          <p:cNvSpPr>
            <a:spLocks noGrp="1"/>
          </p:cNvSpPr>
          <p:nvPr>
            <p:ph type="body" sz="quarter" idx="18"/>
          </p:nvPr>
        </p:nvSpPr>
        <p:spPr>
          <a:xfrm>
            <a:off x="330964" y="903957"/>
            <a:ext cx="11401999" cy="5309556"/>
          </a:xfrm>
        </p:spPr>
        <p:txBody>
          <a:bodyPr/>
          <a:lstStyle/>
          <a:p>
            <a:r>
              <a:rPr lang="zh-CN" altLang="en-US" dirty="0"/>
              <a:t>P</a:t>
            </a:r>
            <a:r>
              <a:rPr lang="en-US" altLang="zh-CN" dirty="0" err="1"/>
              <a:t>oint</a:t>
            </a:r>
            <a:r>
              <a:rPr lang="zh-CN" altLang="en-US" dirty="0"/>
              <a:t>-to-</a:t>
            </a:r>
            <a:r>
              <a:rPr lang="en-US" altLang="zh-CN" dirty="0"/>
              <a:t>point</a:t>
            </a:r>
            <a:r>
              <a:rPr lang="zh-CN" altLang="en-US" dirty="0"/>
              <a:t> query system: designed for serial queries with low concurrent query throughput</a:t>
            </a:r>
          </a:p>
          <a:p>
            <a:r>
              <a:rPr lang="zh-CN" altLang="en-US" dirty="0"/>
              <a:t>Concurrent graph computing system: designed for general graph algorithms without considering the characteristics of point-to-point queries</a:t>
            </a:r>
          </a:p>
        </p:txBody>
      </p:sp>
      <p:sp>
        <p:nvSpPr>
          <p:cNvPr id="5" name="文本框 4">
            <a:extLst>
              <a:ext uri="{FF2B5EF4-FFF2-40B4-BE49-F238E27FC236}">
                <a16:creationId xmlns:a16="http://schemas.microsoft.com/office/drawing/2014/main" id="{D27C85CC-E1C9-69AE-86BE-F8243FB5BD8E}"/>
              </a:ext>
            </a:extLst>
          </p:cNvPr>
          <p:cNvSpPr txBox="1"/>
          <p:nvPr/>
        </p:nvSpPr>
        <p:spPr>
          <a:xfrm>
            <a:off x="4806778" y="5486401"/>
            <a:ext cx="3966519" cy="383059"/>
          </a:xfrm>
          <a:prstGeom prst="rect">
            <a:avLst/>
          </a:prstGeom>
          <a:noFill/>
        </p:spPr>
        <p:txBody>
          <a:bodyPr wrap="square" rtlCol="0">
            <a:spAutoFit/>
          </a:bodyPr>
          <a:lstStyle/>
          <a:p>
            <a:r>
              <a:rPr kumimoji="1" lang="zh-CN" altLang="en-US"/>
              <a:t>占位：性能对比表</a:t>
            </a:r>
          </a:p>
        </p:txBody>
      </p:sp>
      <p:graphicFrame>
        <p:nvGraphicFramePr>
          <p:cNvPr id="4" name="表格 3">
            <a:extLst>
              <a:ext uri="{FF2B5EF4-FFF2-40B4-BE49-F238E27FC236}">
                <a16:creationId xmlns:a16="http://schemas.microsoft.com/office/drawing/2014/main" id="{D805E4E1-F757-471C-A09B-4941EB5A1182}"/>
              </a:ext>
            </a:extLst>
          </p:cNvPr>
          <p:cNvGraphicFramePr>
            <a:graphicFrameLocks noGrp="1"/>
          </p:cNvGraphicFramePr>
          <p:nvPr/>
        </p:nvGraphicFramePr>
        <p:xfrm>
          <a:off x="838200" y="2870200"/>
          <a:ext cx="10515602" cy="1120760"/>
        </p:xfrm>
        <a:graphic>
          <a:graphicData uri="http://schemas.openxmlformats.org/drawingml/2006/table">
            <a:tbl>
              <a:tblPr>
                <a:tableStyleId>{5C22544A-7EE6-4342-B048-85BDC9FD1C3A}</a:tableStyleId>
              </a:tblPr>
              <a:tblGrid>
                <a:gridCol w="1291951">
                  <a:extLst>
                    <a:ext uri="{9D8B030D-6E8A-4147-A177-3AD203B41FA5}">
                      <a16:colId xmlns:a16="http://schemas.microsoft.com/office/drawing/2014/main" val="1355626427"/>
                    </a:ext>
                  </a:extLst>
                </a:gridCol>
                <a:gridCol w="511981">
                  <a:extLst>
                    <a:ext uri="{9D8B030D-6E8A-4147-A177-3AD203B41FA5}">
                      <a16:colId xmlns:a16="http://schemas.microsoft.com/office/drawing/2014/main" val="1539741871"/>
                    </a:ext>
                  </a:extLst>
                </a:gridCol>
                <a:gridCol w="523980">
                  <a:extLst>
                    <a:ext uri="{9D8B030D-6E8A-4147-A177-3AD203B41FA5}">
                      <a16:colId xmlns:a16="http://schemas.microsoft.com/office/drawing/2014/main" val="1897352818"/>
                    </a:ext>
                  </a:extLst>
                </a:gridCol>
                <a:gridCol w="483982">
                  <a:extLst>
                    <a:ext uri="{9D8B030D-6E8A-4147-A177-3AD203B41FA5}">
                      <a16:colId xmlns:a16="http://schemas.microsoft.com/office/drawing/2014/main" val="4190477096"/>
                    </a:ext>
                  </a:extLst>
                </a:gridCol>
                <a:gridCol w="475982">
                  <a:extLst>
                    <a:ext uri="{9D8B030D-6E8A-4147-A177-3AD203B41FA5}">
                      <a16:colId xmlns:a16="http://schemas.microsoft.com/office/drawing/2014/main" val="3401213113"/>
                    </a:ext>
                  </a:extLst>
                </a:gridCol>
                <a:gridCol w="475982">
                  <a:extLst>
                    <a:ext uri="{9D8B030D-6E8A-4147-A177-3AD203B41FA5}">
                      <a16:colId xmlns:a16="http://schemas.microsoft.com/office/drawing/2014/main" val="403460166"/>
                    </a:ext>
                  </a:extLst>
                </a:gridCol>
                <a:gridCol w="451983">
                  <a:extLst>
                    <a:ext uri="{9D8B030D-6E8A-4147-A177-3AD203B41FA5}">
                      <a16:colId xmlns:a16="http://schemas.microsoft.com/office/drawing/2014/main" val="1428295572"/>
                    </a:ext>
                  </a:extLst>
                </a:gridCol>
                <a:gridCol w="535979">
                  <a:extLst>
                    <a:ext uri="{9D8B030D-6E8A-4147-A177-3AD203B41FA5}">
                      <a16:colId xmlns:a16="http://schemas.microsoft.com/office/drawing/2014/main" val="3989619153"/>
                    </a:ext>
                  </a:extLst>
                </a:gridCol>
                <a:gridCol w="567979">
                  <a:extLst>
                    <a:ext uri="{9D8B030D-6E8A-4147-A177-3AD203B41FA5}">
                      <a16:colId xmlns:a16="http://schemas.microsoft.com/office/drawing/2014/main" val="2261279222"/>
                    </a:ext>
                  </a:extLst>
                </a:gridCol>
                <a:gridCol w="551979">
                  <a:extLst>
                    <a:ext uri="{9D8B030D-6E8A-4147-A177-3AD203B41FA5}">
                      <a16:colId xmlns:a16="http://schemas.microsoft.com/office/drawing/2014/main" val="2165290171"/>
                    </a:ext>
                  </a:extLst>
                </a:gridCol>
                <a:gridCol w="551979">
                  <a:extLst>
                    <a:ext uri="{9D8B030D-6E8A-4147-A177-3AD203B41FA5}">
                      <a16:colId xmlns:a16="http://schemas.microsoft.com/office/drawing/2014/main" val="28601145"/>
                    </a:ext>
                  </a:extLst>
                </a:gridCol>
                <a:gridCol w="491981">
                  <a:extLst>
                    <a:ext uri="{9D8B030D-6E8A-4147-A177-3AD203B41FA5}">
                      <a16:colId xmlns:a16="http://schemas.microsoft.com/office/drawing/2014/main" val="3190062093"/>
                    </a:ext>
                  </a:extLst>
                </a:gridCol>
                <a:gridCol w="455983">
                  <a:extLst>
                    <a:ext uri="{9D8B030D-6E8A-4147-A177-3AD203B41FA5}">
                      <a16:colId xmlns:a16="http://schemas.microsoft.com/office/drawing/2014/main" val="2382140089"/>
                    </a:ext>
                  </a:extLst>
                </a:gridCol>
                <a:gridCol w="535979">
                  <a:extLst>
                    <a:ext uri="{9D8B030D-6E8A-4147-A177-3AD203B41FA5}">
                      <a16:colId xmlns:a16="http://schemas.microsoft.com/office/drawing/2014/main" val="1359175505"/>
                    </a:ext>
                  </a:extLst>
                </a:gridCol>
                <a:gridCol w="431984">
                  <a:extLst>
                    <a:ext uri="{9D8B030D-6E8A-4147-A177-3AD203B41FA5}">
                      <a16:colId xmlns:a16="http://schemas.microsoft.com/office/drawing/2014/main" val="2452567167"/>
                    </a:ext>
                  </a:extLst>
                </a:gridCol>
                <a:gridCol w="431984">
                  <a:extLst>
                    <a:ext uri="{9D8B030D-6E8A-4147-A177-3AD203B41FA5}">
                      <a16:colId xmlns:a16="http://schemas.microsoft.com/office/drawing/2014/main" val="3843858866"/>
                    </a:ext>
                  </a:extLst>
                </a:gridCol>
                <a:gridCol w="427984">
                  <a:extLst>
                    <a:ext uri="{9D8B030D-6E8A-4147-A177-3AD203B41FA5}">
                      <a16:colId xmlns:a16="http://schemas.microsoft.com/office/drawing/2014/main" val="3776519963"/>
                    </a:ext>
                  </a:extLst>
                </a:gridCol>
                <a:gridCol w="415984">
                  <a:extLst>
                    <a:ext uri="{9D8B030D-6E8A-4147-A177-3AD203B41FA5}">
                      <a16:colId xmlns:a16="http://schemas.microsoft.com/office/drawing/2014/main" val="968882116"/>
                    </a:ext>
                  </a:extLst>
                </a:gridCol>
                <a:gridCol w="411984">
                  <a:extLst>
                    <a:ext uri="{9D8B030D-6E8A-4147-A177-3AD203B41FA5}">
                      <a16:colId xmlns:a16="http://schemas.microsoft.com/office/drawing/2014/main" val="3339752677"/>
                    </a:ext>
                  </a:extLst>
                </a:gridCol>
                <a:gridCol w="487982">
                  <a:extLst>
                    <a:ext uri="{9D8B030D-6E8A-4147-A177-3AD203B41FA5}">
                      <a16:colId xmlns:a16="http://schemas.microsoft.com/office/drawing/2014/main" val="1182936724"/>
                    </a:ext>
                  </a:extLst>
                </a:gridCol>
              </a:tblGrid>
              <a:tr h="109061">
                <a:tc>
                  <a:txBody>
                    <a:bodyPr/>
                    <a:lstStyle/>
                    <a:p>
                      <a:pPr algn="ctr" fontAlgn="b"/>
                      <a:r>
                        <a:rPr lang="en-US" sz="700" u="none" strike="noStrike">
                          <a:effectLst/>
                        </a:rPr>
                        <a:t>System</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gridSpan="4">
                  <a:txBody>
                    <a:bodyPr/>
                    <a:lstStyle/>
                    <a:p>
                      <a:pPr algn="ctr" fontAlgn="b"/>
                      <a:r>
                        <a:rPr lang="en-US" sz="700" u="none" strike="noStrike">
                          <a:effectLst/>
                        </a:rPr>
                        <a:t>Tripoline</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gridSpan="4">
                  <a:txBody>
                    <a:bodyPr/>
                    <a:lstStyle/>
                    <a:p>
                      <a:pPr algn="ctr" fontAlgn="b"/>
                      <a:r>
                        <a:rPr lang="en-US" sz="700" u="none" strike="noStrike">
                          <a:effectLst/>
                        </a:rPr>
                        <a:t>Pnp</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gridSpan="4">
                  <a:txBody>
                    <a:bodyPr/>
                    <a:lstStyle/>
                    <a:p>
                      <a:pPr algn="ctr" fontAlgn="b"/>
                      <a:r>
                        <a:rPr lang="en-US" sz="700" u="none" strike="noStrike">
                          <a:effectLst/>
                        </a:rPr>
                        <a:t>Sgraph</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gridSpan="4">
                  <a:txBody>
                    <a:bodyPr/>
                    <a:lstStyle/>
                    <a:p>
                      <a:pPr algn="ctr" fontAlgn="b"/>
                      <a:r>
                        <a:rPr lang="en-US" sz="700" u="none" strike="noStrike">
                          <a:effectLst/>
                        </a:rPr>
                        <a:t>Glign</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10658346"/>
                  </a:ext>
                </a:extLst>
              </a:tr>
              <a:tr h="157058">
                <a:tc>
                  <a:txBody>
                    <a:bodyPr/>
                    <a:lstStyle/>
                    <a:p>
                      <a:pPr algn="l" fontAlgn="b"/>
                      <a:r>
                        <a:rPr lang="en-US" sz="700" u="none" strike="noStrike">
                          <a:effectLst/>
                        </a:rPr>
                        <a:t>Number of concurrent query tasks</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4</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8</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4</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8</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4</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8</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4</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8</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extLst>
                  <a:ext uri="{0D108BD9-81ED-4DB2-BD59-A6C34878D82A}">
                    <a16:rowId xmlns:a16="http://schemas.microsoft.com/office/drawing/2014/main" val="3903778600"/>
                  </a:ext>
                </a:extLst>
              </a:tr>
              <a:tr h="239987">
                <a:tc>
                  <a:txBody>
                    <a:bodyPr/>
                    <a:lstStyle/>
                    <a:p>
                      <a:pPr algn="l" fontAlgn="b"/>
                      <a:r>
                        <a:rPr lang="en-US" sz="700" u="none" strike="noStrike">
                          <a:effectLst/>
                        </a:rPr>
                        <a:t>Instructions(10^14)</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5.9</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1.49</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0.76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0.39</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1.31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5.96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0.066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0.062</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0.063</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0.0627</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extLst>
                  <a:ext uri="{0D108BD9-81ED-4DB2-BD59-A6C34878D82A}">
                    <a16:rowId xmlns:a16="http://schemas.microsoft.com/office/drawing/2014/main" val="2377145393"/>
                  </a:ext>
                </a:extLst>
              </a:tr>
              <a:tr h="261053">
                <a:tc>
                  <a:txBody>
                    <a:bodyPr/>
                    <a:lstStyle/>
                    <a:p>
                      <a:pPr algn="l" fontAlgn="b"/>
                      <a:r>
                        <a:rPr lang="en-US" sz="700" u="none" strike="noStrike">
                          <a:effectLst/>
                        </a:rPr>
                        <a:t>LLC Loads(10^12)</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28.3</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7.1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1.8</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dirty="0">
                          <a:effectLst/>
                        </a:rPr>
                        <a:t>1.64</a:t>
                      </a:r>
                      <a:endParaRPr lang="en-US" altLang="zh-CN" sz="700" b="0" i="0" u="none" strike="noStrike" dirty="0">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28.24</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0.0029</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0.0063</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0.01047</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0.0169</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extLst>
                  <a:ext uri="{0D108BD9-81ED-4DB2-BD59-A6C34878D82A}">
                    <a16:rowId xmlns:a16="http://schemas.microsoft.com/office/drawing/2014/main" val="3582874283"/>
                  </a:ext>
                </a:extLst>
              </a:tr>
              <a:tr h="175991">
                <a:tc>
                  <a:txBody>
                    <a:bodyPr/>
                    <a:lstStyle/>
                    <a:p>
                      <a:pPr algn="l" fontAlgn="b"/>
                      <a:r>
                        <a:rPr lang="en-US" sz="700" u="none" strike="noStrike">
                          <a:effectLst/>
                        </a:rPr>
                        <a:t>LLC miss ratio</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35.87%</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35.86%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35.83%</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35.90%</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41.04%</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35.22%</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62.52%</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61.91%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55.80%</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50.91%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extLst>
                  <a:ext uri="{0D108BD9-81ED-4DB2-BD59-A6C34878D82A}">
                    <a16:rowId xmlns:a16="http://schemas.microsoft.com/office/drawing/2014/main" val="3053784793"/>
                  </a:ext>
                </a:extLst>
              </a:tr>
              <a:tr h="175991">
                <a:tc>
                  <a:txBody>
                    <a:bodyPr/>
                    <a:lstStyle/>
                    <a:p>
                      <a:pPr algn="l" fontAlgn="b"/>
                      <a:r>
                        <a:rPr lang="en-US" sz="700" u="none" strike="noStrike">
                          <a:effectLst/>
                        </a:rPr>
                        <a:t>Runtime(seconds)</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15.96416</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15.2876288</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21.6503168</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27.1113984</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37.39</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5.31</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endParaRPr lang="zh-CN" altLang="en-US"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37.7712</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40.7947</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a:effectLst/>
                        </a:rPr>
                        <a:t>41.1282</a:t>
                      </a:r>
                      <a:endParaRPr lang="en-US" altLang="zh-CN" sz="700" b="0" i="0" u="none" strike="noStrike">
                        <a:solidFill>
                          <a:srgbClr val="000000"/>
                        </a:solidFill>
                        <a:effectLst/>
                        <a:latin typeface="Times New Roman" panose="02020603050405020304" pitchFamily="18" charset="0"/>
                        <a:ea typeface="等线" panose="02010600030101010101" pitchFamily="2" charset="-122"/>
                      </a:endParaRPr>
                    </a:p>
                  </a:txBody>
                  <a:tcPr marL="4000" marR="4000" marT="4000" marB="0" anchor="b"/>
                </a:tc>
                <a:tc>
                  <a:txBody>
                    <a:bodyPr/>
                    <a:lstStyle/>
                    <a:p>
                      <a:pPr algn="l" fontAlgn="b"/>
                      <a:r>
                        <a:rPr lang="en-US" altLang="zh-CN" sz="700" u="none" strike="noStrike" dirty="0">
                          <a:effectLst/>
                        </a:rPr>
                        <a:t>42.3307</a:t>
                      </a:r>
                      <a:endParaRPr lang="en-US" altLang="zh-CN" sz="700" b="0" i="0" u="none" strike="noStrike" dirty="0">
                        <a:solidFill>
                          <a:srgbClr val="000000"/>
                        </a:solidFill>
                        <a:effectLst/>
                        <a:latin typeface="Times New Roman" panose="02020603050405020304" pitchFamily="18" charset="0"/>
                        <a:ea typeface="等线" panose="02010600030101010101" pitchFamily="2" charset="-122"/>
                      </a:endParaRPr>
                    </a:p>
                  </a:txBody>
                  <a:tcPr marL="4000" marR="4000" marT="4000" marB="0" anchor="b"/>
                </a:tc>
                <a:extLst>
                  <a:ext uri="{0D108BD9-81ED-4DB2-BD59-A6C34878D82A}">
                    <a16:rowId xmlns:a16="http://schemas.microsoft.com/office/drawing/2014/main" val="2733235506"/>
                  </a:ext>
                </a:extLst>
              </a:tr>
            </a:tbl>
          </a:graphicData>
        </a:graphic>
      </p:graphicFrame>
    </p:spTree>
    <p:extLst>
      <p:ext uri="{BB962C8B-B14F-4D97-AF65-F5344CB8AC3E}">
        <p14:creationId xmlns:p14="http://schemas.microsoft.com/office/powerpoint/2010/main" val="3835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C866377-E3A3-B9BC-E0B3-F197D9853D70}"/>
              </a:ext>
            </a:extLst>
          </p:cNvPr>
          <p:cNvSpPr>
            <a:spLocks noGrp="1"/>
          </p:cNvSpPr>
          <p:nvPr>
            <p:ph type="body" sz="quarter" idx="14"/>
          </p:nvPr>
        </p:nvSpPr>
        <p:spPr/>
        <p:txBody>
          <a:bodyPr/>
          <a:lstStyle/>
          <a:p>
            <a:r>
              <a:rPr lang="en" altLang="zh-CN">
                <a:sym typeface="+mn-ea"/>
              </a:rPr>
              <a:t>Our Insights</a:t>
            </a:r>
            <a:endParaRPr kumimoji="1" lang="zh-CN" altLang="en-US"/>
          </a:p>
        </p:txBody>
      </p:sp>
      <p:sp>
        <p:nvSpPr>
          <p:cNvPr id="3" name="文本占位符 2">
            <a:extLst>
              <a:ext uri="{FF2B5EF4-FFF2-40B4-BE49-F238E27FC236}">
                <a16:creationId xmlns:a16="http://schemas.microsoft.com/office/drawing/2014/main" id="{CCD23054-F14C-920F-E41F-47D4A33A527C}"/>
              </a:ext>
            </a:extLst>
          </p:cNvPr>
          <p:cNvSpPr>
            <a:spLocks noGrp="1"/>
          </p:cNvSpPr>
          <p:nvPr>
            <p:ph type="body" sz="quarter" idx="18"/>
          </p:nvPr>
        </p:nvSpPr>
        <p:spPr/>
        <p:txBody>
          <a:bodyPr/>
          <a:lstStyle/>
          <a:p>
            <a:r>
              <a:rPr kumimoji="1" lang="en-US" altLang="zh-CN"/>
              <a:t> </a:t>
            </a:r>
          </a:p>
          <a:p>
            <a:endParaRPr kumimoji="1" lang="zh-CN" altLang="en-US"/>
          </a:p>
        </p:txBody>
      </p:sp>
      <p:sp>
        <p:nvSpPr>
          <p:cNvPr id="6" name="文本框 5">
            <a:extLst>
              <a:ext uri="{FF2B5EF4-FFF2-40B4-BE49-F238E27FC236}">
                <a16:creationId xmlns:a16="http://schemas.microsoft.com/office/drawing/2014/main" id="{40A98796-DD00-1611-2FCF-64CDE00812DA}"/>
              </a:ext>
            </a:extLst>
          </p:cNvPr>
          <p:cNvSpPr txBox="1"/>
          <p:nvPr/>
        </p:nvSpPr>
        <p:spPr>
          <a:xfrm>
            <a:off x="1754659" y="4994189"/>
            <a:ext cx="3076833" cy="369332"/>
          </a:xfrm>
          <a:prstGeom prst="rect">
            <a:avLst/>
          </a:prstGeom>
          <a:noFill/>
        </p:spPr>
        <p:txBody>
          <a:bodyPr wrap="square" rtlCol="0">
            <a:spAutoFit/>
          </a:bodyPr>
          <a:lstStyle/>
          <a:p>
            <a:r>
              <a:rPr kumimoji="1" lang="zh-CN" altLang="en-US"/>
              <a:t>占位：</a:t>
            </a:r>
            <a:r>
              <a:rPr kumimoji="1" lang="en-US" altLang="zh-CN"/>
              <a:t>data</a:t>
            </a:r>
            <a:r>
              <a:rPr kumimoji="1" lang="zh-CN" altLang="en-US"/>
              <a:t> </a:t>
            </a:r>
            <a:r>
              <a:rPr kumimoji="1" lang="en-US" altLang="zh-CN"/>
              <a:t>access</a:t>
            </a:r>
            <a:r>
              <a:rPr kumimoji="1" lang="zh-CN" altLang="en-US"/>
              <a:t> </a:t>
            </a:r>
            <a:r>
              <a:rPr kumimoji="1" lang="en-US" altLang="zh-CN"/>
              <a:t>similarity</a:t>
            </a:r>
            <a:endParaRPr kumimoji="1" lang="zh-CN" altLang="en-US"/>
          </a:p>
        </p:txBody>
      </p:sp>
      <p:sp>
        <p:nvSpPr>
          <p:cNvPr id="7" name="文本框 6">
            <a:extLst>
              <a:ext uri="{FF2B5EF4-FFF2-40B4-BE49-F238E27FC236}">
                <a16:creationId xmlns:a16="http://schemas.microsoft.com/office/drawing/2014/main" id="{DADCBBDE-110E-E11B-4D84-6AE4B4EBFCFE}"/>
              </a:ext>
            </a:extLst>
          </p:cNvPr>
          <p:cNvSpPr txBox="1"/>
          <p:nvPr/>
        </p:nvSpPr>
        <p:spPr>
          <a:xfrm>
            <a:off x="6923903" y="4994189"/>
            <a:ext cx="3134497" cy="369332"/>
          </a:xfrm>
          <a:prstGeom prst="rect">
            <a:avLst/>
          </a:prstGeom>
          <a:noFill/>
        </p:spPr>
        <p:txBody>
          <a:bodyPr wrap="square" rtlCol="0">
            <a:spAutoFit/>
          </a:bodyPr>
          <a:lstStyle/>
          <a:p>
            <a:r>
              <a:rPr kumimoji="1" lang="zh-CN" altLang="en-US"/>
              <a:t>占位：</a:t>
            </a:r>
            <a:r>
              <a:rPr kumimoji="1" lang="en-US" altLang="zh-CN"/>
              <a:t>computational similarity</a:t>
            </a:r>
            <a:endParaRPr kumimoji="1" lang="zh-CN" altLang="en-US"/>
          </a:p>
        </p:txBody>
      </p:sp>
      <p:pic>
        <p:nvPicPr>
          <p:cNvPr id="9" name="图片 8">
            <a:extLst>
              <a:ext uri="{FF2B5EF4-FFF2-40B4-BE49-F238E27FC236}">
                <a16:creationId xmlns:a16="http://schemas.microsoft.com/office/drawing/2014/main" id="{A19ABBF5-CDC8-4CDB-AE7A-5ED2CD20B6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484" y="1232899"/>
            <a:ext cx="5292214" cy="3195263"/>
          </a:xfrm>
          <a:prstGeom prst="rect">
            <a:avLst/>
          </a:prstGeom>
        </p:spPr>
      </p:pic>
      <p:pic>
        <p:nvPicPr>
          <p:cNvPr id="12" name="图片 11">
            <a:extLst>
              <a:ext uri="{FF2B5EF4-FFF2-40B4-BE49-F238E27FC236}">
                <a16:creationId xmlns:a16="http://schemas.microsoft.com/office/drawing/2014/main" id="{CCCE1429-1CB6-4A92-94FF-CCD88B73CE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7896" y="957597"/>
            <a:ext cx="6453140" cy="3896192"/>
          </a:xfrm>
          <a:prstGeom prst="rect">
            <a:avLst/>
          </a:prstGeom>
        </p:spPr>
      </p:pic>
    </p:spTree>
    <p:extLst>
      <p:ext uri="{BB962C8B-B14F-4D97-AF65-F5344CB8AC3E}">
        <p14:creationId xmlns:p14="http://schemas.microsoft.com/office/powerpoint/2010/main" val="134449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a:extLst>
              <a:ext uri="{FF2B5EF4-FFF2-40B4-BE49-F238E27FC236}">
                <a16:creationId xmlns:a16="http://schemas.microsoft.com/office/drawing/2014/main" id="{FB73CF52-2C26-430F-A3AF-5B427A9DCE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6622" y="1641422"/>
            <a:ext cx="7409186" cy="507417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8" name="图片 7">
            <a:extLst>
              <a:ext uri="{FF2B5EF4-FFF2-40B4-BE49-F238E27FC236}">
                <a16:creationId xmlns:a16="http://schemas.microsoft.com/office/drawing/2014/main" id="{93A24C05-EE59-4E41-9079-CCCBBAB1E33D}"/>
              </a:ext>
            </a:extLst>
          </p:cNvPr>
          <p:cNvPicPr>
            <a:picLocks noChangeAspect="1"/>
          </p:cNvPicPr>
          <p:nvPr/>
        </p:nvPicPr>
        <p:blipFill>
          <a:blip r:embed="rId4"/>
          <a:stretch>
            <a:fillRect/>
          </a:stretch>
        </p:blipFill>
        <p:spPr>
          <a:xfrm>
            <a:off x="7299644" y="1007702"/>
            <a:ext cx="4038482" cy="5617950"/>
          </a:xfrm>
          <a:prstGeom prst="rect">
            <a:avLst/>
          </a:prstGeom>
        </p:spPr>
      </p:pic>
      <p:pic>
        <p:nvPicPr>
          <p:cNvPr id="10" name="图片 9">
            <a:extLst>
              <a:ext uri="{FF2B5EF4-FFF2-40B4-BE49-F238E27FC236}">
                <a16:creationId xmlns:a16="http://schemas.microsoft.com/office/drawing/2014/main" id="{B3142570-108A-4121-9797-59B18A1D11B7}"/>
              </a:ext>
            </a:extLst>
          </p:cNvPr>
          <p:cNvPicPr>
            <a:picLocks noChangeAspect="1"/>
          </p:cNvPicPr>
          <p:nvPr/>
        </p:nvPicPr>
        <p:blipFill>
          <a:blip r:embed="rId5"/>
          <a:stretch>
            <a:fillRect/>
          </a:stretch>
        </p:blipFill>
        <p:spPr>
          <a:xfrm>
            <a:off x="853874" y="2635692"/>
            <a:ext cx="2390775" cy="400050"/>
          </a:xfrm>
          <a:prstGeom prst="rect">
            <a:avLst/>
          </a:prstGeom>
        </p:spPr>
      </p:pic>
      <p:pic>
        <p:nvPicPr>
          <p:cNvPr id="12" name="图片 11">
            <a:extLst>
              <a:ext uri="{FF2B5EF4-FFF2-40B4-BE49-F238E27FC236}">
                <a16:creationId xmlns:a16="http://schemas.microsoft.com/office/drawing/2014/main" id="{BBEA8748-672D-4FA4-AC0D-542694229279}"/>
              </a:ext>
            </a:extLst>
          </p:cNvPr>
          <p:cNvPicPr>
            <a:picLocks noChangeAspect="1"/>
          </p:cNvPicPr>
          <p:nvPr/>
        </p:nvPicPr>
        <p:blipFill>
          <a:blip r:embed="rId6"/>
          <a:stretch>
            <a:fillRect/>
          </a:stretch>
        </p:blipFill>
        <p:spPr>
          <a:xfrm>
            <a:off x="669881" y="3429000"/>
            <a:ext cx="3533775" cy="2667000"/>
          </a:xfrm>
          <a:prstGeom prst="rect">
            <a:avLst/>
          </a:prstGeom>
        </p:spPr>
      </p:pic>
    </p:spTree>
    <p:custDataLst>
      <p:tags r:id="rId1"/>
    </p:custDataLst>
    <p:extLst>
      <p:ext uri="{BB962C8B-B14F-4D97-AF65-F5344CB8AC3E}">
        <p14:creationId xmlns:p14="http://schemas.microsoft.com/office/powerpoint/2010/main" val="196302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6" name="图片 5">
            <a:extLst>
              <a:ext uri="{FF2B5EF4-FFF2-40B4-BE49-F238E27FC236}">
                <a16:creationId xmlns:a16="http://schemas.microsoft.com/office/drawing/2014/main" id="{478CFD10-70E0-464A-A705-ED714828DC84}"/>
              </a:ext>
            </a:extLst>
          </p:cNvPr>
          <p:cNvPicPr>
            <a:picLocks noChangeAspect="1"/>
          </p:cNvPicPr>
          <p:nvPr/>
        </p:nvPicPr>
        <p:blipFill>
          <a:blip r:embed="rId4"/>
          <a:stretch>
            <a:fillRect/>
          </a:stretch>
        </p:blipFill>
        <p:spPr>
          <a:xfrm>
            <a:off x="669881" y="2343305"/>
            <a:ext cx="5172075" cy="4210050"/>
          </a:xfrm>
          <a:prstGeom prst="rect">
            <a:avLst/>
          </a:prstGeom>
        </p:spPr>
      </p:pic>
      <p:pic>
        <p:nvPicPr>
          <p:cNvPr id="7" name="图片 6">
            <a:extLst>
              <a:ext uri="{FF2B5EF4-FFF2-40B4-BE49-F238E27FC236}">
                <a16:creationId xmlns:a16="http://schemas.microsoft.com/office/drawing/2014/main" id="{481FE8C7-1C41-4C0C-912B-6208C3E1F394}"/>
              </a:ext>
            </a:extLst>
          </p:cNvPr>
          <p:cNvPicPr>
            <a:picLocks noChangeAspect="1"/>
          </p:cNvPicPr>
          <p:nvPr/>
        </p:nvPicPr>
        <p:blipFill>
          <a:blip r:embed="rId5"/>
          <a:stretch>
            <a:fillRect/>
          </a:stretch>
        </p:blipFill>
        <p:spPr>
          <a:xfrm>
            <a:off x="7299644" y="1007702"/>
            <a:ext cx="4038482" cy="5617950"/>
          </a:xfrm>
          <a:prstGeom prst="rect">
            <a:avLst/>
          </a:prstGeom>
        </p:spPr>
      </p:pic>
    </p:spTree>
    <p:custDataLst>
      <p:tags r:id="rId1"/>
    </p:custDataLst>
    <p:extLst>
      <p:ext uri="{BB962C8B-B14F-4D97-AF65-F5344CB8AC3E}">
        <p14:creationId xmlns:p14="http://schemas.microsoft.com/office/powerpoint/2010/main" val="52487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7" name="图片 6">
            <a:extLst>
              <a:ext uri="{FF2B5EF4-FFF2-40B4-BE49-F238E27FC236}">
                <a16:creationId xmlns:a16="http://schemas.microsoft.com/office/drawing/2014/main" id="{DF455F5F-272B-47B1-9BA8-B9A33A7F4665}"/>
              </a:ext>
            </a:extLst>
          </p:cNvPr>
          <p:cNvPicPr>
            <a:picLocks noChangeAspect="1"/>
          </p:cNvPicPr>
          <p:nvPr/>
        </p:nvPicPr>
        <p:blipFill>
          <a:blip r:embed="rId4"/>
          <a:stretch>
            <a:fillRect/>
          </a:stretch>
        </p:blipFill>
        <p:spPr>
          <a:xfrm>
            <a:off x="7299644" y="1007702"/>
            <a:ext cx="4038482" cy="5617950"/>
          </a:xfrm>
          <a:prstGeom prst="rect">
            <a:avLst/>
          </a:prstGeom>
        </p:spPr>
      </p:pic>
    </p:spTree>
    <p:custDataLst>
      <p:tags r:id="rId1"/>
    </p:custDataLst>
    <p:extLst>
      <p:ext uri="{BB962C8B-B14F-4D97-AF65-F5344CB8AC3E}">
        <p14:creationId xmlns:p14="http://schemas.microsoft.com/office/powerpoint/2010/main" val="7790840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20334</TotalTime>
  <Words>4352</Words>
  <Application>Microsoft Office PowerPoint</Application>
  <PresentationFormat>宽屏</PresentationFormat>
  <Paragraphs>359</Paragraphs>
  <Slides>17</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PingFang SC</vt:lpstr>
      <vt:lpstr>Söhne</vt:lpstr>
      <vt:lpstr>等线</vt:lpstr>
      <vt:lpstr>微软雅黑</vt:lpstr>
      <vt:lpstr>Arial</vt:lpstr>
      <vt:lpstr>Calibri</vt:lpstr>
      <vt:lpstr>Cambria Math</vt:lpstr>
      <vt:lpstr>Times New Roman</vt:lpstr>
      <vt:lpstr>Office 主题</vt:lpstr>
      <vt:lpstr>GraphCPP: A Data-Driven System for Concurrent Point-to-Point Queries</vt:lpstr>
      <vt:lpstr>PowerPoint 演示文稿</vt:lpstr>
      <vt:lpstr>PowerPoint 演示文稿</vt:lpstr>
      <vt:lpstr>PowerPoint 演示文稿</vt:lpstr>
      <vt:lpstr>PowerPoint 演示文稿</vt:lpstr>
      <vt:lpstr>Our Methodology</vt:lpstr>
      <vt:lpstr>Our Methodology</vt:lpstr>
      <vt:lpstr>Our Methodology</vt:lpstr>
      <vt:lpstr>Our Methodology</vt:lpstr>
      <vt:lpstr>Our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手势识别系统设计与实现</dc:title>
  <dc:creator>姜新宇</dc:creator>
  <cp:lastModifiedBy>HERO 浩宇</cp:lastModifiedBy>
  <cp:revision>458</cp:revision>
  <dcterms:created xsi:type="dcterms:W3CDTF">2020-12-19T12:18:57Z</dcterms:created>
  <dcterms:modified xsi:type="dcterms:W3CDTF">2023-12-03T05:55:16Z</dcterms:modified>
</cp:coreProperties>
</file>