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8" r:id="rId2"/>
    <p:sldId id="440" r:id="rId3"/>
    <p:sldId id="441" r:id="rId4"/>
    <p:sldId id="442" r:id="rId5"/>
    <p:sldId id="443" r:id="rId6"/>
    <p:sldId id="456" r:id="rId7"/>
    <p:sldId id="271" r:id="rId8"/>
    <p:sldId id="274" r:id="rId9"/>
    <p:sldId id="275" r:id="rId10"/>
    <p:sldId id="272" r:id="rId11"/>
    <p:sldId id="457" r:id="rId12"/>
    <p:sldId id="445" r:id="rId13"/>
    <p:sldId id="446" r:id="rId14"/>
    <p:sldId id="447" r:id="rId15"/>
    <p:sldId id="448" r:id="rId16"/>
    <p:sldId id="449" r:id="rId17"/>
    <p:sldId id="450" r:id="rId18"/>
    <p:sldId id="451" r:id="rId19"/>
    <p:sldId id="45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姜 新宇" initials="姜"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020A2"/>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08" autoAdjust="0"/>
    <p:restoredTop sz="52768" autoAdjust="0"/>
  </p:normalViewPr>
  <p:slideViewPr>
    <p:cSldViewPr snapToGrid="0">
      <p:cViewPr varScale="1">
        <p:scale>
          <a:sx n="60" d="100"/>
          <a:sy n="60" d="100"/>
        </p:scale>
        <p:origin x="22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1935B-F7A1-472F-9BFB-8826E17EB721}" type="datetimeFigureOut">
              <a:rPr lang="zh-CN" altLang="en-US" smtClean="0"/>
              <a:t>2023-12-04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A2D13-0800-464B-9C7F-23B3B98C1C9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我们的工作名叫</a:t>
            </a:r>
            <a:r>
              <a:rPr lang="en-US" altLang="zh-CN" dirty="0" err="1"/>
              <a:t>GraphCPP</a:t>
            </a:r>
            <a:r>
              <a:rPr lang="zh-CN" altLang="en-US" dirty="0"/>
              <a:t>，这是一个数据驱动的并发点对点查询系统。</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itchFamily="2" charset="-122"/>
              </a:defRPr>
            </a:lvl9pPr>
          </a:lstStyle>
          <a:p>
            <a:fld id="{C562FBD0-81B7-477B-A890-61041982F8C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err="1">
                <a:effectLst/>
                <a:latin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通过全局索引机制和核心子图索引机制实现了两个层次的计算共享。全局索引的固有开销很大，且开销与全局索引数目成正比，因此实践中通常将全局顶点的数目设置的很小（通常为</a:t>
            </a:r>
            <a:r>
              <a:rPr lang="en-US" altLang="zh-CN" sz="1800" dirty="0">
                <a:effectLst/>
                <a:ea typeface="微软雅黑" panose="020B0503020204020204" pitchFamily="34" charset="-122"/>
                <a:cs typeface="微软雅黑" panose="020B0503020204020204" pitchFamily="34" charset="-122"/>
              </a:rPr>
              <a:t>16</a:t>
            </a:r>
            <a:r>
              <a:rPr lang="zh-CN" altLang="zh-CN" sz="1800" dirty="0">
                <a:effectLst/>
                <a:ea typeface="微软雅黑" panose="020B0503020204020204" pitchFamily="34" charset="-122"/>
                <a:cs typeface="微软雅黑" panose="020B0503020204020204" pitchFamily="34" charset="-122"/>
              </a:rPr>
              <a:t>）。和全局索引相比，核心子图更加轻量级，因此可以通过增加热顶点数目做到更高的覆盖范围，进而可以提供更精确的剪枝界限值，从而加速剪枝查询的收敛速度</a:t>
            </a:r>
            <a:endParaRPr lang="en-US" altLang="zh-CN" sz="1800" dirty="0">
              <a:effectLst/>
              <a:ea typeface="微软雅黑" panose="020B0503020204020204" pitchFamily="34" charset="-122"/>
              <a:cs typeface="微软雅黑" panose="020B0503020204020204" pitchFamily="34" charset="-122"/>
            </a:endParaRPr>
          </a:p>
          <a:p>
            <a:endParaRPr lang="en-US" altLang="zh-CN" sz="1800" dirty="0">
              <a:effectLst/>
              <a:ea typeface="微软雅黑" panose="020B0503020204020204" pitchFamily="34" charset="-122"/>
              <a:cs typeface="微软雅黑" panose="020B0503020204020204" pitchFamily="34" charset="-122"/>
            </a:endParaRPr>
          </a:p>
          <a:p>
            <a:r>
              <a:rPr lang="zh-CN" altLang="zh-CN" sz="1800" dirty="0">
                <a:effectLst/>
                <a:ea typeface="微软雅黑" panose="020B0503020204020204" pitchFamily="34" charset="-122"/>
                <a:cs typeface="微软雅黑" panose="020B0503020204020204" pitchFamily="34" charset="-122"/>
              </a:rPr>
              <a:t>由于图遵循幂律分布的特点，少量的全局顶点充当了大量查询路径上的枢纽节点。这意味着对于大部分点对点查询</a:t>
            </a:r>
            <a:r>
              <a:rPr lang="en-US" altLang="zh-CN" sz="1800" dirty="0">
                <a:effectLst/>
                <a:ea typeface="微软雅黑" panose="020B0503020204020204" pitchFamily="34" charset="-122"/>
                <a:cs typeface="微软雅黑" panose="020B0503020204020204" pitchFamily="34" charset="-122"/>
              </a:rPr>
              <a:t>qi</a:t>
            </a:r>
            <a:r>
              <a:rPr lang="zh-CN" altLang="zh-CN" sz="1800" dirty="0">
                <a:effectLst/>
                <a:ea typeface="微软雅黑" panose="020B0503020204020204" pitchFamily="34" charset="-122"/>
                <a:cs typeface="微软雅黑" panose="020B0503020204020204" pitchFamily="34" charset="-122"/>
              </a:rPr>
              <a:t>，都可以找到一条从</a:t>
            </a:r>
            <a:r>
              <a:rPr lang="en-US" altLang="zh-CN" sz="1800" dirty="0" err="1">
                <a:effectLst/>
                <a:ea typeface="微软雅黑" panose="020B0503020204020204" pitchFamily="34" charset="-122"/>
                <a:cs typeface="微软雅黑" panose="020B0503020204020204" pitchFamily="34" charset="-122"/>
              </a:rPr>
              <a:t>si</a:t>
            </a:r>
            <a:r>
              <a:rPr lang="zh-CN" altLang="zh-CN" sz="1800" dirty="0">
                <a:effectLst/>
                <a:ea typeface="微软雅黑" panose="020B0503020204020204" pitchFamily="34" charset="-122"/>
                <a:cs typeface="微软雅黑" panose="020B0503020204020204" pitchFamily="34" charset="-122"/>
              </a:rPr>
              <a:t>出发，途径至少一个全局顶点到达</a:t>
            </a:r>
            <a:r>
              <a:rPr lang="en-US" altLang="zh-CN" sz="1800" dirty="0">
                <a:effectLst/>
                <a:ea typeface="微软雅黑" panose="020B0503020204020204" pitchFamily="34" charset="-122"/>
                <a:cs typeface="微软雅黑" panose="020B0503020204020204" pitchFamily="34" charset="-122"/>
              </a:rPr>
              <a:t>di</a:t>
            </a:r>
            <a:r>
              <a:rPr lang="zh-CN" altLang="zh-CN" sz="1800" dirty="0">
                <a:effectLst/>
                <a:ea typeface="微软雅黑" panose="020B0503020204020204" pitchFamily="34" charset="-122"/>
                <a:cs typeface="微软雅黑" panose="020B0503020204020204" pitchFamily="34" charset="-122"/>
              </a:rPr>
              <a:t>的路径。这条路径虽然不一定是查询</a:t>
            </a:r>
            <a:r>
              <a:rPr lang="en-US" altLang="zh-CN" sz="1800" dirty="0">
                <a:effectLst/>
                <a:ea typeface="微软雅黑" panose="020B0503020204020204" pitchFamily="34" charset="-122"/>
                <a:cs typeface="微软雅黑" panose="020B0503020204020204" pitchFamily="34" charset="-122"/>
              </a:rPr>
              <a:t>qi</a:t>
            </a:r>
            <a:r>
              <a:rPr lang="zh-CN" altLang="zh-CN" sz="1800" dirty="0">
                <a:effectLst/>
                <a:ea typeface="微软雅黑" panose="020B0503020204020204" pitchFamily="34" charset="-122"/>
                <a:cs typeface="微软雅黑" panose="020B0503020204020204" pitchFamily="34" charset="-122"/>
              </a:rPr>
              <a:t>的最佳路径，但是为查询提供了有价值的剪枝界限。</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借助全局索引机制快速确定途径路径，实现了第一层次的计算共享；</a:t>
            </a:r>
            <a:endParaRPr lang="en-US" altLang="zh-CN" sz="1800" dirty="0">
              <a:effectLst/>
              <a:ea typeface="微软雅黑" panose="020B0503020204020204" pitchFamily="34" charset="-122"/>
              <a:cs typeface="微软雅黑" panose="020B0503020204020204" pitchFamily="34" charset="-122"/>
            </a:endParaRPr>
          </a:p>
          <a:p>
            <a:endParaRPr lang="en-US" altLang="zh-CN" sz="1800" dirty="0">
              <a:effectLst/>
              <a:ea typeface="微软雅黑" panose="020B0503020204020204" pitchFamily="34" charset="-122"/>
              <a:cs typeface="微软雅黑" panose="020B0503020204020204" pitchFamily="34" charset="-122"/>
            </a:endParaRPr>
          </a:p>
          <a:p>
            <a:r>
              <a:rPr lang="zh-CN" altLang="zh-CN" sz="1800" dirty="0">
                <a:effectLst/>
                <a:ea typeface="微软雅黑" panose="020B0503020204020204" pitchFamily="34" charset="-122"/>
                <a:cs typeface="微软雅黑" panose="020B0503020204020204" pitchFamily="34" charset="-122"/>
              </a:rPr>
              <a:t>进一步的，核心子图机制在无需预处理的前提下，挖掘已有查询结果的最佳路径，</a:t>
            </a:r>
            <a:r>
              <a:rPr lang="zh-CN" altLang="en-US" sz="1800" dirty="0">
                <a:effectLst/>
                <a:ea typeface="微软雅黑" panose="020B0503020204020204" pitchFamily="34" charset="-122"/>
                <a:cs typeface="微软雅黑" panose="020B0503020204020204" pitchFamily="34" charset="-122"/>
              </a:rPr>
              <a:t>不同查询任务在遍历到核心子图中的顶点时，可以直接共享热路径的计算结果。既加快了查询的遍历速度，又免去了重复遍历的时间。</a:t>
            </a:r>
            <a:endParaRPr lang="en-US" altLang="zh-CN" sz="1800" dirty="0">
              <a:effectLst/>
              <a:ea typeface="微软雅黑" panose="020B0503020204020204" pitchFamily="34" charset="-122"/>
              <a:cs typeface="微软雅黑" panose="020B0503020204020204" pitchFamily="34" charset="-122"/>
            </a:endParaRPr>
          </a:p>
        </p:txBody>
      </p:sp>
      <p:sp>
        <p:nvSpPr>
          <p:cNvPr id="4" name="灯片编号占位符 3"/>
          <p:cNvSpPr>
            <a:spLocks noGrp="1"/>
          </p:cNvSpPr>
          <p:nvPr>
            <p:ph type="sldNum" sz="quarter" idx="5"/>
          </p:nvPr>
        </p:nvSpPr>
        <p:spPr/>
        <p:txBody>
          <a:bodyPr/>
          <a:lstStyle/>
          <a:p>
            <a:fld id="{5849F42C-2DAE-424C-A4B8-3140182C3E9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微软雅黑" panose="020B0503020204020204" pitchFamily="34" charset="-122"/>
                <a:cs typeface="微软雅黑" panose="020B0503020204020204" pitchFamily="34" charset="-122"/>
              </a:rPr>
              <a:t>实现计算共享的执行步骤如下：</a:t>
            </a:r>
            <a:endParaRPr lang="en-US" altLang="zh-CN" sz="1800" dirty="0">
              <a:effectLst/>
              <a:ea typeface="微软雅黑" panose="020B0503020204020204" pitchFamily="34" charset="-122"/>
              <a:cs typeface="微软雅黑" panose="020B0503020204020204" pitchFamily="34" charset="-122"/>
            </a:endParaRPr>
          </a:p>
          <a:p>
            <a:r>
              <a:rPr lang="en-US" altLang="zh-CN" sz="1800" dirty="0">
                <a:effectLst/>
                <a:ea typeface="微软雅黑" panose="020B0503020204020204" pitchFamily="34" charset="-122"/>
                <a:cs typeface="微软雅黑" panose="020B0503020204020204" pitchFamily="34" charset="-122"/>
              </a:rPr>
              <a:t>1</a:t>
            </a:r>
            <a:r>
              <a:rPr lang="zh-CN" altLang="zh-CN" sz="1800" dirty="0">
                <a:effectLst/>
                <a:ea typeface="微软雅黑" panose="020B0503020204020204" pitchFamily="34" charset="-122"/>
                <a:cs typeface="微软雅黑" panose="020B0503020204020204" pitchFamily="34" charset="-122"/>
              </a:rPr>
              <a:t>，索引预处理（第</a:t>
            </a:r>
            <a:r>
              <a:rPr lang="en-US" altLang="zh-CN" sz="1800" dirty="0">
                <a:effectLst/>
                <a:ea typeface="微软雅黑" panose="020B0503020204020204" pitchFamily="34" charset="-122"/>
                <a:cs typeface="微软雅黑" panose="020B0503020204020204" pitchFamily="34" charset="-122"/>
              </a:rPr>
              <a:t>2</a:t>
            </a:r>
            <a:r>
              <a:rPr lang="zh-CN" altLang="zh-CN" sz="1800" dirty="0">
                <a:effectLst/>
                <a:ea typeface="微软雅黑" panose="020B0503020204020204" pitchFamily="34" charset="-122"/>
                <a:cs typeface="微软雅黑" panose="020B0503020204020204" pitchFamily="34" charset="-122"/>
              </a:rPr>
              <a:t>行），系统在对顶点的度数进行排序之后，选择度数最高的</a:t>
            </a:r>
            <a:r>
              <a:rPr lang="en-US" altLang="zh-CN" sz="1800" dirty="0" err="1">
                <a:effectLst/>
                <a:ea typeface="微软雅黑" panose="020B0503020204020204" pitchFamily="34" charset="-122"/>
                <a:cs typeface="微软雅黑" panose="020B0503020204020204" pitchFamily="34" charset="-122"/>
              </a:rPr>
              <a:t>k+m</a:t>
            </a:r>
            <a:r>
              <a:rPr lang="zh-CN" altLang="zh-CN" sz="1800" dirty="0">
                <a:effectLst/>
                <a:ea typeface="微软雅黑" panose="020B0503020204020204" pitchFamily="34" charset="-122"/>
                <a:cs typeface="微软雅黑" panose="020B0503020204020204" pitchFamily="34" charset="-122"/>
              </a:rPr>
              <a:t>个热顶点，将前</a:t>
            </a:r>
            <a:r>
              <a:rPr lang="en-US" altLang="zh-CN" sz="1800" dirty="0">
                <a:effectLst/>
                <a:ea typeface="微软雅黑" panose="020B0503020204020204" pitchFamily="34" charset="-122"/>
                <a:cs typeface="微软雅黑" panose="020B0503020204020204" pitchFamily="34" charset="-122"/>
              </a:rPr>
              <a:t>k</a:t>
            </a:r>
            <a:r>
              <a:rPr lang="zh-CN" altLang="zh-CN" sz="1800" dirty="0">
                <a:effectLst/>
                <a:ea typeface="微软雅黑" panose="020B0503020204020204" pitchFamily="34" charset="-122"/>
                <a:cs typeface="微软雅黑" panose="020B0503020204020204" pitchFamily="34" charset="-122"/>
              </a:rPr>
              <a:t>个顶点作为全局索引顶点（</a:t>
            </a:r>
            <a:r>
              <a:rPr lang="en-US" altLang="zh-CN" sz="1800" dirty="0">
                <a:effectLst/>
                <a:ea typeface="微软雅黑" panose="020B0503020204020204" pitchFamily="34" charset="-122"/>
                <a:cs typeface="微软雅黑" panose="020B0503020204020204" pitchFamily="34" charset="-122"/>
              </a:rPr>
              <a:t>k</a:t>
            </a:r>
            <a:r>
              <a:rPr lang="zh-CN" altLang="zh-CN" sz="1800" dirty="0">
                <a:effectLst/>
                <a:ea typeface="微软雅黑" panose="020B0503020204020204" pitchFamily="34" charset="-122"/>
                <a:cs typeface="微软雅黑" panose="020B0503020204020204" pitchFamily="34" charset="-122"/>
              </a:rPr>
              <a:t>值由用户确定），剩下的顶点作为核心子图顶点。全局索引的计算在预处理阶段完成，</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会执行</a:t>
            </a:r>
            <a:r>
              <a:rPr lang="en-US" altLang="zh-CN" sz="1800" dirty="0">
                <a:effectLst/>
                <a:ea typeface="微软雅黑" panose="020B0503020204020204" pitchFamily="34" charset="-122"/>
                <a:cs typeface="微软雅黑" panose="020B0503020204020204" pitchFamily="34" charset="-122"/>
              </a:rPr>
              <a:t>SSSP</a:t>
            </a:r>
            <a:r>
              <a:rPr lang="zh-CN" altLang="zh-CN" sz="1800" dirty="0">
                <a:effectLst/>
                <a:ea typeface="微软雅黑" panose="020B0503020204020204" pitchFamily="34" charset="-122"/>
                <a:cs typeface="微软雅黑" panose="020B0503020204020204" pitchFamily="34" charset="-122"/>
              </a:rPr>
              <a:t>算法计算</a:t>
            </a:r>
            <a:r>
              <a:rPr lang="en-US" altLang="zh-CN" sz="1800" dirty="0">
                <a:effectLst/>
                <a:ea typeface="微软雅黑" panose="020B0503020204020204" pitchFamily="34" charset="-122"/>
                <a:cs typeface="微软雅黑" panose="020B0503020204020204" pitchFamily="34" charset="-122"/>
              </a:rPr>
              <a:t>k</a:t>
            </a:r>
            <a:r>
              <a:rPr lang="zh-CN" altLang="zh-CN" sz="1800" dirty="0">
                <a:effectLst/>
                <a:ea typeface="微软雅黑" panose="020B0503020204020204" pitchFamily="34" charset="-122"/>
                <a:cs typeface="微软雅黑" panose="020B0503020204020204" pitchFamily="34" charset="-122"/>
              </a:rPr>
              <a:t>个高度顶点与图上的所有顶点的最佳路径（包含索引值和路径父节点），将结果存入以高度顶点</a:t>
            </a:r>
            <a:r>
              <a:rPr lang="en-US" altLang="zh-CN" sz="1800" dirty="0">
                <a:effectLst/>
                <a:ea typeface="微软雅黑" panose="020B0503020204020204" pitchFamily="34" charset="-122"/>
                <a:cs typeface="微软雅黑" panose="020B0503020204020204" pitchFamily="34" charset="-122"/>
              </a:rPr>
              <a:t>id</a:t>
            </a:r>
            <a:r>
              <a:rPr lang="zh-CN" altLang="zh-CN" sz="1800" dirty="0">
                <a:effectLst/>
                <a:ea typeface="微软雅黑" panose="020B0503020204020204" pitchFamily="34" charset="-122"/>
                <a:cs typeface="微软雅黑" panose="020B0503020204020204" pitchFamily="34" charset="-122"/>
              </a:rPr>
              <a:t>为索引的数组保存。核心子图省去了预计算过程，直接复用每次查询的计算结果，因此在预处理阶段只需要进行初始化。</a:t>
            </a:r>
            <a:endParaRPr lang="en-US" altLang="zh-CN" sz="1800" dirty="0">
              <a:effectLst/>
              <a:ea typeface="微软雅黑" panose="020B0503020204020204" pitchFamily="34" charset="-122"/>
              <a:cs typeface="微软雅黑" panose="020B0503020204020204" pitchFamily="34" charset="-122"/>
            </a:endParaRPr>
          </a:p>
          <a:p>
            <a:r>
              <a:rPr lang="en-US" altLang="zh-CN" sz="1800" dirty="0">
                <a:effectLst/>
                <a:ea typeface="微软雅黑" panose="020B0503020204020204" pitchFamily="34" charset="-122"/>
                <a:cs typeface="微软雅黑" panose="020B0503020204020204" pitchFamily="34" charset="-122"/>
              </a:rPr>
              <a:t>2</a:t>
            </a:r>
            <a:r>
              <a:rPr lang="zh-CN" altLang="zh-CN" sz="1800" dirty="0">
                <a:effectLst/>
                <a:ea typeface="微软雅黑" panose="020B0503020204020204" pitchFamily="34" charset="-122"/>
                <a:cs typeface="微软雅黑" panose="020B0503020204020204" pitchFamily="34" charset="-122"/>
              </a:rPr>
              <a:t>，计算共享（第</a:t>
            </a:r>
            <a:r>
              <a:rPr lang="en-US" altLang="zh-CN" sz="1800" dirty="0">
                <a:effectLst/>
                <a:ea typeface="微软雅黑" panose="020B0503020204020204" pitchFamily="34" charset="-122"/>
                <a:cs typeface="微软雅黑" panose="020B0503020204020204" pitchFamily="34" charset="-122"/>
              </a:rPr>
              <a:t>6-19</a:t>
            </a:r>
            <a:r>
              <a:rPr lang="zh-CN" altLang="zh-CN" sz="1800" dirty="0">
                <a:effectLst/>
                <a:ea typeface="微软雅黑" panose="020B0503020204020204" pitchFamily="34" charset="-122"/>
                <a:cs typeface="微软雅黑" panose="020B0503020204020204" pitchFamily="34" charset="-122"/>
              </a:rPr>
              <a:t>行）：全局索引顶点充当了查询路径的枢纽节点，大部分查询都存在至少一条经过全局索引顶点的路径，虽然这条路径不一定是最佳路径，但是却为查询剪枝提供了一个可靠参考。因此每次执行点对点查询前，首先借助全局索引确定粗略的界限值，这是第一层次的计算共享。接下来，执行迭代查询算法，不断处理新的活跃顶点，直至所有顶点都收敛。对于每一个活跃顶点，我们首先判断它是否属于核心子图以决定能否使用共享。由于初始时核心子图为空，所以不会参与共享，随着查询任务的执行，核心子图中逐渐新增了更多热路径。当活跃顶点属于核心子图成员时，就可以借助核心子图直接获取到对应起始顶点的热路径值，从而避免了对热路径的重复计算。此外核心子图可以让查询边界通过热路径直接从一个热顶点跳到另一个热顶点，加速了点对点查询的速度</a:t>
            </a:r>
            <a:endParaRPr lang="en-US" altLang="zh-CN" sz="1800" dirty="0">
              <a:effectLst/>
              <a:ea typeface="微软雅黑" panose="020B0503020204020204" pitchFamily="34" charset="-122"/>
              <a:cs typeface="微软雅黑" panose="020B0503020204020204" pitchFamily="34" charset="-122"/>
            </a:endParaRPr>
          </a:p>
          <a:p>
            <a:r>
              <a:rPr lang="en-US" altLang="zh-CN" sz="1800" dirty="0">
                <a:effectLst/>
                <a:ea typeface="微软雅黑" panose="020B0503020204020204" pitchFamily="34" charset="-122"/>
                <a:cs typeface="微软雅黑" panose="020B0503020204020204" pitchFamily="34" charset="-122"/>
              </a:rPr>
              <a:t>3</a:t>
            </a:r>
            <a:r>
              <a:rPr lang="zh-CN" altLang="zh-CN" sz="1800" dirty="0">
                <a:effectLst/>
                <a:ea typeface="微软雅黑" panose="020B0503020204020204" pitchFamily="34" charset="-122"/>
                <a:cs typeface="微软雅黑" panose="020B0503020204020204" pitchFamily="34" charset="-122"/>
              </a:rPr>
              <a:t>，维护核心子图（第</a:t>
            </a:r>
            <a:r>
              <a:rPr lang="en-US" altLang="zh-CN" sz="1800" dirty="0">
                <a:effectLst/>
                <a:ea typeface="微软雅黑" panose="020B0503020204020204" pitchFamily="34" charset="-122"/>
                <a:cs typeface="微软雅黑" panose="020B0503020204020204" pitchFamily="34" charset="-122"/>
              </a:rPr>
              <a:t>20-23</a:t>
            </a:r>
            <a:r>
              <a:rPr lang="zh-CN" altLang="zh-CN" sz="1800" dirty="0">
                <a:effectLst/>
                <a:ea typeface="微软雅黑" panose="020B0503020204020204" pitchFamily="34" charset="-122"/>
                <a:cs typeface="微软雅黑" panose="020B0503020204020204" pitchFamily="34" charset="-122"/>
              </a:rPr>
              <a:t>行）：为了保证核心子图的轻量级，我们不对热路径进行预计算，而是通过从已有的最佳路径中发掘热路径的子集，来复用之前的计算结果。显然一条最佳路径上任意两个顶点之间的路径都是最佳路径，因此我们只需要以很小的开销，识别已有结果中的热顶点，并通过前缀和方法求得热顶点之间的结果即可。为了实现这一目的，我们需要在查询过程中保留遍历路径以及从源顶点出发到达每一个中间点的路径值，由于点对点查询本来需要计算这些信息，因此并不会造成额外的计算开销。通过上述步骤，我们用轻量级的核心子图索引，实现了高效地数据共享。</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11</a:t>
            </a:fld>
            <a:endParaRPr lang="zh-CN" altLang="en-US"/>
          </a:p>
        </p:txBody>
      </p:sp>
    </p:spTree>
    <p:extLst>
      <p:ext uri="{BB962C8B-B14F-4D97-AF65-F5344CB8AC3E}">
        <p14:creationId xmlns:p14="http://schemas.microsoft.com/office/powerpoint/2010/main" val="1471578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性能对比环节，我们选择了拿</a:t>
            </a:r>
            <a:r>
              <a:rPr lang="en-US" altLang="zh-CN" dirty="0" err="1"/>
              <a:t>GraphCPP</a:t>
            </a:r>
            <a:r>
              <a:rPr lang="zh-CN" altLang="en-US" dirty="0"/>
              <a:t>和之前最好的</a:t>
            </a:r>
            <a:r>
              <a:rPr lang="en-US" altLang="zh-CN" dirty="0" err="1"/>
              <a:t>SGraph</a:t>
            </a:r>
            <a:r>
              <a:rPr lang="zh-CN" altLang="en-US" dirty="0"/>
              <a:t>进行对比，经过并发优化的</a:t>
            </a:r>
            <a:r>
              <a:rPr lang="en-US" altLang="zh-CN" dirty="0" err="1"/>
              <a:t>GraphCPP</a:t>
            </a:r>
            <a:r>
              <a:rPr lang="zh-CN" altLang="en-US" dirty="0"/>
              <a:t>取得了</a:t>
            </a:r>
            <a:r>
              <a:rPr lang="en-US" altLang="zh-CN" dirty="0"/>
              <a:t>2</a:t>
            </a:r>
            <a:r>
              <a:rPr lang="zh-CN" altLang="en-US" dirty="0"/>
              <a:t>倍的计算加速比。此外我们还实现了</a:t>
            </a:r>
            <a:r>
              <a:rPr lang="en-US" altLang="zh-CN" dirty="0" err="1"/>
              <a:t>SGraph</a:t>
            </a:r>
            <a:r>
              <a:rPr lang="zh-CN" altLang="en-US" dirty="0"/>
              <a:t>的并发版本，由于没有数据访问共享，计算共享机制也不如</a:t>
            </a:r>
            <a:r>
              <a:rPr lang="en-US" altLang="zh-CN" dirty="0" err="1"/>
              <a:t>GraphCPP</a:t>
            </a:r>
            <a:r>
              <a:rPr lang="zh-CN" altLang="en-US" dirty="0"/>
              <a:t>，我们的系统仍然能取得两倍以上的加速比。</a:t>
            </a:r>
            <a:endParaRPr lang="en-US" altLang="zh-CN" dirty="0"/>
          </a:p>
          <a:p>
            <a:r>
              <a:rPr lang="zh-CN" altLang="en-US" dirty="0"/>
              <a:t>在论文中我们还设计了比较缓存命中率和缓存数据交换量，来更加全面的对比性能。但是更详细的对比还在实验阶段。</a:t>
            </a:r>
          </a:p>
        </p:txBody>
      </p:sp>
      <p:sp>
        <p:nvSpPr>
          <p:cNvPr id="4" name="灯片编号占位符 3"/>
          <p:cNvSpPr>
            <a:spLocks noGrp="1"/>
          </p:cNvSpPr>
          <p:nvPr>
            <p:ph type="sldNum" sz="quarter" idx="5"/>
          </p:nvPr>
        </p:nvSpPr>
        <p:spPr/>
        <p:txBody>
          <a:bodyPr/>
          <a:lstStyle/>
          <a:p>
            <a:fld id="{D5AA2D13-0800-464B-9C7F-23B3B98C1C99}" type="slidenum">
              <a:rPr lang="zh-CN" altLang="en-US" smtClean="0"/>
              <a:t>12</a:t>
            </a:fld>
            <a:endParaRPr lang="zh-CN" altLang="en-US"/>
          </a:p>
        </p:txBody>
      </p:sp>
    </p:spTree>
    <p:extLst>
      <p:ext uri="{BB962C8B-B14F-4D97-AF65-F5344CB8AC3E}">
        <p14:creationId xmlns:p14="http://schemas.microsoft.com/office/powerpoint/2010/main" val="4041712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最后是介绍一下之前的点对点查询方案</a:t>
            </a:r>
            <a:endParaRPr lang="en-US" altLang="zh-CN" dirty="0"/>
          </a:p>
          <a:p>
            <a:r>
              <a:rPr lang="en-US" altLang="zh-CN" dirty="0" err="1"/>
              <a:t>Pnp</a:t>
            </a:r>
            <a:r>
              <a:rPr lang="zh-CN" altLang="en-US" dirty="0"/>
              <a:t>首先提出了针对点对点查询的在线剪枝策略，它的执行过程是首先以普通遍历的方式求出两点之间的可达路径，比如图中红色的路径是从</a:t>
            </a:r>
            <a:r>
              <a:rPr lang="en-US" altLang="zh-CN" dirty="0"/>
              <a:t>s</a:t>
            </a:r>
            <a:r>
              <a:rPr lang="zh-CN" altLang="en-US" dirty="0"/>
              <a:t>到</a:t>
            </a:r>
            <a:r>
              <a:rPr lang="en-US" altLang="zh-CN" dirty="0"/>
              <a:t>d</a:t>
            </a:r>
            <a:r>
              <a:rPr lang="zh-CN" altLang="en-US" dirty="0"/>
              <a:t>的可达路径，然后以该路径为界限进行剪枝遍历。当遍历到</a:t>
            </a:r>
            <a:r>
              <a:rPr lang="en-US" altLang="zh-CN" dirty="0"/>
              <a:t>v</a:t>
            </a:r>
            <a:r>
              <a:rPr lang="zh-CN" altLang="en-US" dirty="0"/>
              <a:t>时，发现</a:t>
            </a:r>
            <a:r>
              <a:rPr lang="en-US" altLang="zh-CN" dirty="0"/>
              <a:t>s</a:t>
            </a:r>
            <a:r>
              <a:rPr lang="zh-CN" altLang="en-US" dirty="0"/>
              <a:t>到</a:t>
            </a:r>
            <a:r>
              <a:rPr lang="en-US" altLang="zh-CN" dirty="0"/>
              <a:t>v</a:t>
            </a:r>
            <a:r>
              <a:rPr lang="zh-CN" altLang="en-US" dirty="0"/>
              <a:t>的距离已经大于界限，那么</a:t>
            </a:r>
            <a:r>
              <a:rPr lang="en-US" altLang="zh-CN" dirty="0"/>
              <a:t>v</a:t>
            </a:r>
            <a:r>
              <a:rPr lang="zh-CN" altLang="en-US" dirty="0"/>
              <a:t>之后的路径就可以被剪掉。当然如果</a:t>
            </a:r>
            <a:r>
              <a:rPr lang="en-US" altLang="zh-CN" dirty="0"/>
              <a:t>s</a:t>
            </a:r>
            <a:r>
              <a:rPr lang="zh-CN" altLang="en-US" dirty="0"/>
              <a:t>到</a:t>
            </a:r>
            <a:r>
              <a:rPr lang="en-US" altLang="zh-CN" dirty="0"/>
              <a:t>v</a:t>
            </a:r>
            <a:r>
              <a:rPr lang="zh-CN" altLang="en-US" dirty="0"/>
              <a:t>再到</a:t>
            </a:r>
            <a:r>
              <a:rPr lang="en-US" altLang="zh-CN" dirty="0"/>
              <a:t>d</a:t>
            </a:r>
            <a:r>
              <a:rPr lang="zh-CN" altLang="en-US" dirty="0"/>
              <a:t>的路径比界限还要小，此时可以更新界限值。</a:t>
            </a:r>
            <a:endParaRPr lang="en-US" altLang="zh-CN" dirty="0"/>
          </a:p>
          <a:p>
            <a:r>
              <a:rPr lang="en-US" altLang="zh-CN" dirty="0" err="1"/>
              <a:t>Pnp</a:t>
            </a:r>
            <a:r>
              <a:rPr lang="zh-CN" altLang="en-US" dirty="0"/>
              <a:t>的缺点在于，在剪枝前，它需要先遍历出一条可达的路径得到界限，极端情况下，</a:t>
            </a:r>
            <a:r>
              <a:rPr lang="en-US" altLang="zh-CN" dirty="0"/>
              <a:t>s</a:t>
            </a:r>
            <a:r>
              <a:rPr lang="zh-CN" altLang="en-US" dirty="0"/>
              <a:t>遍历完所有的点，才找到</a:t>
            </a:r>
            <a:r>
              <a:rPr lang="en-US" altLang="zh-CN" dirty="0"/>
              <a:t>d</a:t>
            </a:r>
            <a:r>
              <a:rPr lang="zh-CN" altLang="en-US" dirty="0"/>
              <a:t>，此时退化为点对多点算法。</a:t>
            </a:r>
            <a:endParaRPr lang="en-US" altLang="zh-CN"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Tripoline</a:t>
            </a:r>
            <a:r>
              <a:rPr lang="zh-CN" altLang="en-US" dirty="0"/>
              <a:t>本身不是一个点对点查询系统，但是是一个针对特定顶点的查询系统，可以被改造成一个点对点查询系统。</a:t>
            </a:r>
            <a:endParaRPr lang="en-US" altLang="zh-CN" dirty="0"/>
          </a:p>
          <a:p>
            <a:r>
              <a:rPr lang="zh-CN" altLang="en-US" dirty="0"/>
              <a:t>它发现增量图计算系统都需要之前的计算结果作为先验知识，只有在先验知识的基础上才能增量计算。一些算法与特定顶点无关，它们在之前图快照之前的计算结果可以直接用作先验知识。一些算法与特定的顶点相关，它的计算结果是针对于特定源顶点而言的，不能被当做先验知识。</a:t>
            </a:r>
            <a:endParaRPr lang="en-US" altLang="zh-CN" dirty="0"/>
          </a:p>
          <a:p>
            <a:endParaRPr lang="en-US" altLang="zh-CN" dirty="0"/>
          </a:p>
          <a:p>
            <a:r>
              <a:rPr lang="zh-CN" altLang="en-US" dirty="0"/>
              <a:t>例如，对于</a:t>
            </a:r>
            <a:r>
              <a:rPr lang="en-US" altLang="zh-CN" dirty="0" err="1"/>
              <a:t>pagerank</a:t>
            </a:r>
            <a:r>
              <a:rPr lang="zh-CN" altLang="en-US" dirty="0"/>
              <a:t>算法，它跟特定的顶点无关，之前与快照的</a:t>
            </a:r>
            <a:r>
              <a:rPr lang="en-US" altLang="zh-CN" dirty="0" err="1"/>
              <a:t>pagerank</a:t>
            </a:r>
            <a:r>
              <a:rPr lang="zh-CN" altLang="en-US" dirty="0"/>
              <a:t>值经过增量处理后，可以在当前图快照继续使用。</a:t>
            </a:r>
            <a:endParaRPr lang="en-US" altLang="zh-CN" dirty="0"/>
          </a:p>
          <a:p>
            <a:endParaRPr lang="en-US" altLang="zh-CN" dirty="0"/>
          </a:p>
          <a:p>
            <a:r>
              <a:rPr lang="zh-CN" altLang="en-US" dirty="0"/>
              <a:t>但是对于</a:t>
            </a:r>
            <a:r>
              <a:rPr lang="en-US" altLang="zh-CN" dirty="0"/>
              <a:t>BFS</a:t>
            </a:r>
            <a:r>
              <a:rPr lang="zh-CN" altLang="en-US" dirty="0"/>
              <a:t>算法，它与特定的源顶点有关。之前的图快照，我们获得了以顶点</a:t>
            </a:r>
            <a:r>
              <a:rPr lang="en-US" altLang="zh-CN" dirty="0"/>
              <a:t>v1</a:t>
            </a:r>
            <a:r>
              <a:rPr lang="zh-CN" altLang="en-US" dirty="0"/>
              <a:t>为源顶点到达所有顶点的层级。此时新的查询到来，需要获取以顶点</a:t>
            </a:r>
            <a:r>
              <a:rPr lang="en-US" altLang="zh-CN" dirty="0"/>
              <a:t>v2</a:t>
            </a:r>
            <a:r>
              <a:rPr lang="zh-CN" altLang="en-US" dirty="0"/>
              <a:t>为源顶点的</a:t>
            </a:r>
            <a:r>
              <a:rPr lang="en-US" altLang="zh-CN" dirty="0"/>
              <a:t>BFS</a:t>
            </a:r>
            <a:r>
              <a:rPr lang="zh-CN" altLang="en-US" dirty="0"/>
              <a:t>结果，此时之前的结果不能用了必须画大代价重新计算先验知识，才能继续查询。</a:t>
            </a:r>
            <a:endParaRPr kumimoji="1"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Tripoline</a:t>
            </a:r>
            <a:r>
              <a:rPr lang="zh-CN" altLang="en-US" dirty="0"/>
              <a:t>提出了图上的三角不等式，例如对于</a:t>
            </a:r>
            <a:r>
              <a:rPr lang="en-US" altLang="zh-CN" dirty="0"/>
              <a:t>SSSP</a:t>
            </a:r>
            <a:r>
              <a:rPr lang="zh-CN" altLang="en-US" dirty="0"/>
              <a:t>算法，</a:t>
            </a:r>
            <a:r>
              <a:rPr lang="en-US" altLang="zh-CN" dirty="0" err="1"/>
              <a:t>dist</a:t>
            </a:r>
            <a:r>
              <a:rPr lang="zh-CN" altLang="en-US" dirty="0"/>
              <a:t>（</a:t>
            </a:r>
            <a:r>
              <a:rPr lang="en-US" altLang="zh-CN" dirty="0"/>
              <a:t>u</a:t>
            </a:r>
            <a:r>
              <a:rPr lang="zh-CN" altLang="en-US" dirty="0"/>
              <a:t>，</a:t>
            </a:r>
            <a:r>
              <a:rPr lang="en-US" altLang="zh-CN" dirty="0"/>
              <a:t>x</a:t>
            </a:r>
            <a:r>
              <a:rPr lang="zh-CN" altLang="en-US" dirty="0"/>
              <a:t>）表示这两个顶点之间的最短距离，那么对于任意能组成封闭三角形的三个顶点，它们之间的距离存在这样的关系：</a:t>
            </a:r>
            <a:r>
              <a:rPr lang="en-US" altLang="zh-CN" dirty="0"/>
              <a:t>u</a:t>
            </a:r>
            <a:r>
              <a:rPr lang="zh-CN" altLang="en-US" dirty="0"/>
              <a:t>到</a:t>
            </a:r>
            <a:r>
              <a:rPr lang="en-US" altLang="zh-CN" dirty="0"/>
              <a:t>r</a:t>
            </a:r>
            <a:r>
              <a:rPr lang="zh-CN" altLang="en-US" dirty="0"/>
              <a:t>的最短距离，加上</a:t>
            </a:r>
            <a:r>
              <a:rPr lang="en-US" altLang="zh-CN" dirty="0"/>
              <a:t>r</a:t>
            </a:r>
            <a:r>
              <a:rPr lang="zh-CN" altLang="en-US" dirty="0"/>
              <a:t>到</a:t>
            </a:r>
            <a:r>
              <a:rPr lang="en-US" altLang="zh-CN" dirty="0"/>
              <a:t>x</a:t>
            </a:r>
            <a:r>
              <a:rPr lang="zh-CN" altLang="en-US" dirty="0"/>
              <a:t>的最短距离，大于等于</a:t>
            </a:r>
            <a:r>
              <a:rPr lang="en-US" altLang="zh-CN" dirty="0"/>
              <a:t>u</a:t>
            </a:r>
            <a:r>
              <a:rPr lang="zh-CN" altLang="en-US" dirty="0"/>
              <a:t>到</a:t>
            </a:r>
            <a:r>
              <a:rPr lang="en-US" altLang="zh-CN" dirty="0"/>
              <a:t>x</a:t>
            </a:r>
            <a:r>
              <a:rPr lang="zh-CN" altLang="en-US" dirty="0"/>
              <a:t>的最短距离（等于的情况是指</a:t>
            </a:r>
            <a:r>
              <a:rPr lang="en-US" altLang="zh-CN" dirty="0"/>
              <a:t>r</a:t>
            </a:r>
            <a:r>
              <a:rPr lang="zh-CN" altLang="en-US" dirty="0"/>
              <a:t>本身是</a:t>
            </a:r>
            <a:r>
              <a:rPr lang="en-US" altLang="zh-CN" dirty="0"/>
              <a:t>u</a:t>
            </a:r>
            <a:r>
              <a:rPr lang="zh-CN" altLang="en-US" dirty="0"/>
              <a:t>到</a:t>
            </a:r>
            <a:r>
              <a:rPr lang="en-US" altLang="zh-CN" dirty="0"/>
              <a:t>x</a:t>
            </a:r>
            <a:r>
              <a:rPr lang="zh-CN" altLang="en-US" dirty="0"/>
              <a:t>最短路径上的一个中间点，当然此时三角形退化成一条线）。这个不等式也适用点于其他单调的针对特定顶点的算法。例如对于</a:t>
            </a:r>
            <a:r>
              <a:rPr lang="en-US" altLang="zh-CN" dirty="0"/>
              <a:t>BFS</a:t>
            </a:r>
            <a:r>
              <a:rPr lang="zh-CN" altLang="en-US" dirty="0"/>
              <a:t>算法，</a:t>
            </a:r>
            <a:r>
              <a:rPr lang="en-US" altLang="zh-CN" dirty="0"/>
              <a:t>level</a:t>
            </a:r>
            <a:r>
              <a:rPr lang="zh-CN" altLang="en-US" dirty="0"/>
              <a:t>（</a:t>
            </a:r>
            <a:r>
              <a:rPr lang="en-US" altLang="zh-CN" dirty="0"/>
              <a:t>u</a:t>
            </a:r>
            <a:r>
              <a:rPr lang="zh-CN" altLang="en-US" dirty="0"/>
              <a:t>，</a:t>
            </a:r>
            <a:r>
              <a:rPr lang="en-US" altLang="zh-CN" dirty="0"/>
              <a:t>r</a:t>
            </a:r>
            <a:r>
              <a:rPr lang="zh-CN" altLang="en-US" dirty="0"/>
              <a:t>）表示以</a:t>
            </a:r>
            <a:r>
              <a:rPr lang="en-US" altLang="zh-CN" dirty="0"/>
              <a:t>u</a:t>
            </a:r>
            <a:r>
              <a:rPr lang="zh-CN" altLang="en-US" dirty="0"/>
              <a:t>为源顶点，到达</a:t>
            </a:r>
            <a:r>
              <a:rPr lang="en-US" altLang="zh-CN" dirty="0"/>
              <a:t>r</a:t>
            </a:r>
            <a:r>
              <a:rPr lang="zh-CN" altLang="en-US" dirty="0"/>
              <a:t>的层级数，那么</a:t>
            </a:r>
            <a:r>
              <a:rPr lang="en-US" altLang="zh-CN" dirty="0"/>
              <a:t>level</a:t>
            </a:r>
            <a:r>
              <a:rPr lang="zh-CN" altLang="en-US" dirty="0"/>
              <a:t>（</a:t>
            </a:r>
            <a:r>
              <a:rPr lang="en-US" altLang="zh-CN" dirty="0"/>
              <a:t>u</a:t>
            </a:r>
            <a:r>
              <a:rPr lang="zh-CN" altLang="en-US" dirty="0"/>
              <a:t>，</a:t>
            </a:r>
            <a:r>
              <a:rPr lang="en-US" altLang="zh-CN" dirty="0"/>
              <a:t>r</a:t>
            </a:r>
            <a:r>
              <a:rPr lang="zh-CN" altLang="en-US" dirty="0"/>
              <a:t>）</a:t>
            </a:r>
            <a:r>
              <a:rPr lang="en-US" altLang="zh-CN" dirty="0"/>
              <a:t>+level</a:t>
            </a:r>
            <a:r>
              <a:rPr lang="zh-CN" altLang="en-US" dirty="0"/>
              <a:t>（</a:t>
            </a:r>
            <a:r>
              <a:rPr lang="en-US" altLang="zh-CN" dirty="0"/>
              <a:t>r</a:t>
            </a:r>
            <a:r>
              <a:rPr lang="zh-CN" altLang="en-US" dirty="0"/>
              <a:t>，</a:t>
            </a:r>
            <a:r>
              <a:rPr lang="en-US" altLang="zh-CN" dirty="0"/>
              <a:t>x</a:t>
            </a:r>
            <a:r>
              <a:rPr lang="zh-CN" altLang="en-US" dirty="0"/>
              <a:t>）</a:t>
            </a:r>
            <a:r>
              <a:rPr lang="en-US" altLang="zh-CN" dirty="0"/>
              <a:t>&gt;=level</a:t>
            </a:r>
            <a:r>
              <a:rPr lang="zh-CN" altLang="en-US" dirty="0"/>
              <a:t>（</a:t>
            </a:r>
            <a:r>
              <a:rPr lang="en-US" altLang="zh-CN" dirty="0"/>
              <a:t>u</a:t>
            </a:r>
            <a:r>
              <a:rPr lang="zh-CN" altLang="en-US" dirty="0"/>
              <a:t>，</a:t>
            </a:r>
            <a:r>
              <a:rPr lang="en-US" altLang="zh-CN" dirty="0"/>
              <a:t>x</a:t>
            </a:r>
            <a:r>
              <a:rPr lang="zh-CN" altLang="en-US" dirty="0"/>
              <a:t>）。</a:t>
            </a:r>
            <a:endParaRPr lang="en-US" altLang="zh-CN" dirty="0"/>
          </a:p>
          <a:p>
            <a:endParaRPr lang="en-US" altLang="zh-CN" dirty="0"/>
          </a:p>
          <a:p>
            <a:r>
              <a:rPr lang="zh-CN" altLang="en-US" dirty="0"/>
              <a:t>那么如何让三角不等式在增量查询中发挥作用呢？</a:t>
            </a:r>
            <a:endParaRPr lang="en-US" altLang="zh-CN" dirty="0"/>
          </a:p>
          <a:p>
            <a:r>
              <a:rPr lang="zh-CN" altLang="en-US" dirty="0"/>
              <a:t>下面以</a:t>
            </a:r>
            <a:r>
              <a:rPr lang="en-US" altLang="zh-CN" dirty="0"/>
              <a:t>SSSP</a:t>
            </a:r>
            <a:r>
              <a:rPr lang="zh-CN" altLang="en-US" dirty="0"/>
              <a:t>算法为例介绍。</a:t>
            </a:r>
            <a:endParaRPr lang="en-US" altLang="zh-CN" dirty="0"/>
          </a:p>
          <a:p>
            <a:r>
              <a:rPr lang="zh-CN" altLang="en-US" dirty="0"/>
              <a:t>首先三角形三个顶点各司其职：</a:t>
            </a:r>
            <a:r>
              <a:rPr lang="en-US" altLang="zh-CN" dirty="0"/>
              <a:t>u</a:t>
            </a:r>
            <a:r>
              <a:rPr lang="zh-CN" altLang="en-US" dirty="0"/>
              <a:t>，</a:t>
            </a:r>
            <a:r>
              <a:rPr lang="en-US" altLang="zh-CN" dirty="0"/>
              <a:t>x</a:t>
            </a:r>
            <a:r>
              <a:rPr lang="zh-CN" altLang="en-US" dirty="0"/>
              <a:t>是我们要进行查询的源点和目的顶点，</a:t>
            </a:r>
            <a:r>
              <a:rPr lang="en-US" altLang="zh-CN" dirty="0"/>
              <a:t>r</a:t>
            </a:r>
            <a:r>
              <a:rPr lang="zh-CN" altLang="en-US" dirty="0"/>
              <a:t>是我们选择的全局顶点。</a:t>
            </a:r>
            <a:endParaRPr lang="en-US" altLang="zh-CN" dirty="0"/>
          </a:p>
          <a:p>
            <a:r>
              <a:rPr lang="zh-CN" altLang="en-US" dirty="0"/>
              <a:t>对于全局顶点，我们在日常维护</a:t>
            </a:r>
            <a:r>
              <a:rPr lang="en-US" altLang="zh-CN" dirty="0"/>
              <a:t>r</a:t>
            </a:r>
            <a:r>
              <a:rPr lang="zh-CN" altLang="en-US" dirty="0"/>
              <a:t>到所有顶点的路径值，以及所有顶点到</a:t>
            </a:r>
            <a:r>
              <a:rPr lang="en-US" altLang="zh-CN" dirty="0"/>
              <a:t>r</a:t>
            </a:r>
            <a:r>
              <a:rPr lang="zh-CN" altLang="en-US" dirty="0"/>
              <a:t>的路径值，统称为索引。索引在不同算法中有不同含义，在</a:t>
            </a:r>
            <a:r>
              <a:rPr lang="en-US" altLang="zh-CN" dirty="0"/>
              <a:t>SSSP</a:t>
            </a:r>
            <a:r>
              <a:rPr lang="zh-CN" altLang="en-US" dirty="0"/>
              <a:t>算法中就是到其他顶点的最短距离。</a:t>
            </a:r>
            <a:endParaRPr lang="en-US" altLang="zh-CN" dirty="0"/>
          </a:p>
          <a:p>
            <a:r>
              <a:rPr lang="zh-CN" altLang="en-US" dirty="0"/>
              <a:t>维护索引的目的是为了获得三角不等式中</a:t>
            </a:r>
            <a:r>
              <a:rPr lang="en-US" altLang="zh-CN" dirty="0" err="1"/>
              <a:t>dist</a:t>
            </a:r>
            <a:r>
              <a:rPr lang="zh-CN" altLang="en-US" dirty="0"/>
              <a:t>（</a:t>
            </a:r>
            <a:r>
              <a:rPr lang="en-US" altLang="zh-CN" dirty="0"/>
              <a:t>u</a:t>
            </a:r>
            <a:r>
              <a:rPr lang="zh-CN" altLang="en-US" dirty="0"/>
              <a:t>，</a:t>
            </a:r>
            <a:r>
              <a:rPr lang="en-US" altLang="zh-CN" dirty="0"/>
              <a:t>r</a:t>
            </a:r>
            <a:r>
              <a:rPr lang="zh-CN" altLang="en-US" dirty="0"/>
              <a:t>）和</a:t>
            </a:r>
            <a:r>
              <a:rPr lang="en-US" altLang="zh-CN" dirty="0" err="1"/>
              <a:t>dist</a:t>
            </a:r>
            <a:r>
              <a:rPr lang="zh-CN" altLang="en-US" dirty="0"/>
              <a:t>（</a:t>
            </a:r>
            <a:r>
              <a:rPr lang="en-US" altLang="zh-CN" dirty="0"/>
              <a:t>r</a:t>
            </a:r>
            <a:r>
              <a:rPr lang="zh-CN" altLang="en-US" dirty="0"/>
              <a:t>，</a:t>
            </a:r>
            <a:r>
              <a:rPr lang="en-US" altLang="zh-CN" dirty="0"/>
              <a:t>x</a:t>
            </a:r>
            <a:r>
              <a:rPr lang="zh-CN" altLang="en-US" dirty="0"/>
              <a:t>）。而我们要查询的是</a:t>
            </a:r>
            <a:r>
              <a:rPr lang="en-US" altLang="zh-CN" dirty="0" err="1"/>
              <a:t>dist</a:t>
            </a:r>
            <a:r>
              <a:rPr lang="zh-CN" altLang="en-US" dirty="0"/>
              <a:t>（</a:t>
            </a:r>
            <a:r>
              <a:rPr lang="en-US" altLang="zh-CN" dirty="0"/>
              <a:t>u</a:t>
            </a:r>
            <a:r>
              <a:rPr lang="zh-CN" altLang="en-US" dirty="0"/>
              <a:t>，</a:t>
            </a:r>
            <a:r>
              <a:rPr lang="en-US" altLang="zh-CN" dirty="0"/>
              <a:t>x</a:t>
            </a:r>
            <a:r>
              <a:rPr lang="zh-CN" altLang="en-US" dirty="0"/>
              <a:t>），根据三角不等式我们可以取得</a:t>
            </a:r>
            <a:r>
              <a:rPr lang="en-US" altLang="zh-CN" dirty="0" err="1"/>
              <a:t>dist</a:t>
            </a:r>
            <a:r>
              <a:rPr lang="zh-CN" altLang="en-US" dirty="0"/>
              <a:t>（</a:t>
            </a:r>
            <a:r>
              <a:rPr lang="en-US" altLang="zh-CN" dirty="0"/>
              <a:t>u</a:t>
            </a:r>
            <a:r>
              <a:rPr lang="zh-CN" altLang="en-US" dirty="0"/>
              <a:t>，</a:t>
            </a:r>
            <a:r>
              <a:rPr lang="en-US" altLang="zh-CN" dirty="0"/>
              <a:t>x</a:t>
            </a:r>
            <a:r>
              <a:rPr lang="zh-CN" altLang="en-US" dirty="0"/>
              <a:t>）的上界。这个上界对应了一条从</a:t>
            </a:r>
            <a:r>
              <a:rPr lang="en-US" altLang="zh-CN" dirty="0"/>
              <a:t>u</a:t>
            </a:r>
            <a:r>
              <a:rPr lang="zh-CN" altLang="en-US" dirty="0"/>
              <a:t>到</a:t>
            </a:r>
            <a:r>
              <a:rPr lang="en-US" altLang="zh-CN" dirty="0"/>
              <a:t>x</a:t>
            </a:r>
            <a:r>
              <a:rPr lang="zh-CN" altLang="en-US" dirty="0"/>
              <a:t>的路径，这条路径一定可达，但是不一定是最短的路径。不过对于剪枝算法来说，有了上界，就可以将所有大于上界的路径剪枝。当然遇到更短的路径还可以更新上界。</a:t>
            </a:r>
            <a:endParaRPr lang="en-US" altLang="zh-CN"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Tripoline</a:t>
            </a:r>
            <a:r>
              <a:rPr lang="zh-CN" altLang="en-US" dirty="0"/>
              <a:t>通过三角不等式和全局索引，实现了对点对点查询的增量查询。</a:t>
            </a:r>
            <a:endParaRPr lang="en-US" altLang="zh-CN" dirty="0"/>
          </a:p>
          <a:p>
            <a:r>
              <a:rPr lang="zh-CN" altLang="en-US" dirty="0"/>
              <a:t>只要是同一类型的查询，哪怕是以不同的顶点为中心也可以增量处理。因为它只增量维护全局顶点的索引，当特定于某个顶点的查询到来时，可以通过三角不等式求得要查询的结果的上界，然后使用剪枝算法求得最终的收敛结果。</a:t>
            </a:r>
            <a:endParaRPr lang="en-US" altLang="zh-CN" dirty="0"/>
          </a:p>
          <a:p>
            <a:r>
              <a:rPr lang="zh-CN" altLang="en-US" dirty="0"/>
              <a:t>和</a:t>
            </a:r>
            <a:r>
              <a:rPr lang="en-US" altLang="zh-CN" dirty="0" err="1"/>
              <a:t>Pnp</a:t>
            </a:r>
            <a:r>
              <a:rPr lang="zh-CN" altLang="en-US" dirty="0"/>
              <a:t>相比，</a:t>
            </a:r>
            <a:r>
              <a:rPr lang="en-US" altLang="zh-CN" dirty="0"/>
              <a:t>Tripoline</a:t>
            </a:r>
            <a:r>
              <a:rPr lang="zh-CN" altLang="en-US" dirty="0"/>
              <a:t>多了一个对全局顶点进行预计算的过程。好处是可以快速求得特定顶点之间查询的上界值，而无需像</a:t>
            </a:r>
            <a:r>
              <a:rPr lang="en-US" altLang="zh-CN" dirty="0" err="1"/>
              <a:t>Pnp</a:t>
            </a:r>
            <a:r>
              <a:rPr lang="zh-CN" altLang="en-US" dirty="0"/>
              <a:t>一样需要先遍历得到上界值。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但是基于上界的剪枝方案只能剪去一半左右的顶点激活，还不够理想。</a:t>
            </a:r>
          </a:p>
          <a:p>
            <a:endParaRPr kumimoji="1"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a:t>SGraph</a:t>
            </a:r>
            <a:r>
              <a:rPr lang="zh-CN" altLang="en-US" dirty="0"/>
              <a:t>对三角不等式做了进一步的研究，将</a:t>
            </a:r>
            <a:r>
              <a:rPr lang="en-US" altLang="zh-CN" dirty="0"/>
              <a:t>Tripoline</a:t>
            </a:r>
            <a:r>
              <a:rPr lang="zh-CN" altLang="en-US" dirty="0"/>
              <a:t>中针对不用算法的三角不等式抽象为统一的形式。也就是𝑄</a:t>
            </a:r>
            <a:r>
              <a:rPr lang="en-US" altLang="zh-CN" dirty="0"/>
              <a:t>(</a:t>
            </a:r>
            <a:r>
              <a:rPr lang="zh-CN" altLang="en-US" dirty="0"/>
              <a:t>𝑠↦</a:t>
            </a:r>
            <a:r>
              <a:rPr lang="en-US" altLang="zh-CN" dirty="0"/>
              <a:t>h)⊕</a:t>
            </a:r>
            <a:r>
              <a:rPr lang="zh-CN" altLang="en-US" dirty="0"/>
              <a:t>𝑄</a:t>
            </a:r>
            <a:r>
              <a:rPr lang="en-US" altLang="zh-CN" dirty="0"/>
              <a:t>(h↦</a:t>
            </a:r>
            <a:r>
              <a:rPr lang="zh-CN" altLang="en-US" dirty="0"/>
              <a:t>𝑑</a:t>
            </a:r>
            <a:r>
              <a:rPr lang="en-US" altLang="zh-CN" dirty="0"/>
              <a:t>)⪰</a:t>
            </a:r>
            <a:r>
              <a:rPr lang="zh-CN" altLang="en-US" dirty="0"/>
              <a:t>𝑄</a:t>
            </a:r>
            <a:r>
              <a:rPr lang="en-US" altLang="zh-CN" dirty="0"/>
              <a:t>(</a:t>
            </a:r>
            <a:r>
              <a:rPr lang="zh-CN" altLang="en-US" dirty="0"/>
              <a:t>𝑠↦𝑑</a:t>
            </a:r>
            <a:r>
              <a:rPr lang="en-US" altLang="zh-CN" dirty="0"/>
              <a:t>)</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其中</a:t>
            </a:r>
            <a:r>
              <a:rPr lang="en-US" altLang="zh-CN" dirty="0"/>
              <a:t>+</a:t>
            </a:r>
            <a:r>
              <a:rPr lang="zh-CN" altLang="en-US" dirty="0"/>
              <a:t>号在</a:t>
            </a:r>
            <a:r>
              <a:rPr lang="en-US" altLang="zh-CN" dirty="0"/>
              <a:t>BFS</a:t>
            </a:r>
            <a:r>
              <a:rPr lang="zh-CN" altLang="en-US" dirty="0"/>
              <a:t>和</a:t>
            </a:r>
            <a:r>
              <a:rPr lang="en-US" altLang="zh-CN" dirty="0"/>
              <a:t>PPSP</a:t>
            </a:r>
            <a:r>
              <a:rPr lang="zh-CN" altLang="en-US" dirty="0"/>
              <a:t>中是两值相加，在可达性算法中是两个</a:t>
            </a:r>
            <a:r>
              <a:rPr lang="en-US" altLang="zh-CN" dirty="0"/>
              <a:t>bool</a:t>
            </a:r>
            <a:r>
              <a:rPr lang="zh-CN" altLang="en-US" dirty="0"/>
              <a:t>值的求交。其中的</a:t>
            </a:r>
            <a:r>
              <a:rPr lang="en-US" altLang="zh-CN" dirty="0"/>
              <a:t>&gt;=</a:t>
            </a:r>
            <a:r>
              <a:rPr lang="zh-CN" altLang="en-US" dirty="0"/>
              <a:t>号在</a:t>
            </a:r>
            <a:r>
              <a:rPr lang="en-US" altLang="zh-CN" dirty="0"/>
              <a:t>PPSP</a:t>
            </a:r>
            <a:r>
              <a:rPr lang="zh-CN" altLang="en-US" dirty="0"/>
              <a:t>和</a:t>
            </a:r>
            <a:r>
              <a:rPr lang="en-US" altLang="zh-CN" dirty="0"/>
              <a:t>BFS</a:t>
            </a:r>
            <a:r>
              <a:rPr lang="zh-CN" altLang="en-US" dirty="0"/>
              <a:t>中是值的大小比较，在可达性算法中是推导。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除了统一三角不等式的形式，</a:t>
            </a:r>
            <a:r>
              <a:rPr lang="en-US" altLang="zh-CN" dirty="0" err="1"/>
              <a:t>SGraph</a:t>
            </a:r>
            <a:r>
              <a:rPr lang="zh-CN" altLang="en-US" dirty="0"/>
              <a:t>还将不等式做了变换，将左边的一项移到右边，移动要变号。这里的</a:t>
            </a:r>
            <a:r>
              <a:rPr lang="en-US" altLang="zh-CN" dirty="0"/>
              <a:t>-</a:t>
            </a:r>
            <a:r>
              <a:rPr lang="zh-CN" altLang="en-US" dirty="0"/>
              <a:t>号就是</a:t>
            </a:r>
            <a:r>
              <a:rPr lang="en-US" altLang="zh-CN" dirty="0"/>
              <a:t>+</a:t>
            </a:r>
            <a:r>
              <a:rPr lang="zh-CN" altLang="en-US" dirty="0"/>
              <a:t>号的逆过程。然后对变量换元就得到了这样形式的三角不等式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根据变换后的三角不等式我们能求得</a:t>
            </a:r>
            <a:r>
              <a:rPr lang="en-US" altLang="zh-CN" dirty="0"/>
              <a:t>v</a:t>
            </a:r>
            <a:r>
              <a:rPr lang="zh-CN" altLang="en-US" dirty="0"/>
              <a:t>到</a:t>
            </a:r>
            <a:r>
              <a:rPr lang="en-US" altLang="zh-CN" dirty="0"/>
              <a:t>d</a:t>
            </a:r>
            <a:r>
              <a:rPr lang="zh-CN" altLang="en-US" dirty="0"/>
              <a:t>的最小值，称为下界。注意，之前的上界是目前已知的从源点到任意顶点的最佳路径值。而这里的下界是预估的从任意顶点到目的顶点距离的最小值。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下界剪枝有什么用呢？</a:t>
            </a:r>
            <a:endParaRPr lang="en-US" altLang="zh-CN" dirty="0"/>
          </a:p>
          <a:p>
            <a:r>
              <a:rPr lang="zh-CN" altLang="en-US" dirty="0"/>
              <a:t>在上界剪枝中，如果</a:t>
            </a:r>
            <a:r>
              <a:rPr lang="en-US" altLang="zh-CN" dirty="0"/>
              <a:t>s</a:t>
            </a:r>
            <a:r>
              <a:rPr lang="zh-CN" altLang="en-US" dirty="0"/>
              <a:t>到</a:t>
            </a:r>
            <a:r>
              <a:rPr lang="en-US" altLang="zh-CN" dirty="0"/>
              <a:t>v</a:t>
            </a:r>
            <a:r>
              <a:rPr lang="zh-CN" altLang="en-US" dirty="0"/>
              <a:t>的距离比当前的上界还要大，</a:t>
            </a:r>
            <a:r>
              <a:rPr lang="en-US" altLang="zh-CN" dirty="0"/>
              <a:t>s</a:t>
            </a:r>
            <a:r>
              <a:rPr lang="zh-CN" altLang="en-US" dirty="0"/>
              <a:t>到</a:t>
            </a:r>
            <a:r>
              <a:rPr lang="en-US" altLang="zh-CN" dirty="0"/>
              <a:t>v</a:t>
            </a:r>
            <a:r>
              <a:rPr lang="zh-CN" altLang="en-US" dirty="0"/>
              <a:t>的查询路径就会被剪枝。否则就会被激活。</a:t>
            </a:r>
            <a:endParaRPr lang="en-US" altLang="zh-CN" dirty="0"/>
          </a:p>
          <a:p>
            <a:r>
              <a:rPr lang="zh-CN" altLang="en-US" dirty="0"/>
              <a:t>在下界剪枝中，如果</a:t>
            </a:r>
            <a:r>
              <a:rPr lang="en-US" altLang="zh-CN" dirty="0"/>
              <a:t>s</a:t>
            </a:r>
            <a:r>
              <a:rPr lang="zh-CN" altLang="en-US" dirty="0"/>
              <a:t>到</a:t>
            </a:r>
            <a:r>
              <a:rPr lang="en-US" altLang="zh-CN" dirty="0"/>
              <a:t>v</a:t>
            </a:r>
            <a:r>
              <a:rPr lang="zh-CN" altLang="en-US" dirty="0"/>
              <a:t>的路径值</a:t>
            </a:r>
            <a:r>
              <a:rPr lang="en-US" altLang="zh-CN" dirty="0"/>
              <a:t>+</a:t>
            </a:r>
            <a:r>
              <a:rPr lang="zh-CN" altLang="en-US" dirty="0"/>
              <a:t>下界值</a:t>
            </a:r>
            <a:r>
              <a:rPr lang="en-US" altLang="zh-CN" dirty="0"/>
              <a:t>&gt;</a:t>
            </a:r>
            <a:r>
              <a:rPr lang="zh-CN" altLang="en-US" dirty="0"/>
              <a:t>上界值，该路径就会被剪枝。注意我们求得</a:t>
            </a:r>
            <a:r>
              <a:rPr lang="en-US" altLang="zh-CN" dirty="0"/>
              <a:t>v</a:t>
            </a:r>
            <a:r>
              <a:rPr lang="zh-CN" altLang="en-US" dirty="0"/>
              <a:t>到</a:t>
            </a:r>
            <a:r>
              <a:rPr lang="en-US" altLang="zh-CN" dirty="0"/>
              <a:t>d</a:t>
            </a:r>
            <a:r>
              <a:rPr lang="zh-CN" altLang="en-US" dirty="0"/>
              <a:t>的距离的下界，其实要小于等于实际的路径值。但是如果加下界后路径值大于上界，那么实际的路径也一定会大于上界，此时可以确保剪枝的正确性。</a:t>
            </a:r>
            <a:endParaRPr lang="en-US" altLang="zh-CN" dirty="0"/>
          </a:p>
          <a:p>
            <a:endParaRPr lang="en-US" altLang="zh-CN" dirty="0"/>
          </a:p>
          <a:p>
            <a:r>
              <a:rPr lang="zh-CN" altLang="en-US" dirty="0"/>
              <a:t>下界查询提高了剪枝的有效性，剪枝有效性提高到</a:t>
            </a:r>
            <a:r>
              <a:rPr lang="en-US" altLang="zh-CN" dirty="0"/>
              <a:t>90%</a:t>
            </a:r>
          </a:p>
          <a:p>
            <a:endParaRPr lang="en-US" altLang="zh-CN" dirty="0"/>
          </a:p>
          <a:p>
            <a:r>
              <a:rPr lang="zh-CN" altLang="en-US" dirty="0"/>
              <a:t>全局索引的三点缺陷：</a:t>
            </a:r>
            <a:br>
              <a:rPr lang="en-US" altLang="zh-CN" dirty="0"/>
            </a:br>
            <a:r>
              <a:rPr lang="en-US" altLang="zh-CN" b="0" i="0" dirty="0">
                <a:solidFill>
                  <a:srgbClr val="374151"/>
                </a:solidFill>
                <a:effectLst/>
                <a:latin typeface="Söhne"/>
              </a:rPr>
              <a:t>1</a:t>
            </a:r>
            <a:r>
              <a:rPr lang="zh-CN" altLang="en-US" b="0" i="0" dirty="0">
                <a:solidFill>
                  <a:srgbClr val="374151"/>
                </a:solidFill>
                <a:effectLst/>
                <a:latin typeface="Söhne"/>
              </a:rPr>
              <a:t>）随着图规模增大，建立全局索引的计算和存储成本急剧上升，这与全局索引中顶点数量成正比</a:t>
            </a:r>
            <a:endParaRPr lang="en-US" altLang="zh-CN" b="0" i="0" dirty="0">
              <a:solidFill>
                <a:srgbClr val="374151"/>
              </a:solidFill>
              <a:effectLst/>
              <a:latin typeface="Söhne"/>
            </a:endParaRPr>
          </a:p>
          <a:p>
            <a:r>
              <a:rPr lang="en-US" altLang="zh-CN" b="0" i="0" dirty="0">
                <a:solidFill>
                  <a:srgbClr val="374151"/>
                </a:solidFill>
                <a:effectLst/>
                <a:latin typeface="Söhne"/>
              </a:rPr>
              <a:t>2</a:t>
            </a:r>
            <a:r>
              <a:rPr lang="zh-CN" altLang="en-US" b="0" i="0" dirty="0">
                <a:solidFill>
                  <a:srgbClr val="374151"/>
                </a:solidFill>
                <a:effectLst/>
                <a:latin typeface="Söhne"/>
              </a:rPr>
              <a:t>）在动态图处理中，每轮图更新后需要刷新全局索引。如果受影响的顶点位于最优路径上，必须重新计算从直接受影响的顶点到终点的路径上所有顶点的全局索引值。图更新的影响在共享数据段发生修改时进一步增强</a:t>
            </a:r>
            <a:endParaRPr lang="en-US" altLang="zh-CN" b="0" i="0" dirty="0">
              <a:solidFill>
                <a:srgbClr val="374151"/>
              </a:solidFill>
              <a:effectLst/>
              <a:latin typeface="Söhne"/>
            </a:endParaRPr>
          </a:p>
          <a:p>
            <a:r>
              <a:rPr lang="en-US" altLang="zh-CN" b="0" i="0" dirty="0">
                <a:solidFill>
                  <a:srgbClr val="374151"/>
                </a:solidFill>
                <a:effectLst/>
                <a:latin typeface="Söhne"/>
              </a:rPr>
              <a:t>3</a:t>
            </a:r>
            <a:r>
              <a:rPr lang="zh-CN" altLang="en-US" b="0" i="0" dirty="0">
                <a:solidFill>
                  <a:srgbClr val="374151"/>
                </a:solidFill>
                <a:effectLst/>
                <a:latin typeface="Söhne"/>
              </a:rPr>
              <a:t>）不同数据集之间的数据分布模式差异使得选择平衡索引覆盖和相关开销的最佳索引顶点数量变得困难。</a:t>
            </a:r>
            <a:endParaRPr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下界查询提高了剪枝的有效性，剪枝有效性提高到</a:t>
            </a:r>
            <a:r>
              <a:rPr lang="en-US" altLang="zh-CN" dirty="0"/>
              <a:t>90%</a:t>
            </a:r>
          </a:p>
          <a:p>
            <a:endParaRPr lang="en-US" altLang="zh-CN" dirty="0"/>
          </a:p>
          <a:p>
            <a:r>
              <a:rPr lang="zh-CN" altLang="en-US" dirty="0"/>
              <a:t>全局索引的三点缺陷：</a:t>
            </a:r>
            <a:br>
              <a:rPr lang="en-US" altLang="zh-CN" dirty="0"/>
            </a:br>
            <a:r>
              <a:rPr lang="en-US" altLang="zh-CN" b="0" i="0" dirty="0">
                <a:solidFill>
                  <a:srgbClr val="374151"/>
                </a:solidFill>
                <a:effectLst/>
                <a:latin typeface="Söhne"/>
              </a:rPr>
              <a:t>1</a:t>
            </a:r>
            <a:r>
              <a:rPr lang="zh-CN" altLang="en-US" b="0" i="0" dirty="0">
                <a:solidFill>
                  <a:srgbClr val="374151"/>
                </a:solidFill>
                <a:effectLst/>
                <a:latin typeface="Söhne"/>
              </a:rPr>
              <a:t>）随着图规模增大，建立全局索引的计算和存储成本急剧上升，这与全局索引中顶点数量成正比</a:t>
            </a:r>
            <a:endParaRPr lang="en-US" altLang="zh-CN" b="0" i="0" dirty="0">
              <a:solidFill>
                <a:srgbClr val="374151"/>
              </a:solidFill>
              <a:effectLst/>
              <a:latin typeface="Söhne"/>
            </a:endParaRPr>
          </a:p>
          <a:p>
            <a:r>
              <a:rPr lang="en-US" altLang="zh-CN" b="0" i="0" dirty="0">
                <a:solidFill>
                  <a:srgbClr val="374151"/>
                </a:solidFill>
                <a:effectLst/>
                <a:latin typeface="Söhne"/>
              </a:rPr>
              <a:t>2</a:t>
            </a:r>
            <a:r>
              <a:rPr lang="zh-CN" altLang="en-US" b="0" i="0" dirty="0">
                <a:solidFill>
                  <a:srgbClr val="374151"/>
                </a:solidFill>
                <a:effectLst/>
                <a:latin typeface="Söhne"/>
              </a:rPr>
              <a:t>）在动态图处理中，每轮图更新后需要刷新全局索引。如果受影响的顶点位于最优路径上，必须重新计算从直接受影响的顶点到终点的路径上所有顶点的全局索引值。图更新的影响在共享数据段发生修改时进一步增强</a:t>
            </a:r>
            <a:endParaRPr lang="en-US" altLang="zh-CN" b="0" i="0" dirty="0">
              <a:solidFill>
                <a:srgbClr val="374151"/>
              </a:solidFill>
              <a:effectLst/>
              <a:latin typeface="Söhne"/>
            </a:endParaRPr>
          </a:p>
          <a:p>
            <a:r>
              <a:rPr lang="en-US" altLang="zh-CN" b="0" i="0" dirty="0">
                <a:solidFill>
                  <a:srgbClr val="374151"/>
                </a:solidFill>
                <a:effectLst/>
                <a:latin typeface="Söhne"/>
              </a:rPr>
              <a:t>3</a:t>
            </a:r>
            <a:r>
              <a:rPr lang="zh-CN" altLang="en-US" b="0" i="0" dirty="0">
                <a:solidFill>
                  <a:srgbClr val="374151"/>
                </a:solidFill>
                <a:effectLst/>
                <a:latin typeface="Söhne"/>
              </a:rPr>
              <a:t>）不同数据集之间的数据分布模式差异使得选择平衡索引覆盖和相关开销的最佳索引顶点数量变得困难。</a:t>
            </a:r>
            <a:endParaRPr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19</a:t>
            </a:fld>
            <a:endParaRPr lang="zh-CN" altLang="en-US"/>
          </a:p>
        </p:txBody>
      </p:sp>
    </p:spTree>
    <p:extLst>
      <p:ext uri="{BB962C8B-B14F-4D97-AF65-F5344CB8AC3E}">
        <p14:creationId xmlns:p14="http://schemas.microsoft.com/office/powerpoint/2010/main" val="114475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我们研究的是点对点查询，调查发现实际应用中有很多点对点查询的应用场景。比如谷歌地图查找两个地点之间的最佳路径。</a:t>
            </a:r>
            <a:r>
              <a:rPr lang="en-US" altLang="zh-CN" dirty="0"/>
              <a:t>Facebook</a:t>
            </a:r>
            <a:r>
              <a:rPr lang="zh-CN" altLang="en-US" dirty="0"/>
              <a:t>发现社交网络中具有潜在朋友关系的用户。支付宝发现风险账户之间的交易链条。这些应用都有很大的并发需求。</a:t>
            </a:r>
          </a:p>
        </p:txBody>
      </p:sp>
      <p:sp>
        <p:nvSpPr>
          <p:cNvPr id="4" name="灯片编号占位符 3"/>
          <p:cNvSpPr>
            <a:spLocks noGrp="1"/>
          </p:cNvSpPr>
          <p:nvPr>
            <p:ph type="sldNum" sz="quarter" idx="5"/>
          </p:nvPr>
        </p:nvSpPr>
        <p:spPr/>
        <p:txBody>
          <a:bodyPr/>
          <a:lstStyle/>
          <a:p>
            <a:fld id="{D5AA2D13-0800-464B-9C7F-23B3B98C1C9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和点对多点算法不同，点对点算法只关心特定点之间的查询结果，无需遍历完整的图。</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n-ea"/>
              </a:rPr>
              <a:t>比如在点对点最短路径查询中，从</a:t>
            </a:r>
            <a:r>
              <a:rPr lang="en-US" altLang="zh-CN" sz="1200" dirty="0">
                <a:latin typeface="+mn-ea"/>
              </a:rPr>
              <a:t>S</a:t>
            </a:r>
            <a:r>
              <a:rPr lang="zh-CN" altLang="en-US" sz="1200" dirty="0">
                <a:latin typeface="+mn-ea"/>
              </a:rPr>
              <a:t>到</a:t>
            </a:r>
            <a:r>
              <a:rPr lang="en-US" altLang="zh-CN" sz="1200" dirty="0">
                <a:latin typeface="+mn-ea"/>
              </a:rPr>
              <a:t>D</a:t>
            </a:r>
            <a:r>
              <a:rPr lang="zh-CN" altLang="en-US" sz="1200" dirty="0">
                <a:latin typeface="+mn-ea"/>
              </a:rPr>
              <a:t>有三条路径</a:t>
            </a:r>
            <a:r>
              <a:rPr lang="en" altLang="zh-CN" sz="1200" dirty="0">
                <a:latin typeface="+mn-ea"/>
              </a:rPr>
              <a:t>path1</a:t>
            </a:r>
            <a:r>
              <a:rPr lang="zh-CN" altLang="en" sz="1200" dirty="0">
                <a:latin typeface="+mn-ea"/>
              </a:rPr>
              <a:t>，</a:t>
            </a:r>
            <a:r>
              <a:rPr lang="en" altLang="zh-CN" sz="1200" dirty="0">
                <a:latin typeface="+mn-ea"/>
              </a:rPr>
              <a:t>path2</a:t>
            </a:r>
            <a:r>
              <a:rPr lang="zh-CN" altLang="en" sz="1200" dirty="0">
                <a:latin typeface="+mn-ea"/>
              </a:rPr>
              <a:t>，</a:t>
            </a:r>
            <a:r>
              <a:rPr lang="en" altLang="zh-CN" sz="1200" dirty="0">
                <a:latin typeface="+mn-ea"/>
              </a:rPr>
              <a:t>path3</a:t>
            </a:r>
            <a:r>
              <a:rPr lang="zh-CN" altLang="en" sz="1200" dirty="0">
                <a:latin typeface="+mn-ea"/>
              </a:rPr>
              <a:t>，</a:t>
            </a:r>
            <a:r>
              <a:rPr lang="zh-CN" altLang="en-US" sz="1200" dirty="0">
                <a:latin typeface="+mn-ea"/>
              </a:rPr>
              <a:t>路径值分别是</a:t>
            </a:r>
            <a:r>
              <a:rPr lang="en-US" altLang="zh-CN" sz="1200" dirty="0">
                <a:latin typeface="+mn-ea"/>
              </a:rPr>
              <a:t>2,3,4</a:t>
            </a:r>
            <a:r>
              <a:rPr lang="zh-CN" altLang="en-US" sz="1200" dirty="0">
                <a:latin typeface="+mn-ea"/>
              </a:rPr>
              <a:t>。如果我们先找到了最短的</a:t>
            </a:r>
            <a:r>
              <a:rPr lang="en" altLang="zh-CN" sz="1200" dirty="0">
                <a:latin typeface="+mn-ea"/>
              </a:rPr>
              <a:t>path1</a:t>
            </a:r>
            <a:r>
              <a:rPr lang="zh-CN" altLang="en" sz="1200" dirty="0">
                <a:latin typeface="+mn-ea"/>
              </a:rPr>
              <a:t>，</a:t>
            </a:r>
            <a:r>
              <a:rPr lang="zh-CN" altLang="en-US" sz="1200" dirty="0">
                <a:latin typeface="+mn-ea"/>
              </a:rPr>
              <a:t>那么就不需要继续遍历</a:t>
            </a:r>
            <a:r>
              <a:rPr lang="en" altLang="zh-CN" sz="1200" dirty="0">
                <a:latin typeface="+mn-ea"/>
              </a:rPr>
              <a:t>path2</a:t>
            </a:r>
            <a:r>
              <a:rPr lang="zh-CN" altLang="en" sz="1200" dirty="0">
                <a:latin typeface="+mn-ea"/>
              </a:rPr>
              <a:t>，</a:t>
            </a:r>
            <a:r>
              <a:rPr lang="en" altLang="zh-CN" sz="1200" dirty="0">
                <a:latin typeface="+mn-ea"/>
              </a:rPr>
              <a:t>path3</a:t>
            </a:r>
            <a:r>
              <a:rPr lang="zh-CN" altLang="en" sz="1200" dirty="0">
                <a:latin typeface="+mn-ea"/>
              </a:rPr>
              <a:t>。</a:t>
            </a:r>
            <a:r>
              <a:rPr lang="zh-CN" altLang="en-US" sz="1200" dirty="0">
                <a:latin typeface="+mn-ea"/>
              </a:rPr>
              <a:t>如果先找到最长的</a:t>
            </a:r>
            <a:r>
              <a:rPr lang="en" altLang="zh-CN" sz="1200" dirty="0">
                <a:latin typeface="+mn-ea"/>
              </a:rPr>
              <a:t>path3</a:t>
            </a:r>
            <a:r>
              <a:rPr lang="zh-CN" altLang="en" sz="1200" dirty="0">
                <a:latin typeface="+mn-ea"/>
              </a:rPr>
              <a:t>，</a:t>
            </a:r>
            <a:r>
              <a:rPr lang="zh-CN" altLang="en-US" sz="1200" dirty="0">
                <a:latin typeface="+mn-ea"/>
              </a:rPr>
              <a:t>那么还需要继续遍历</a:t>
            </a:r>
            <a:r>
              <a:rPr lang="en" altLang="zh-CN" sz="1200" dirty="0">
                <a:latin typeface="+mn-ea"/>
              </a:rPr>
              <a:t>path1</a:t>
            </a:r>
            <a:r>
              <a:rPr lang="zh-CN" altLang="en" sz="1200" dirty="0">
                <a:latin typeface="+mn-ea"/>
              </a:rPr>
              <a:t>，</a:t>
            </a:r>
            <a:r>
              <a:rPr lang="en" altLang="zh-CN" sz="1200" dirty="0">
                <a:latin typeface="+mn-ea"/>
              </a:rPr>
              <a:t>path2</a:t>
            </a:r>
            <a:r>
              <a:rPr lang="zh-CN" altLang="en" dirty="0">
                <a:latin typeface="+mn-ea"/>
              </a:rPr>
              <a:t>。</a:t>
            </a: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也就是说，具有单调性的点对点查询一般和剪枝结合。系统需要获得两点之间的最佳的收敛路径，首先获得一条可行路径，然后以它的路径值为界限，如果一条路径的值比界限更差，则将该路径剪枝。如果一条路径的值比界限更好，则将该值更新为新的界限。</a:t>
            </a: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所以，点对点查询的关键是剪枝机制，剪枝的关键是更快更精确的获得界限值。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n-ea"/>
              </a:rPr>
              <a:t>之前的点对点查询系统聚焦于优化剪枝机制，从而加速单次点对点查询的速度，我稍后做专门介绍。</a:t>
            </a:r>
            <a:endParaRPr kumimoji="1"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现有的针对点对点查询的解决方案大多没有考虑并发需求，它们只支持串行查询，我们测了当前主流的点对点查询系统，它们的结果都比</a:t>
            </a:r>
            <a:r>
              <a:rPr lang="en-US" altLang="zh-CN" dirty="0" err="1"/>
              <a:t>GraphCPP</a:t>
            </a:r>
            <a:r>
              <a:rPr lang="zh-CN" altLang="en-US" dirty="0"/>
              <a:t>差。此外我们也试过将现有的串行版本改为支持并发处理的版本，结果甚至比串行还慢。可见现有的点对点查询系统对并发查询的支持很差劲。</a:t>
            </a:r>
            <a:endParaRPr lang="en-US" altLang="zh-CN" dirty="0"/>
          </a:p>
          <a:p>
            <a:endParaRPr lang="en-US" altLang="zh-CN" dirty="0"/>
          </a:p>
          <a:p>
            <a:r>
              <a:rPr lang="zh-CN" altLang="en-US" dirty="0"/>
              <a:t>此外我们也测试了现有的最先进并发图计算系统执行性能，结果，由于缺少对点对点查询的专门支持，它的表现比所有的点对点查询系统都差劲。</a:t>
            </a:r>
            <a:endParaRPr lang="en-US" altLang="zh-CN" dirty="0"/>
          </a:p>
          <a:p>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虽然现有系统在处理并发点对点查询时效率很差，但是我们却发现了优化潜力。</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首先并发查询任务之间存在</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数据访问相似性。具体而言，不同查询任务从不同的起点开始，沿不同的路径到达各自的终点。由于图的幂律分布特性，这些查询路径自然会在一些热门路径上形成重叠。然而，由于不同查询任务访问的数据重叠部分各不相同，且它们会按照不同的顺序访问重叠的图数据。因此，现有的查询系统采用保守的策略，让每个任务负责访问其所需的数据。这意味着每个任务的数据访问是完全独立的，即使它们的遍历路径高度重合，例如一对查询的路径是另一对查询的路径的子集，仍然需要重复加载重叠部分的数据，无法享受重用缓存中数据的好处。</a:t>
            </a:r>
          </a:p>
          <a:p>
            <a:endParaRPr lang="en-US" altLang="zh-CN" dirty="0"/>
          </a:p>
          <a:p>
            <a:r>
              <a:rPr lang="zh-CN" altLang="en-US" dirty="0"/>
              <a:t>其次</a:t>
            </a:r>
            <a:r>
              <a:rPr lang="zh-CN" altLang="zh-CN" sz="1800" dirty="0">
                <a:effectLst/>
                <a:ea typeface="微软雅黑" panose="020B0503020204020204" pitchFamily="34" charset="-122"/>
                <a:cs typeface="微软雅黑" panose="020B0503020204020204" pitchFamily="34" charset="-122"/>
              </a:rPr>
              <a:t>除了重复访问外，不同查询任务还需要重复计算热门路径的距离值</a:t>
            </a:r>
            <a:r>
              <a:rPr lang="zh-CN" altLang="en-US" sz="1800" dirty="0">
                <a:effectLst/>
                <a:ea typeface="微软雅黑" panose="020B0503020204020204" pitchFamily="34" charset="-122"/>
                <a:cs typeface="微软雅黑" panose="020B0503020204020204" pitchFamily="34" charset="-122"/>
              </a:rPr>
              <a:t>，我们称之为计算相似性</a:t>
            </a:r>
            <a:r>
              <a:rPr lang="zh-CN" altLang="zh-CN" sz="1800" dirty="0">
                <a:effectLst/>
                <a:ea typeface="微软雅黑" panose="020B0503020204020204" pitchFamily="34" charset="-122"/>
                <a:cs typeface="微软雅黑" panose="020B0503020204020204" pitchFamily="34" charset="-122"/>
              </a:rPr>
              <a:t>。同样由于图数据往往具有幂律分布的特点，少量热门顶点会频繁出现在不同查询的最佳路径中。由于不同查询任务之间不会共享计算，它们会重复计算连接热顶点的热路径。此外，热门顶点往往是具有大量邻居顶点的高度顶点，对于它们的重复遍历常常导致计算开销的爆炸式增长。尽管一些已有的系统尝试采用全局索引的方式来实现计算共享，但由于昂贵的计算开销、存储开销、更新开销限制了计算共享的效率和精确度。</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为了更好地利用并发任务之间的相似性，我们提出了数据访问共享机制和计算共享机制。</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左边是数据访问共享机制，它的核心思想</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将传统的</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数据</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调度方式转变为</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数据</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调度</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方式</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，以实现多任务之间图结构数据</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的</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访问共享。</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数据经过图加载器，变成适用于分布式系统的图分区。将分块送入细粒度分块管理模块得到从逻辑上划分的</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级别的细粒度分块，分块信息保存在</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 table</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中。查询任务每一轮迭代会产生活跃顶点，如果一个任务在某个分块上存在活跃顶点，就说这个任务和这个分块存在关联。每一轮通过</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关联机制更新映射关系。我们根据这个映射关系给分块划分优先级，</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关联任务数越多的图块具有更高的优先级，</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会</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优先</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被</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调度</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cache</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中。得到共享数据分块后，我们再根据</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的映射关系得到当前分块关联的活跃任务，使用关联任务触发器触发所有关联任务批量执行。通过这种方式实现了数据访问共享。此外</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GraphCPP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还通过预测不同查询任务的遍历路径，驱动高度重叠的相似查询任务批量执行，进一步提高了并发查询的性能。</a:t>
            </a:r>
          </a:p>
          <a:p>
            <a:pPr indent="0" algn="just"/>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右边是计算共享机制，它通过</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全局</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索引机制</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和核心子图索引</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机制实现两级</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的计算共享机制</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它将图中具有大量连接边的顶点称为热顶点，将热顶点之间的路径称为热路径。虽然热顶点和热路径的数量较少，但是在不同查询任务的遍历路径中频繁出现</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通过保存热路径的计算结果以在不同查询中复用，实现计算共享。具体地，系统首先选择一小部分高度顶点作为全局索引顶点，另一部分更大规模的高度顶点作为核心子图索引顶点。全局索引需要在查询开始前进行预计算，它负责维护高度顶点到所有顶点查询的索引值，这样在查询到来时。以全局顶点为中介，查询索引获得</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到中介顶点的距离，以及中介顶点到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的距离，快速得到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之间的一条可达路径作为界限，实现第一层的计算共享。核心子图索引无需预计算，而是在每次查询结束后，从结果中抽取热路径的计算结果加入到核心子图中。</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注意，核心子图中热顶点数比全局索引中的热顶点数大一个数量级，从而可以实现更大的覆盖范围。在查询过程中，核心子图就像一个高速公路网，借助它可以从一个热顶点出发遍历到其他热顶点的过程，相当于从该热顶点进入高速公路，借助高速公路网上的快速通道（热路径），快速到达其他高速站点（热顶点）。虽然核心子图维护了更多的热顶点，但是因为其值维护热顶点之间的热路径，其整体规模远小于图的规模，且热路径的值无需计算就可得到，因此其带来的额外开销是很少的。</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GraphCPP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两层级的计算共享机制减少了冗余计算。</a:t>
            </a:r>
          </a:p>
          <a:p>
            <a:endParaRPr lang="zh-CN" altLang="en-US" dirty="0"/>
          </a:p>
        </p:txBody>
      </p:sp>
      <p:sp>
        <p:nvSpPr>
          <p:cNvPr id="4" name="灯片编号占位符 3"/>
          <p:cNvSpPr>
            <a:spLocks noGrp="1"/>
          </p:cNvSpPr>
          <p:nvPr>
            <p:ph type="sldNum" sz="quarter" idx="5"/>
          </p:nvPr>
        </p:nvSpPr>
        <p:spPr/>
        <p:txBody>
          <a:bodyPr/>
          <a:lstStyle/>
          <a:p>
            <a:fld id="{D5AA2D13-0800-464B-9C7F-23B3B98C1C99}" type="slidenum">
              <a:rPr lang="zh-CN" altLang="en-US" smtClean="0"/>
              <a:t>6</a:t>
            </a:fld>
            <a:endParaRPr lang="zh-CN" altLang="en-US"/>
          </a:p>
        </p:txBody>
      </p:sp>
    </p:spTree>
    <p:extLst>
      <p:ext uri="{BB962C8B-B14F-4D97-AF65-F5344CB8AC3E}">
        <p14:creationId xmlns:p14="http://schemas.microsoft.com/office/powerpoint/2010/main" val="2470643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接下来详细介绍两个机制。</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数据访问共享机制第一个模块是图加载器，负责将原始图数据集加载到分布式系统中。接下来是细粒度图分块管理模块，它负责将图分区从逻辑上划分为细粒度的分块。</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它需要考虑两个问题：</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，确定共享图分块粒度。分布式内存图计算系统需要将数据载入缓存以提升数据访问效率，所以理想情况下共享图分块的数据要能完整地载入</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，从而避免访问分块不同部分带来的频繁换入换出。但是图分块的粒度也不能过于小，否则会增加任务处理的同步开销。我们使用</a:t>
            </a:r>
            <a:r>
              <a:rPr lang="zh-CN" altLang="zh-CN" sz="1800" dirty="0">
                <a:effectLst/>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公式</a:t>
            </a:r>
            <a:r>
              <a:rPr lang="en-US" altLang="zh-CN" sz="1800" dirty="0">
                <a:effectLst/>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x</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来确定合适的共享图分块大小。其中</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表示待确定的共享图分块的图结构数据的大小，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G</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表示分块所属的图分区的图结构数据的大小，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|V|</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表示分区上图的顶点总数，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V</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表示存储一个顶点的状态信息平均所需的空间大小，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N</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表示并发查询的任务数，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缓存空间的大小，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是预留的冗余空间的大小，可以用来存放索引等数据。公式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x</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右侧的两项分别表示图结构数据和任务特定数据（其大小与图分块的规模和并发查询任务数成正比）。公式右侧表示减去缓存预留空间后，每个任务剩下的可使用空间的大小。通过这个公式，我们求得了在适应</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容量前提下，每个共享图分块的最大粒度。</a:t>
            </a:r>
          </a:p>
          <a:p>
            <a:endParaRPr lang="en-US" altLang="zh-CN" sz="1800" dirty="0">
              <a:effectLst/>
              <a:ea typeface="微软雅黑" panose="020B0503020204020204" pitchFamily="34" charset="-122"/>
              <a:cs typeface="微软雅黑" panose="020B0503020204020204" pitchFamily="34" charset="-122"/>
            </a:endParaRPr>
          </a:p>
          <a:p>
            <a:r>
              <a:rPr lang="en-US" altLang="zh-CN" sz="1800" dirty="0">
                <a:effectLst/>
                <a:ea typeface="微软雅黑" panose="020B0503020204020204" pitchFamily="34" charset="-122"/>
                <a:cs typeface="微软雅黑" panose="020B0503020204020204" pitchFamily="34" charset="-122"/>
              </a:rPr>
              <a:t>2</a:t>
            </a:r>
            <a:r>
              <a:rPr lang="zh-CN" altLang="en-US" sz="1800" dirty="0">
                <a:effectLst/>
                <a:ea typeface="微软雅黑" panose="020B0503020204020204" pitchFamily="34" charset="-122"/>
                <a:cs typeface="微软雅黑" panose="020B0503020204020204" pitchFamily="34" charset="-122"/>
              </a:rPr>
              <a:t>，</a:t>
            </a:r>
            <a:r>
              <a:rPr lang="zh-CN" altLang="zh-CN" sz="1800" dirty="0">
                <a:effectLst/>
                <a:ea typeface="微软雅黑" panose="020B0503020204020204" pitchFamily="34" charset="-122"/>
                <a:cs typeface="微软雅黑" panose="020B0503020204020204" pitchFamily="34" charset="-122"/>
              </a:rPr>
              <a:t>逻辑划分。确定好共享图分块的粒度后，</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就可以在图预处理的过程中，采用逻辑划分的方式，将分布式系统上粗粒度的图分区划分为细粒度的共享图分块。</a:t>
            </a:r>
            <a:r>
              <a:rPr lang="zh-CN" altLang="zh-CN" sz="1800" dirty="0">
                <a:effectLst/>
                <a:highlight>
                  <a:srgbClr val="FFFF00"/>
                </a:highlight>
                <a:ea typeface="微软雅黑" panose="020B0503020204020204" pitchFamily="34" charset="-122"/>
                <a:cs typeface="微软雅黑" panose="020B0503020204020204" pitchFamily="34" charset="-122"/>
              </a:rPr>
              <a:t>代码</a:t>
            </a:r>
            <a:r>
              <a:rPr lang="en-US" altLang="zh-CN" sz="1800" dirty="0">
                <a:effectLst/>
                <a:highlight>
                  <a:srgbClr val="FFFF00"/>
                </a:highlight>
                <a:ea typeface="微软雅黑" panose="020B0503020204020204" pitchFamily="34" charset="-122"/>
                <a:cs typeface="微软雅黑" panose="020B0503020204020204" pitchFamily="34" charset="-122"/>
              </a:rPr>
              <a:t>2</a:t>
            </a:r>
            <a:r>
              <a:rPr lang="zh-CN" altLang="zh-CN" sz="1800" dirty="0">
                <a:effectLst/>
                <a:ea typeface="微软雅黑" panose="020B0503020204020204" pitchFamily="34" charset="-122"/>
                <a:cs typeface="微软雅黑" panose="020B0503020204020204" pitchFamily="34" charset="-122"/>
              </a:rPr>
              <a:t>展示了</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划分图分块的过程：</a:t>
            </a:r>
            <a:endParaRPr lang="en-US" altLang="zh-CN" sz="1800" dirty="0">
              <a:effectLst/>
              <a:ea typeface="微软雅黑" panose="020B0503020204020204" pitchFamily="34" charset="-122"/>
              <a:cs typeface="微软雅黑" panose="020B0503020204020204" pitchFamily="34" charset="-122"/>
            </a:endParaRPr>
          </a:p>
          <a:p>
            <a:r>
              <a:rPr lang="zh-CN" altLang="zh-CN" sz="1800" dirty="0">
                <a:effectLst/>
                <a:ea typeface="微软雅黑" panose="020B0503020204020204" pitchFamily="34" charset="-122"/>
                <a:cs typeface="微软雅黑" panose="020B0503020204020204" pitchFamily="34" charset="-122"/>
              </a:rPr>
              <a:t>逻辑分区函数接收两个参数，一个是以边表形式记录的图分区结构数据</a:t>
            </a:r>
            <a:r>
              <a:rPr lang="en-US" altLang="zh-CN" sz="1800" dirty="0">
                <a:effectLst/>
                <a:ea typeface="微软雅黑" panose="020B0503020204020204" pitchFamily="34" charset="-122"/>
                <a:cs typeface="微软雅黑" panose="020B0503020204020204" pitchFamily="34" charset="-122"/>
              </a:rPr>
              <a:t>P</a:t>
            </a:r>
            <a:r>
              <a:rPr lang="en-US" altLang="zh-CN" sz="1800" baseline="-25000" dirty="0">
                <a:effectLst/>
                <a:ea typeface="微软雅黑" panose="020B0503020204020204" pitchFamily="34" charset="-122"/>
                <a:cs typeface="微软雅黑" panose="020B0503020204020204" pitchFamily="34" charset="-122"/>
              </a:rPr>
              <a:t>i</a:t>
            </a:r>
            <a:r>
              <a:rPr lang="en-US" altLang="zh-CN" sz="1800" dirty="0">
                <a:effectLst/>
                <a:ea typeface="微软雅黑" panose="020B0503020204020204" pitchFamily="34" charset="-122"/>
                <a:cs typeface="微软雅黑" panose="020B0503020204020204" pitchFamily="34" charset="-122"/>
              </a:rPr>
              <a:t> </a:t>
            </a:r>
            <a:r>
              <a:rPr lang="zh-CN" altLang="zh-CN" sz="1800" dirty="0">
                <a:effectLst/>
                <a:ea typeface="微软雅黑" panose="020B0503020204020204" pitchFamily="34" charset="-122"/>
                <a:cs typeface="微软雅黑" panose="020B0503020204020204" pitchFamily="34" charset="-122"/>
              </a:rPr>
              <a:t>，一个是该分区所拥有的图分块集合</a:t>
            </a:r>
            <a:r>
              <a:rPr lang="en-US" altLang="zh-CN" sz="1800" dirty="0" err="1">
                <a:effectLst/>
                <a:ea typeface="微软雅黑" panose="020B0503020204020204" pitchFamily="34" charset="-122"/>
                <a:cs typeface="微软雅黑" panose="020B0503020204020204" pitchFamily="34" charset="-122"/>
              </a:rPr>
              <a:t>block_table</a:t>
            </a:r>
            <a:r>
              <a:rPr lang="zh-CN" altLang="zh-CN" sz="1800" dirty="0">
                <a:effectLst/>
                <a:ea typeface="微软雅黑" panose="020B0503020204020204" pitchFamily="34" charset="-122"/>
                <a:cs typeface="微软雅黑" panose="020B0503020204020204" pitchFamily="34" charset="-122"/>
              </a:rPr>
              <a:t>（第一行）。在第二行，我们通过一个字典结构</a:t>
            </a:r>
            <a:r>
              <a:rPr lang="en-US" altLang="zh-CN" sz="1800" dirty="0" err="1">
                <a:effectLst/>
                <a:ea typeface="微软雅黑" panose="020B0503020204020204" pitchFamily="34" charset="-122"/>
                <a:cs typeface="微软雅黑" panose="020B0503020204020204" pitchFamily="34" charset="-122"/>
              </a:rPr>
              <a:t>block_map</a:t>
            </a:r>
            <a:r>
              <a:rPr lang="zh-CN" altLang="zh-CN" sz="1800" dirty="0">
                <a:effectLst/>
                <a:ea typeface="微软雅黑" panose="020B0503020204020204" pitchFamily="34" charset="-122"/>
                <a:cs typeface="微软雅黑" panose="020B0503020204020204" pitchFamily="34" charset="-122"/>
              </a:rPr>
              <a:t>来统计图分块信息，它的</a:t>
            </a:r>
            <a:r>
              <a:rPr lang="en-US" altLang="zh-CN" sz="1800" dirty="0">
                <a:effectLst/>
                <a:ea typeface="微软雅黑" panose="020B0503020204020204" pitchFamily="34" charset="-122"/>
                <a:cs typeface="微软雅黑" panose="020B0503020204020204" pitchFamily="34" charset="-122"/>
              </a:rPr>
              <a:t>key</a:t>
            </a:r>
            <a:r>
              <a:rPr lang="zh-CN" altLang="zh-CN" sz="1800" dirty="0">
                <a:effectLst/>
                <a:ea typeface="微软雅黑" panose="020B0503020204020204" pitchFamily="34" charset="-122"/>
                <a:cs typeface="微软雅黑" panose="020B0503020204020204" pitchFamily="34" charset="-122"/>
              </a:rPr>
              <a:t>记录边的源顶点</a:t>
            </a:r>
            <a:r>
              <a:rPr lang="en-US" altLang="zh-CN" sz="1800" dirty="0">
                <a:effectLst/>
                <a:ea typeface="微软雅黑" panose="020B0503020204020204" pitchFamily="34" charset="-122"/>
                <a:cs typeface="微软雅黑" panose="020B0503020204020204" pitchFamily="34" charset="-122"/>
              </a:rPr>
              <a:t>ID</a:t>
            </a:r>
            <a:r>
              <a:rPr lang="zh-CN" altLang="zh-CN" sz="1800" dirty="0">
                <a:effectLst/>
                <a:ea typeface="微软雅黑" panose="020B0503020204020204" pitchFamily="34" charset="-122"/>
                <a:cs typeface="微软雅黑" panose="020B0503020204020204" pitchFamily="34" charset="-122"/>
              </a:rPr>
              <a:t>，</a:t>
            </a:r>
            <a:r>
              <a:rPr lang="en-US" altLang="zh-CN" sz="1800" dirty="0">
                <a:effectLst/>
                <a:ea typeface="微软雅黑" panose="020B0503020204020204" pitchFamily="34" charset="-122"/>
                <a:cs typeface="微软雅黑" panose="020B0503020204020204" pitchFamily="34" charset="-122"/>
              </a:rPr>
              <a:t>value</a:t>
            </a:r>
            <a:r>
              <a:rPr lang="zh-CN" altLang="zh-CN" sz="1800" dirty="0">
                <a:effectLst/>
                <a:ea typeface="微软雅黑" panose="020B0503020204020204" pitchFamily="34" charset="-122"/>
                <a:cs typeface="微软雅黑" panose="020B0503020204020204" pitchFamily="34" charset="-122"/>
              </a:rPr>
              <a:t>记录该顶点对应的出边的数目。第四行，</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循环遍历分区中的每一条边。如果该边已经被加载到当前的分区，将分区对应的出边数量加一</a:t>
            </a:r>
            <a:r>
              <a:rPr lang="en-US" altLang="zh-CN" sz="1800" dirty="0">
                <a:effectLst/>
                <a:ea typeface="微软雅黑" panose="020B0503020204020204" pitchFamily="34" charset="-122"/>
                <a:cs typeface="微软雅黑" panose="020B0503020204020204" pitchFamily="34" charset="-122"/>
              </a:rPr>
              <a:t>(</a:t>
            </a:r>
            <a:r>
              <a:rPr lang="zh-CN" altLang="zh-CN" sz="1800" dirty="0">
                <a:effectLst/>
                <a:ea typeface="微软雅黑" panose="020B0503020204020204" pitchFamily="34" charset="-122"/>
                <a:cs typeface="微软雅黑" panose="020B0503020204020204" pitchFamily="34" charset="-122"/>
              </a:rPr>
              <a:t>第</a:t>
            </a:r>
            <a:r>
              <a:rPr lang="en-US" altLang="zh-CN" sz="1800" dirty="0">
                <a:effectLst/>
                <a:ea typeface="微软雅黑" panose="020B0503020204020204" pitchFamily="34" charset="-122"/>
                <a:cs typeface="微软雅黑" panose="020B0503020204020204" pitchFamily="34" charset="-122"/>
              </a:rPr>
              <a:t>6</a:t>
            </a:r>
            <a:r>
              <a:rPr lang="zh-CN" altLang="zh-CN" sz="1800" dirty="0">
                <a:effectLst/>
                <a:ea typeface="微软雅黑" panose="020B0503020204020204" pitchFamily="34" charset="-122"/>
                <a:cs typeface="微软雅黑" panose="020B0503020204020204" pitchFamily="34" charset="-122"/>
              </a:rPr>
              <a:t>行</a:t>
            </a:r>
            <a:r>
              <a:rPr lang="en-US" altLang="zh-CN" sz="1800" dirty="0">
                <a:effectLst/>
                <a:ea typeface="微软雅黑" panose="020B0503020204020204" pitchFamily="34" charset="-122"/>
                <a:cs typeface="微软雅黑" panose="020B0503020204020204" pitchFamily="34" charset="-122"/>
              </a:rPr>
              <a:t>)</a:t>
            </a:r>
            <a:r>
              <a:rPr lang="zh-CN" altLang="zh-CN" sz="1800" dirty="0">
                <a:effectLst/>
                <a:ea typeface="微软雅黑" panose="020B0503020204020204" pitchFamily="34" charset="-122"/>
                <a:cs typeface="微软雅黑" panose="020B0503020204020204" pitchFamily="34" charset="-122"/>
              </a:rPr>
              <a:t>。如果该顶点是第一次加入到字典中，将分区的出边数置为</a:t>
            </a:r>
            <a:r>
              <a:rPr lang="en-US" altLang="zh-CN" sz="1800" dirty="0">
                <a:effectLst/>
                <a:ea typeface="微软雅黑" panose="020B0503020204020204" pitchFamily="34" charset="-122"/>
                <a:cs typeface="微软雅黑" panose="020B0503020204020204" pitchFamily="34" charset="-122"/>
              </a:rPr>
              <a:t>1</a:t>
            </a:r>
            <a:r>
              <a:rPr lang="zh-CN" altLang="zh-CN" sz="1800" dirty="0">
                <a:effectLst/>
                <a:ea typeface="微软雅黑" panose="020B0503020204020204" pitchFamily="34" charset="-122"/>
                <a:cs typeface="微软雅黑" panose="020B0503020204020204" pitchFamily="34" charset="-122"/>
              </a:rPr>
              <a:t>（第</a:t>
            </a:r>
            <a:r>
              <a:rPr lang="en-US" altLang="zh-CN" sz="1800" dirty="0">
                <a:effectLst/>
                <a:ea typeface="微软雅黑" panose="020B0503020204020204" pitchFamily="34" charset="-122"/>
                <a:cs typeface="微软雅黑" panose="020B0503020204020204" pitchFamily="34" charset="-122"/>
              </a:rPr>
              <a:t>8</a:t>
            </a:r>
            <a:r>
              <a:rPr lang="zh-CN" altLang="zh-CN" sz="1800" dirty="0">
                <a:effectLst/>
                <a:ea typeface="微软雅黑" panose="020B0503020204020204" pitchFamily="34" charset="-122"/>
                <a:cs typeface="微软雅黑" panose="020B0503020204020204" pitchFamily="34" charset="-122"/>
              </a:rPr>
              <a:t>行）。每次遍历完一条边都会判断当前分块是否已满（第</a:t>
            </a:r>
            <a:r>
              <a:rPr lang="en-US" altLang="zh-CN" sz="1800" dirty="0">
                <a:effectLst/>
                <a:ea typeface="微软雅黑" panose="020B0503020204020204" pitchFamily="34" charset="-122"/>
                <a:cs typeface="微软雅黑" panose="020B0503020204020204" pitchFamily="34" charset="-122"/>
              </a:rPr>
              <a:t>11</a:t>
            </a:r>
            <a:r>
              <a:rPr lang="zh-CN" altLang="zh-CN" sz="1800" dirty="0">
                <a:effectLst/>
                <a:ea typeface="微软雅黑" panose="020B0503020204020204" pitchFamily="34" charset="-122"/>
                <a:cs typeface="微软雅黑" panose="020B0503020204020204" pitchFamily="34" charset="-122"/>
              </a:rPr>
              <a:t>行），若分块已满，将当前分块加入图分块集合</a:t>
            </a:r>
            <a:r>
              <a:rPr lang="en-US" altLang="zh-CN" sz="1800" dirty="0" err="1">
                <a:effectLst/>
                <a:ea typeface="微软雅黑" panose="020B0503020204020204" pitchFamily="34" charset="-122"/>
                <a:cs typeface="微软雅黑" panose="020B0503020204020204" pitchFamily="34" charset="-122"/>
              </a:rPr>
              <a:t>block_table</a:t>
            </a:r>
            <a:r>
              <a:rPr lang="zh-CN" altLang="zh-CN" sz="1800" dirty="0">
                <a:effectLst/>
                <a:ea typeface="微软雅黑" panose="020B0503020204020204" pitchFamily="34" charset="-122"/>
                <a:cs typeface="微软雅黑" panose="020B0503020204020204" pitchFamily="34" charset="-122"/>
              </a:rPr>
              <a:t>（第</a:t>
            </a:r>
            <a:r>
              <a:rPr lang="en-US" altLang="zh-CN" sz="1800" dirty="0">
                <a:effectLst/>
                <a:ea typeface="微软雅黑" panose="020B0503020204020204" pitchFamily="34" charset="-122"/>
                <a:cs typeface="微软雅黑" panose="020B0503020204020204" pitchFamily="34" charset="-122"/>
              </a:rPr>
              <a:t>12</a:t>
            </a:r>
            <a:r>
              <a:rPr lang="zh-CN" altLang="zh-CN" sz="1800" dirty="0">
                <a:effectLst/>
                <a:ea typeface="微软雅黑" panose="020B0503020204020204" pitchFamily="34" charset="-122"/>
                <a:cs typeface="微软雅黑" panose="020B0503020204020204" pitchFamily="34" charset="-122"/>
              </a:rPr>
              <a:t>行），并清空记录的分块信息（第</a:t>
            </a:r>
            <a:r>
              <a:rPr lang="en-US" altLang="zh-CN" sz="1800" dirty="0">
                <a:effectLst/>
                <a:ea typeface="微软雅黑" panose="020B0503020204020204" pitchFamily="34" charset="-122"/>
                <a:cs typeface="微软雅黑" panose="020B0503020204020204" pitchFamily="34" charset="-122"/>
              </a:rPr>
              <a:t>13</a:t>
            </a:r>
            <a:r>
              <a:rPr lang="zh-CN" altLang="zh-CN" sz="1800" dirty="0">
                <a:effectLst/>
                <a:ea typeface="微软雅黑" panose="020B0503020204020204" pitchFamily="34" charset="-122"/>
                <a:cs typeface="微软雅黑" panose="020B0503020204020204" pitchFamily="34" charset="-122"/>
              </a:rPr>
              <a:t>行）。这样当分区中的所有数据遍历完一遍，分区的每一条边都被划归到某一个图分块，我们就得到了从逻辑上划分完成的图分块的集合</a:t>
            </a:r>
            <a:r>
              <a:rPr lang="en-US" altLang="zh-CN" sz="1800" dirty="0">
                <a:effectLst/>
                <a:latin typeface="微软雅黑" panose="020B0503020204020204" pitchFamily="34" charset="-122"/>
                <a:cs typeface="微软雅黑" panose="020B0503020204020204" pitchFamily="34" charset="-122"/>
              </a:rPr>
              <a:t> </a:t>
            </a:r>
            <a:r>
              <a:rPr lang="zh-CN" altLang="zh-CN" sz="1800" dirty="0">
                <a:effectLst/>
                <a:ea typeface="微软雅黑" panose="020B0503020204020204" pitchFamily="34" charset="-122"/>
                <a:cs typeface="微软雅黑" panose="020B0503020204020204" pitchFamily="34" charset="-122"/>
              </a:rPr>
              <a:t>。</a:t>
            </a:r>
            <a:r>
              <a:rPr lang="zh-CN" altLang="zh-CN" dirty="0">
                <a:effectLst/>
              </a:rPr>
              <a:t> </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b="1"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接下来进入到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关联机制：</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之前的步骤我们</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已经实现了</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逻辑划分</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图分块，并使用</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block_table</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提供图结构</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分块信息。</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在</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执行查询时，每个任务</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qi</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在每一轮会产生活跃顶点，这里提供了</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信息。</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当一个查询任务在某个图分块存在活跃顶点，我们就称两者存在关联关系。</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关联机制就是负责维护分块和查询之间的关联关系。注意，查询任务迭代执行，所以系统需要动态追踪活跃顶点，更新关联关系。活跃顶点的追踪也很简单，所有在本轮被更新的顶点都会成为下一轮的活跃顶点。</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一个查询任务的活跃顶点可能分散在多个图分块。因此一个</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可能和多个</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关联，一个</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block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可能和多个</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task</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关联。</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分块优先级调度机制会选择有最多关联任务的分块优先加载到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中。</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当确定好共享数据分块后，再次利用关联机制，获取所有跟</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共享分块有关联的查询任务，在当前的图分块上批量触发执行，直到当前图分块的所有顶点都收敛。此时将</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中的图数据换出，继续加载新的图分块。</a:t>
            </a:r>
            <a:endPar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灯片编号占位符 3"/>
          <p:cNvSpPr>
            <a:spLocks noGrp="1"/>
          </p:cNvSpPr>
          <p:nvPr>
            <p:ph type="sldNum" sz="quarter" idx="5"/>
          </p:nvPr>
        </p:nvSpPr>
        <p:spPr/>
        <p:txBody>
          <a:bodyPr/>
          <a:lstStyle/>
          <a:p>
            <a:fld id="{5849F42C-2DAE-424C-A4B8-3140182C3E9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最后是</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相似任务批量执行</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机制</a:t>
            </a:r>
            <a:endPar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同一时刻并发任务池中有大量随机查询任务，它们的查询路径大不相同。某些任务的查询路径高度重叠，有效利用数据共享。另一些任务的重叠较低，降低了数据共享的效率。我们发现查询任务的相似度与路径的重叠率成正比，高相似度任务的数据</a:t>
            </a:r>
            <a:r>
              <a:rPr lang="zh-CN" altLang="en-US" sz="1800" dirty="0">
                <a:effectLst/>
                <a:latin typeface="微软雅黑" panose="020B0503020204020204" pitchFamily="34" charset="-122"/>
                <a:ea typeface="微软雅黑" panose="020B0503020204020204" pitchFamily="34" charset="-122"/>
                <a:cs typeface="微软雅黑" panose="020B0503020204020204" pitchFamily="34" charset="-122"/>
              </a:rPr>
              <a:t>共享</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效率更高，同步迭代的冗余更少。注意：我们通过计算不同任务起点之间和目的顶点之间的距离来衡量任务之间的相似性。</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具体而言，</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GraphCPP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首先随机选择一个查询任务，并获取其起始顶点和目标顶点。然后，通过执行</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BFS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算法获取起始顶点的邻居顶点集合</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和目标顶点的邻居顶点集合</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SetD</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。然后，</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GraphCPP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遍历任务池，筛选出所有起始点在</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中，目的点在</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SetD</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中的查询任务，将它们作为相似任务进行并发处理。</a:t>
            </a:r>
            <a:endPar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p>
            <a:pPr indent="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由于某些中心节点具有大量邻居节点，我们将邻居节点的数量上限设置为</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500</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，而</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BFS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算法的跳数限制为</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跳。</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6" name="Picture 140" descr="SCTS"/>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82039" y="-38560"/>
            <a:ext cx="13843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1" descr="CGC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96607" y="-97068"/>
            <a:ext cx="1521884"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7"/>
          <p:cNvCxnSpPr/>
          <p:nvPr userDrawn="1"/>
        </p:nvCxnSpPr>
        <p:spPr>
          <a:xfrm flipH="1" flipV="1">
            <a:off x="0" y="765175"/>
            <a:ext cx="12192000"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9552517" y="0"/>
            <a:ext cx="0"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048" name="文本占位符 2047"/>
          <p:cNvSpPr>
            <a:spLocks noGrp="1"/>
          </p:cNvSpPr>
          <p:nvPr>
            <p:ph type="body" sz="quarter" idx="14" hasCustomPrompt="1"/>
          </p:nvPr>
        </p:nvSpPr>
        <p:spPr>
          <a:xfrm>
            <a:off x="259861" y="120125"/>
            <a:ext cx="9121013" cy="643432"/>
          </a:xfrm>
        </p:spPr>
        <p:txBody>
          <a:bodyPr>
            <a:normAutofit/>
          </a:bodyPr>
          <a:lstStyle>
            <a:lvl1pPr marL="0" indent="0" algn="l" defTabSz="914400" rtl="0" eaLnBrk="1" latinLnBrk="0" hangingPunct="1">
              <a:lnSpc>
                <a:spcPct val="100000"/>
              </a:lnSpc>
              <a:spcBef>
                <a:spcPts val="0"/>
              </a:spcBef>
              <a:buFont typeface="Arial" panose="020B0604020202090204" pitchFamily="34" charset="0"/>
              <a:buNone/>
              <a:defRPr lang="zh-CN" altLang="en-US" sz="3600" b="1" kern="1200" dirty="0" smtClean="0">
                <a:solidFill>
                  <a:schemeClr val="tx1"/>
                </a:solidFill>
                <a:latin typeface="+mj-ea"/>
                <a:ea typeface="+mj-ea"/>
                <a:cs typeface="Times New Roman" panose="02020503050405090304" pitchFamily="18" charset="0"/>
              </a:defRPr>
            </a:lvl1pPr>
          </a:lstStyle>
          <a:p>
            <a:pPr lvl="0"/>
            <a:r>
              <a:rPr lang="en-US" altLang="zh-CN" dirty="0"/>
              <a:t>Title</a:t>
            </a:r>
            <a:endParaRPr lang="zh-CN" altLang="en-US" dirty="0"/>
          </a:p>
        </p:txBody>
      </p:sp>
      <p:sp>
        <p:nvSpPr>
          <p:cNvPr id="10" name="日期占位符 3"/>
          <p:cNvSpPr>
            <a:spLocks noGrp="1"/>
          </p:cNvSpPr>
          <p:nvPr>
            <p:ph type="dt" sz="half" idx="15"/>
          </p:nvPr>
        </p:nvSpPr>
        <p:spPr>
          <a:xfrm>
            <a:off x="334433" y="6356351"/>
            <a:ext cx="2844800" cy="365125"/>
          </a:xfrm>
        </p:spPr>
        <p:txBody>
          <a:bodyPr/>
          <a:lstStyle>
            <a:lvl1pPr>
              <a:defRPr sz="1400" baseline="0">
                <a:latin typeface="Arial" panose="020B0604020202090204" pitchFamily="34" charset="0"/>
                <a:ea typeface="微软雅黑" panose="020B0503020204020204" pitchFamily="34" charset="-122"/>
              </a:defRPr>
            </a:lvl1pPr>
          </a:lstStyle>
          <a:p>
            <a:pPr>
              <a:defRPr/>
            </a:pPr>
            <a:fld id="{52ABB3E6-6620-45AF-AA63-6794136009CB}" type="datetime1">
              <a:rPr lang="zh-CN" altLang="en-US"/>
              <a:t>2023-12-04</a:t>
            </a:fld>
            <a:endParaRPr lang="zh-CN" altLang="en-US" dirty="0"/>
          </a:p>
        </p:txBody>
      </p:sp>
      <p:sp>
        <p:nvSpPr>
          <p:cNvPr id="11" name="页脚占位符 4"/>
          <p:cNvSpPr>
            <a:spLocks noGrp="1"/>
          </p:cNvSpPr>
          <p:nvPr>
            <p:ph type="ftr" sz="quarter" idx="16"/>
          </p:nvPr>
        </p:nvSpPr>
        <p:spPr/>
        <p:txBody>
          <a:bodyPr/>
          <a:lstStyle>
            <a:lvl1pPr>
              <a:defRPr/>
            </a:lvl1pPr>
          </a:lstStyle>
          <a:p>
            <a:pPr>
              <a:defRPr/>
            </a:pPr>
            <a:endParaRPr lang="zh-CN" altLang="en-US"/>
          </a:p>
        </p:txBody>
      </p:sp>
      <p:sp>
        <p:nvSpPr>
          <p:cNvPr id="12" name="灯片编号占位符 5"/>
          <p:cNvSpPr>
            <a:spLocks noGrp="1"/>
          </p:cNvSpPr>
          <p:nvPr>
            <p:ph type="sldNum" sz="quarter" idx="17"/>
          </p:nvPr>
        </p:nvSpPr>
        <p:spPr>
          <a:xfrm>
            <a:off x="9012767" y="6356351"/>
            <a:ext cx="2844800" cy="365125"/>
          </a:xfrm>
        </p:spPr>
        <p:txBody>
          <a:bodyPr/>
          <a:lstStyle>
            <a:lvl1pPr>
              <a:defRPr sz="1400" b="1">
                <a:solidFill>
                  <a:srgbClr val="C00000"/>
                </a:solidFill>
                <a:latin typeface="Arial" panose="020B0604020202090204" pitchFamily="34" charset="0"/>
                <a:ea typeface="黑体" panose="02010609060101010101" pitchFamily="49" charset="-122"/>
              </a:defRPr>
            </a:lvl1pPr>
          </a:lstStyle>
          <a:p>
            <a:pPr>
              <a:defRPr/>
            </a:pPr>
            <a:fld id="{38148355-3973-49C3-8118-57EF1E3BDCF9}" type="slidenum">
              <a:rPr lang="zh-CN" altLang="en-US"/>
              <a:t>‹#›</a:t>
            </a:fld>
            <a:endParaRPr lang="zh-CN" altLang="en-US"/>
          </a:p>
        </p:txBody>
      </p:sp>
      <p:sp>
        <p:nvSpPr>
          <p:cNvPr id="16" name="文本占位符 15"/>
          <p:cNvSpPr>
            <a:spLocks noGrp="1"/>
          </p:cNvSpPr>
          <p:nvPr>
            <p:ph type="body" sz="quarter" idx="18" hasCustomPrompt="1"/>
          </p:nvPr>
        </p:nvSpPr>
        <p:spPr>
          <a:xfrm>
            <a:off x="330964" y="903957"/>
            <a:ext cx="11401999" cy="5309556"/>
          </a:xfrm>
        </p:spPr>
        <p:txBody>
          <a:bodyPr>
            <a:normAutofit/>
          </a:bodyPr>
          <a:lstStyle>
            <a:lvl1pPr marL="0" indent="0">
              <a:buNone/>
              <a:defRPr sz="2000"/>
            </a:lvl1pPr>
          </a:lstStyle>
          <a:p>
            <a:pPr lvl="0"/>
            <a:r>
              <a:rPr kumimoji="1" lang="zh-CN" altLang="en-US" dirty="0"/>
              <a:t>插入文字</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2023-12-04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18.emf"/><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13.emf"/><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15.emf"/><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96093" y="1312666"/>
            <a:ext cx="9429223" cy="1872985"/>
          </a:xfrm>
        </p:spPr>
        <p:txBody>
          <a:bodyPr rtlCol="0">
            <a:noAutofit/>
          </a:bodyPr>
          <a:lstStyle/>
          <a:p>
            <a:pPr>
              <a:lnSpc>
                <a:spcPct val="120000"/>
              </a:lnSpc>
              <a:defRPr/>
            </a:pPr>
            <a:r>
              <a:rPr lang="zh-CN" altLang="en-US" sz="4000" b="1" dirty="0">
                <a:latin typeface="+mj-ea"/>
              </a:rPr>
              <a:t>GraphCPP</a:t>
            </a:r>
            <a:r>
              <a:rPr lang="en-US" altLang="zh-CN" sz="4000" dirty="0">
                <a:latin typeface="+mj-ea"/>
              </a:rPr>
              <a:t>:</a:t>
            </a:r>
            <a:r>
              <a:rPr lang="zh-CN" altLang="en-US" sz="4000" dirty="0">
                <a:latin typeface="+mj-ea"/>
              </a:rPr>
              <a:t> </a:t>
            </a:r>
            <a:r>
              <a:rPr lang="zh-CN" altLang="en-US" sz="3600" dirty="0">
                <a:latin typeface="+mj-ea"/>
              </a:rPr>
              <a:t>A Data-Driven System for Concurrent Point-to-Point Queries</a:t>
            </a:r>
            <a:endParaRPr lang="zh-CN" altLang="en-US" sz="4000" dirty="0">
              <a:solidFill>
                <a:schemeClr val="tx2"/>
              </a:solidFill>
              <a:latin typeface="+mj-ea"/>
            </a:endParaRPr>
          </a:p>
        </p:txBody>
      </p:sp>
      <p:sp>
        <p:nvSpPr>
          <p:cNvPr id="6" name="AutoShape 12"/>
          <p:cNvSpPr>
            <a:spLocks noChangeArrowheads="1"/>
          </p:cNvSpPr>
          <p:nvPr/>
        </p:nvSpPr>
        <p:spPr bwMode="auto">
          <a:xfrm>
            <a:off x="1847528" y="3212979"/>
            <a:ext cx="8496944" cy="45879"/>
          </a:xfrm>
          <a:prstGeom prst="roundRect">
            <a:avLst>
              <a:gd name="adj" fmla="val 50000"/>
            </a:avLst>
          </a:prstGeom>
          <a:gradFill flip="none" rotWithShape="1">
            <a:gsLst>
              <a:gs pos="0">
                <a:srgbClr val="9BB8ED"/>
              </a:gs>
              <a:gs pos="50000">
                <a:srgbClr val="DCE5F7"/>
              </a:gs>
              <a:gs pos="100000">
                <a:schemeClr val="bg1"/>
              </a:gs>
            </a:gsLst>
            <a:path path="circle">
              <a:fillToRect l="50000" t="50000" r="50000" b="50000"/>
            </a:path>
            <a:tileRect/>
          </a:gradFill>
          <a:ln>
            <a:noFill/>
          </a:ln>
          <a:effectLst/>
        </p:spPr>
        <p:txBody>
          <a:bodyPr wrap="none" lIns="113130" tIns="56565" rIns="113130" bIns="56565" anchor="ctr"/>
          <a:lstStyle/>
          <a:p>
            <a:pPr algn="ctr" defTabSz="1133475">
              <a:defRPr/>
            </a:pPr>
            <a:endParaRPr lang="zh-CN" altLang="en-US" sz="100">
              <a:solidFill>
                <a:srgbClr val="00246C"/>
              </a:solidFill>
              <a:latin typeface="Times New Roman" panose="02020503050405090304" pitchFamily="18" charset="0"/>
              <a:ea typeface="微软雅黑" panose="020B0503020204020204" pitchFamily="34" charset="-122"/>
            </a:endParaRPr>
          </a:p>
        </p:txBody>
      </p:sp>
      <p:pic>
        <p:nvPicPr>
          <p:cNvPr id="5" name="图片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0030" y="198877"/>
            <a:ext cx="1155016" cy="88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4"/>
          <a:stretch>
            <a:fillRect/>
          </a:stretch>
        </p:blipFill>
        <p:spPr>
          <a:xfrm>
            <a:off x="8980474" y="250311"/>
            <a:ext cx="2989097" cy="830539"/>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a:extLst>
              <a:ext uri="{FF2B5EF4-FFF2-40B4-BE49-F238E27FC236}">
                <a16:creationId xmlns:a16="http://schemas.microsoft.com/office/drawing/2014/main" id="{E6894F8A-415C-4800-B3AC-1AB08E98DB74}"/>
              </a:ext>
            </a:extLst>
          </p:cNvPr>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pic>
        <p:nvPicPr>
          <p:cNvPr id="13" name="图片 12">
            <a:extLst>
              <a:ext uri="{FF2B5EF4-FFF2-40B4-BE49-F238E27FC236}">
                <a16:creationId xmlns:a16="http://schemas.microsoft.com/office/drawing/2014/main" id="{48BD4A94-2D7F-4F5E-8612-AA7E580E9449}"/>
              </a:ext>
            </a:extLst>
          </p:cNvPr>
          <p:cNvPicPr>
            <a:picLocks noChangeAspect="1"/>
          </p:cNvPicPr>
          <p:nvPr/>
        </p:nvPicPr>
        <p:blipFill>
          <a:blip r:embed="rId4"/>
          <a:stretch>
            <a:fillRect/>
          </a:stretch>
        </p:blipFill>
        <p:spPr>
          <a:xfrm>
            <a:off x="1604211" y="1665491"/>
            <a:ext cx="8983578" cy="4860518"/>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8"/>
          </p:nvPr>
        </p:nvSpPr>
        <p:spPr>
          <a:xfrm>
            <a:off x="1034415" y="1007702"/>
            <a:ext cx="10033506" cy="5309556"/>
          </a:xfrm>
        </p:spPr>
        <p:txBody>
          <a:bodyPr/>
          <a:lstStyle/>
          <a:p>
            <a:r>
              <a:rPr lang="zh-CN" altLang="en-US" dirty="0"/>
              <a:t>Computation</a:t>
            </a:r>
            <a:r>
              <a:rPr lang="en-US" altLang="zh-CN" dirty="0"/>
              <a:t> </a:t>
            </a:r>
            <a:r>
              <a:rPr lang="zh-CN" altLang="en-US" dirty="0"/>
              <a:t>Sharing</a:t>
            </a:r>
            <a:r>
              <a:rPr lang="en-US" altLang="zh-CN" dirty="0"/>
              <a:t> </a:t>
            </a:r>
            <a:r>
              <a:rPr lang="zh-CN" altLang="en-US" dirty="0"/>
              <a:t>Mechanism</a:t>
            </a:r>
          </a:p>
        </p:txBody>
      </p:sp>
      <p:pic>
        <p:nvPicPr>
          <p:cNvPr id="5" name="图片 4"/>
          <p:cNvPicPr>
            <a:picLocks noChangeAspect="1"/>
          </p:cNvPicPr>
          <p:nvPr/>
        </p:nvPicPr>
        <p:blipFill>
          <a:blip r:embed="rId4"/>
          <a:stretch>
            <a:fillRect/>
          </a:stretch>
        </p:blipFill>
        <p:spPr>
          <a:xfrm>
            <a:off x="1034415" y="1388745"/>
            <a:ext cx="4425315" cy="5236845"/>
          </a:xfrm>
          <a:prstGeom prst="rect">
            <a:avLst/>
          </a:prstGeom>
        </p:spPr>
      </p:pic>
      <p:pic>
        <p:nvPicPr>
          <p:cNvPr id="7" name="图片 6"/>
          <p:cNvPicPr>
            <a:picLocks noChangeAspect="1"/>
          </p:cNvPicPr>
          <p:nvPr/>
        </p:nvPicPr>
        <p:blipFill>
          <a:blip r:embed="rId5"/>
          <a:stretch>
            <a:fillRect/>
          </a:stretch>
        </p:blipFill>
        <p:spPr>
          <a:xfrm>
            <a:off x="7299644" y="1007702"/>
            <a:ext cx="3915496" cy="5617950"/>
          </a:xfrm>
          <a:prstGeom prst="rect">
            <a:avLst/>
          </a:prstGeom>
        </p:spPr>
      </p:pic>
      <p:sp>
        <p:nvSpPr>
          <p:cNvPr id="8" name="文本占位符 1">
            <a:extLst>
              <a:ext uri="{FF2B5EF4-FFF2-40B4-BE49-F238E27FC236}">
                <a16:creationId xmlns:a16="http://schemas.microsoft.com/office/drawing/2014/main" id="{E6894F8A-415C-4800-B3AC-1AB08E98DB74}"/>
              </a:ext>
            </a:extLst>
          </p:cNvPr>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cxnSp>
        <p:nvCxnSpPr>
          <p:cNvPr id="15" name="直接箭头连接符 14">
            <a:extLst>
              <a:ext uri="{FF2B5EF4-FFF2-40B4-BE49-F238E27FC236}">
                <a16:creationId xmlns:a16="http://schemas.microsoft.com/office/drawing/2014/main" id="{8FD629A4-242B-4CFA-A7CD-E5D1234BE1AB}"/>
              </a:ext>
            </a:extLst>
          </p:cNvPr>
          <p:cNvCxnSpPr/>
          <p:nvPr/>
        </p:nvCxnSpPr>
        <p:spPr>
          <a:xfrm>
            <a:off x="4154905" y="1925053"/>
            <a:ext cx="3144739" cy="36415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5910ED45-CA94-4195-A25F-894F8C24C5AD}"/>
              </a:ext>
            </a:extLst>
          </p:cNvPr>
          <p:cNvCxnSpPr/>
          <p:nvPr/>
        </p:nvCxnSpPr>
        <p:spPr>
          <a:xfrm>
            <a:off x="3753853" y="2951747"/>
            <a:ext cx="3705726" cy="6096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E733305E-3028-413D-AFEF-666FC59EF668}"/>
              </a:ext>
            </a:extLst>
          </p:cNvPr>
          <p:cNvCxnSpPr/>
          <p:nvPr/>
        </p:nvCxnSpPr>
        <p:spPr>
          <a:xfrm flipV="1">
            <a:off x="4716379" y="3994484"/>
            <a:ext cx="5085347" cy="18288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0941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a:t>Performance Comparison</a:t>
            </a:r>
          </a:p>
          <a:p>
            <a:endParaRPr kumimoji="1" lang="zh-CN" altLang="en-US" dirty="0"/>
          </a:p>
        </p:txBody>
      </p:sp>
      <p:graphicFrame>
        <p:nvGraphicFramePr>
          <p:cNvPr id="23" name="表格 22">
            <a:extLst>
              <a:ext uri="{FF2B5EF4-FFF2-40B4-BE49-F238E27FC236}">
                <a16:creationId xmlns:a16="http://schemas.microsoft.com/office/drawing/2014/main" id="{3FEAFB4A-FB3D-4B25-BFCB-7A0E1A5C0700}"/>
              </a:ext>
            </a:extLst>
          </p:cNvPr>
          <p:cNvGraphicFramePr>
            <a:graphicFrameLocks noGrp="1"/>
          </p:cNvGraphicFramePr>
          <p:nvPr/>
        </p:nvGraphicFramePr>
        <p:xfrm>
          <a:off x="2776538" y="2952750"/>
          <a:ext cx="6639179" cy="952500"/>
        </p:xfrm>
        <a:graphic>
          <a:graphicData uri="http://schemas.openxmlformats.org/drawingml/2006/table">
            <a:tbl>
              <a:tblPr>
                <a:tableStyleId>{5C22544A-7EE6-4342-B048-85BDC9FD1C3A}</a:tableStyleId>
              </a:tblPr>
              <a:tblGrid>
                <a:gridCol w="1914598">
                  <a:extLst>
                    <a:ext uri="{9D8B030D-6E8A-4147-A177-3AD203B41FA5}">
                      <a16:colId xmlns:a16="http://schemas.microsoft.com/office/drawing/2014/main" val="1467286695"/>
                    </a:ext>
                  </a:extLst>
                </a:gridCol>
                <a:gridCol w="981113">
                  <a:extLst>
                    <a:ext uri="{9D8B030D-6E8A-4147-A177-3AD203B41FA5}">
                      <a16:colId xmlns:a16="http://schemas.microsoft.com/office/drawing/2014/main" val="765509815"/>
                    </a:ext>
                  </a:extLst>
                </a:gridCol>
                <a:gridCol w="1209721">
                  <a:extLst>
                    <a:ext uri="{9D8B030D-6E8A-4147-A177-3AD203B41FA5}">
                      <a16:colId xmlns:a16="http://schemas.microsoft.com/office/drawing/2014/main" val="2682396499"/>
                    </a:ext>
                  </a:extLst>
                </a:gridCol>
                <a:gridCol w="1209721">
                  <a:extLst>
                    <a:ext uri="{9D8B030D-6E8A-4147-A177-3AD203B41FA5}">
                      <a16:colId xmlns:a16="http://schemas.microsoft.com/office/drawing/2014/main" val="2585930361"/>
                    </a:ext>
                  </a:extLst>
                </a:gridCol>
                <a:gridCol w="1324026">
                  <a:extLst>
                    <a:ext uri="{9D8B030D-6E8A-4147-A177-3AD203B41FA5}">
                      <a16:colId xmlns:a16="http://schemas.microsoft.com/office/drawing/2014/main" val="3705664204"/>
                    </a:ext>
                  </a:extLst>
                </a:gridCol>
              </a:tblGrid>
              <a:tr h="238125">
                <a:tc>
                  <a:txBody>
                    <a:bodyPr/>
                    <a:lstStyle/>
                    <a:p>
                      <a:pPr algn="ctr" fontAlgn="ctr"/>
                      <a:r>
                        <a:rPr lang="en-US" sz="1400" u="none" strike="noStrike">
                          <a:effectLst/>
                        </a:rPr>
                        <a:t>TIME</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sz="1400" u="none" strike="noStrike">
                          <a:effectLst/>
                        </a:rPr>
                        <a:t>LJ</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sz="1400" u="none" strike="noStrike">
                          <a:effectLst/>
                        </a:rPr>
                        <a:t>TW</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sz="1400" u="none" strike="noStrike">
                          <a:effectLst/>
                        </a:rPr>
                        <a:t>GSH</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sz="1400" u="none" strike="noStrike">
                          <a:effectLst/>
                        </a:rPr>
                        <a:t>UK</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3205871126"/>
                  </a:ext>
                </a:extLst>
              </a:tr>
              <a:tr h="238125">
                <a:tc>
                  <a:txBody>
                    <a:bodyPr/>
                    <a:lstStyle/>
                    <a:p>
                      <a:pPr algn="ctr" fontAlgn="ctr"/>
                      <a:r>
                        <a:rPr lang="en-US" sz="1400" u="none" strike="noStrike">
                          <a:effectLst/>
                        </a:rPr>
                        <a:t>GraphCPP</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5.014402</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125.373213</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117.324322</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153.980021</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2812939539"/>
                  </a:ext>
                </a:extLst>
              </a:tr>
              <a:tr h="238125">
                <a:tc>
                  <a:txBody>
                    <a:bodyPr/>
                    <a:lstStyle/>
                    <a:p>
                      <a:pPr algn="ctr" fontAlgn="ctr"/>
                      <a:r>
                        <a:rPr lang="en-US" sz="1400" u="none" strike="noStrike">
                          <a:effectLst/>
                        </a:rPr>
                        <a:t>Sgraph-C</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10.85138</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273.875144</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262.582376</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261.076105</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1106680518"/>
                  </a:ext>
                </a:extLst>
              </a:tr>
              <a:tr h="238125">
                <a:tc>
                  <a:txBody>
                    <a:bodyPr/>
                    <a:lstStyle/>
                    <a:p>
                      <a:pPr algn="ctr" fontAlgn="ctr"/>
                      <a:r>
                        <a:rPr lang="en-US" sz="1400" u="none" strike="noStrike">
                          <a:effectLst/>
                        </a:rPr>
                        <a:t>Sgraph-S</a:t>
                      </a:r>
                      <a:endParaRPr lang="en-US"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11.85197</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353.258962</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361.479458</a:t>
                      </a:r>
                      <a:endParaRPr lang="en-US" altLang="zh-CN" sz="14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tc>
                  <a:txBody>
                    <a:bodyPr/>
                    <a:lstStyle/>
                    <a:p>
                      <a:pPr algn="ctr" fontAlgn="ctr"/>
                      <a:r>
                        <a:rPr lang="en-US" altLang="zh-CN" sz="1400" u="none" strike="noStrike" dirty="0">
                          <a:effectLst/>
                        </a:rPr>
                        <a:t>359.757535</a:t>
                      </a:r>
                      <a:endParaRPr lang="en-US" altLang="zh-CN" sz="14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tc>
                <a:extLst>
                  <a:ext uri="{0D108BD9-81ED-4DB2-BD59-A6C34878D82A}">
                    <a16:rowId xmlns:a16="http://schemas.microsoft.com/office/drawing/2014/main" val="213986371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a:t>Pnp Overview</a:t>
            </a:r>
            <a:endParaRPr kumimoji="1" lang="zh-CN" altLang="en-US"/>
          </a:p>
        </p:txBody>
      </p:sp>
      <p:sp>
        <p:nvSpPr>
          <p:cNvPr id="3" name="文本占位符 2"/>
          <p:cNvSpPr>
            <a:spLocks noGrp="1"/>
          </p:cNvSpPr>
          <p:nvPr>
            <p:ph type="body" sz="quarter" idx="18"/>
          </p:nvPr>
        </p:nvSpPr>
        <p:spPr>
          <a:xfrm>
            <a:off x="741248" y="1428319"/>
            <a:ext cx="10807285" cy="5309556"/>
          </a:xfrm>
        </p:spPr>
        <p:txBody>
          <a:bodyPr/>
          <a:lstStyle/>
          <a:p>
            <a:pPr>
              <a:lnSpc>
                <a:spcPct val="100000"/>
              </a:lnSpc>
            </a:pPr>
            <a:r>
              <a:rPr lang="en-US" altLang="zh-CN" b="1" dirty="0">
                <a:latin typeface="+mn-ea"/>
              </a:rPr>
              <a:t>Advantage</a:t>
            </a:r>
            <a:r>
              <a:rPr lang="en-US" altLang="zh-CN" dirty="0">
                <a:latin typeface="+mn-ea"/>
              </a:rPr>
              <a:t>: </a:t>
            </a:r>
            <a:r>
              <a:rPr lang="en-US" altLang="zh-CN" b="0" i="0" dirty="0">
                <a:solidFill>
                  <a:srgbClr val="2A2B2E"/>
                </a:solidFill>
                <a:effectLst/>
                <a:latin typeface="+mn-ea"/>
              </a:rPr>
              <a:t>An online pruning strategy is proposed to track the latest query results, which is called bound. All paths larger than the bound will be pruned.</a:t>
            </a:r>
            <a:endParaRPr lang="en-US" altLang="zh-CN" dirty="0">
              <a:latin typeface="+mn-ea"/>
            </a:endParaRPr>
          </a:p>
          <a:p>
            <a:pPr>
              <a:lnSpc>
                <a:spcPct val="100000"/>
              </a:lnSpc>
            </a:pPr>
            <a:r>
              <a:rPr lang="en-US" altLang="zh-CN" b="1" dirty="0">
                <a:latin typeface="+mn-ea"/>
              </a:rPr>
              <a:t>Disadvantage</a:t>
            </a:r>
            <a:r>
              <a:rPr lang="en-US" altLang="zh-CN" dirty="0">
                <a:latin typeface="+mn-ea"/>
              </a:rPr>
              <a:t>: </a:t>
            </a:r>
            <a:r>
              <a:rPr lang="en-US" altLang="zh-CN" b="0" i="0" dirty="0">
                <a:solidFill>
                  <a:srgbClr val="2A2B2E"/>
                </a:solidFill>
                <a:effectLst/>
                <a:latin typeface="+mn-ea"/>
              </a:rPr>
              <a:t>It does not use computation sharing, so it needs to traverse a reachable path first, and then it can use the path result as the bound for pruning query</a:t>
            </a:r>
            <a:r>
              <a:rPr lang="en-US" altLang="zh-CN" dirty="0">
                <a:solidFill>
                  <a:srgbClr val="2A2B2E"/>
                </a:solidFill>
                <a:latin typeface="+mn-ea"/>
              </a:rPr>
              <a:t>.</a:t>
            </a:r>
            <a:endParaRPr lang="en-US" altLang="zh-CN" dirty="0">
              <a:latin typeface="+mn-ea"/>
            </a:endParaRPr>
          </a:p>
          <a:p>
            <a:pPr>
              <a:lnSpc>
                <a:spcPct val="100000"/>
              </a:lnSpc>
            </a:pPr>
            <a:endParaRPr kumimoji="1" lang="zh-CN" altLang="en-US" dirty="0"/>
          </a:p>
        </p:txBody>
      </p:sp>
      <p:grpSp>
        <p:nvGrpSpPr>
          <p:cNvPr id="4" name="组合 3"/>
          <p:cNvGrpSpPr/>
          <p:nvPr/>
        </p:nvGrpSpPr>
        <p:grpSpPr>
          <a:xfrm>
            <a:off x="4160384" y="3491975"/>
            <a:ext cx="3111952" cy="1533165"/>
            <a:chOff x="3586652" y="3307182"/>
            <a:chExt cx="4551453" cy="2152436"/>
          </a:xfrm>
        </p:grpSpPr>
        <p:sp>
          <p:nvSpPr>
            <p:cNvPr id="5" name="Oval 1"/>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微软雅黑" panose="020B0503020204020204" pitchFamily="34" charset="-122"/>
                  <a:ea typeface="微软雅黑" panose="020B0503020204020204" pitchFamily="34" charset="-122"/>
                </a:rPr>
                <a:t>s</a:t>
              </a:r>
            </a:p>
          </p:txBody>
        </p:sp>
        <p:sp>
          <p:nvSpPr>
            <p:cNvPr id="6" name="Oval 2"/>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latin typeface="微软雅黑" panose="020B0503020204020204" pitchFamily="34" charset="-122"/>
                  <a:ea typeface="微软雅黑" panose="020B0503020204020204" pitchFamily="34" charset="-122"/>
                </a:rPr>
                <a:t>v</a:t>
              </a:r>
              <a:endParaRPr lang="en-US" sz="3200" b="1" dirty="0">
                <a:solidFill>
                  <a:schemeClr val="tx1"/>
                </a:solidFill>
                <a:latin typeface="微软雅黑" panose="020B0503020204020204" pitchFamily="34" charset="-122"/>
                <a:ea typeface="微软雅黑" panose="020B0503020204020204" pitchFamily="34" charset="-122"/>
              </a:endParaRPr>
            </a:p>
          </p:txBody>
        </p:sp>
        <p:sp>
          <p:nvSpPr>
            <p:cNvPr id="7" name="Oval 3"/>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微软雅黑" panose="020B0503020204020204" pitchFamily="34" charset="-122"/>
                  <a:ea typeface="微软雅黑" panose="020B0503020204020204" pitchFamily="34" charset="-122"/>
                </a:rPr>
                <a:t>d</a:t>
              </a:r>
            </a:p>
          </p:txBody>
        </p:sp>
        <p:sp>
          <p:nvSpPr>
            <p:cNvPr id="8" name="Freeform: Shape 4"/>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sp>
          <p:nvSpPr>
            <p:cNvPr id="9" name="Freeform: Shape 5"/>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sp>
          <p:nvSpPr>
            <p:cNvPr id="10" name="Freeform: Shape 6"/>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a:t>Tripoline Overview</a:t>
            </a:r>
            <a:endParaRPr kumimoji="1" lang="zh-CN" altLang="en-US"/>
          </a:p>
        </p:txBody>
      </p:sp>
      <p:sp>
        <p:nvSpPr>
          <p:cNvPr id="3" name="文本占位符 2"/>
          <p:cNvSpPr>
            <a:spLocks noGrp="1"/>
          </p:cNvSpPr>
          <p:nvPr>
            <p:ph type="body" sz="quarter" idx="18"/>
          </p:nvPr>
        </p:nvSpPr>
        <p:spPr>
          <a:xfrm>
            <a:off x="872985" y="1056357"/>
            <a:ext cx="10446030" cy="5309556"/>
          </a:xfrm>
        </p:spPr>
        <p:txBody>
          <a:bodyPr/>
          <a:lstStyle/>
          <a:p>
            <a:pPr>
              <a:lnSpc>
                <a:spcPct val="110000"/>
              </a:lnSpc>
            </a:pPr>
            <a:r>
              <a:rPr lang="en-US" altLang="zh-CN" b="1" dirty="0">
                <a:solidFill>
                  <a:srgbClr val="2A2B2E"/>
                </a:solidFill>
                <a:latin typeface="+mn-ea"/>
              </a:rPr>
              <a:t>Insight</a:t>
            </a:r>
            <a:r>
              <a:rPr lang="en-US" altLang="zh-CN" dirty="0">
                <a:solidFill>
                  <a:srgbClr val="2A2B2E"/>
                </a:solidFill>
                <a:latin typeface="+mn-ea"/>
              </a:rPr>
              <a:t>: Incremental queries require prior knowledge. For queries that don't have a source vertex specification (e.g., PageRank), this might not be a problem; However, vertex-specific queries (e.g., breadth-first search for a particular vertex of interest) pose a fundamental challenge, because the new query may be a new vertex as the source vertex, in which case the incremental query lacks prior knowledge.</a:t>
            </a:r>
            <a:endParaRPr lang="zh-CN" altLang="en-US" dirty="0">
              <a:solidFill>
                <a:srgbClr val="2A2B2E"/>
              </a:solidFill>
              <a:latin typeface="+mn-ea"/>
            </a:endParaRPr>
          </a:p>
          <a:p>
            <a:pPr>
              <a:lnSpc>
                <a:spcPct val="110000"/>
              </a:lnSpc>
            </a:pPr>
            <a:endParaRPr kumimoji="1" lang="zh-CN" altLang="en-US" dirty="0"/>
          </a:p>
        </p:txBody>
      </p:sp>
      <p:pic>
        <p:nvPicPr>
          <p:cNvPr id="4" name="图片 3"/>
          <p:cNvPicPr>
            <a:picLocks noChangeAspect="1"/>
          </p:cNvPicPr>
          <p:nvPr/>
        </p:nvPicPr>
        <p:blipFill>
          <a:blip r:embed="rId3"/>
          <a:stretch>
            <a:fillRect/>
          </a:stretch>
        </p:blipFill>
        <p:spPr>
          <a:xfrm>
            <a:off x="3486150" y="2943963"/>
            <a:ext cx="5219700" cy="3714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a:t>Tripoline Overview</a:t>
            </a:r>
            <a:endParaRPr kumimoji="1" lang="zh-CN" altLang="en-US"/>
          </a:p>
        </p:txBody>
      </p:sp>
      <p:sp>
        <p:nvSpPr>
          <p:cNvPr id="4" name="内容占位符 2"/>
          <p:cNvSpPr txBox="1"/>
          <p:nvPr/>
        </p:nvSpPr>
        <p:spPr>
          <a:xfrm>
            <a:off x="262110" y="1048865"/>
            <a:ext cx="10852237" cy="5041355"/>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2000" dirty="0">
                <a:latin typeface="+mn-ea"/>
              </a:rPr>
              <a:t>It proposes the triangle inequality, which can obtain the approximate result of the query by maintaining the permanent vertices.</a:t>
            </a:r>
            <a:endParaRPr lang="zh-CN" altLang="en-US" sz="2000" dirty="0">
              <a:latin typeface="+mn-ea"/>
            </a:endParaRPr>
          </a:p>
        </p:txBody>
      </p:sp>
      <p:pic>
        <p:nvPicPr>
          <p:cNvPr id="5" name="图片 4"/>
          <p:cNvPicPr>
            <a:picLocks noChangeAspect="1"/>
          </p:cNvPicPr>
          <p:nvPr/>
        </p:nvPicPr>
        <p:blipFill>
          <a:blip r:embed="rId3"/>
          <a:stretch>
            <a:fillRect/>
          </a:stretch>
        </p:blipFill>
        <p:spPr>
          <a:xfrm>
            <a:off x="771132" y="2028857"/>
            <a:ext cx="4676775" cy="1295400"/>
          </a:xfrm>
          <a:prstGeom prst="rect">
            <a:avLst/>
          </a:prstGeom>
        </p:spPr>
      </p:pic>
      <p:pic>
        <p:nvPicPr>
          <p:cNvPr id="6" name="图片 5"/>
          <p:cNvPicPr>
            <a:picLocks noChangeAspect="1"/>
          </p:cNvPicPr>
          <p:nvPr/>
        </p:nvPicPr>
        <p:blipFill>
          <a:blip r:embed="rId4"/>
          <a:stretch>
            <a:fillRect/>
          </a:stretch>
        </p:blipFill>
        <p:spPr>
          <a:xfrm>
            <a:off x="820342" y="3540257"/>
            <a:ext cx="4781550" cy="1114425"/>
          </a:xfrm>
          <a:prstGeom prst="rect">
            <a:avLst/>
          </a:prstGeom>
        </p:spPr>
      </p:pic>
      <p:pic>
        <p:nvPicPr>
          <p:cNvPr id="7" name="图片 6"/>
          <p:cNvPicPr>
            <a:picLocks noChangeAspect="1"/>
          </p:cNvPicPr>
          <p:nvPr/>
        </p:nvPicPr>
        <p:blipFill>
          <a:blip r:embed="rId5"/>
          <a:stretch>
            <a:fillRect/>
          </a:stretch>
        </p:blipFill>
        <p:spPr>
          <a:xfrm>
            <a:off x="839392" y="5115852"/>
            <a:ext cx="4743450" cy="1066800"/>
          </a:xfrm>
          <a:prstGeom prst="rect">
            <a:avLst/>
          </a:prstGeom>
        </p:spPr>
      </p:pic>
      <p:pic>
        <p:nvPicPr>
          <p:cNvPr id="8" name="图片 7"/>
          <p:cNvPicPr>
            <a:picLocks noChangeAspect="1"/>
          </p:cNvPicPr>
          <p:nvPr/>
        </p:nvPicPr>
        <p:blipFill>
          <a:blip r:embed="rId6"/>
          <a:stretch>
            <a:fillRect/>
          </a:stretch>
        </p:blipFill>
        <p:spPr>
          <a:xfrm>
            <a:off x="6861995" y="1480289"/>
            <a:ext cx="4838700" cy="1143000"/>
          </a:xfrm>
          <a:prstGeom prst="rect">
            <a:avLst/>
          </a:prstGeom>
        </p:spPr>
      </p:pic>
      <p:pic>
        <p:nvPicPr>
          <p:cNvPr id="9" name="图片 8"/>
          <p:cNvPicPr>
            <a:picLocks noChangeAspect="1"/>
          </p:cNvPicPr>
          <p:nvPr/>
        </p:nvPicPr>
        <p:blipFill>
          <a:blip r:embed="rId7"/>
          <a:stretch>
            <a:fillRect/>
          </a:stretch>
        </p:blipFill>
        <p:spPr>
          <a:xfrm>
            <a:off x="6882990" y="2839289"/>
            <a:ext cx="4524375" cy="1085850"/>
          </a:xfrm>
          <a:prstGeom prst="rect">
            <a:avLst/>
          </a:prstGeom>
        </p:spPr>
      </p:pic>
      <p:pic>
        <p:nvPicPr>
          <p:cNvPr id="10" name="图片 9"/>
          <p:cNvPicPr>
            <a:picLocks noChangeAspect="1"/>
          </p:cNvPicPr>
          <p:nvPr/>
        </p:nvPicPr>
        <p:blipFill>
          <a:blip r:embed="rId8"/>
          <a:stretch>
            <a:fillRect/>
          </a:stretch>
        </p:blipFill>
        <p:spPr>
          <a:xfrm>
            <a:off x="6856116" y="4192325"/>
            <a:ext cx="4724400" cy="1085850"/>
          </a:xfrm>
          <a:prstGeom prst="rect">
            <a:avLst/>
          </a:prstGeom>
        </p:spPr>
      </p:pic>
      <p:pic>
        <p:nvPicPr>
          <p:cNvPr id="11" name="图片 10"/>
          <p:cNvPicPr>
            <a:picLocks noChangeAspect="1"/>
          </p:cNvPicPr>
          <p:nvPr/>
        </p:nvPicPr>
        <p:blipFill>
          <a:blip r:embed="rId9"/>
          <a:stretch>
            <a:fillRect/>
          </a:stretch>
        </p:blipFill>
        <p:spPr>
          <a:xfrm>
            <a:off x="6858718" y="5400660"/>
            <a:ext cx="4638675" cy="1085850"/>
          </a:xfrm>
          <a:prstGeom prst="rect">
            <a:avLst/>
          </a:prstGeom>
        </p:spPr>
      </p:pic>
      <p:sp>
        <p:nvSpPr>
          <p:cNvPr id="12" name="文本框 11"/>
          <p:cNvSpPr txBox="1"/>
          <p:nvPr/>
        </p:nvSpPr>
        <p:spPr>
          <a:xfrm>
            <a:off x="141739" y="2839289"/>
            <a:ext cx="620683" cy="369332"/>
          </a:xfrm>
          <a:prstGeom prst="rect">
            <a:avLst/>
          </a:prstGeom>
          <a:noFill/>
        </p:spPr>
        <p:txBody>
          <a:bodyPr wrap="none" rtlCol="0">
            <a:spAutoFit/>
          </a:bodyPr>
          <a:lstStyle/>
          <a:p>
            <a:r>
              <a:rPr lang="en-US" altLang="zh-CN" dirty="0"/>
              <a:t>SSSP</a:t>
            </a:r>
            <a:endParaRPr lang="zh-CN" altLang="en-US" dirty="0"/>
          </a:p>
        </p:txBody>
      </p:sp>
      <p:sp>
        <p:nvSpPr>
          <p:cNvPr id="13" name="文本框 12"/>
          <p:cNvSpPr txBox="1"/>
          <p:nvPr/>
        </p:nvSpPr>
        <p:spPr>
          <a:xfrm>
            <a:off x="92879" y="4067195"/>
            <a:ext cx="718402" cy="369332"/>
          </a:xfrm>
          <a:prstGeom prst="rect">
            <a:avLst/>
          </a:prstGeom>
          <a:noFill/>
        </p:spPr>
        <p:txBody>
          <a:bodyPr wrap="none" rtlCol="0">
            <a:spAutoFit/>
          </a:bodyPr>
          <a:lstStyle/>
          <a:p>
            <a:r>
              <a:rPr lang="en-US" altLang="zh-CN" dirty="0"/>
              <a:t>SSWP</a:t>
            </a:r>
            <a:endParaRPr lang="zh-CN" altLang="en-US" dirty="0"/>
          </a:p>
        </p:txBody>
      </p:sp>
      <p:sp>
        <p:nvSpPr>
          <p:cNvPr id="14" name="文本框 13"/>
          <p:cNvSpPr txBox="1"/>
          <p:nvPr/>
        </p:nvSpPr>
        <p:spPr>
          <a:xfrm>
            <a:off x="120098" y="5547119"/>
            <a:ext cx="663964" cy="369332"/>
          </a:xfrm>
          <a:prstGeom prst="rect">
            <a:avLst/>
          </a:prstGeom>
          <a:noFill/>
        </p:spPr>
        <p:txBody>
          <a:bodyPr wrap="none" rtlCol="0">
            <a:spAutoFit/>
          </a:bodyPr>
          <a:lstStyle/>
          <a:p>
            <a:r>
              <a:rPr lang="en-US" altLang="zh-CN" dirty="0"/>
              <a:t>SSNP</a:t>
            </a:r>
            <a:endParaRPr lang="zh-CN" altLang="en-US" dirty="0"/>
          </a:p>
        </p:txBody>
      </p:sp>
      <p:sp>
        <p:nvSpPr>
          <p:cNvPr id="15" name="文本框 14"/>
          <p:cNvSpPr txBox="1"/>
          <p:nvPr/>
        </p:nvSpPr>
        <p:spPr>
          <a:xfrm>
            <a:off x="6150883" y="2028689"/>
            <a:ext cx="521297" cy="369332"/>
          </a:xfrm>
          <a:prstGeom prst="rect">
            <a:avLst/>
          </a:prstGeom>
          <a:noFill/>
        </p:spPr>
        <p:txBody>
          <a:bodyPr wrap="none" rtlCol="0">
            <a:spAutoFit/>
          </a:bodyPr>
          <a:lstStyle/>
          <a:p>
            <a:r>
              <a:rPr lang="en-US" altLang="zh-CN" dirty="0"/>
              <a:t>SSR</a:t>
            </a:r>
            <a:endParaRPr lang="zh-CN" altLang="en-US" dirty="0"/>
          </a:p>
        </p:txBody>
      </p:sp>
      <p:sp>
        <p:nvSpPr>
          <p:cNvPr id="16" name="文本框 15"/>
          <p:cNvSpPr txBox="1"/>
          <p:nvPr/>
        </p:nvSpPr>
        <p:spPr>
          <a:xfrm>
            <a:off x="5994269" y="3436928"/>
            <a:ext cx="834524" cy="369332"/>
          </a:xfrm>
          <a:prstGeom prst="rect">
            <a:avLst/>
          </a:prstGeom>
          <a:noFill/>
        </p:spPr>
        <p:txBody>
          <a:bodyPr wrap="none" rtlCol="0">
            <a:spAutoFit/>
          </a:bodyPr>
          <a:lstStyle/>
          <a:p>
            <a:r>
              <a:rPr lang="en-US" altLang="zh-CN" dirty="0"/>
              <a:t>Viterbi</a:t>
            </a:r>
            <a:endParaRPr lang="zh-CN" altLang="en-US" dirty="0"/>
          </a:p>
        </p:txBody>
      </p:sp>
      <p:sp>
        <p:nvSpPr>
          <p:cNvPr id="17" name="文本框 16"/>
          <p:cNvSpPr txBox="1"/>
          <p:nvPr/>
        </p:nvSpPr>
        <p:spPr>
          <a:xfrm>
            <a:off x="6152518" y="4557907"/>
            <a:ext cx="518027" cy="369332"/>
          </a:xfrm>
          <a:prstGeom prst="rect">
            <a:avLst/>
          </a:prstGeom>
          <a:noFill/>
        </p:spPr>
        <p:txBody>
          <a:bodyPr wrap="none" rtlCol="0">
            <a:spAutoFit/>
          </a:bodyPr>
          <a:lstStyle/>
          <a:p>
            <a:r>
              <a:rPr lang="en-US" altLang="zh-CN" dirty="0"/>
              <a:t>BFS</a:t>
            </a:r>
            <a:endParaRPr lang="zh-CN" altLang="en-US" dirty="0"/>
          </a:p>
        </p:txBody>
      </p:sp>
      <p:sp>
        <p:nvSpPr>
          <p:cNvPr id="18" name="文本框 17"/>
          <p:cNvSpPr txBox="1"/>
          <p:nvPr/>
        </p:nvSpPr>
        <p:spPr>
          <a:xfrm>
            <a:off x="6026650" y="5672583"/>
            <a:ext cx="769763" cy="369332"/>
          </a:xfrm>
          <a:prstGeom prst="rect">
            <a:avLst/>
          </a:prstGeom>
          <a:noFill/>
        </p:spPr>
        <p:txBody>
          <a:bodyPr wrap="none" rtlCol="0">
            <a:spAutoFit/>
          </a:bodyPr>
          <a:lstStyle/>
          <a:p>
            <a:r>
              <a:rPr lang="en-US" altLang="zh-CN" dirty="0"/>
              <a:t>SSNSP</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a:t>Tripoline Overview</a:t>
            </a:r>
            <a:endParaRPr kumimoji="1" lang="zh-CN" altLang="en-US"/>
          </a:p>
        </p:txBody>
      </p:sp>
      <p:sp>
        <p:nvSpPr>
          <p:cNvPr id="3" name="文本占位符 2"/>
          <p:cNvSpPr>
            <a:spLocks noGrp="1"/>
          </p:cNvSpPr>
          <p:nvPr>
            <p:ph type="body" sz="quarter" idx="18"/>
          </p:nvPr>
        </p:nvSpPr>
        <p:spPr/>
        <p:txBody>
          <a:bodyPr/>
          <a:lstStyle/>
          <a:p>
            <a:pPr>
              <a:lnSpc>
                <a:spcPct val="100000"/>
              </a:lnSpc>
            </a:pPr>
            <a:r>
              <a:rPr lang="en-US" altLang="zh-CN" b="1" dirty="0">
                <a:latin typeface="+mn-ea"/>
              </a:rPr>
              <a:t>Advantage</a:t>
            </a:r>
            <a:r>
              <a:rPr lang="en-US" altLang="zh-CN" dirty="0">
                <a:latin typeface="+mn-ea"/>
              </a:rPr>
              <a:t>: No need for a priori vertex specific queries</a:t>
            </a:r>
          </a:p>
          <a:p>
            <a:pPr>
              <a:lnSpc>
                <a:spcPct val="100000"/>
              </a:lnSpc>
            </a:pPr>
            <a:r>
              <a:rPr lang="en-US" altLang="zh-CN" b="1" dirty="0">
                <a:latin typeface="+mn-ea"/>
              </a:rPr>
              <a:t>Disadvantage</a:t>
            </a:r>
            <a:r>
              <a:rPr lang="en-US" altLang="zh-CN" dirty="0">
                <a:latin typeface="+mn-ea"/>
              </a:rPr>
              <a:t>: The pruning scheme based on the upper bound can only cut about half of the vertex activations, which is not ideal.</a:t>
            </a:r>
            <a:endParaRPr lang="zh-CN" altLang="en-US" dirty="0">
              <a:latin typeface="+mn-ea"/>
            </a:endParaRPr>
          </a:p>
          <a:p>
            <a:pPr>
              <a:lnSpc>
                <a:spcPct val="100000"/>
              </a:lnSpc>
            </a:pPr>
            <a:endParaRPr kumimoji="1" lang="zh-CN" altLang="en-US" dirty="0">
              <a:latin typeface="+mn-ea"/>
            </a:endParaRPr>
          </a:p>
        </p:txBody>
      </p:sp>
      <p:grpSp>
        <p:nvGrpSpPr>
          <p:cNvPr id="4" name="组合 3"/>
          <p:cNvGrpSpPr/>
          <p:nvPr/>
        </p:nvGrpSpPr>
        <p:grpSpPr>
          <a:xfrm>
            <a:off x="1710122" y="3629339"/>
            <a:ext cx="3111952" cy="1533165"/>
            <a:chOff x="3586652" y="3307182"/>
            <a:chExt cx="4551453" cy="2152436"/>
          </a:xfrm>
        </p:grpSpPr>
        <p:sp>
          <p:nvSpPr>
            <p:cNvPr id="5" name="Oval 1"/>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微软雅黑" panose="020B0503020204020204" pitchFamily="34" charset="-122"/>
                  <a:ea typeface="微软雅黑" panose="020B0503020204020204" pitchFamily="34" charset="-122"/>
                </a:rPr>
                <a:t>s</a:t>
              </a:r>
            </a:p>
          </p:txBody>
        </p:sp>
        <p:sp>
          <p:nvSpPr>
            <p:cNvPr id="6" name="Oval 2"/>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latin typeface="微软雅黑" panose="020B0503020204020204" pitchFamily="34" charset="-122"/>
                  <a:ea typeface="微软雅黑" panose="020B0503020204020204" pitchFamily="34" charset="-122"/>
                </a:rPr>
                <a:t>v</a:t>
              </a:r>
              <a:endParaRPr lang="en-US" sz="3200" b="1" dirty="0">
                <a:solidFill>
                  <a:schemeClr val="tx1"/>
                </a:solidFill>
                <a:latin typeface="微软雅黑" panose="020B0503020204020204" pitchFamily="34" charset="-122"/>
                <a:ea typeface="微软雅黑" panose="020B0503020204020204" pitchFamily="34" charset="-122"/>
              </a:endParaRPr>
            </a:p>
          </p:txBody>
        </p:sp>
        <p:sp>
          <p:nvSpPr>
            <p:cNvPr id="7" name="Oval 3"/>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微软雅黑" panose="020B0503020204020204" pitchFamily="34" charset="-122"/>
                  <a:ea typeface="微软雅黑" panose="020B0503020204020204" pitchFamily="34" charset="-122"/>
                </a:rPr>
                <a:t>d</a:t>
              </a:r>
            </a:p>
          </p:txBody>
        </p:sp>
        <p:sp>
          <p:nvSpPr>
            <p:cNvPr id="8" name="Freeform: Shape 4"/>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sp>
          <p:nvSpPr>
            <p:cNvPr id="9" name="Freeform: Shape 5"/>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sp>
          <p:nvSpPr>
            <p:cNvPr id="10" name="Freeform: Shape 6"/>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微软雅黑" panose="020B0503020204020204" pitchFamily="34" charset="-122"/>
                <a:ea typeface="微软雅黑" panose="020B0503020204020204" pitchFamily="34" charset="-122"/>
              </a:endParaRPr>
            </a:p>
          </p:txBody>
        </p:sp>
      </p:grpSp>
      <p:pic>
        <p:nvPicPr>
          <p:cNvPr id="11" name="图片 10"/>
          <p:cNvPicPr>
            <a:picLocks noChangeAspect="1"/>
          </p:cNvPicPr>
          <p:nvPr/>
        </p:nvPicPr>
        <p:blipFill>
          <a:blip r:embed="rId3"/>
          <a:stretch>
            <a:fillRect/>
          </a:stretch>
        </p:blipFill>
        <p:spPr>
          <a:xfrm>
            <a:off x="5985881" y="2365777"/>
            <a:ext cx="5048250" cy="40671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a:t>SGraph</a:t>
            </a:r>
            <a:endParaRPr kumimoji="1" lang="zh-CN" altLang="en-US"/>
          </a:p>
        </p:txBody>
      </p:sp>
      <p:sp>
        <p:nvSpPr>
          <p:cNvPr id="4" name="内容占位符 2"/>
          <p:cNvSpPr txBox="1"/>
          <p:nvPr/>
        </p:nvSpPr>
        <p:spPr>
          <a:xfrm>
            <a:off x="385008" y="1829770"/>
            <a:ext cx="5836139" cy="2904353"/>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2000" dirty="0">
                <a:latin typeface="+mj-ea"/>
                <a:ea typeface="+mj-ea"/>
              </a:rPr>
              <a:t>      Further study of the triangle inequality</a:t>
            </a:r>
          </a:p>
          <a:p>
            <a:pPr marL="0" indent="0">
              <a:buNone/>
            </a:pPr>
            <a:endParaRPr lang="en-US" altLang="zh-CN" sz="2000" dirty="0">
              <a:latin typeface="+mj-ea"/>
              <a:ea typeface="+mj-ea"/>
            </a:endParaRPr>
          </a:p>
          <a:p>
            <a:pPr lvl="1"/>
            <a:r>
              <a:rPr lang="zh-CN" altLang="en-US" sz="2000" dirty="0">
                <a:highlight>
                  <a:srgbClr val="FFFF00"/>
                </a:highlight>
                <a:sym typeface="+mn-ea"/>
              </a:rPr>
              <a:t>𝑄</a:t>
            </a:r>
            <a:r>
              <a:rPr lang="en-US" altLang="zh-CN" sz="2000" dirty="0">
                <a:highlight>
                  <a:srgbClr val="FFFF00"/>
                </a:highlight>
                <a:sym typeface="+mn-ea"/>
              </a:rPr>
              <a:t>  (</a:t>
            </a:r>
            <a:r>
              <a:rPr lang="zh-CN" altLang="en-US" sz="2000" dirty="0">
                <a:highlight>
                  <a:srgbClr val="FFFF00"/>
                </a:highlight>
                <a:sym typeface="+mn-ea"/>
              </a:rPr>
              <a:t>𝑠</a:t>
            </a:r>
            <a:r>
              <a:rPr lang="en-US" altLang="zh-CN" sz="2000" dirty="0">
                <a:highlight>
                  <a:srgbClr val="FFFF00"/>
                </a:highlight>
                <a:sym typeface="+mn-ea"/>
              </a:rPr>
              <a:t> </a:t>
            </a:r>
            <a:r>
              <a:rPr lang="zh-CN" altLang="en-US" sz="2000" dirty="0">
                <a:highlight>
                  <a:srgbClr val="FFFF00"/>
                </a:highlight>
                <a:sym typeface="+mn-ea"/>
              </a:rPr>
              <a:t>↦</a:t>
            </a:r>
            <a:r>
              <a:rPr lang="en-US" altLang="zh-CN" sz="2000" dirty="0">
                <a:highlight>
                  <a:srgbClr val="FFFF00"/>
                </a:highlight>
                <a:sym typeface="+mn-ea"/>
              </a:rPr>
              <a:t>h)⊕</a:t>
            </a:r>
            <a:r>
              <a:rPr lang="zh-CN" altLang="en-US" sz="2000" dirty="0">
                <a:highlight>
                  <a:srgbClr val="FFFF00"/>
                </a:highlight>
                <a:sym typeface="+mn-ea"/>
              </a:rPr>
              <a:t>𝑄</a:t>
            </a:r>
            <a:r>
              <a:rPr lang="en-US" altLang="zh-CN" sz="2000" dirty="0">
                <a:highlight>
                  <a:srgbClr val="FFFF00"/>
                </a:highlight>
                <a:sym typeface="+mn-ea"/>
              </a:rPr>
              <a:t>  (h↦</a:t>
            </a:r>
            <a:r>
              <a:rPr lang="zh-CN" altLang="en-US" sz="2000" dirty="0">
                <a:highlight>
                  <a:srgbClr val="FFFF00"/>
                </a:highlight>
                <a:sym typeface="+mn-ea"/>
              </a:rPr>
              <a:t>𝑑</a:t>
            </a:r>
            <a:r>
              <a:rPr lang="en-US" altLang="zh-CN" sz="2000" dirty="0">
                <a:highlight>
                  <a:srgbClr val="FFFF00"/>
                </a:highlight>
                <a:sym typeface="+mn-ea"/>
              </a:rPr>
              <a:t>   )⪰</a:t>
            </a:r>
            <a:r>
              <a:rPr lang="zh-CN" altLang="en-US" sz="2000" dirty="0">
                <a:highlight>
                  <a:srgbClr val="FFFF00"/>
                </a:highlight>
                <a:sym typeface="+mn-ea"/>
              </a:rPr>
              <a:t>𝑄</a:t>
            </a:r>
            <a:r>
              <a:rPr lang="en-US" altLang="zh-CN" sz="2000" dirty="0">
                <a:highlight>
                  <a:srgbClr val="FFFF00"/>
                </a:highlight>
                <a:sym typeface="+mn-ea"/>
              </a:rPr>
              <a:t>  (</a:t>
            </a:r>
            <a:r>
              <a:rPr lang="zh-CN" altLang="en-US" sz="2000" dirty="0">
                <a:highlight>
                  <a:srgbClr val="FFFF00"/>
                </a:highlight>
                <a:sym typeface="+mn-ea"/>
              </a:rPr>
              <a:t>𝑠</a:t>
            </a:r>
            <a:r>
              <a:rPr lang="en-US" altLang="zh-CN" sz="2000" dirty="0">
                <a:highlight>
                  <a:srgbClr val="FFFF00"/>
                </a:highlight>
                <a:sym typeface="+mn-ea"/>
              </a:rPr>
              <a:t> </a:t>
            </a:r>
            <a:r>
              <a:rPr lang="zh-CN" altLang="en-US" sz="2000" dirty="0">
                <a:highlight>
                  <a:srgbClr val="FFFF00"/>
                </a:highlight>
                <a:sym typeface="+mn-ea"/>
              </a:rPr>
              <a:t>↦𝑑</a:t>
            </a:r>
            <a:r>
              <a:rPr lang="en-US" altLang="zh-CN" sz="2000" dirty="0">
                <a:highlight>
                  <a:srgbClr val="FFFF00"/>
                </a:highlight>
                <a:sym typeface="+mn-ea"/>
              </a:rPr>
              <a:t> )</a:t>
            </a:r>
            <a:endParaRPr lang="en-US" altLang="zh-CN" sz="2000" dirty="0">
              <a:highlight>
                <a:srgbClr val="FFFF00"/>
              </a:highlight>
            </a:endParaRPr>
          </a:p>
          <a:p>
            <a:pPr lvl="1"/>
            <a:r>
              <a:rPr lang="zh-CN" altLang="en-US" sz="2000" dirty="0">
                <a:sym typeface="+mn-ea"/>
              </a:rPr>
              <a:t>𝑄</a:t>
            </a:r>
            <a:r>
              <a:rPr lang="en-US" altLang="zh-CN" sz="2000" dirty="0">
                <a:sym typeface="+mn-ea"/>
              </a:rPr>
              <a:t>  (</a:t>
            </a:r>
            <a:r>
              <a:rPr lang="zh-CN" altLang="en-US" sz="2000" dirty="0">
                <a:sym typeface="+mn-ea"/>
              </a:rPr>
              <a:t>𝑠</a:t>
            </a:r>
            <a:r>
              <a:rPr lang="en-US" altLang="zh-CN" sz="2000" dirty="0">
                <a:sym typeface="+mn-ea"/>
              </a:rPr>
              <a:t> </a:t>
            </a:r>
            <a:r>
              <a:rPr lang="zh-CN" altLang="en-US" sz="2000" dirty="0">
                <a:sym typeface="+mn-ea"/>
              </a:rPr>
              <a:t>↦</a:t>
            </a:r>
            <a:r>
              <a:rPr lang="en-US" altLang="zh-CN" sz="2000" dirty="0">
                <a:sym typeface="+mn-ea"/>
              </a:rPr>
              <a:t>h) ⪰</a:t>
            </a:r>
            <a:r>
              <a:rPr lang="zh-CN" altLang="en-US" sz="2000" dirty="0">
                <a:sym typeface="+mn-ea"/>
              </a:rPr>
              <a:t>𝑄</a:t>
            </a:r>
            <a:r>
              <a:rPr lang="en-US" altLang="zh-CN" sz="2000" dirty="0">
                <a:sym typeface="+mn-ea"/>
              </a:rPr>
              <a:t>  (</a:t>
            </a:r>
            <a:r>
              <a:rPr lang="zh-CN" altLang="en-US" sz="2000" dirty="0">
                <a:sym typeface="+mn-ea"/>
              </a:rPr>
              <a:t>𝑠</a:t>
            </a:r>
            <a:r>
              <a:rPr lang="en-US" altLang="zh-CN" sz="2000" dirty="0">
                <a:sym typeface="+mn-ea"/>
              </a:rPr>
              <a:t> </a:t>
            </a:r>
            <a:r>
              <a:rPr lang="zh-CN" altLang="en-US" sz="2000" dirty="0">
                <a:sym typeface="+mn-ea"/>
              </a:rPr>
              <a:t>↦𝑑</a:t>
            </a:r>
            <a:r>
              <a:rPr lang="en-US" altLang="zh-CN" sz="2000" dirty="0">
                <a:sym typeface="+mn-ea"/>
              </a:rPr>
              <a:t>  )⊖</a:t>
            </a:r>
            <a:r>
              <a:rPr lang="zh-CN" altLang="en-US" sz="2000" dirty="0">
                <a:sym typeface="+mn-ea"/>
              </a:rPr>
              <a:t>𝑄</a:t>
            </a:r>
            <a:r>
              <a:rPr lang="en-US" altLang="zh-CN" sz="2000" dirty="0">
                <a:sym typeface="+mn-ea"/>
              </a:rPr>
              <a:t>  (h↦</a:t>
            </a:r>
            <a:r>
              <a:rPr lang="zh-CN" altLang="en-US" sz="2000" dirty="0">
                <a:sym typeface="+mn-ea"/>
              </a:rPr>
              <a:t>𝑑</a:t>
            </a:r>
            <a:r>
              <a:rPr lang="en-US" altLang="zh-CN" sz="2000" dirty="0">
                <a:sym typeface="+mn-ea"/>
              </a:rPr>
              <a:t> )</a:t>
            </a:r>
            <a:endParaRPr lang="en-US" altLang="zh-CN" sz="2000" dirty="0"/>
          </a:p>
          <a:p>
            <a:pPr marL="457200" lvl="1" indent="0">
              <a:buNone/>
            </a:pPr>
            <a:endParaRPr lang="en-US" altLang="zh-CN" sz="2000" dirty="0"/>
          </a:p>
          <a:p>
            <a:pPr lvl="1"/>
            <a:r>
              <a:rPr lang="zh-CN" altLang="en-US" sz="2000" dirty="0">
                <a:sym typeface="+mn-ea"/>
              </a:rPr>
              <a:t>𝑄</a:t>
            </a:r>
            <a:r>
              <a:rPr lang="en-US" altLang="zh-CN" sz="2000" dirty="0">
                <a:sym typeface="+mn-ea"/>
              </a:rPr>
              <a:t>  (v↦</a:t>
            </a:r>
            <a:r>
              <a:rPr lang="zh-CN" altLang="en-US" sz="2000" dirty="0">
                <a:sym typeface="+mn-ea"/>
              </a:rPr>
              <a:t>𝑑</a:t>
            </a:r>
            <a:r>
              <a:rPr lang="en-US" altLang="zh-CN" sz="2000" dirty="0">
                <a:sym typeface="+mn-ea"/>
              </a:rPr>
              <a:t>  ) ⪰</a:t>
            </a:r>
            <a:r>
              <a:rPr lang="zh-CN" altLang="en-US" sz="2000" dirty="0">
                <a:sym typeface="+mn-ea"/>
              </a:rPr>
              <a:t>𝑄</a:t>
            </a:r>
            <a:r>
              <a:rPr lang="en-US" altLang="zh-CN" sz="2000" dirty="0">
                <a:sym typeface="+mn-ea"/>
              </a:rPr>
              <a:t>  (ℎ↦</a:t>
            </a:r>
            <a:r>
              <a:rPr lang="zh-CN" altLang="en-US" sz="2000" dirty="0">
                <a:sym typeface="+mn-ea"/>
              </a:rPr>
              <a:t>𝑑</a:t>
            </a:r>
            <a:r>
              <a:rPr lang="en-US" altLang="zh-CN" sz="2000" dirty="0">
                <a:sym typeface="+mn-ea"/>
              </a:rPr>
              <a:t>  )⊖</a:t>
            </a:r>
            <a:r>
              <a:rPr lang="zh-CN" altLang="en-US" sz="2000" dirty="0">
                <a:sym typeface="+mn-ea"/>
              </a:rPr>
              <a:t>𝑄</a:t>
            </a:r>
            <a:r>
              <a:rPr lang="en-US" altLang="zh-CN" sz="2000" dirty="0">
                <a:sym typeface="+mn-ea"/>
              </a:rPr>
              <a:t>  (</a:t>
            </a:r>
            <a:r>
              <a:rPr lang="en-US" altLang="zh-CN" sz="2000" dirty="0" err="1">
                <a:sym typeface="+mn-ea"/>
              </a:rPr>
              <a:t>ℎ↦v</a:t>
            </a:r>
            <a:r>
              <a:rPr lang="en-US" altLang="zh-CN" sz="2000" dirty="0">
                <a:sym typeface="+mn-ea"/>
              </a:rPr>
              <a:t>)</a:t>
            </a:r>
            <a:endParaRPr lang="en-US" altLang="zh-CN" sz="2000" dirty="0"/>
          </a:p>
          <a:p>
            <a:pPr lvl="1"/>
            <a:r>
              <a:rPr lang="zh-CN" altLang="en-US" sz="2000" dirty="0">
                <a:sym typeface="+mn-ea"/>
              </a:rPr>
              <a:t>𝑄</a:t>
            </a:r>
            <a:r>
              <a:rPr lang="en-US" altLang="zh-CN" sz="2000" dirty="0">
                <a:sym typeface="+mn-ea"/>
              </a:rPr>
              <a:t>  (v↦</a:t>
            </a:r>
            <a:r>
              <a:rPr lang="zh-CN" altLang="en-US" sz="2000" dirty="0">
                <a:sym typeface="+mn-ea"/>
              </a:rPr>
              <a:t>𝑑</a:t>
            </a:r>
            <a:r>
              <a:rPr lang="en-US" altLang="zh-CN" sz="2000" dirty="0">
                <a:sym typeface="+mn-ea"/>
              </a:rPr>
              <a:t>  ) ⪰</a:t>
            </a:r>
            <a:r>
              <a:rPr lang="zh-CN" altLang="en-US" sz="2000" dirty="0">
                <a:sym typeface="+mn-ea"/>
              </a:rPr>
              <a:t>𝑄</a:t>
            </a:r>
            <a:r>
              <a:rPr lang="en-US" altLang="zh-CN" sz="2000" dirty="0">
                <a:sym typeface="+mn-ea"/>
              </a:rPr>
              <a:t>  (</a:t>
            </a:r>
            <a:r>
              <a:rPr lang="en-US" altLang="zh-CN" sz="2000" dirty="0" err="1">
                <a:sym typeface="+mn-ea"/>
              </a:rPr>
              <a:t>v↦ℎ </a:t>
            </a:r>
            <a:r>
              <a:rPr lang="en-US" altLang="zh-CN" sz="2000" dirty="0">
                <a:sym typeface="+mn-ea"/>
              </a:rPr>
              <a:t>)⊖</a:t>
            </a:r>
            <a:r>
              <a:rPr lang="zh-CN" altLang="en-US" sz="2000" dirty="0">
                <a:sym typeface="+mn-ea"/>
              </a:rPr>
              <a:t>𝑄</a:t>
            </a:r>
            <a:r>
              <a:rPr lang="en-US" altLang="zh-CN" sz="2000" dirty="0">
                <a:sym typeface="+mn-ea"/>
              </a:rPr>
              <a:t>  (</a:t>
            </a:r>
            <a:r>
              <a:rPr lang="zh-CN" altLang="en-US" sz="2000" dirty="0">
                <a:sym typeface="+mn-ea"/>
              </a:rPr>
              <a:t>𝑑</a:t>
            </a:r>
            <a:r>
              <a:rPr lang="en-US" altLang="zh-CN" sz="2000" dirty="0">
                <a:sym typeface="+mn-ea"/>
              </a:rPr>
              <a:t> </a:t>
            </a:r>
            <a:r>
              <a:rPr lang="zh-CN" altLang="en-US" sz="2000" dirty="0">
                <a:sym typeface="+mn-ea"/>
              </a:rPr>
              <a:t>↦</a:t>
            </a:r>
            <a:r>
              <a:rPr lang="en-US" altLang="zh-CN" sz="2000" dirty="0">
                <a:sym typeface="+mn-ea"/>
              </a:rPr>
              <a:t>ℎ)</a:t>
            </a:r>
            <a:endParaRPr lang="en-US" altLang="zh-CN" sz="2000" dirty="0"/>
          </a:p>
          <a:p>
            <a:pPr lvl="1"/>
            <a:endParaRPr lang="en-US" altLang="zh-CN" dirty="0">
              <a:latin typeface="+mj-ea"/>
              <a:ea typeface="+mj-ea"/>
            </a:endParaRPr>
          </a:p>
          <a:p>
            <a:endParaRPr lang="zh-CN" altLang="en-US" dirty="0">
              <a:latin typeface="+mj-ea"/>
              <a:ea typeface="+mj-ea"/>
            </a:endParaRPr>
          </a:p>
          <a:p>
            <a:pPr marL="0" indent="0">
              <a:buFont typeface="Arial" panose="020B0604020202090204" pitchFamily="34" charset="0"/>
              <a:buNone/>
            </a:pPr>
            <a:endParaRPr lang="zh-CN" altLang="en-US" dirty="0">
              <a:latin typeface="+mj-ea"/>
              <a:ea typeface="+mj-ea"/>
            </a:endParaRPr>
          </a:p>
        </p:txBody>
      </p:sp>
      <p:pic>
        <p:nvPicPr>
          <p:cNvPr id="5" name="图片 4"/>
          <p:cNvPicPr>
            <a:picLocks noChangeAspect="1"/>
          </p:cNvPicPr>
          <p:nvPr/>
        </p:nvPicPr>
        <p:blipFill>
          <a:blip r:embed="rId3"/>
          <a:stretch>
            <a:fillRect/>
          </a:stretch>
        </p:blipFill>
        <p:spPr>
          <a:xfrm>
            <a:off x="5983705" y="2368808"/>
            <a:ext cx="5973118" cy="3616600"/>
          </a:xfrm>
          <a:prstGeom prst="rect">
            <a:avLst/>
          </a:prstGeom>
        </p:spPr>
      </p:pic>
      <p:grpSp>
        <p:nvGrpSpPr>
          <p:cNvPr id="6" name="组合 5">
            <a:extLst>
              <a:ext uri="{FF2B5EF4-FFF2-40B4-BE49-F238E27FC236}">
                <a16:creationId xmlns:a16="http://schemas.microsoft.com/office/drawing/2014/main" id="{F71A068E-6457-43FF-B0E9-1CBE6198200F}"/>
              </a:ext>
            </a:extLst>
          </p:cNvPr>
          <p:cNvGrpSpPr/>
          <p:nvPr/>
        </p:nvGrpSpPr>
        <p:grpSpPr>
          <a:xfrm>
            <a:off x="1477998" y="4616614"/>
            <a:ext cx="3111952" cy="1533165"/>
            <a:chOff x="3586652" y="3307182"/>
            <a:chExt cx="4551453" cy="2152436"/>
          </a:xfrm>
        </p:grpSpPr>
        <p:sp>
          <p:nvSpPr>
            <p:cNvPr id="7" name="Oval 1">
              <a:extLst>
                <a:ext uri="{FF2B5EF4-FFF2-40B4-BE49-F238E27FC236}">
                  <a16:creationId xmlns:a16="http://schemas.microsoft.com/office/drawing/2014/main" id="{EDAB2105-D3BF-4707-A9C1-2808B65C3465}"/>
                </a:ext>
              </a:extLst>
            </p:cNvPr>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微软雅黑" panose="020B0503020204020204" pitchFamily="34" charset="-122"/>
                  <a:ea typeface="微软雅黑" panose="020B0503020204020204" pitchFamily="34" charset="-122"/>
                </a:rPr>
                <a:t>s</a:t>
              </a:r>
            </a:p>
          </p:txBody>
        </p:sp>
        <p:sp>
          <p:nvSpPr>
            <p:cNvPr id="8" name="Oval 2">
              <a:extLst>
                <a:ext uri="{FF2B5EF4-FFF2-40B4-BE49-F238E27FC236}">
                  <a16:creationId xmlns:a16="http://schemas.microsoft.com/office/drawing/2014/main" id="{EB0DFBA2-03D5-44F4-85EF-77BF02FC23F0}"/>
                </a:ext>
              </a:extLst>
            </p:cNvPr>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1"/>
                  </a:solidFill>
                  <a:latin typeface="微软雅黑" panose="020B0503020204020204" pitchFamily="34" charset="-122"/>
                  <a:ea typeface="微软雅黑" panose="020B0503020204020204" pitchFamily="34" charset="-122"/>
                </a:rPr>
                <a:t>v</a:t>
              </a:r>
              <a:endParaRPr lang="en-US" sz="3200" b="1">
                <a:solidFill>
                  <a:schemeClr val="tx1"/>
                </a:solidFill>
                <a:latin typeface="微软雅黑" panose="020B0503020204020204" pitchFamily="34" charset="-122"/>
                <a:ea typeface="微软雅黑" panose="020B0503020204020204" pitchFamily="34" charset="-122"/>
              </a:endParaRPr>
            </a:p>
          </p:txBody>
        </p:sp>
        <p:sp>
          <p:nvSpPr>
            <p:cNvPr id="9" name="Oval 3">
              <a:extLst>
                <a:ext uri="{FF2B5EF4-FFF2-40B4-BE49-F238E27FC236}">
                  <a16:creationId xmlns:a16="http://schemas.microsoft.com/office/drawing/2014/main" id="{888BB0D3-7FAA-4F20-B5CF-C63DE3EA6159}"/>
                </a:ext>
              </a:extLst>
            </p:cNvPr>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微软雅黑" panose="020B0503020204020204" pitchFamily="34" charset="-122"/>
                  <a:ea typeface="微软雅黑" panose="020B0503020204020204" pitchFamily="34" charset="-122"/>
                </a:rPr>
                <a:t>d</a:t>
              </a:r>
            </a:p>
          </p:txBody>
        </p:sp>
        <p:sp>
          <p:nvSpPr>
            <p:cNvPr id="10" name="Freeform: Shape 4">
              <a:extLst>
                <a:ext uri="{FF2B5EF4-FFF2-40B4-BE49-F238E27FC236}">
                  <a16:creationId xmlns:a16="http://schemas.microsoft.com/office/drawing/2014/main" id="{743F38C9-A57C-4BAC-A586-AE58A41A8EB7}"/>
                </a:ext>
              </a:extLst>
            </p:cNvPr>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sp>
          <p:nvSpPr>
            <p:cNvPr id="11" name="Freeform: Shape 5">
              <a:extLst>
                <a:ext uri="{FF2B5EF4-FFF2-40B4-BE49-F238E27FC236}">
                  <a16:creationId xmlns:a16="http://schemas.microsoft.com/office/drawing/2014/main" id="{9EDECE50-A109-43B9-B097-C26A5CBA5A99}"/>
                </a:ext>
              </a:extLst>
            </p:cNvPr>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sp>
          <p:nvSpPr>
            <p:cNvPr id="12" name="Freeform: Shape 6">
              <a:extLst>
                <a:ext uri="{FF2B5EF4-FFF2-40B4-BE49-F238E27FC236}">
                  <a16:creationId xmlns:a16="http://schemas.microsoft.com/office/drawing/2014/main" id="{D093361D-1880-40F9-9C37-C8930CBA641E}"/>
                </a:ext>
              </a:extLst>
            </p:cNvPr>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err="1"/>
              <a:t>SGraph</a:t>
            </a:r>
            <a:endParaRPr kumimoji="1" lang="zh-CN" altLang="en-US"/>
          </a:p>
        </p:txBody>
      </p:sp>
      <p:pic>
        <p:nvPicPr>
          <p:cNvPr id="11"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199" y="2270821"/>
            <a:ext cx="4610100" cy="397192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a:extLst>
              <a:ext uri="{FF2B5EF4-FFF2-40B4-BE49-F238E27FC236}">
                <a16:creationId xmlns:a16="http://schemas.microsoft.com/office/drawing/2014/main" id="{7FDF2BF4-237D-475D-848B-5F5C13AA0EE9}"/>
              </a:ext>
            </a:extLst>
          </p:cNvPr>
          <p:cNvGrpSpPr/>
          <p:nvPr/>
        </p:nvGrpSpPr>
        <p:grpSpPr>
          <a:xfrm>
            <a:off x="2092851" y="3490200"/>
            <a:ext cx="3111952" cy="1533165"/>
            <a:chOff x="3586652" y="3307182"/>
            <a:chExt cx="4551453" cy="2152436"/>
          </a:xfrm>
        </p:grpSpPr>
        <p:sp>
          <p:nvSpPr>
            <p:cNvPr id="8" name="Oval 1">
              <a:extLst>
                <a:ext uri="{FF2B5EF4-FFF2-40B4-BE49-F238E27FC236}">
                  <a16:creationId xmlns:a16="http://schemas.microsoft.com/office/drawing/2014/main" id="{519CA79B-E3DD-46E3-AC1C-59975B2EA0D6}"/>
                </a:ext>
              </a:extLst>
            </p:cNvPr>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微软雅黑" panose="020B0503020204020204" pitchFamily="34" charset="-122"/>
                  <a:ea typeface="微软雅黑" panose="020B0503020204020204" pitchFamily="34" charset="-122"/>
                </a:rPr>
                <a:t>s</a:t>
              </a:r>
            </a:p>
          </p:txBody>
        </p:sp>
        <p:sp>
          <p:nvSpPr>
            <p:cNvPr id="9" name="Oval 2">
              <a:extLst>
                <a:ext uri="{FF2B5EF4-FFF2-40B4-BE49-F238E27FC236}">
                  <a16:creationId xmlns:a16="http://schemas.microsoft.com/office/drawing/2014/main" id="{F3170CC5-8A05-41F4-9C62-4137281E707D}"/>
                </a:ext>
              </a:extLst>
            </p:cNvPr>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1"/>
                  </a:solidFill>
                  <a:latin typeface="微软雅黑" panose="020B0503020204020204" pitchFamily="34" charset="-122"/>
                  <a:ea typeface="微软雅黑" panose="020B0503020204020204" pitchFamily="34" charset="-122"/>
                </a:rPr>
                <a:t>v</a:t>
              </a:r>
              <a:endParaRPr lang="en-US" sz="3200" b="1">
                <a:solidFill>
                  <a:schemeClr val="tx1"/>
                </a:solidFill>
                <a:latin typeface="微软雅黑" panose="020B0503020204020204" pitchFamily="34" charset="-122"/>
                <a:ea typeface="微软雅黑" panose="020B0503020204020204" pitchFamily="34" charset="-122"/>
              </a:endParaRPr>
            </a:p>
          </p:txBody>
        </p:sp>
        <p:sp>
          <p:nvSpPr>
            <p:cNvPr id="10" name="Oval 3">
              <a:extLst>
                <a:ext uri="{FF2B5EF4-FFF2-40B4-BE49-F238E27FC236}">
                  <a16:creationId xmlns:a16="http://schemas.microsoft.com/office/drawing/2014/main" id="{304A6B87-7FA4-4504-9B35-E2A4707F6565}"/>
                </a:ext>
              </a:extLst>
            </p:cNvPr>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微软雅黑" panose="020B0503020204020204" pitchFamily="34" charset="-122"/>
                  <a:ea typeface="微软雅黑" panose="020B0503020204020204" pitchFamily="34" charset="-122"/>
                </a:rPr>
                <a:t>d</a:t>
              </a:r>
            </a:p>
          </p:txBody>
        </p:sp>
        <p:sp>
          <p:nvSpPr>
            <p:cNvPr id="12" name="Freeform: Shape 4">
              <a:extLst>
                <a:ext uri="{FF2B5EF4-FFF2-40B4-BE49-F238E27FC236}">
                  <a16:creationId xmlns:a16="http://schemas.microsoft.com/office/drawing/2014/main" id="{E8AC7BC9-80E1-4872-AF40-C3AC01F26F43}"/>
                </a:ext>
              </a:extLst>
            </p:cNvPr>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sp>
          <p:nvSpPr>
            <p:cNvPr id="14" name="Freeform: Shape 5">
              <a:extLst>
                <a:ext uri="{FF2B5EF4-FFF2-40B4-BE49-F238E27FC236}">
                  <a16:creationId xmlns:a16="http://schemas.microsoft.com/office/drawing/2014/main" id="{02B5BA53-91C3-4CE1-8179-8503E300F692}"/>
                </a:ext>
              </a:extLst>
            </p:cNvPr>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sp>
          <p:nvSpPr>
            <p:cNvPr id="16" name="Freeform: Shape 6">
              <a:extLst>
                <a:ext uri="{FF2B5EF4-FFF2-40B4-BE49-F238E27FC236}">
                  <a16:creationId xmlns:a16="http://schemas.microsoft.com/office/drawing/2014/main" id="{7F4CE49F-C89E-4BDA-ADC0-161024EF539B}"/>
                </a:ext>
              </a:extLst>
            </p:cNvPr>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err="1"/>
              <a:t>SGraph</a:t>
            </a:r>
            <a:endParaRPr kumimoji="1" lang="zh-CN" altLang="en-US"/>
          </a:p>
        </p:txBody>
      </p:sp>
      <p:sp>
        <p:nvSpPr>
          <p:cNvPr id="3" name="文本占位符 2"/>
          <p:cNvSpPr>
            <a:spLocks noGrp="1"/>
          </p:cNvSpPr>
          <p:nvPr>
            <p:ph type="body" sz="quarter" idx="18"/>
          </p:nvPr>
        </p:nvSpPr>
        <p:spPr>
          <a:xfrm>
            <a:off x="1036812" y="1016251"/>
            <a:ext cx="11401999" cy="5309556"/>
          </a:xfrm>
        </p:spPr>
        <p:txBody>
          <a:bodyPr/>
          <a:lstStyle/>
          <a:p>
            <a:r>
              <a:rPr lang="en-US" altLang="zh-CN" b="1" i="0" dirty="0">
                <a:solidFill>
                  <a:srgbClr val="2A2B2E"/>
                </a:solidFill>
                <a:effectLst/>
                <a:latin typeface="+mn-ea"/>
              </a:rPr>
              <a:t>Advantage</a:t>
            </a:r>
            <a:r>
              <a:rPr lang="zh-CN" altLang="en-US" b="0" i="0" dirty="0">
                <a:solidFill>
                  <a:srgbClr val="2A2B2E"/>
                </a:solidFill>
                <a:effectLst/>
                <a:latin typeface="+mn-ea"/>
              </a:rPr>
              <a:t>：</a:t>
            </a:r>
            <a:r>
              <a:rPr lang="en-US" altLang="zh-CN" b="0" i="0" dirty="0">
                <a:solidFill>
                  <a:srgbClr val="2A2B2E"/>
                </a:solidFill>
                <a:effectLst/>
                <a:latin typeface="+mn-ea"/>
              </a:rPr>
              <a:t>Lower bound pruning further improves the effectiveness of pruning</a:t>
            </a:r>
          </a:p>
          <a:p>
            <a:r>
              <a:rPr lang="en-US" altLang="zh-CN" b="1" i="0" dirty="0">
                <a:solidFill>
                  <a:srgbClr val="2A2B2E"/>
                </a:solidFill>
                <a:effectLst/>
                <a:latin typeface="+mn-ea"/>
              </a:rPr>
              <a:t>Disadvantage</a:t>
            </a:r>
            <a:r>
              <a:rPr lang="zh-CN" altLang="en-US" b="0" i="0" dirty="0">
                <a:solidFill>
                  <a:srgbClr val="2A2B2E"/>
                </a:solidFill>
                <a:effectLst/>
                <a:latin typeface="+mn-ea"/>
              </a:rPr>
              <a:t>：</a:t>
            </a:r>
            <a:r>
              <a:rPr lang="en-US" altLang="zh-CN" b="0" i="0" dirty="0">
                <a:solidFill>
                  <a:srgbClr val="2A2B2E"/>
                </a:solidFill>
                <a:effectLst/>
                <a:latin typeface="+mn-ea"/>
              </a:rPr>
              <a:t>The throughput of concurrent queries is not considered</a:t>
            </a:r>
          </a:p>
          <a:p>
            <a:endParaRPr kumimoji="1" lang="zh-CN" altLang="en-US" dirty="0"/>
          </a:p>
        </p:txBody>
      </p:sp>
      <p:pic>
        <p:nvPicPr>
          <p:cNvPr id="13" name="图片 12">
            <a:extLst>
              <a:ext uri="{FF2B5EF4-FFF2-40B4-BE49-F238E27FC236}">
                <a16:creationId xmlns:a16="http://schemas.microsoft.com/office/drawing/2014/main" id="{A8609EA8-8082-4D81-B665-D768527941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402" y="2699297"/>
            <a:ext cx="5393314" cy="3256304"/>
          </a:xfrm>
          <a:prstGeom prst="rect">
            <a:avLst/>
          </a:prstGeom>
        </p:spPr>
      </p:pic>
      <p:pic>
        <p:nvPicPr>
          <p:cNvPr id="15" name="图片 14">
            <a:extLst>
              <a:ext uri="{FF2B5EF4-FFF2-40B4-BE49-F238E27FC236}">
                <a16:creationId xmlns:a16="http://schemas.microsoft.com/office/drawing/2014/main" id="{42DE5CAB-0B4D-4B35-832B-8CA132FC08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23284" y="2699297"/>
            <a:ext cx="5393314" cy="3256304"/>
          </a:xfrm>
          <a:prstGeom prst="rect">
            <a:avLst/>
          </a:prstGeom>
        </p:spPr>
      </p:pic>
    </p:spTree>
    <p:extLst>
      <p:ext uri="{BB962C8B-B14F-4D97-AF65-F5344CB8AC3E}">
        <p14:creationId xmlns:p14="http://schemas.microsoft.com/office/powerpoint/2010/main" val="373117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35362" y="44624"/>
            <a:ext cx="9121013" cy="643432"/>
          </a:xfrm>
        </p:spPr>
        <p:txBody>
          <a:bodyPr/>
          <a:lstStyle/>
          <a:p>
            <a:r>
              <a:rPr lang="en-GB" altLang="zh-CN" dirty="0">
                <a:latin typeface="+mn-ea"/>
                <a:ea typeface="+mn-ea"/>
                <a:sym typeface="+mn-ea"/>
              </a:rPr>
              <a:t>Problem Investigation</a:t>
            </a:r>
            <a:endParaRPr lang="zh-CN" altLang="en-US" dirty="0">
              <a:latin typeface="+mn-ea"/>
              <a:ea typeface="+mn-ea"/>
            </a:endParaRPr>
          </a:p>
        </p:txBody>
      </p:sp>
      <p:sp>
        <p:nvSpPr>
          <p:cNvPr id="3" name="内容占位符 2"/>
          <p:cNvSpPr>
            <a:spLocks noGrp="1"/>
          </p:cNvSpPr>
          <p:nvPr>
            <p:ph type="body" sz="quarter" idx="18"/>
          </p:nvPr>
        </p:nvSpPr>
        <p:spPr>
          <a:xfrm>
            <a:off x="892204" y="1145718"/>
            <a:ext cx="10407592" cy="5372855"/>
          </a:xfrm>
        </p:spPr>
        <p:txBody>
          <a:bodyPr>
            <a:normAutofit/>
          </a:bodyPr>
          <a:lstStyle/>
          <a:p>
            <a:r>
              <a:rPr lang="zh-CN" altLang="en-US" dirty="0">
                <a:latin typeface="+mn-ea"/>
              </a:rPr>
              <a:t>In practice, there are many scenarios in which point-to-point queries are executed concurrently on the same underlying graph.</a:t>
            </a:r>
          </a:p>
        </p:txBody>
      </p:sp>
      <p:pic>
        <p:nvPicPr>
          <p:cNvPr id="7" name="图片 6"/>
          <p:cNvPicPr>
            <a:picLocks noChangeAspect="1"/>
          </p:cNvPicPr>
          <p:nvPr/>
        </p:nvPicPr>
        <p:blipFill>
          <a:blip r:embed="rId3"/>
          <a:stretch>
            <a:fillRect/>
          </a:stretch>
        </p:blipFill>
        <p:spPr>
          <a:xfrm>
            <a:off x="892204" y="2665574"/>
            <a:ext cx="2969456" cy="2363626"/>
          </a:xfrm>
          <a:prstGeom prst="rect">
            <a:avLst/>
          </a:prstGeom>
        </p:spPr>
      </p:pic>
      <p:sp>
        <p:nvSpPr>
          <p:cNvPr id="9" name="文本框 8"/>
          <p:cNvSpPr txBox="1"/>
          <p:nvPr/>
        </p:nvSpPr>
        <p:spPr>
          <a:xfrm>
            <a:off x="440790" y="5278617"/>
            <a:ext cx="3446711" cy="646331"/>
          </a:xfrm>
          <a:prstGeom prst="rect">
            <a:avLst/>
          </a:prstGeom>
          <a:noFill/>
        </p:spPr>
        <p:txBody>
          <a:bodyPr wrap="square">
            <a:spAutoFit/>
          </a:bodyPr>
          <a:lstStyle/>
          <a:p>
            <a:pPr lvl="1"/>
            <a:r>
              <a:rPr lang="zh-CN" altLang="en-US" dirty="0">
                <a:latin typeface="+mn-ea"/>
              </a:rPr>
              <a:t>Google Maps, optimizing logistics routes</a:t>
            </a:r>
          </a:p>
        </p:txBody>
      </p:sp>
      <p:pic>
        <p:nvPicPr>
          <p:cNvPr id="1028" name="Picture 4" descr="Facebook open grap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9723" y="2665573"/>
            <a:ext cx="2611807" cy="2333147"/>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4088483" y="5278617"/>
            <a:ext cx="4216018" cy="1200329"/>
          </a:xfrm>
          <a:prstGeom prst="rect">
            <a:avLst/>
          </a:prstGeom>
          <a:noFill/>
        </p:spPr>
        <p:txBody>
          <a:bodyPr wrap="square">
            <a:spAutoFit/>
          </a:bodyPr>
          <a:lstStyle/>
          <a:p>
            <a:pPr lvl="1"/>
            <a:r>
              <a:rPr lang="zh-CN" altLang="en-US" dirty="0">
                <a:latin typeface="+mn-ea"/>
              </a:rPr>
              <a:t>Facebook, suggesting potential friends through exploring relationship chains in social network analysis</a:t>
            </a:r>
          </a:p>
        </p:txBody>
      </p:sp>
      <p:pic>
        <p:nvPicPr>
          <p:cNvPr id="1030" name="Picture 6" descr="The power of graphs for risk foreca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9592" y="2665572"/>
            <a:ext cx="2586830" cy="2394108"/>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8147334" y="5278617"/>
            <a:ext cx="3551345" cy="1200329"/>
          </a:xfrm>
          <a:prstGeom prst="rect">
            <a:avLst/>
          </a:prstGeom>
          <a:noFill/>
        </p:spPr>
        <p:txBody>
          <a:bodyPr wrap="square">
            <a:spAutoFit/>
          </a:bodyPr>
          <a:lstStyle/>
          <a:p>
            <a:pPr lvl="1"/>
            <a:r>
              <a:rPr lang="zh-CN" altLang="en-US" dirty="0">
                <a:latin typeface="+mn-ea"/>
              </a:rPr>
              <a:t>Alipay,analyzing</a:t>
            </a:r>
            <a:r>
              <a:rPr lang="en-US" altLang="zh-CN" dirty="0">
                <a:latin typeface="+mn-ea"/>
              </a:rPr>
              <a:t> </a:t>
            </a:r>
            <a:r>
              <a:rPr lang="zh-CN" altLang="en-US" dirty="0">
                <a:latin typeface="+mn-ea"/>
              </a:rPr>
              <a:t>risk</a:t>
            </a:r>
            <a:r>
              <a:rPr lang="en-US" altLang="zh-CN" dirty="0">
                <a:latin typeface="+mn-ea"/>
              </a:rPr>
              <a:t> </a:t>
            </a:r>
            <a:r>
              <a:rPr lang="zh-CN" altLang="en-US" dirty="0">
                <a:latin typeface="+mn-ea"/>
              </a:rPr>
              <a:t>propagation between</a:t>
            </a:r>
            <a:r>
              <a:rPr lang="en-US" altLang="zh-CN" dirty="0">
                <a:latin typeface="+mn-ea"/>
              </a:rPr>
              <a:t> </a:t>
            </a:r>
            <a:r>
              <a:rPr lang="zh-CN" altLang="en-US" dirty="0">
                <a:latin typeface="+mn-ea"/>
              </a:rPr>
              <a:t>entities</a:t>
            </a:r>
            <a:r>
              <a:rPr lang="en-US" altLang="zh-CN" dirty="0">
                <a:latin typeface="+mn-ea"/>
              </a:rPr>
              <a:t> </a:t>
            </a:r>
            <a:r>
              <a:rPr lang="zh-CN" altLang="en-US" dirty="0">
                <a:latin typeface="+mn-ea"/>
              </a:rPr>
              <a:t>in</a:t>
            </a:r>
            <a:r>
              <a:rPr lang="en-US" altLang="zh-CN" dirty="0">
                <a:latin typeface="+mn-ea"/>
              </a:rPr>
              <a:t> </a:t>
            </a:r>
            <a:r>
              <a:rPr lang="zh-CN" altLang="en-US" dirty="0">
                <a:latin typeface="+mn-ea"/>
              </a:rPr>
              <a:t>fnancial</a:t>
            </a:r>
            <a:r>
              <a:rPr lang="en-US" altLang="zh-CN" dirty="0">
                <a:latin typeface="+mn-ea"/>
              </a:rPr>
              <a:t> </a:t>
            </a:r>
            <a:r>
              <a:rPr lang="zh-CN" altLang="en-US" dirty="0">
                <a:latin typeface="+mn-ea"/>
              </a:rPr>
              <a:t>risk</a:t>
            </a:r>
            <a:r>
              <a:rPr lang="en-US" altLang="zh-CN" dirty="0">
                <a:latin typeface="+mn-ea"/>
              </a:rPr>
              <a:t> </a:t>
            </a:r>
            <a:r>
              <a:rPr lang="zh-CN" altLang="en-US" dirty="0">
                <a:latin typeface="+mn-ea"/>
              </a:rPr>
              <a:t>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045" y="3146173"/>
            <a:ext cx="1958466" cy="584775"/>
          </a:xfrm>
          <a:prstGeom prst="rect">
            <a:avLst/>
          </a:prstGeom>
          <a:noFill/>
        </p:spPr>
        <p:txBody>
          <a:bodyPr wrap="square" rtlCol="0">
            <a:spAutoFit/>
          </a:bodyPr>
          <a:lstStyle/>
          <a:p>
            <a:pPr algn="ctr"/>
            <a:r>
              <a:rPr kumimoji="1" lang="en-US" altLang="zh-CN" sz="1600" dirty="0">
                <a:latin typeface="微软雅黑" panose="020B0503020204020204" pitchFamily="34" charset="-122"/>
                <a:ea typeface="微软雅黑" panose="020B0503020204020204" pitchFamily="34" charset="-122"/>
                <a:cs typeface="Times New Roman" panose="02020503050405090304" pitchFamily="18" charset="0"/>
              </a:rPr>
              <a:t>Point-to-all query</a:t>
            </a:r>
          </a:p>
          <a:p>
            <a:pPr lvl="0" algn="ctr" defTabSz="457200"/>
            <a:r>
              <a:rPr kumimoji="1" lang="en-US" altLang="zh-CN" sz="1600" dirty="0">
                <a:solidFill>
                  <a:prstClr val="black"/>
                </a:solidFill>
                <a:latin typeface="Cambria Math" panose="02040503050406030204" pitchFamily="18" charset="0"/>
                <a:ea typeface="Cambria Math" panose="02040503050406030204" pitchFamily="18" charset="0"/>
              </a:rPr>
              <a:t>𝑄 (s → *)</a:t>
            </a:r>
            <a:endParaRPr kumimoji="1" lang="zh-CN" altLang="en-US" sz="1600" dirty="0">
              <a:solidFill>
                <a:prstClr val="black"/>
              </a:solidFill>
              <a:latin typeface="Cambria Math" panose="02040503050406030204" pitchFamily="18" charset="0"/>
            </a:endParaRPr>
          </a:p>
        </p:txBody>
      </p:sp>
      <p:grpSp>
        <p:nvGrpSpPr>
          <p:cNvPr id="5" name="组合 4"/>
          <p:cNvGrpSpPr/>
          <p:nvPr/>
        </p:nvGrpSpPr>
        <p:grpSpPr>
          <a:xfrm>
            <a:off x="2671589" y="3797426"/>
            <a:ext cx="1925888" cy="2040982"/>
            <a:chOff x="3347105" y="2718082"/>
            <a:chExt cx="2581109" cy="2735362"/>
          </a:xfrm>
        </p:grpSpPr>
        <p:sp>
          <p:nvSpPr>
            <p:cNvPr id="6" name="椭圆 5"/>
            <p:cNvSpPr/>
            <p:nvPr/>
          </p:nvSpPr>
          <p:spPr>
            <a:xfrm>
              <a:off x="4266988" y="3086528"/>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8" name="椭圆 7"/>
            <p:cNvSpPr/>
            <p:nvPr/>
          </p:nvSpPr>
          <p:spPr>
            <a:xfrm>
              <a:off x="4214846" y="363661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0" name="椭圆 9"/>
            <p:cNvSpPr/>
            <p:nvPr/>
          </p:nvSpPr>
          <p:spPr>
            <a:xfrm>
              <a:off x="5014959" y="3270059"/>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2" name="椭圆 11"/>
            <p:cNvSpPr/>
            <p:nvPr/>
          </p:nvSpPr>
          <p:spPr>
            <a:xfrm>
              <a:off x="4560099" y="345645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4" name="椭圆 13"/>
            <p:cNvSpPr/>
            <p:nvPr/>
          </p:nvSpPr>
          <p:spPr>
            <a:xfrm>
              <a:off x="4888960" y="3856770"/>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5" name="椭圆 14"/>
            <p:cNvSpPr/>
            <p:nvPr/>
          </p:nvSpPr>
          <p:spPr>
            <a:xfrm>
              <a:off x="4529069" y="3990121"/>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6" name="椭圆 15"/>
            <p:cNvSpPr/>
            <p:nvPr/>
          </p:nvSpPr>
          <p:spPr>
            <a:xfrm>
              <a:off x="5203529" y="4167940"/>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7" name="椭圆 16"/>
            <p:cNvSpPr/>
            <p:nvPr/>
          </p:nvSpPr>
          <p:spPr>
            <a:xfrm>
              <a:off x="4847696" y="4348790"/>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8" name="椭圆 17"/>
            <p:cNvSpPr/>
            <p:nvPr/>
          </p:nvSpPr>
          <p:spPr>
            <a:xfrm>
              <a:off x="5337535" y="3563414"/>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9" name="椭圆 18"/>
            <p:cNvSpPr/>
            <p:nvPr/>
          </p:nvSpPr>
          <p:spPr>
            <a:xfrm>
              <a:off x="3833964" y="3555906"/>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0" name="椭圆 19"/>
            <p:cNvSpPr/>
            <p:nvPr/>
          </p:nvSpPr>
          <p:spPr>
            <a:xfrm>
              <a:off x="4356106" y="4379316"/>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1" name="椭圆 20"/>
            <p:cNvSpPr/>
            <p:nvPr/>
          </p:nvSpPr>
          <p:spPr>
            <a:xfrm>
              <a:off x="4047313" y="401282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2" name="椭圆 21"/>
            <p:cNvSpPr/>
            <p:nvPr/>
          </p:nvSpPr>
          <p:spPr>
            <a:xfrm>
              <a:off x="3959964" y="4498777"/>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3" name="椭圆 22"/>
            <p:cNvSpPr/>
            <p:nvPr/>
          </p:nvSpPr>
          <p:spPr>
            <a:xfrm>
              <a:off x="4449669" y="4862829"/>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4" name="椭圆 23"/>
            <p:cNvSpPr/>
            <p:nvPr/>
          </p:nvSpPr>
          <p:spPr>
            <a:xfrm>
              <a:off x="5206066" y="452619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5" name="椭圆 24"/>
            <p:cNvSpPr/>
            <p:nvPr/>
          </p:nvSpPr>
          <p:spPr>
            <a:xfrm>
              <a:off x="3583366" y="4034426"/>
              <a:ext cx="251999" cy="251999"/>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6" name="椭圆 25"/>
            <p:cNvSpPr/>
            <p:nvPr/>
          </p:nvSpPr>
          <p:spPr>
            <a:xfrm>
              <a:off x="3365167" y="2718082"/>
              <a:ext cx="2563047" cy="2735362"/>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7" name="椭圆 26"/>
            <p:cNvSpPr/>
            <p:nvPr/>
          </p:nvSpPr>
          <p:spPr>
            <a:xfrm>
              <a:off x="4703240" y="2955068"/>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8" name="椭圆 27"/>
            <p:cNvSpPr/>
            <p:nvPr/>
          </p:nvSpPr>
          <p:spPr>
            <a:xfrm>
              <a:off x="4879040" y="4782468"/>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9" name="文本框 28"/>
            <p:cNvSpPr txBox="1"/>
            <p:nvPr/>
          </p:nvSpPr>
          <p:spPr>
            <a:xfrm>
              <a:off x="3347105" y="3912821"/>
              <a:ext cx="365654" cy="412488"/>
            </a:xfrm>
            <a:prstGeom prst="rect">
              <a:avLst/>
            </a:prstGeom>
            <a:noFill/>
          </p:spPr>
          <p:txBody>
            <a:bodyPr wrap="none" rtlCol="0">
              <a:spAutoFit/>
            </a:bodyPr>
            <a:lstStyle/>
            <a:p>
              <a:r>
                <a:rPr kumimoji="1" lang="en-US" altLang="zh-CN" sz="1400" b="1">
                  <a:latin typeface="微软雅黑" panose="020B0503020204020204" pitchFamily="34" charset="-122"/>
                  <a:ea typeface="微软雅黑" panose="020B0503020204020204" pitchFamily="34" charset="-122"/>
                  <a:cs typeface="Times New Roman" panose="02020503050405090304" pitchFamily="18" charset="0"/>
                </a:rPr>
                <a:t>s</a:t>
              </a:r>
            </a:p>
          </p:txBody>
        </p:sp>
        <p:cxnSp>
          <p:nvCxnSpPr>
            <p:cNvPr id="30" name="直线箭头连接符 194"/>
            <p:cNvCxnSpPr>
              <a:stCxn id="25" idx="0"/>
              <a:endCxn id="19" idx="3"/>
            </p:cNvCxnSpPr>
            <p:nvPr/>
          </p:nvCxnSpPr>
          <p:spPr>
            <a:xfrm flipV="1">
              <a:off x="3709366" y="3771001"/>
              <a:ext cx="161502" cy="263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195"/>
            <p:cNvCxnSpPr>
              <a:stCxn id="25" idx="6"/>
              <a:endCxn id="21" idx="2"/>
            </p:cNvCxnSpPr>
            <p:nvPr/>
          </p:nvCxnSpPr>
          <p:spPr>
            <a:xfrm flipV="1">
              <a:off x="3835365" y="4138822"/>
              <a:ext cx="211948" cy="216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196"/>
            <p:cNvCxnSpPr>
              <a:stCxn id="25" idx="5"/>
              <a:endCxn id="22" idx="1"/>
            </p:cNvCxnSpPr>
            <p:nvPr/>
          </p:nvCxnSpPr>
          <p:spPr>
            <a:xfrm>
              <a:off x="3798461" y="4249521"/>
              <a:ext cx="198407" cy="2861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5573893" y="395976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微软雅黑" panose="020B0503020204020204" pitchFamily="34" charset="-122"/>
                <a:ea typeface="微软雅黑" panose="020B0503020204020204" pitchFamily="34" charset="-122"/>
                <a:cs typeface="Times New Roman" panose="02020503050405090304" pitchFamily="18" charset="0"/>
              </a:endParaRPr>
            </a:p>
          </p:txBody>
        </p:sp>
      </p:grpSp>
      <p:sp>
        <p:nvSpPr>
          <p:cNvPr id="34" name="文本框 33"/>
          <p:cNvSpPr txBox="1"/>
          <p:nvPr/>
        </p:nvSpPr>
        <p:spPr>
          <a:xfrm>
            <a:off x="6904420" y="3146173"/>
            <a:ext cx="2289534" cy="584775"/>
          </a:xfrm>
          <a:prstGeom prst="rect">
            <a:avLst/>
          </a:prstGeom>
          <a:noFill/>
        </p:spPr>
        <p:txBody>
          <a:bodyPr wrap="square" rtlCol="0">
            <a:spAutoFit/>
          </a:bodyPr>
          <a:lstStyle/>
          <a:p>
            <a:pPr algn="ctr"/>
            <a:r>
              <a:rPr kumimoji="1" lang="en-US" altLang="zh-CN" sz="1600" dirty="0">
                <a:latin typeface="微软雅黑" panose="020B0503020204020204" pitchFamily="34" charset="-122"/>
                <a:ea typeface="微软雅黑" panose="020B0503020204020204" pitchFamily="34" charset="-122"/>
                <a:cs typeface="Times New Roman" panose="02020503050405090304" pitchFamily="18" charset="0"/>
              </a:rPr>
              <a:t>Point-to-point query</a:t>
            </a:r>
          </a:p>
          <a:p>
            <a:pPr algn="ctr"/>
            <a:r>
              <a:rPr kumimoji="1" lang="en-US" altLang="zh-CN" sz="1600" dirty="0">
                <a:solidFill>
                  <a:prstClr val="black"/>
                </a:solidFill>
                <a:latin typeface="Cambria Math" panose="02040503050406030204" pitchFamily="18" charset="0"/>
                <a:ea typeface="Cambria Math" panose="02040503050406030204" pitchFamily="18" charset="0"/>
              </a:rPr>
              <a:t>𝑄 (s → d)</a:t>
            </a:r>
            <a:endParaRPr kumimoji="1" lang="zh-CN" altLang="en-US" sz="1600" dirty="0">
              <a:solidFill>
                <a:prstClr val="black"/>
              </a:solidFill>
              <a:latin typeface="Cambria Math" panose="02040503050406030204" pitchFamily="18" charset="0"/>
            </a:endParaRPr>
          </a:p>
        </p:txBody>
      </p:sp>
      <p:grpSp>
        <p:nvGrpSpPr>
          <p:cNvPr id="35" name="组合 34"/>
          <p:cNvGrpSpPr/>
          <p:nvPr/>
        </p:nvGrpSpPr>
        <p:grpSpPr>
          <a:xfrm>
            <a:off x="7092722" y="4101901"/>
            <a:ext cx="2148680" cy="1611498"/>
            <a:chOff x="8844230" y="3028889"/>
            <a:chExt cx="2879701" cy="2159760"/>
          </a:xfrm>
        </p:grpSpPr>
        <p:sp>
          <p:nvSpPr>
            <p:cNvPr id="36" name="椭圆 35"/>
            <p:cNvSpPr/>
            <p:nvPr/>
          </p:nvSpPr>
          <p:spPr>
            <a:xfrm>
              <a:off x="9806022" y="3160349"/>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37" name="椭圆 36"/>
            <p:cNvSpPr/>
            <p:nvPr/>
          </p:nvSpPr>
          <p:spPr>
            <a:xfrm>
              <a:off x="9753880" y="371043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38" name="椭圆 37"/>
            <p:cNvSpPr/>
            <p:nvPr/>
          </p:nvSpPr>
          <p:spPr>
            <a:xfrm>
              <a:off x="10553993" y="3343880"/>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39" name="椭圆 38"/>
            <p:cNvSpPr/>
            <p:nvPr/>
          </p:nvSpPr>
          <p:spPr>
            <a:xfrm>
              <a:off x="10099133" y="3530274"/>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0" name="椭圆 39"/>
            <p:cNvSpPr/>
            <p:nvPr/>
          </p:nvSpPr>
          <p:spPr>
            <a:xfrm>
              <a:off x="10427994" y="3930591"/>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1" name="椭圆 40"/>
            <p:cNvSpPr/>
            <p:nvPr/>
          </p:nvSpPr>
          <p:spPr>
            <a:xfrm>
              <a:off x="10068103" y="406394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2" name="椭圆 41"/>
            <p:cNvSpPr/>
            <p:nvPr/>
          </p:nvSpPr>
          <p:spPr>
            <a:xfrm>
              <a:off x="10742563" y="4241761"/>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3" name="椭圆 42"/>
            <p:cNvSpPr/>
            <p:nvPr/>
          </p:nvSpPr>
          <p:spPr>
            <a:xfrm>
              <a:off x="10386730" y="4422611"/>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4" name="椭圆 43"/>
            <p:cNvSpPr/>
            <p:nvPr/>
          </p:nvSpPr>
          <p:spPr>
            <a:xfrm>
              <a:off x="10876569" y="3637235"/>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5" name="椭圆 44"/>
            <p:cNvSpPr/>
            <p:nvPr/>
          </p:nvSpPr>
          <p:spPr>
            <a:xfrm>
              <a:off x="9372998" y="3629727"/>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6" name="椭圆 45"/>
            <p:cNvSpPr/>
            <p:nvPr/>
          </p:nvSpPr>
          <p:spPr>
            <a:xfrm>
              <a:off x="9895140" y="4453137"/>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7" name="椭圆 46"/>
            <p:cNvSpPr/>
            <p:nvPr/>
          </p:nvSpPr>
          <p:spPr>
            <a:xfrm>
              <a:off x="9586347" y="408664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8" name="椭圆 47"/>
            <p:cNvSpPr/>
            <p:nvPr/>
          </p:nvSpPr>
          <p:spPr>
            <a:xfrm>
              <a:off x="9498998" y="4572598"/>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49" name="椭圆 48"/>
            <p:cNvSpPr/>
            <p:nvPr/>
          </p:nvSpPr>
          <p:spPr>
            <a:xfrm>
              <a:off x="9988703" y="4936650"/>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0" name="椭圆 49"/>
            <p:cNvSpPr/>
            <p:nvPr/>
          </p:nvSpPr>
          <p:spPr>
            <a:xfrm>
              <a:off x="10745100" y="4600013"/>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1" name="椭圆 50"/>
            <p:cNvSpPr/>
            <p:nvPr/>
          </p:nvSpPr>
          <p:spPr>
            <a:xfrm>
              <a:off x="9122400" y="4055995"/>
              <a:ext cx="251999" cy="251999"/>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2" name="椭圆 51"/>
            <p:cNvSpPr/>
            <p:nvPr/>
          </p:nvSpPr>
          <p:spPr>
            <a:xfrm>
              <a:off x="8844230" y="3482663"/>
              <a:ext cx="2858797" cy="1133909"/>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3" name="椭圆 52"/>
            <p:cNvSpPr/>
            <p:nvPr/>
          </p:nvSpPr>
          <p:spPr>
            <a:xfrm>
              <a:off x="10242274" y="3028889"/>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4" name="椭圆 53"/>
            <p:cNvSpPr/>
            <p:nvPr/>
          </p:nvSpPr>
          <p:spPr>
            <a:xfrm>
              <a:off x="10418074" y="4856289"/>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5" name="文本框 54"/>
            <p:cNvSpPr txBox="1"/>
            <p:nvPr/>
          </p:nvSpPr>
          <p:spPr>
            <a:xfrm>
              <a:off x="8886139" y="3869075"/>
              <a:ext cx="348468" cy="371239"/>
            </a:xfrm>
            <a:prstGeom prst="rect">
              <a:avLst/>
            </a:prstGeom>
            <a:noFill/>
          </p:spPr>
          <p:txBody>
            <a:bodyPr wrap="none" rtlCol="0">
              <a:spAutoFit/>
            </a:bodyPr>
            <a:lstStyle/>
            <a:p>
              <a:r>
                <a:rPr kumimoji="1" lang="en-US" altLang="zh-CN" sz="1200" b="1">
                  <a:latin typeface="微软雅黑" panose="020B0503020204020204" pitchFamily="34" charset="-122"/>
                  <a:ea typeface="微软雅黑" panose="020B0503020204020204" pitchFamily="34" charset="-122"/>
                  <a:cs typeface="Times New Roman" panose="02020503050405090304" pitchFamily="18" charset="0"/>
                </a:rPr>
                <a:t>s</a:t>
              </a:r>
            </a:p>
          </p:txBody>
        </p:sp>
        <p:cxnSp>
          <p:nvCxnSpPr>
            <p:cNvPr id="56" name="直线箭头连接符 221"/>
            <p:cNvCxnSpPr>
              <a:stCxn id="51" idx="0"/>
              <a:endCxn id="45" idx="3"/>
            </p:cNvCxnSpPr>
            <p:nvPr/>
          </p:nvCxnSpPr>
          <p:spPr>
            <a:xfrm flipV="1">
              <a:off x="9248400" y="3844822"/>
              <a:ext cx="161502" cy="211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222"/>
            <p:cNvCxnSpPr>
              <a:stCxn id="51" idx="6"/>
              <a:endCxn id="47" idx="2"/>
            </p:cNvCxnSpPr>
            <p:nvPr/>
          </p:nvCxnSpPr>
          <p:spPr>
            <a:xfrm>
              <a:off x="9374399" y="4181995"/>
              <a:ext cx="211948" cy="306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1143072" y="3984347"/>
              <a:ext cx="251999" cy="251999"/>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9" name="文本框 58"/>
            <p:cNvSpPr txBox="1"/>
            <p:nvPr/>
          </p:nvSpPr>
          <p:spPr>
            <a:xfrm>
              <a:off x="11338942" y="3887325"/>
              <a:ext cx="384989" cy="371239"/>
            </a:xfrm>
            <a:prstGeom prst="rect">
              <a:avLst/>
            </a:prstGeom>
            <a:noFill/>
          </p:spPr>
          <p:txBody>
            <a:bodyPr wrap="none" rtlCol="0">
              <a:spAutoFit/>
            </a:bodyPr>
            <a:lstStyle/>
            <a:p>
              <a:r>
                <a:rPr kumimoji="1" lang="en-US" altLang="zh-CN" sz="1200" b="1">
                  <a:latin typeface="微软雅黑" panose="020B0503020204020204" pitchFamily="34" charset="-122"/>
                  <a:ea typeface="微软雅黑" panose="020B0503020204020204" pitchFamily="34" charset="-122"/>
                  <a:cs typeface="Times New Roman" panose="02020503050405090304" pitchFamily="18" charset="0"/>
                </a:rPr>
                <a:t>d</a:t>
              </a:r>
            </a:p>
          </p:txBody>
        </p:sp>
        <p:cxnSp>
          <p:nvCxnSpPr>
            <p:cNvPr id="60" name="直线箭头连接符 225"/>
            <p:cNvCxnSpPr>
              <a:stCxn id="44" idx="5"/>
              <a:endCxn id="58" idx="1"/>
            </p:cNvCxnSpPr>
            <p:nvPr/>
          </p:nvCxnSpPr>
          <p:spPr>
            <a:xfrm>
              <a:off x="11091664" y="3852330"/>
              <a:ext cx="88312" cy="1689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226"/>
            <p:cNvCxnSpPr>
              <a:stCxn id="42" idx="6"/>
              <a:endCxn id="58" idx="3"/>
            </p:cNvCxnSpPr>
            <p:nvPr/>
          </p:nvCxnSpPr>
          <p:spPr>
            <a:xfrm flipV="1">
              <a:off x="10994562" y="4199442"/>
              <a:ext cx="185414" cy="1683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文本框 61"/>
          <p:cNvSpPr txBox="1"/>
          <p:nvPr/>
        </p:nvSpPr>
        <p:spPr>
          <a:xfrm>
            <a:off x="6969688" y="6006433"/>
            <a:ext cx="2448501" cy="369332"/>
          </a:xfrm>
          <a:prstGeom prst="rect">
            <a:avLst/>
          </a:prstGeom>
          <a:noFill/>
        </p:spPr>
        <p:txBody>
          <a:bodyPr wrap="square" rtlCol="0">
            <a:spAutoFit/>
          </a:bodyPr>
          <a:lstStyle/>
          <a:p>
            <a:r>
              <a:rPr lang="en-US" altLang="zh-CN" dirty="0"/>
              <a:t>Visiting partial vertices</a:t>
            </a:r>
          </a:p>
        </p:txBody>
      </p:sp>
      <p:sp>
        <p:nvSpPr>
          <p:cNvPr id="63" name="文本框 62">
            <a:extLst>
              <a:ext uri="{FF2B5EF4-FFF2-40B4-BE49-F238E27FC236}">
                <a16:creationId xmlns:a16="http://schemas.microsoft.com/office/drawing/2014/main" id="{834D8152-A0D1-4AB9-8667-5ED28390FEBF}"/>
              </a:ext>
            </a:extLst>
          </p:cNvPr>
          <p:cNvSpPr txBox="1"/>
          <p:nvPr/>
        </p:nvSpPr>
        <p:spPr>
          <a:xfrm>
            <a:off x="2832504" y="6024389"/>
            <a:ext cx="2448501" cy="369332"/>
          </a:xfrm>
          <a:prstGeom prst="rect">
            <a:avLst/>
          </a:prstGeom>
          <a:noFill/>
        </p:spPr>
        <p:txBody>
          <a:bodyPr wrap="square" rtlCol="0">
            <a:spAutoFit/>
          </a:bodyPr>
          <a:lstStyle/>
          <a:p>
            <a:r>
              <a:rPr lang="en-US" altLang="zh-CN" dirty="0"/>
              <a:t>Visiting all vertices</a:t>
            </a:r>
          </a:p>
        </p:txBody>
      </p:sp>
      <p:sp>
        <p:nvSpPr>
          <p:cNvPr id="65" name="内容占位符 2">
            <a:extLst>
              <a:ext uri="{FF2B5EF4-FFF2-40B4-BE49-F238E27FC236}">
                <a16:creationId xmlns:a16="http://schemas.microsoft.com/office/drawing/2014/main" id="{63FF99CA-17F1-4F14-BFAD-812122C8102E}"/>
              </a:ext>
            </a:extLst>
          </p:cNvPr>
          <p:cNvSpPr>
            <a:spLocks noGrp="1"/>
          </p:cNvSpPr>
          <p:nvPr>
            <p:ph type="body" sz="quarter" idx="18"/>
          </p:nvPr>
        </p:nvSpPr>
        <p:spPr>
          <a:xfrm>
            <a:off x="892204" y="1145718"/>
            <a:ext cx="10407592" cy="5372855"/>
          </a:xfrm>
        </p:spPr>
        <p:txBody>
          <a:bodyPr>
            <a:normAutofit/>
          </a:bodyPr>
          <a:lstStyle/>
          <a:p>
            <a:r>
              <a:rPr lang="en-US" altLang="zh-CN" dirty="0">
                <a:latin typeface="+mn-ea"/>
              </a:rPr>
              <a:t>Do selective traversal without traversing the entire graph. </a:t>
            </a:r>
          </a:p>
          <a:p>
            <a:r>
              <a:rPr lang="en-US" altLang="zh-CN" dirty="0">
                <a:latin typeface="+mn-ea"/>
              </a:rPr>
              <a:t>The key to speeding up query is pruning, and the key to pruning is to confirm the boundaries faster and more accurately.</a:t>
            </a:r>
            <a:endParaRPr lang="zh-CN" altLang="en-US" dirty="0">
              <a:latin typeface="+mn-ea"/>
            </a:endParaRPr>
          </a:p>
        </p:txBody>
      </p:sp>
      <p:sp>
        <p:nvSpPr>
          <p:cNvPr id="67" name="文本占位符 1">
            <a:extLst>
              <a:ext uri="{FF2B5EF4-FFF2-40B4-BE49-F238E27FC236}">
                <a16:creationId xmlns:a16="http://schemas.microsoft.com/office/drawing/2014/main" id="{CC5A8E9D-7DFE-46BE-9031-D09B85A317B0}"/>
              </a:ext>
            </a:extLst>
          </p:cNvPr>
          <p:cNvSpPr>
            <a:spLocks noGrp="1"/>
          </p:cNvSpPr>
          <p:nvPr>
            <p:ph type="body" sz="quarter" idx="14"/>
          </p:nvPr>
        </p:nvSpPr>
        <p:spPr>
          <a:xfrm>
            <a:off x="335362" y="44624"/>
            <a:ext cx="9121013" cy="643432"/>
          </a:xfrm>
        </p:spPr>
        <p:txBody>
          <a:bodyPr>
            <a:normAutofit fontScale="85000" lnSpcReduction="10000"/>
          </a:bodyPr>
          <a:lstStyle/>
          <a:p>
            <a:r>
              <a:rPr lang="en-US" altLang="zh-CN" dirty="0"/>
              <a:t>The characteristics of point-to-point query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p:bldP spid="62" grpId="0"/>
      <p:bldP spid="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a:xfrm>
            <a:off x="335362" y="44624"/>
            <a:ext cx="9121013" cy="643432"/>
          </a:xfrm>
        </p:spPr>
        <p:txBody>
          <a:bodyPr/>
          <a:lstStyle/>
          <a:p>
            <a:r>
              <a:rPr lang="zh-CN" altLang="en-US"/>
              <a:t>Disadvantages of existing solutions</a:t>
            </a:r>
          </a:p>
        </p:txBody>
      </p:sp>
      <p:sp>
        <p:nvSpPr>
          <p:cNvPr id="5" name="文本框 4"/>
          <p:cNvSpPr txBox="1"/>
          <p:nvPr/>
        </p:nvSpPr>
        <p:spPr>
          <a:xfrm>
            <a:off x="4806778" y="5486401"/>
            <a:ext cx="3966519" cy="368300"/>
          </a:xfrm>
          <a:prstGeom prst="rect">
            <a:avLst/>
          </a:prstGeom>
          <a:noFill/>
        </p:spPr>
        <p:txBody>
          <a:bodyPr wrap="square" rtlCol="0">
            <a:spAutoFit/>
          </a:bodyPr>
          <a:lstStyle/>
          <a:p>
            <a:r>
              <a:rPr kumimoji="1" lang="zh-CN" altLang="en-US"/>
              <a:t>Performance comparison</a:t>
            </a:r>
          </a:p>
        </p:txBody>
      </p:sp>
      <p:graphicFrame>
        <p:nvGraphicFramePr>
          <p:cNvPr id="6" name="表格 5">
            <a:extLst>
              <a:ext uri="{FF2B5EF4-FFF2-40B4-BE49-F238E27FC236}">
                <a16:creationId xmlns:a16="http://schemas.microsoft.com/office/drawing/2014/main" id="{14472CDD-30AA-41DB-8D55-404F2F901168}"/>
              </a:ext>
            </a:extLst>
          </p:cNvPr>
          <p:cNvGraphicFramePr>
            <a:graphicFrameLocks noGrp="1"/>
          </p:cNvGraphicFramePr>
          <p:nvPr>
            <p:extLst>
              <p:ext uri="{D42A27DB-BD31-4B8C-83A1-F6EECF244321}">
                <p14:modId xmlns:p14="http://schemas.microsoft.com/office/powerpoint/2010/main" val="899791913"/>
              </p:ext>
            </p:extLst>
          </p:nvPr>
        </p:nvGraphicFramePr>
        <p:xfrm>
          <a:off x="2181098" y="3984625"/>
          <a:ext cx="7829804" cy="1285875"/>
        </p:xfrm>
        <a:graphic>
          <a:graphicData uri="http://schemas.openxmlformats.org/drawingml/2006/table">
            <a:tbl>
              <a:tblPr>
                <a:tableStyleId>{5C22544A-7EE6-4342-B048-85BDC9FD1C3A}</a:tableStyleId>
              </a:tblPr>
              <a:tblGrid>
                <a:gridCol w="3076675">
                  <a:extLst>
                    <a:ext uri="{9D8B030D-6E8A-4147-A177-3AD203B41FA5}">
                      <a16:colId xmlns:a16="http://schemas.microsoft.com/office/drawing/2014/main" val="2011370229"/>
                    </a:ext>
                  </a:extLst>
                </a:gridCol>
                <a:gridCol w="1219240">
                  <a:extLst>
                    <a:ext uri="{9D8B030D-6E8A-4147-A177-3AD203B41FA5}">
                      <a16:colId xmlns:a16="http://schemas.microsoft.com/office/drawing/2014/main" val="497307120"/>
                    </a:ext>
                  </a:extLst>
                </a:gridCol>
                <a:gridCol w="1247815">
                  <a:extLst>
                    <a:ext uri="{9D8B030D-6E8A-4147-A177-3AD203B41FA5}">
                      <a16:colId xmlns:a16="http://schemas.microsoft.com/office/drawing/2014/main" val="2483175603"/>
                    </a:ext>
                  </a:extLst>
                </a:gridCol>
                <a:gridCol w="1152562">
                  <a:extLst>
                    <a:ext uri="{9D8B030D-6E8A-4147-A177-3AD203B41FA5}">
                      <a16:colId xmlns:a16="http://schemas.microsoft.com/office/drawing/2014/main" val="1433002817"/>
                    </a:ext>
                  </a:extLst>
                </a:gridCol>
                <a:gridCol w="1133512">
                  <a:extLst>
                    <a:ext uri="{9D8B030D-6E8A-4147-A177-3AD203B41FA5}">
                      <a16:colId xmlns:a16="http://schemas.microsoft.com/office/drawing/2014/main" val="3669729498"/>
                    </a:ext>
                  </a:extLst>
                </a:gridCol>
              </a:tblGrid>
              <a:tr h="257175">
                <a:tc>
                  <a:txBody>
                    <a:bodyPr/>
                    <a:lstStyle/>
                    <a:p>
                      <a:pPr algn="ctr" fontAlgn="b"/>
                      <a:r>
                        <a:rPr lang="en-US" sz="1600" u="none" strike="noStrike">
                          <a:effectLst/>
                        </a:rPr>
                        <a:t>System</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sz="1600" u="none" strike="noStrike">
                          <a:effectLst/>
                        </a:rPr>
                        <a:t>Pnp</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sz="1600" u="none" strike="noStrike">
                          <a:effectLst/>
                        </a:rPr>
                        <a:t>Tripoline</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sz="1600" u="none" strike="noStrike">
                          <a:effectLst/>
                        </a:rPr>
                        <a:t>Sgraph</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sz="1600" u="none" strike="noStrike">
                          <a:effectLst/>
                        </a:rPr>
                        <a:t>Glign</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extLst>
                  <a:ext uri="{0D108BD9-81ED-4DB2-BD59-A6C34878D82A}">
                    <a16:rowId xmlns:a16="http://schemas.microsoft.com/office/drawing/2014/main" val="2929485011"/>
                  </a:ext>
                </a:extLst>
              </a:tr>
              <a:tr h="257175">
                <a:tc>
                  <a:txBody>
                    <a:bodyPr/>
                    <a:lstStyle/>
                    <a:p>
                      <a:pPr algn="l" fontAlgn="b"/>
                      <a:r>
                        <a:rPr lang="en-US" sz="1600" u="none" strike="noStrike">
                          <a:effectLst/>
                        </a:rPr>
                        <a:t>Instructions(10^14)</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1.31</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dirty="0">
                          <a:effectLst/>
                        </a:rPr>
                        <a:t>5.9</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5.96</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0.0627</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extLst>
                  <a:ext uri="{0D108BD9-81ED-4DB2-BD59-A6C34878D82A}">
                    <a16:rowId xmlns:a16="http://schemas.microsoft.com/office/drawing/2014/main" val="2978750054"/>
                  </a:ext>
                </a:extLst>
              </a:tr>
              <a:tr h="257175">
                <a:tc>
                  <a:txBody>
                    <a:bodyPr/>
                    <a:lstStyle/>
                    <a:p>
                      <a:pPr algn="l" fontAlgn="b"/>
                      <a:r>
                        <a:rPr lang="en-US" sz="1600" u="none" strike="noStrike">
                          <a:effectLst/>
                        </a:rPr>
                        <a:t>LLC Loads(10^12)</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1.64</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28.3</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28.24</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0.0169</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extLst>
                  <a:ext uri="{0D108BD9-81ED-4DB2-BD59-A6C34878D82A}">
                    <a16:rowId xmlns:a16="http://schemas.microsoft.com/office/drawing/2014/main" val="2895666023"/>
                  </a:ext>
                </a:extLst>
              </a:tr>
              <a:tr h="257175">
                <a:tc>
                  <a:txBody>
                    <a:bodyPr/>
                    <a:lstStyle/>
                    <a:p>
                      <a:pPr algn="l" fontAlgn="b"/>
                      <a:r>
                        <a:rPr lang="en-US" sz="1600" u="none" strike="noStrike">
                          <a:effectLst/>
                        </a:rPr>
                        <a:t>LLC miss ratio</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41.04%</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35.87%</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35.22%</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50.91%</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extLst>
                  <a:ext uri="{0D108BD9-81ED-4DB2-BD59-A6C34878D82A}">
                    <a16:rowId xmlns:a16="http://schemas.microsoft.com/office/drawing/2014/main" val="1539086840"/>
                  </a:ext>
                </a:extLst>
              </a:tr>
              <a:tr h="257175">
                <a:tc>
                  <a:txBody>
                    <a:bodyPr/>
                    <a:lstStyle/>
                    <a:p>
                      <a:pPr algn="l" fontAlgn="b"/>
                      <a:r>
                        <a:rPr lang="en-US" sz="1600" u="none" strike="noStrike">
                          <a:effectLst/>
                        </a:rPr>
                        <a:t>Runtime(seconds)</a:t>
                      </a:r>
                      <a:endParaRPr lang="en-US"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37.39</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15.96416</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a:effectLst/>
                        </a:rPr>
                        <a:t>5.31</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9525" marR="9525" marT="9525" marB="0" anchor="b"/>
                </a:tc>
                <a:tc>
                  <a:txBody>
                    <a:bodyPr/>
                    <a:lstStyle/>
                    <a:p>
                      <a:pPr algn="l" fontAlgn="b"/>
                      <a:r>
                        <a:rPr lang="en-US" altLang="zh-CN" sz="1600" u="none" strike="noStrike" dirty="0">
                          <a:effectLst/>
                        </a:rPr>
                        <a:t>42.3307</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b"/>
                </a:tc>
                <a:extLst>
                  <a:ext uri="{0D108BD9-81ED-4DB2-BD59-A6C34878D82A}">
                    <a16:rowId xmlns:a16="http://schemas.microsoft.com/office/drawing/2014/main" val="3770849390"/>
                  </a:ext>
                </a:extLst>
              </a:tr>
            </a:tbl>
          </a:graphicData>
        </a:graphic>
      </p:graphicFrame>
      <p:sp>
        <p:nvSpPr>
          <p:cNvPr id="9" name="内容占位符 2">
            <a:extLst>
              <a:ext uri="{FF2B5EF4-FFF2-40B4-BE49-F238E27FC236}">
                <a16:creationId xmlns:a16="http://schemas.microsoft.com/office/drawing/2014/main" id="{D7CA9006-5954-4B80-AE2D-56DC6B2DE60A}"/>
              </a:ext>
            </a:extLst>
          </p:cNvPr>
          <p:cNvSpPr>
            <a:spLocks noGrp="1"/>
          </p:cNvSpPr>
          <p:nvPr>
            <p:ph type="body" sz="quarter" idx="18"/>
          </p:nvPr>
        </p:nvSpPr>
        <p:spPr>
          <a:xfrm>
            <a:off x="926070" y="1230383"/>
            <a:ext cx="10407592" cy="5372855"/>
          </a:xfrm>
        </p:spPr>
        <p:txBody>
          <a:bodyPr>
            <a:normAutofit/>
          </a:bodyPr>
          <a:lstStyle/>
          <a:p>
            <a:r>
              <a:rPr lang="en-US" altLang="zh-CN" dirty="0">
                <a:latin typeface="+mn-ea"/>
              </a:rPr>
              <a:t>Point-to-point query system: designed for serial queries with low concurrent query throughput.</a:t>
            </a:r>
          </a:p>
          <a:p>
            <a:r>
              <a:rPr lang="en-US" altLang="zh-CN" dirty="0">
                <a:latin typeface="+mn-ea"/>
              </a:rPr>
              <a:t>Concurrent graph computing system: designed for general graph algorithms without considering the characteristics of point-to-point queries.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GB" altLang="zh-CN" dirty="0">
                <a:sym typeface="+mn-ea"/>
              </a:rPr>
              <a:t>Our Insights</a:t>
            </a:r>
            <a:endParaRPr kumimoji="1" lang="zh-CN" altLang="en-US" dirty="0"/>
          </a:p>
        </p:txBody>
      </p:sp>
      <p:sp>
        <p:nvSpPr>
          <p:cNvPr id="3" name="文本占位符 2"/>
          <p:cNvSpPr>
            <a:spLocks noGrp="1"/>
          </p:cNvSpPr>
          <p:nvPr>
            <p:ph type="body" sz="quarter" idx="18"/>
          </p:nvPr>
        </p:nvSpPr>
        <p:spPr>
          <a:xfrm>
            <a:off x="330964" y="1886071"/>
            <a:ext cx="11401999" cy="5309556"/>
          </a:xfrm>
        </p:spPr>
        <p:txBody>
          <a:bodyPr/>
          <a:lstStyle/>
          <a:p>
            <a:r>
              <a:rPr kumimoji="1" lang="en-US" altLang="zh-CN"/>
              <a:t> </a:t>
            </a:r>
          </a:p>
          <a:p>
            <a:endParaRPr kumimoji="1" lang="zh-CN" altLang="en-US"/>
          </a:p>
        </p:txBody>
      </p:sp>
      <p:sp>
        <p:nvSpPr>
          <p:cNvPr id="6" name="文本框 5"/>
          <p:cNvSpPr txBox="1"/>
          <p:nvPr/>
        </p:nvSpPr>
        <p:spPr>
          <a:xfrm>
            <a:off x="1972464" y="5976303"/>
            <a:ext cx="3076833" cy="368300"/>
          </a:xfrm>
          <a:prstGeom prst="rect">
            <a:avLst/>
          </a:prstGeom>
          <a:noFill/>
        </p:spPr>
        <p:txBody>
          <a:bodyPr wrap="square" rtlCol="0">
            <a:spAutoFit/>
          </a:bodyPr>
          <a:lstStyle/>
          <a:p>
            <a:pPr algn="ctr"/>
            <a:r>
              <a:rPr kumimoji="1" lang="en-US" altLang="zh-CN" dirty="0"/>
              <a:t>data</a:t>
            </a:r>
            <a:r>
              <a:rPr kumimoji="1" lang="zh-CN" altLang="en-US" dirty="0"/>
              <a:t> </a:t>
            </a:r>
            <a:r>
              <a:rPr kumimoji="1" lang="en-US" altLang="zh-CN" dirty="0"/>
              <a:t>access</a:t>
            </a:r>
            <a:r>
              <a:rPr kumimoji="1" lang="zh-CN" altLang="en-US" dirty="0"/>
              <a:t> </a:t>
            </a:r>
            <a:r>
              <a:rPr kumimoji="1" lang="en-US" altLang="zh-CN" dirty="0"/>
              <a:t>similarity</a:t>
            </a:r>
            <a:endParaRPr kumimoji="1" lang="zh-CN" altLang="en-US" dirty="0"/>
          </a:p>
        </p:txBody>
      </p:sp>
      <p:sp>
        <p:nvSpPr>
          <p:cNvPr id="7" name="文本框 6"/>
          <p:cNvSpPr txBox="1"/>
          <p:nvPr/>
        </p:nvSpPr>
        <p:spPr>
          <a:xfrm>
            <a:off x="7720406" y="5976303"/>
            <a:ext cx="3134497" cy="368300"/>
          </a:xfrm>
          <a:prstGeom prst="rect">
            <a:avLst/>
          </a:prstGeom>
          <a:noFill/>
        </p:spPr>
        <p:txBody>
          <a:bodyPr wrap="square" rtlCol="0">
            <a:spAutoFit/>
          </a:bodyPr>
          <a:lstStyle/>
          <a:p>
            <a:pPr algn="ctr"/>
            <a:r>
              <a:rPr kumimoji="1" lang="en-US" altLang="zh-CN" dirty="0"/>
              <a:t>computational similarity</a:t>
            </a:r>
            <a:endParaRPr kumimoji="1" lang="zh-CN" altLang="en-US"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80" y="1872384"/>
            <a:ext cx="5960579" cy="3600000"/>
          </a:xfrm>
          <a:prstGeom prst="rect">
            <a:avLst/>
          </a:prstGeom>
        </p:spPr>
      </p:pic>
      <p:pic>
        <p:nvPicPr>
          <p:cNvPr id="5" name="图片 4">
            <a:extLst>
              <a:ext uri="{FF2B5EF4-FFF2-40B4-BE49-F238E27FC236}">
                <a16:creationId xmlns:a16="http://schemas.microsoft.com/office/drawing/2014/main" id="{3A42799B-5044-4BFA-8DE8-28EA2D4FA5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6459" y="1872384"/>
            <a:ext cx="5986918" cy="3600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95525" y="1286132"/>
            <a:ext cx="7600950" cy="4998085"/>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4"/>
          <a:stretch>
            <a:fillRect/>
          </a:stretch>
        </p:blipFill>
        <p:spPr>
          <a:xfrm>
            <a:off x="1271905" y="1916343"/>
            <a:ext cx="3847465" cy="643890"/>
          </a:xfrm>
          <a:prstGeom prst="rect">
            <a:avLst/>
          </a:prstGeom>
        </p:spPr>
      </p:pic>
      <p:pic>
        <p:nvPicPr>
          <p:cNvPr id="12" name="图片 11"/>
          <p:cNvPicPr>
            <a:picLocks noChangeAspect="1"/>
          </p:cNvPicPr>
          <p:nvPr/>
        </p:nvPicPr>
        <p:blipFill>
          <a:blip r:embed="rId5"/>
          <a:stretch>
            <a:fillRect/>
          </a:stretch>
        </p:blipFill>
        <p:spPr>
          <a:xfrm>
            <a:off x="1271905" y="2625725"/>
            <a:ext cx="4824095" cy="3999865"/>
          </a:xfrm>
          <a:prstGeom prst="rect">
            <a:avLst/>
          </a:prstGeom>
        </p:spPr>
      </p:pic>
      <p:sp>
        <p:nvSpPr>
          <p:cNvPr id="9" name="文本占位符 1">
            <a:extLst>
              <a:ext uri="{FF2B5EF4-FFF2-40B4-BE49-F238E27FC236}">
                <a16:creationId xmlns:a16="http://schemas.microsoft.com/office/drawing/2014/main" id="{D241EE87-8A86-4B7C-9E55-B853CAAD66DB}"/>
              </a:ext>
            </a:extLst>
          </p:cNvPr>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sp>
        <p:nvSpPr>
          <p:cNvPr id="11" name="文本框 10">
            <a:extLst>
              <a:ext uri="{FF2B5EF4-FFF2-40B4-BE49-F238E27FC236}">
                <a16:creationId xmlns:a16="http://schemas.microsoft.com/office/drawing/2014/main" id="{29204440-34AE-4CA6-BE1D-07D5DECF270B}"/>
              </a:ext>
            </a:extLst>
          </p:cNvPr>
          <p:cNvSpPr txBox="1"/>
          <p:nvPr/>
        </p:nvSpPr>
        <p:spPr>
          <a:xfrm>
            <a:off x="1271905" y="1593177"/>
            <a:ext cx="3847465" cy="646331"/>
          </a:xfrm>
          <a:prstGeom prst="rect">
            <a:avLst/>
          </a:prstGeom>
          <a:noFill/>
        </p:spPr>
        <p:txBody>
          <a:bodyPr wrap="square" rtlCol="0">
            <a:spAutoFit/>
          </a:bodyPr>
          <a:lstStyle/>
          <a:p>
            <a:r>
              <a:rPr lang="en-US" altLang="zh-CN" dirty="0">
                <a:latin typeface="+mn-ea"/>
              </a:rPr>
              <a:t>Data Access Sharing Mechanism</a:t>
            </a:r>
          </a:p>
          <a:p>
            <a:endParaRPr lang="zh-CN" altLang="en-US" dirty="0">
              <a:latin typeface="+mn-ea"/>
            </a:endParaRPr>
          </a:p>
        </p:txBody>
      </p:sp>
      <p:pic>
        <p:nvPicPr>
          <p:cNvPr id="13" name="图片 12">
            <a:extLst>
              <a:ext uri="{FF2B5EF4-FFF2-40B4-BE49-F238E27FC236}">
                <a16:creationId xmlns:a16="http://schemas.microsoft.com/office/drawing/2014/main" id="{CCE89360-E3EB-49B0-8EA3-D2AFD3E31186}"/>
              </a:ext>
            </a:extLst>
          </p:cNvPr>
          <p:cNvPicPr>
            <a:picLocks noChangeAspect="1"/>
          </p:cNvPicPr>
          <p:nvPr/>
        </p:nvPicPr>
        <p:blipFill>
          <a:blip r:embed="rId6"/>
          <a:stretch>
            <a:fillRect/>
          </a:stretch>
        </p:blipFill>
        <p:spPr>
          <a:xfrm>
            <a:off x="7299644" y="1039786"/>
            <a:ext cx="4038482" cy="5617950"/>
          </a:xfrm>
          <a:prstGeom prst="rect">
            <a:avLst/>
          </a:prstGeom>
        </p:spPr>
      </p:pic>
      <p:cxnSp>
        <p:nvCxnSpPr>
          <p:cNvPr id="3" name="直接箭头连接符 2">
            <a:extLst>
              <a:ext uri="{FF2B5EF4-FFF2-40B4-BE49-F238E27FC236}">
                <a16:creationId xmlns:a16="http://schemas.microsoft.com/office/drawing/2014/main" id="{22B6BE40-85D6-419E-9568-4A2A8065F156}"/>
              </a:ext>
            </a:extLst>
          </p:cNvPr>
          <p:cNvCxnSpPr/>
          <p:nvPr/>
        </p:nvCxnSpPr>
        <p:spPr>
          <a:xfrm>
            <a:off x="5119370" y="2239508"/>
            <a:ext cx="2452504" cy="26052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4A814040-D62E-4CA3-815E-26DD0D094E49}"/>
              </a:ext>
            </a:extLst>
          </p:cNvPr>
          <p:cNvCxnSpPr/>
          <p:nvPr/>
        </p:nvCxnSpPr>
        <p:spPr>
          <a:xfrm>
            <a:off x="4347411" y="3256547"/>
            <a:ext cx="4764505" cy="5454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8"/>
          </p:nvPr>
        </p:nvSpPr>
        <p:spPr>
          <a:xfrm>
            <a:off x="414020" y="1109300"/>
            <a:ext cx="11401999" cy="5309556"/>
          </a:xfrm>
        </p:spPr>
        <p:txBody>
          <a:bodyPr/>
          <a:lstStyle/>
          <a:p>
            <a:r>
              <a:rPr lang="zh-CN" altLang="en-US" dirty="0"/>
              <a:t>Data</a:t>
            </a:r>
            <a:r>
              <a:rPr lang="en-US" altLang="zh-CN" dirty="0"/>
              <a:t> </a:t>
            </a:r>
            <a:r>
              <a:rPr lang="zh-CN" altLang="en-US" dirty="0"/>
              <a:t>Access</a:t>
            </a:r>
            <a:r>
              <a:rPr lang="en-US" altLang="zh-CN" dirty="0"/>
              <a:t> </a:t>
            </a:r>
            <a:r>
              <a:rPr lang="zh-CN" altLang="en-US" dirty="0"/>
              <a:t>Sharing</a:t>
            </a:r>
            <a:r>
              <a:rPr lang="en-US" altLang="zh-CN" dirty="0"/>
              <a:t> </a:t>
            </a:r>
            <a:r>
              <a:rPr lang="zh-CN" altLang="en-US" dirty="0"/>
              <a:t>Mechanism</a:t>
            </a:r>
          </a:p>
        </p:txBody>
      </p:sp>
      <p:pic>
        <p:nvPicPr>
          <p:cNvPr id="6" name="图片 5"/>
          <p:cNvPicPr>
            <a:picLocks noChangeAspect="1"/>
          </p:cNvPicPr>
          <p:nvPr/>
        </p:nvPicPr>
        <p:blipFill>
          <a:blip r:embed="rId4"/>
          <a:stretch>
            <a:fillRect/>
          </a:stretch>
        </p:blipFill>
        <p:spPr>
          <a:xfrm>
            <a:off x="414020" y="1640413"/>
            <a:ext cx="6022340" cy="4902200"/>
          </a:xfrm>
          <a:prstGeom prst="rect">
            <a:avLst/>
          </a:prstGeom>
        </p:spPr>
      </p:pic>
      <p:sp>
        <p:nvSpPr>
          <p:cNvPr id="8" name="文本占位符 1">
            <a:extLst>
              <a:ext uri="{FF2B5EF4-FFF2-40B4-BE49-F238E27FC236}">
                <a16:creationId xmlns:a16="http://schemas.microsoft.com/office/drawing/2014/main" id="{DC263C61-CAD5-4F19-B775-42CFB9F1395D}"/>
              </a:ext>
            </a:extLst>
          </p:cNvPr>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pic>
        <p:nvPicPr>
          <p:cNvPr id="9" name="图片 8">
            <a:extLst>
              <a:ext uri="{FF2B5EF4-FFF2-40B4-BE49-F238E27FC236}">
                <a16:creationId xmlns:a16="http://schemas.microsoft.com/office/drawing/2014/main" id="{5BFE3B66-4501-4A7E-8F39-26CC49C5695C}"/>
              </a:ext>
            </a:extLst>
          </p:cNvPr>
          <p:cNvPicPr>
            <a:picLocks noChangeAspect="1"/>
          </p:cNvPicPr>
          <p:nvPr/>
        </p:nvPicPr>
        <p:blipFill>
          <a:blip r:embed="rId5"/>
          <a:stretch>
            <a:fillRect/>
          </a:stretch>
        </p:blipFill>
        <p:spPr>
          <a:xfrm>
            <a:off x="7299644" y="1007702"/>
            <a:ext cx="4038482" cy="5617950"/>
          </a:xfrm>
          <a:prstGeom prst="rect">
            <a:avLst/>
          </a:prstGeom>
        </p:spPr>
      </p:pic>
      <p:cxnSp>
        <p:nvCxnSpPr>
          <p:cNvPr id="4" name="直接箭头连接符 3">
            <a:extLst>
              <a:ext uri="{FF2B5EF4-FFF2-40B4-BE49-F238E27FC236}">
                <a16:creationId xmlns:a16="http://schemas.microsoft.com/office/drawing/2014/main" id="{9DB12CA0-B5E1-4603-B133-38849ABD126D}"/>
              </a:ext>
            </a:extLst>
          </p:cNvPr>
          <p:cNvCxnSpPr/>
          <p:nvPr/>
        </p:nvCxnSpPr>
        <p:spPr>
          <a:xfrm flipH="1">
            <a:off x="5393623" y="2919663"/>
            <a:ext cx="2085474" cy="1764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9D380109-8D75-4CB5-B114-A1C372349776}"/>
              </a:ext>
            </a:extLst>
          </p:cNvPr>
          <p:cNvCxnSpPr/>
          <p:nvPr/>
        </p:nvCxnSpPr>
        <p:spPr>
          <a:xfrm flipH="1">
            <a:off x="5632570" y="2342147"/>
            <a:ext cx="3686315" cy="9464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8"/>
          </p:nvPr>
        </p:nvSpPr>
        <p:spPr>
          <a:xfrm>
            <a:off x="1598644" y="2745897"/>
            <a:ext cx="11401999" cy="5309556"/>
          </a:xfrm>
        </p:spPr>
        <p:txBody>
          <a:bodyPr/>
          <a:lstStyle/>
          <a:p>
            <a:r>
              <a:rPr lang="zh-CN" altLang="en-US" dirty="0"/>
              <a:t>Data</a:t>
            </a:r>
            <a:r>
              <a:rPr lang="en-US" altLang="zh-CN" dirty="0"/>
              <a:t> </a:t>
            </a:r>
            <a:r>
              <a:rPr lang="zh-CN" altLang="en-US" dirty="0"/>
              <a:t>Access</a:t>
            </a:r>
            <a:r>
              <a:rPr lang="en-US" altLang="zh-CN" dirty="0"/>
              <a:t> </a:t>
            </a:r>
            <a:r>
              <a:rPr lang="zh-CN" altLang="en-US" dirty="0"/>
              <a:t>Sharing</a:t>
            </a:r>
            <a:r>
              <a:rPr lang="en-US" altLang="zh-CN" dirty="0"/>
              <a:t> </a:t>
            </a:r>
            <a:r>
              <a:rPr lang="zh-CN" altLang="en-US" dirty="0"/>
              <a:t>Mechanism</a:t>
            </a:r>
          </a:p>
        </p:txBody>
      </p:sp>
      <p:pic>
        <p:nvPicPr>
          <p:cNvPr id="7" name="图片 6"/>
          <p:cNvPicPr>
            <a:picLocks noChangeAspect="1"/>
          </p:cNvPicPr>
          <p:nvPr/>
        </p:nvPicPr>
        <p:blipFill>
          <a:blip r:embed="rId4"/>
          <a:stretch>
            <a:fillRect/>
          </a:stretch>
        </p:blipFill>
        <p:spPr>
          <a:xfrm>
            <a:off x="7299644" y="1007702"/>
            <a:ext cx="4038482" cy="5617950"/>
          </a:xfrm>
          <a:prstGeom prst="rect">
            <a:avLst/>
          </a:prstGeom>
        </p:spPr>
      </p:pic>
      <p:sp>
        <p:nvSpPr>
          <p:cNvPr id="8" name="文本占位符 1">
            <a:extLst>
              <a:ext uri="{FF2B5EF4-FFF2-40B4-BE49-F238E27FC236}">
                <a16:creationId xmlns:a16="http://schemas.microsoft.com/office/drawing/2014/main" id="{28618E56-909A-40C0-8069-F7E526FBA439}"/>
              </a:ext>
            </a:extLst>
          </p:cNvPr>
          <p:cNvSpPr>
            <a:spLocks noGrp="1"/>
          </p:cNvSpPr>
          <p:nvPr>
            <p:ph type="body" sz="quarter" idx="14"/>
          </p:nvPr>
        </p:nvSpPr>
        <p:spPr>
          <a:xfrm>
            <a:off x="330964" y="129540"/>
            <a:ext cx="9121013" cy="643432"/>
          </a:xfrm>
        </p:spPr>
        <p:txBody>
          <a:bodyPr>
            <a:normAutofit/>
          </a:bodyPr>
          <a:lstStyle/>
          <a:p>
            <a:r>
              <a:rPr dirty="0">
                <a:sym typeface="+mn-ea"/>
              </a:rPr>
              <a:t>Our Methodology</a:t>
            </a:r>
            <a:endParaRPr lang="zh-CN" altLang="en-US" dirty="0"/>
          </a:p>
        </p:txBody>
      </p:sp>
      <p:pic>
        <p:nvPicPr>
          <p:cNvPr id="6" name="图片 5">
            <a:extLst>
              <a:ext uri="{FF2B5EF4-FFF2-40B4-BE49-F238E27FC236}">
                <a16:creationId xmlns:a16="http://schemas.microsoft.com/office/drawing/2014/main" id="{1EAF2380-CE52-40DC-B5EE-B153AA636074}"/>
              </a:ext>
            </a:extLst>
          </p:cNvPr>
          <p:cNvPicPr>
            <a:picLocks noChangeAspect="1"/>
          </p:cNvPicPr>
          <p:nvPr/>
        </p:nvPicPr>
        <p:blipFill>
          <a:blip r:embed="rId5"/>
          <a:stretch>
            <a:fillRect/>
          </a:stretch>
        </p:blipFill>
        <p:spPr>
          <a:xfrm>
            <a:off x="853874" y="3429000"/>
            <a:ext cx="4972050" cy="1971675"/>
          </a:xfrm>
          <a:prstGeom prst="rect">
            <a:avLst/>
          </a:prstGeom>
        </p:spPr>
      </p:pic>
      <p:cxnSp>
        <p:nvCxnSpPr>
          <p:cNvPr id="11" name="直接箭头连接符 10">
            <a:extLst>
              <a:ext uri="{FF2B5EF4-FFF2-40B4-BE49-F238E27FC236}">
                <a16:creationId xmlns:a16="http://schemas.microsoft.com/office/drawing/2014/main" id="{E7637942-1D92-43A0-8E05-530ED59FFDF4}"/>
              </a:ext>
            </a:extLst>
          </p:cNvPr>
          <p:cNvCxnSpPr>
            <a:cxnSpLocks/>
            <a:stCxn id="6" idx="3"/>
          </p:cNvCxnSpPr>
          <p:nvPr/>
        </p:nvCxnSpPr>
        <p:spPr>
          <a:xfrm>
            <a:off x="5825924" y="4414838"/>
            <a:ext cx="3478497" cy="1250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5362</Words>
  <Application>Microsoft Office PowerPoint</Application>
  <PresentationFormat>宽屏</PresentationFormat>
  <Paragraphs>239</Paragraphs>
  <Slides>19</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Söhne</vt:lpstr>
      <vt:lpstr>等线</vt:lpstr>
      <vt:lpstr>微软雅黑</vt:lpstr>
      <vt:lpstr>Arial</vt:lpstr>
      <vt:lpstr>Calibri</vt:lpstr>
      <vt:lpstr>Cambria Math</vt:lpstr>
      <vt:lpstr>Times New Roman</vt:lpstr>
      <vt:lpstr>Office 主题</vt:lpstr>
      <vt:lpstr>GraphCPP: A Data-Driven System for Concurrent Point-to-Point Queries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手势识别系统设计与实现</dc:title>
  <dc:creator>姜新宇</dc:creator>
  <cp:lastModifiedBy>HERO 浩宇</cp:lastModifiedBy>
  <cp:revision>498</cp:revision>
  <dcterms:created xsi:type="dcterms:W3CDTF">2023-12-03T07:17:07Z</dcterms:created>
  <dcterms:modified xsi:type="dcterms:W3CDTF">2023-12-04T14:21:16Z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AFED24563EB964D11C296C65A1515528_43</vt:lpwstr>
  </property>
  <property fmtid="{D5CDD505-2E9C-101B-9397-08002B2CF9AE}" pid="3" name="KSOProductBuildVer">
    <vt:lpwstr>2052-6.3.0.8471</vt:lpwstr>
  </property>
</Properties>
</file>