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Lst>
  <p:notesMasterIdLst>
    <p:notesMasterId r:id="rId31"/>
  </p:notesMasterIdLst>
  <p:handoutMasterIdLst>
    <p:handoutMasterId r:id="rId32"/>
  </p:handoutMasterIdLst>
  <p:sldIdLst>
    <p:sldId id="333" r:id="rId12"/>
    <p:sldId id="484" r:id="rId13"/>
    <p:sldId id="423" r:id="rId14"/>
    <p:sldId id="424" r:id="rId15"/>
    <p:sldId id="448" r:id="rId16"/>
    <p:sldId id="485" r:id="rId17"/>
    <p:sldId id="487" r:id="rId18"/>
    <p:sldId id="488" r:id="rId19"/>
    <p:sldId id="489" r:id="rId20"/>
    <p:sldId id="451" r:id="rId21"/>
    <p:sldId id="490" r:id="rId22"/>
    <p:sldId id="453" r:id="rId23"/>
    <p:sldId id="482" r:id="rId24"/>
    <p:sldId id="334" r:id="rId25"/>
    <p:sldId id="320" r:id="rId26"/>
    <p:sldId id="478" r:id="rId27"/>
    <p:sldId id="337" r:id="rId28"/>
    <p:sldId id="339" r:id="rId29"/>
    <p:sldId id="331" r:id="rId30"/>
  </p:sldIdLst>
  <p:sldSz cx="9144000" cy="6858000" type="screen4x3"/>
  <p:notesSz cx="6858000" cy="9144000"/>
  <p:custDataLst>
    <p:tags r:id="rId33"/>
  </p:custDataLst>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26"/>
    <p:restoredTop sz="64106" autoAdjust="0"/>
  </p:normalViewPr>
  <p:slideViewPr>
    <p:cSldViewPr showGuides="1">
      <p:cViewPr varScale="1">
        <p:scale>
          <a:sx n="55" d="100"/>
          <a:sy n="55" d="100"/>
        </p:scale>
        <p:origin x="1982" y="34"/>
      </p:cViewPr>
      <p:guideLst>
        <p:guide orient="horz" pos="2148"/>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318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94D97D1-1AEA-4011-80C6-32C81510841E}"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2023-04-26</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3188"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318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E8DDA5B-7434-455B-97BE-07172594B1E2}"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2023-04-26</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26627"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a:t>
            </a:fld>
            <a:endParaRPr lang="en-US" altLang="zh-CN" sz="1200" dirty="0"/>
          </a:p>
        </p:txBody>
      </p:sp>
      <p:sp>
        <p:nvSpPr>
          <p:cNvPr id="26628" name="Rectangle 2"/>
          <p:cNvSpPr>
            <a:spLocks noGrp="1" noRot="1" noChangeAspect="1" noTextEdit="1"/>
          </p:cNvSpPr>
          <p:nvPr>
            <p:ph type="sldImg"/>
          </p:nvPr>
        </p:nvSpPr>
        <p:spPr/>
      </p:sp>
      <p:sp>
        <p:nvSpPr>
          <p:cNvPr id="2662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43011"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10</a:t>
            </a:fld>
            <a:endParaRPr lang="en-US" altLang="zh-CN" sz="1200" dirty="0"/>
          </a:p>
        </p:txBody>
      </p:sp>
      <p:sp>
        <p:nvSpPr>
          <p:cNvPr id="43012" name="Rectangle 2"/>
          <p:cNvSpPr>
            <a:spLocks noGrp="1" noRot="1" noChangeAspect="1" noTextEdit="1"/>
          </p:cNvSpPr>
          <p:nvPr>
            <p:ph type="sldImg"/>
          </p:nvPr>
        </p:nvSpPr>
        <p:spPr/>
      </p:sp>
      <p:sp>
        <p:nvSpPr>
          <p:cNvPr id="43013" name="Rectangle 3"/>
          <p:cNvSpPr>
            <a:spLocks noGrp="1"/>
          </p:cNvSpPr>
          <p:nvPr>
            <p:ph type="body"/>
          </p:nvPr>
        </p:nvSpPr>
        <p:spPr/>
        <p:txBody>
          <a:bodyPr wrap="square" lIns="91440" tIns="45720" rIns="91440" bIns="45720" anchor="t" anchorCtr="0"/>
          <a:lstStyle/>
          <a:p>
            <a:pPr lvl="0" eaLnBrk="1" hangingPunct="1"/>
            <a:r>
              <a:rPr lang="zh-CN" altLang="en-US" dirty="0"/>
              <a:t>我们方法的基本思想是根据受影响的顶点在依赖树上的级别从上到下的顺序处理受影响的顶点。一种标准的方法是根据它们在前面的树上的级别对所有顶点进行求值，并逐一处理。但是，</a:t>
            </a:r>
            <a:r>
              <a:rPr lang="en-US" altLang="zh-CN" dirty="0"/>
              <a:t>resorting </a:t>
            </a:r>
            <a:r>
              <a:rPr lang="zh-CN" altLang="en-US" dirty="0"/>
              <a:t>引入了高开销，并且级别信息已过时且无法保证并行性。</a:t>
            </a:r>
            <a:endParaRPr lang="en-US" altLang="zh-CN" dirty="0"/>
          </a:p>
          <a:p>
            <a:pPr lvl="0" eaLnBrk="1" hangingPunct="1"/>
            <a:r>
              <a:rPr lang="zh-CN" altLang="en-US" dirty="0"/>
              <a:t>因此，我们面临两个主要挑战（高效性和正确性）。首先，如果我们规范顶点的处理顺序，如何以最小的开销确保高并行度。其次，我们所拥有的只是上次图快照中生成的依赖树，在应用新的更新后会发生很大变化。这意味着我们不能直接采用以前的树。因此，我们需要考虑顶点层次的变化规律来制定拟合方案。</a:t>
            </a:r>
            <a:endParaRPr lang="zh-CN" altLang="zh-CN"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43011"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11</a:t>
            </a:fld>
            <a:endParaRPr lang="en-US" altLang="zh-CN" sz="1200" dirty="0"/>
          </a:p>
        </p:txBody>
      </p:sp>
      <p:sp>
        <p:nvSpPr>
          <p:cNvPr id="43012" name="Rectangle 2"/>
          <p:cNvSpPr>
            <a:spLocks noGrp="1" noRot="1" noChangeAspect="1" noTextEdit="1"/>
          </p:cNvSpPr>
          <p:nvPr>
            <p:ph type="sldImg"/>
          </p:nvPr>
        </p:nvSpPr>
        <p:spPr/>
      </p:sp>
      <p:sp>
        <p:nvSpPr>
          <p:cNvPr id="43013" name="Rectangle 3"/>
          <p:cNvSpPr>
            <a:spLocks noGrp="1"/>
          </p:cNvSpPr>
          <p:nvPr>
            <p:ph type="body"/>
          </p:nvPr>
        </p:nvSpPr>
        <p:spPr/>
        <p:txBody>
          <a:bodyPr wrap="square" lIns="91440" tIns="45720" rIns="91440" bIns="45720" anchor="t" anchorCtr="0"/>
          <a:lstStyle/>
          <a:p>
            <a:pPr lvl="0" eaLnBrk="1" hangingPunct="1"/>
            <a:r>
              <a:rPr lang="zh-CN" altLang="en-US" b="0" i="0" dirty="0">
                <a:solidFill>
                  <a:srgbClr val="1D1D1F"/>
                </a:solidFill>
                <a:effectLst/>
                <a:latin typeface="SourceSansPro"/>
              </a:rPr>
              <a:t>对于第一个挑战，不失一般性，我们分析了在 </a:t>
            </a:r>
            <a:r>
              <a:rPr lang="en-US" altLang="zh-CN" b="0" i="0" dirty="0">
                <a:solidFill>
                  <a:srgbClr val="1D1D1F"/>
                </a:solidFill>
                <a:effectLst/>
                <a:latin typeface="SourceSansPro"/>
              </a:rPr>
              <a:t>LiveJournal </a:t>
            </a:r>
            <a:r>
              <a:rPr lang="zh-CN" altLang="en-US" b="0" i="0" dirty="0">
                <a:solidFill>
                  <a:srgbClr val="1D1D1F"/>
                </a:solidFill>
                <a:effectLst/>
                <a:latin typeface="SourceSansPro"/>
              </a:rPr>
              <a:t>图上运行的四种单调算法的依赖树的顶点层级分布，结果如图 </a:t>
            </a:r>
            <a:r>
              <a:rPr lang="en-US" altLang="zh-CN" b="0" i="0" dirty="0">
                <a:solidFill>
                  <a:srgbClr val="1D1D1F"/>
                </a:solidFill>
                <a:effectLst/>
                <a:latin typeface="SourceSansPro"/>
              </a:rPr>
              <a:t>3 </a:t>
            </a:r>
            <a:r>
              <a:rPr lang="zh-CN" altLang="en-US" b="0" i="0" dirty="0">
                <a:solidFill>
                  <a:srgbClr val="1D1D1F"/>
                </a:solidFill>
                <a:effectLst/>
                <a:latin typeface="SourceSansPro"/>
              </a:rPr>
              <a:t>所示。我们可以看到大多数层级有超过 </a:t>
            </a:r>
            <a:r>
              <a:rPr lang="en-US" altLang="zh-CN" b="0" i="0" dirty="0">
                <a:solidFill>
                  <a:srgbClr val="1D1D1F"/>
                </a:solidFill>
                <a:effectLst/>
                <a:latin typeface="SourceSansPro"/>
              </a:rPr>
              <a:t>10K </a:t>
            </a:r>
            <a:r>
              <a:rPr lang="zh-CN" altLang="en-US" b="0" i="0" dirty="0">
                <a:solidFill>
                  <a:srgbClr val="1D1D1F"/>
                </a:solidFill>
                <a:effectLst/>
                <a:latin typeface="SourceSansPro"/>
              </a:rPr>
              <a:t>个顶点，这意味着通常有足够的顶点来保证同一级别的并行性。基于此，我们采用一种新的串行和并行模式相结合的执行流程来处理算法中的每个级别，如算法 </a:t>
            </a:r>
            <a:r>
              <a:rPr lang="en-US" altLang="zh-CN" b="0" i="0" dirty="0">
                <a:solidFill>
                  <a:srgbClr val="1D1D1F"/>
                </a:solidFill>
                <a:effectLst/>
                <a:latin typeface="SourceSansPro"/>
              </a:rPr>
              <a:t>1 </a:t>
            </a:r>
            <a:r>
              <a:rPr lang="zh-CN" altLang="en-US" b="0" i="0" dirty="0">
                <a:solidFill>
                  <a:srgbClr val="1D1D1F"/>
                </a:solidFill>
                <a:effectLst/>
                <a:latin typeface="SourceSansPro"/>
              </a:rPr>
              <a:t>所示。具体来说，我们串行处理每个级别，并行处理同一级别中的所有顶点。处理的级别每轮增加一个（第 </a:t>
            </a:r>
            <a:r>
              <a:rPr lang="en-US" altLang="zh-CN" b="0" i="0" dirty="0">
                <a:solidFill>
                  <a:srgbClr val="1D1D1F"/>
                </a:solidFill>
                <a:effectLst/>
                <a:latin typeface="SourceSansPro"/>
              </a:rPr>
              <a:t>8 </a:t>
            </a:r>
            <a:r>
              <a:rPr lang="zh-CN" altLang="en-US" b="0" i="0" dirty="0">
                <a:solidFill>
                  <a:srgbClr val="1D1D1F"/>
                </a:solidFill>
                <a:effectLst/>
                <a:latin typeface="SourceSansPro"/>
              </a:rPr>
              <a:t>行），并且在每一轮中，我们并行处理具有相同级别的每个顶点（第 </a:t>
            </a:r>
            <a:r>
              <a:rPr lang="en-US" altLang="zh-CN" b="0" i="0" dirty="0">
                <a:solidFill>
                  <a:srgbClr val="1D1D1F"/>
                </a:solidFill>
                <a:effectLst/>
                <a:latin typeface="SourceSansPro"/>
              </a:rPr>
              <a:t>3 </a:t>
            </a:r>
            <a:r>
              <a:rPr lang="zh-CN" altLang="en-US" b="0" i="0" dirty="0">
                <a:solidFill>
                  <a:srgbClr val="1D1D1F"/>
                </a:solidFill>
                <a:effectLst/>
                <a:latin typeface="SourceSansPro"/>
              </a:rPr>
              <a:t>行）。如果一个顶点是活动的并且它的级别与当前级别相同（第 </a:t>
            </a:r>
            <a:r>
              <a:rPr lang="en-US" altLang="zh-CN" b="0" i="0" dirty="0">
                <a:solidFill>
                  <a:srgbClr val="1D1D1F"/>
                </a:solidFill>
                <a:effectLst/>
                <a:latin typeface="SourceSansPro"/>
              </a:rPr>
              <a:t>4 </a:t>
            </a:r>
            <a:r>
              <a:rPr lang="zh-CN" altLang="en-US" b="0" i="0" dirty="0">
                <a:solidFill>
                  <a:srgbClr val="1D1D1F"/>
                </a:solidFill>
                <a:effectLst/>
                <a:latin typeface="SourceSansPro"/>
              </a:rPr>
              <a:t>行），那么更新和传播操作将应用于该顶点（第 </a:t>
            </a:r>
            <a:r>
              <a:rPr lang="en-US" altLang="zh-CN" b="0" i="0" dirty="0">
                <a:solidFill>
                  <a:srgbClr val="1D1D1F"/>
                </a:solidFill>
                <a:effectLst/>
                <a:latin typeface="SourceSansPro"/>
              </a:rPr>
              <a:t>5 </a:t>
            </a:r>
            <a:r>
              <a:rPr lang="zh-CN" altLang="en-US" b="0" i="0" dirty="0">
                <a:solidFill>
                  <a:srgbClr val="1D1D1F"/>
                </a:solidFill>
                <a:effectLst/>
                <a:latin typeface="SourceSansPro"/>
              </a:rPr>
              <a:t>行）。遵循这种策略，可以保证并行性，并且不会带来额外的开销，因为我们不需要任何预处理，只用一个整数来表示当前级别</a:t>
            </a:r>
            <a:endParaRPr lang="zh-CN" altLang="zh-CN" dirty="0"/>
          </a:p>
        </p:txBody>
      </p:sp>
    </p:spTree>
    <p:extLst>
      <p:ext uri="{BB962C8B-B14F-4D97-AF65-F5344CB8AC3E}">
        <p14:creationId xmlns:p14="http://schemas.microsoft.com/office/powerpoint/2010/main" val="1318805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45059"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12</a:t>
            </a:fld>
            <a:endParaRPr lang="en-US" altLang="zh-CN" sz="1200" dirty="0"/>
          </a:p>
        </p:txBody>
      </p:sp>
      <p:sp>
        <p:nvSpPr>
          <p:cNvPr id="45060" name="Rectangle 2"/>
          <p:cNvSpPr>
            <a:spLocks noGrp="1" noRot="1" noChangeAspect="1" noTextEdit="1"/>
          </p:cNvSpPr>
          <p:nvPr>
            <p:ph type="sldImg"/>
          </p:nvPr>
        </p:nvSpPr>
        <p:spPr/>
      </p:sp>
      <p:sp>
        <p:nvSpPr>
          <p:cNvPr id="45061" name="Rectangle 3"/>
          <p:cNvSpPr>
            <a:spLocks noGrp="1"/>
          </p:cNvSpPr>
          <p:nvPr>
            <p:ph type="body"/>
          </p:nvPr>
        </p:nvSpPr>
        <p:spPr/>
        <p:txBody>
          <a:bodyPr wrap="square" lIns="91440" tIns="45720" rIns="91440" bIns="45720" anchor="t" anchorCtr="0"/>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b="0" i="0" dirty="0">
                <a:solidFill>
                  <a:srgbClr val="1D1D1F"/>
                </a:solidFill>
                <a:effectLst/>
                <a:latin typeface="SourceSansPro"/>
              </a:rPr>
              <a:t>首先，添加此边会导致 </a:t>
            </a:r>
            <a:r>
              <a:rPr lang="en-US" altLang="zh-CN" b="0" i="0" dirty="0">
                <a:solidFill>
                  <a:srgbClr val="1D1D1F"/>
                </a:solidFill>
                <a:effectLst/>
                <a:latin typeface="SourceSansPro"/>
              </a:rPr>
              <a:t>v </a:t>
            </a:r>
            <a:r>
              <a:rPr lang="zh-CN" altLang="en-US" b="0" i="0" dirty="0">
                <a:solidFill>
                  <a:srgbClr val="1D1D1F"/>
                </a:solidFill>
                <a:effectLst/>
                <a:latin typeface="SourceSansPro"/>
              </a:rPr>
              <a:t>的级别小于其先前级别。在这种情况下，以</a:t>
            </a:r>
            <a:r>
              <a:rPr lang="en-US" altLang="zh-CN" b="0" i="0" dirty="0">
                <a:solidFill>
                  <a:srgbClr val="1D1D1F"/>
                </a:solidFill>
                <a:effectLst/>
                <a:latin typeface="SourceSansPro"/>
              </a:rPr>
              <a:t>v</a:t>
            </a:r>
            <a:r>
              <a:rPr lang="zh-CN" altLang="en-US" b="0" i="0" dirty="0">
                <a:solidFill>
                  <a:srgbClr val="1D1D1F"/>
                </a:solidFill>
                <a:effectLst/>
                <a:latin typeface="SourceSansPro"/>
              </a:rPr>
              <a:t>为根的子树的所有顶点以及从其他子树加入的新顶点最终都会更新并获得新的级别，如上分析，但所有这些顶点的新级别都不会小于</a:t>
            </a:r>
            <a:r>
              <a:rPr lang="en-US" altLang="zh-CN" b="0" i="0" dirty="0">
                <a:solidFill>
                  <a:srgbClr val="1D1D1F"/>
                </a:solidFill>
                <a:effectLst/>
                <a:latin typeface="SourceSansPro"/>
              </a:rPr>
              <a:t>u</a:t>
            </a:r>
            <a:r>
              <a:rPr lang="zh-CN" altLang="en-US" b="0" i="0" dirty="0">
                <a:solidFill>
                  <a:srgbClr val="1D1D1F"/>
                </a:solidFill>
                <a:effectLst/>
                <a:latin typeface="SourceSansPro"/>
              </a:rPr>
              <a:t>，所以子树的变化和 </a:t>
            </a:r>
            <a:r>
              <a:rPr lang="en-US" altLang="zh-CN" b="0" i="0" dirty="0">
                <a:solidFill>
                  <a:srgbClr val="1D1D1F"/>
                </a:solidFill>
                <a:effectLst/>
                <a:latin typeface="SourceSansPro"/>
              </a:rPr>
              <a:t>u → v </a:t>
            </a:r>
            <a:r>
              <a:rPr lang="zh-CN" altLang="en-US" b="0" i="0" dirty="0">
                <a:solidFill>
                  <a:srgbClr val="1D1D1F"/>
                </a:solidFill>
                <a:effectLst/>
                <a:latin typeface="SourceSansPro"/>
              </a:rPr>
              <a:t>的影响将被合并。因此，在处理每个级别时，我们可以简单地将每个顶点的新级别与当前级别（第 </a:t>
            </a:r>
            <a:r>
              <a:rPr lang="en-US" altLang="zh-CN" b="0" i="0" dirty="0">
                <a:solidFill>
                  <a:srgbClr val="1D1D1F"/>
                </a:solidFill>
                <a:effectLst/>
                <a:latin typeface="SourceSansPro"/>
              </a:rPr>
              <a:t>7 </a:t>
            </a:r>
            <a:r>
              <a:rPr lang="zh-CN" altLang="en-US" b="0" i="0" dirty="0">
                <a:solidFill>
                  <a:srgbClr val="1D1D1F"/>
                </a:solidFill>
                <a:effectLst/>
                <a:latin typeface="SourceSansPro"/>
              </a:rPr>
              <a:t>行）进行比较，并处理那些级别相等的顶点（第 </a:t>
            </a:r>
            <a:r>
              <a:rPr lang="en-US" altLang="zh-CN" b="0" i="0" dirty="0">
                <a:solidFill>
                  <a:srgbClr val="1D1D1F"/>
                </a:solidFill>
                <a:effectLst/>
                <a:latin typeface="SourceSansPro"/>
              </a:rPr>
              <a:t>8 </a:t>
            </a:r>
            <a:r>
              <a:rPr lang="zh-CN" altLang="en-US" b="0" i="0" dirty="0">
                <a:solidFill>
                  <a:srgbClr val="1D1D1F"/>
                </a:solidFill>
                <a:effectLst/>
                <a:latin typeface="SourceSansPro"/>
              </a:rPr>
              <a:t>行）。由于观察到每一个由其近邻</a:t>
            </a:r>
            <a:r>
              <a:rPr lang="en-US" altLang="zh-CN" b="0" i="0" dirty="0">
                <a:solidFill>
                  <a:srgbClr val="1D1D1F"/>
                </a:solidFill>
                <a:effectLst/>
                <a:latin typeface="SourceSansPro"/>
              </a:rPr>
              <a:t>u</a:t>
            </a:r>
            <a:r>
              <a:rPr lang="zh-CN" altLang="en-US" b="0" i="0" dirty="0">
                <a:solidFill>
                  <a:srgbClr val="1D1D1F"/>
                </a:solidFill>
                <a:effectLst/>
                <a:latin typeface="SourceSansPro"/>
              </a:rPr>
              <a:t>更新的顶点</a:t>
            </a:r>
            <a:r>
              <a:rPr lang="en-US" altLang="zh-CN" b="0" i="0" dirty="0">
                <a:solidFill>
                  <a:srgbClr val="1D1D1F"/>
                </a:solidFill>
                <a:effectLst/>
                <a:latin typeface="SourceSansPro"/>
              </a:rPr>
              <a:t>v</a:t>
            </a:r>
            <a:r>
              <a:rPr lang="zh-CN" altLang="en-US" b="0" i="0" dirty="0">
                <a:solidFill>
                  <a:srgbClr val="1D1D1F"/>
                </a:solidFill>
                <a:effectLst/>
                <a:latin typeface="SourceSansPro"/>
              </a:rPr>
              <a:t>都会得到</a:t>
            </a:r>
            <a:r>
              <a:rPr lang="en-US" altLang="zh-CN" b="0" i="0" dirty="0">
                <a:solidFill>
                  <a:srgbClr val="1D1D1F"/>
                </a:solidFill>
                <a:effectLst/>
                <a:latin typeface="SourceSansPro"/>
              </a:rPr>
              <a:t>level(u)+1</a:t>
            </a:r>
            <a:r>
              <a:rPr lang="zh-CN" altLang="en-US" b="0" i="0" dirty="0">
                <a:solidFill>
                  <a:srgbClr val="1D1D1F"/>
                </a:solidFill>
                <a:effectLst/>
                <a:latin typeface="SourceSansPro"/>
              </a:rPr>
              <a:t>的层级，所以每一个新激活的顶点肯定会在下一轮处理，这保证了每一层只需要遍历一次并且不会错过任何新的活动顶点。</a:t>
            </a:r>
            <a:endParaRPr lang="en-US" altLang="zh-CN" b="0" i="0" dirty="0">
              <a:solidFill>
                <a:srgbClr val="1D1D1F"/>
              </a:solidFill>
              <a:effectLst/>
              <a:latin typeface="SourceSansPro"/>
            </a:endParaRPr>
          </a:p>
          <a:p>
            <a:pPr>
              <a:buFont typeface="Arial" panose="020B0604020202020204" pitchFamily="34" charset="0"/>
              <a:buChar char="•"/>
            </a:pPr>
            <a:r>
              <a:rPr lang="zh-CN" altLang="en-US" dirty="0"/>
              <a:t>其次，添加边后 </a:t>
            </a:r>
            <a:r>
              <a:rPr lang="en-US" altLang="zh-CN" dirty="0"/>
              <a:t>v </a:t>
            </a:r>
            <a:r>
              <a:rPr lang="zh-CN" altLang="en-US" dirty="0"/>
              <a:t>的</a:t>
            </a:r>
            <a:r>
              <a:rPr lang="en-US" altLang="zh-CN" dirty="0"/>
              <a:t>level</a:t>
            </a:r>
            <a:r>
              <a:rPr lang="zh-CN" altLang="en-US" dirty="0"/>
              <a:t>变得比以前大。这仅在添加边的两个顶点（即 </a:t>
            </a:r>
            <a:r>
              <a:rPr lang="en-US" altLang="zh-CN" dirty="0"/>
              <a:t>u </a:t>
            </a:r>
            <a:r>
              <a:rPr lang="zh-CN" altLang="en-US" dirty="0"/>
              <a:t>和 </a:t>
            </a:r>
            <a:r>
              <a:rPr lang="en-US" altLang="zh-CN" dirty="0"/>
              <a:t>v</a:t>
            </a:r>
            <a:r>
              <a:rPr lang="zh-CN" altLang="en-US" dirty="0"/>
              <a:t>）属于不同的子树时发生，并且可能导致额外的计算。考虑到图 </a:t>
            </a:r>
            <a:r>
              <a:rPr lang="en-US" altLang="zh-CN" dirty="0"/>
              <a:t>4 </a:t>
            </a:r>
            <a:r>
              <a:rPr lang="zh-CN" altLang="en-US" dirty="0"/>
              <a:t>中的边添加，</a:t>
            </a:r>
            <a:r>
              <a:rPr lang="en-US" altLang="zh-CN" dirty="0"/>
              <a:t>v5 </a:t>
            </a:r>
            <a:r>
              <a:rPr lang="zh-CN" altLang="en-US" dirty="0"/>
              <a:t>的级别将从 </a:t>
            </a:r>
            <a:r>
              <a:rPr lang="en-US" altLang="zh-CN" dirty="0"/>
              <a:t>3 </a:t>
            </a:r>
            <a:r>
              <a:rPr lang="zh-CN" altLang="en-US" dirty="0"/>
              <a:t>更新为 </a:t>
            </a:r>
            <a:r>
              <a:rPr lang="en-US" altLang="zh-CN" dirty="0"/>
              <a:t>2</a:t>
            </a:r>
            <a:r>
              <a:rPr lang="zh-CN" altLang="en-US" dirty="0"/>
              <a:t>，而 </a:t>
            </a:r>
            <a:r>
              <a:rPr lang="en-US" altLang="zh-CN" dirty="0"/>
              <a:t>v3 </a:t>
            </a:r>
            <a:r>
              <a:rPr lang="zh-CN" altLang="en-US" dirty="0"/>
              <a:t>的级别将从 </a:t>
            </a:r>
            <a:r>
              <a:rPr lang="en-US" altLang="zh-CN" dirty="0"/>
              <a:t>1 </a:t>
            </a:r>
            <a:r>
              <a:rPr lang="zh-CN" altLang="en-US" dirty="0"/>
              <a:t>更新为 </a:t>
            </a:r>
            <a:r>
              <a:rPr lang="en-US" altLang="zh-CN" dirty="0"/>
              <a:t>3</a:t>
            </a:r>
            <a:r>
              <a:rPr lang="zh-CN" altLang="en-US" dirty="0"/>
              <a:t>。</a:t>
            </a:r>
            <a:r>
              <a:rPr lang="en-US" altLang="zh-CN" dirty="0"/>
              <a:t>v5 </a:t>
            </a:r>
            <a:r>
              <a:rPr lang="zh-CN" altLang="en-US" dirty="0"/>
              <a:t>的级别较小，因此将在 </a:t>
            </a:r>
            <a:r>
              <a:rPr lang="en-US" altLang="zh-CN" dirty="0"/>
              <a:t>v3 </a:t>
            </a:r>
            <a:r>
              <a:rPr lang="zh-CN" altLang="en-US" dirty="0"/>
              <a:t>之前处理，但它会被处理在 </a:t>
            </a:r>
            <a:r>
              <a:rPr lang="en-US" altLang="zh-CN" dirty="0"/>
              <a:t>v3 </a:t>
            </a:r>
            <a:r>
              <a:rPr lang="zh-CN" altLang="en-US" dirty="0"/>
              <a:t>将其新状态传播到 </a:t>
            </a:r>
            <a:r>
              <a:rPr lang="en-US" altLang="zh-CN" dirty="0"/>
              <a:t>v5 </a:t>
            </a:r>
            <a:r>
              <a:rPr lang="zh-CN" altLang="en-US" dirty="0"/>
              <a:t>之后两次。这种冗余计算不能像前一种情况那样被消除。为了解决这个问题，我们采用了在顶点处理之前执行的水平调整策略。在每一轮中，对于每个顶点 </a:t>
            </a:r>
            <a:r>
              <a:rPr lang="en-US" altLang="zh-CN" dirty="0"/>
              <a:t>v</a:t>
            </a:r>
            <a:r>
              <a:rPr lang="zh-CN" altLang="en-US" dirty="0"/>
              <a:t>，我们首先在依赖树上获得其父节点 </a:t>
            </a:r>
            <a:r>
              <a:rPr lang="en-US" altLang="zh-CN" dirty="0"/>
              <a:t>u</a:t>
            </a:r>
            <a:r>
              <a:rPr lang="zh-CN" altLang="en-US" dirty="0"/>
              <a:t>（第 </a:t>
            </a:r>
            <a:r>
              <a:rPr lang="en-US" altLang="zh-CN" dirty="0"/>
              <a:t>4 </a:t>
            </a:r>
            <a:r>
              <a:rPr lang="zh-CN" altLang="en-US" dirty="0"/>
              <a:t>行）。如果 </a:t>
            </a:r>
            <a:r>
              <a:rPr lang="en-US" altLang="zh-CN" dirty="0"/>
              <a:t>level(v) ̸= level(u)+1</a:t>
            </a:r>
            <a:r>
              <a:rPr lang="zh-CN" altLang="en-US" dirty="0"/>
              <a:t>，则意味着 </a:t>
            </a:r>
            <a:r>
              <a:rPr lang="en-US" altLang="zh-CN" dirty="0"/>
              <a:t>u </a:t>
            </a:r>
            <a:r>
              <a:rPr lang="zh-CN" altLang="en-US" dirty="0"/>
              <a:t>是受影响的顶点，</a:t>
            </a:r>
            <a:r>
              <a:rPr lang="en-US" altLang="zh-CN" dirty="0"/>
              <a:t>v </a:t>
            </a:r>
            <a:r>
              <a:rPr lang="zh-CN" altLang="en-US" dirty="0"/>
              <a:t>最终也会被激活（第 </a:t>
            </a:r>
            <a:r>
              <a:rPr lang="en-US" altLang="zh-CN" dirty="0"/>
              <a:t>5 </a:t>
            </a:r>
            <a:r>
              <a:rPr lang="zh-CN" altLang="en-US" dirty="0"/>
              <a:t>行）。然后我们将 </a:t>
            </a:r>
            <a:r>
              <a:rPr lang="en-US" altLang="zh-CN" dirty="0"/>
              <a:t>level(v) </a:t>
            </a:r>
            <a:r>
              <a:rPr lang="zh-CN" altLang="en-US" dirty="0"/>
              <a:t>调整为 </a:t>
            </a:r>
            <a:r>
              <a:rPr lang="en-US" altLang="zh-CN" dirty="0"/>
              <a:t>level(u)+1</a:t>
            </a:r>
            <a:r>
              <a:rPr lang="zh-CN" altLang="en-US" dirty="0"/>
              <a:t>，无论它是否处于活动状态，以表明 </a:t>
            </a:r>
            <a:r>
              <a:rPr lang="en-US" altLang="zh-CN" dirty="0"/>
              <a:t>v </a:t>
            </a:r>
            <a:r>
              <a:rPr lang="zh-CN" altLang="en-US" dirty="0"/>
              <a:t>也受到影响（第 </a:t>
            </a:r>
            <a:r>
              <a:rPr lang="en-US" altLang="zh-CN" dirty="0"/>
              <a:t>6 </a:t>
            </a:r>
            <a:r>
              <a:rPr lang="zh-CN" altLang="en-US" dirty="0"/>
              <a:t>行）。调整后，以</a:t>
            </a:r>
            <a:r>
              <a:rPr lang="en-US" altLang="zh-CN" dirty="0"/>
              <a:t>u</a:t>
            </a:r>
            <a:r>
              <a:rPr lang="zh-CN" altLang="en-US" dirty="0"/>
              <a:t>为根的子树只会被处理一次，因为每个顶点的</a:t>
            </a:r>
            <a:r>
              <a:rPr lang="en-US" altLang="zh-CN" dirty="0"/>
              <a:t>level</a:t>
            </a:r>
            <a:r>
              <a:rPr lang="zh-CN" altLang="en-US" dirty="0"/>
              <a:t>都会被调整为大于</a:t>
            </a:r>
            <a:r>
              <a:rPr lang="en-US" altLang="zh-CN" dirty="0"/>
              <a:t>level(u)</a:t>
            </a:r>
            <a:r>
              <a:rPr lang="zh-CN" altLang="en-US" dirty="0"/>
              <a:t>，不会在</a:t>
            </a:r>
            <a:r>
              <a:rPr lang="en-US" altLang="zh-CN" dirty="0"/>
              <a:t>u</a:t>
            </a:r>
            <a:r>
              <a:rPr lang="zh-CN" altLang="en-US" dirty="0"/>
              <a:t>之前被处理。此步骤不会产生错误的结果，因为它相当于将 </a:t>
            </a:r>
            <a:r>
              <a:rPr lang="en-US" altLang="zh-CN" dirty="0"/>
              <a:t>v </a:t>
            </a:r>
            <a:r>
              <a:rPr lang="zh-CN" altLang="en-US" dirty="0"/>
              <a:t>的级别更新为早于其值的最终结果，该值将保持不变，直到 </a:t>
            </a:r>
            <a:r>
              <a:rPr lang="en-US" altLang="zh-CN" dirty="0"/>
              <a:t>v </a:t>
            </a:r>
            <a:r>
              <a:rPr lang="zh-CN" altLang="en-US" dirty="0"/>
              <a:t>被激活。</a:t>
            </a:r>
            <a:br>
              <a:rPr lang="zh-CN" altLang="en-US" dirty="0"/>
            </a:br>
            <a:endParaRPr lang="zh-CN" altLang="en-US" dirty="0"/>
          </a:p>
          <a:p>
            <a:r>
              <a:rPr lang="zh-CN" altLang="en-US" dirty="0"/>
              <a:t> </a:t>
            </a:r>
          </a:p>
          <a:p>
            <a:pPr marL="0" lvl="0" indent="457200" defTabSz="671830" eaLnBrk="1" hangingPunct="1">
              <a:buFont typeface="Wingdings" panose="05000000000000000000" pitchFamily="2" charset="2"/>
              <a:buNone/>
            </a:pPr>
            <a:endParaRPr lang="en-US" altLang="zh-CN" b="0" i="0" dirty="0">
              <a:solidFill>
                <a:srgbClr val="1D1D1F"/>
              </a:solidFill>
              <a:effectLst/>
              <a:latin typeface="SourceSansPr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45059"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13</a:t>
            </a:fld>
            <a:endParaRPr lang="en-US" altLang="zh-CN" sz="1200" dirty="0"/>
          </a:p>
        </p:txBody>
      </p:sp>
      <p:sp>
        <p:nvSpPr>
          <p:cNvPr id="45060" name="Rectangle 2"/>
          <p:cNvSpPr>
            <a:spLocks noGrp="1" noRot="1" noChangeAspect="1" noTextEdit="1"/>
          </p:cNvSpPr>
          <p:nvPr>
            <p:ph type="sldImg"/>
          </p:nvPr>
        </p:nvSpPr>
        <p:spPr/>
      </p:sp>
      <p:sp>
        <p:nvSpPr>
          <p:cNvPr id="45061" name="Rectangle 3"/>
          <p:cNvSpPr>
            <a:spLocks noGrp="1"/>
          </p:cNvSpPr>
          <p:nvPr>
            <p:ph type="body"/>
          </p:nvPr>
        </p:nvSpPr>
        <p:spPr/>
        <p:txBody>
          <a:bodyPr wrap="square" lIns="91440" tIns="45720" rIns="91440" bIns="45720" anchor="t" anchorCtr="0"/>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b="0" dirty="0">
                <a:latin typeface="微软雅黑" panose="020B0503020204020204" pitchFamily="34" charset="-122"/>
                <a:ea typeface="微软雅黑" panose="020B0503020204020204" pitchFamily="34" charset="-122"/>
                <a:sym typeface="+mn-ea"/>
              </a:rPr>
              <a:t>边删除的过程与算法1相似。前面提到过受删除边影响的顶点的层级的变化是</a:t>
            </a:r>
            <a:r>
              <a:rPr lang="zh-CN" altLang="en-US" dirty="0">
                <a:solidFill>
                  <a:srgbClr val="FF0000"/>
                </a:solidFill>
                <a:latin typeface="微软雅黑" panose="020B0503020204020204" pitchFamily="34" charset="-122"/>
                <a:ea typeface="微软雅黑" panose="020B0503020204020204" pitchFamily="34" charset="-122"/>
                <a:sym typeface="+mn-ea"/>
              </a:rPr>
              <a:t>不可预测</a:t>
            </a:r>
            <a:r>
              <a:rPr lang="zh-CN" altLang="en-US" b="0" dirty="0">
                <a:latin typeface="微软雅黑" panose="020B0503020204020204" pitchFamily="34" charset="-122"/>
                <a:ea typeface="微软雅黑" panose="020B0503020204020204" pitchFamily="34" charset="-122"/>
                <a:sym typeface="+mn-ea"/>
              </a:rPr>
              <a:t>的。</a:t>
            </a:r>
            <a:r>
              <a:rPr lang="zh-CN" altLang="en-US" sz="1200" b="0" dirty="0">
                <a:latin typeface="微软雅黑" panose="020B0503020204020204" pitchFamily="34" charset="-122"/>
                <a:ea typeface="微软雅黑" panose="020B0503020204020204" pitchFamily="34" charset="-122"/>
                <a:sym typeface="+mn-ea"/>
              </a:rPr>
              <a:t>如果删除了一条边u→v，那么基于v的子树上的每个顶点都必须找到一个新的父节点，或者被重置为初始状态，并且它们的新父节点可以是任何其他顶点。</a:t>
            </a:r>
            <a:endParaRPr lang="en-US" altLang="zh-CN" sz="1200" b="0" dirty="0">
              <a:latin typeface="微软雅黑" panose="020B0503020204020204" pitchFamily="34" charset="-122"/>
              <a:ea typeface="微软雅黑" panose="020B0503020204020204" pitchFamily="34" charset="-122"/>
              <a:sym typeface="+mn-ea"/>
            </a:endParaRPr>
          </a:p>
          <a:p>
            <a:pPr lvl="0" eaLnBrk="1" hangingPunct="1"/>
            <a:endParaRPr lang="en-US" altLang="zh-CN" b="0" dirty="0">
              <a:latin typeface="微软雅黑" panose="020B0503020204020204" pitchFamily="34" charset="-122"/>
              <a:ea typeface="微软雅黑" panose="020B0503020204020204" pitchFamily="34" charset="-122"/>
              <a:sym typeface="+mn-ea"/>
            </a:endParaRPr>
          </a:p>
          <a:p>
            <a:pPr lvl="0" eaLnBrk="1" hangingPunct="1"/>
            <a:endParaRPr lang="en-US" altLang="zh-CN" b="0" dirty="0">
              <a:latin typeface="微软雅黑" panose="020B0503020204020204" pitchFamily="34" charset="-122"/>
              <a:ea typeface="微软雅黑" panose="020B0503020204020204" pitchFamily="34" charset="-122"/>
              <a:sym typeface="+mn-ea"/>
            </a:endParaRPr>
          </a:p>
          <a:p>
            <a:pPr lvl="0" eaLnBrk="1" hangingPunct="1"/>
            <a:r>
              <a:rPr lang="zh-CN" altLang="en-US" b="0" dirty="0">
                <a:latin typeface="微软雅黑" panose="020B0503020204020204" pitchFamily="34" charset="-122"/>
                <a:ea typeface="微软雅黑" panose="020B0503020204020204" pitchFamily="34" charset="-122"/>
                <a:sym typeface="+mn-ea"/>
              </a:rPr>
              <a:t>与算法1中的总执行流的唯一区别是，输入顶点级别被更改为前一个快照的依赖树的级别。</a:t>
            </a:r>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53251"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14</a:t>
            </a:fld>
            <a:endParaRPr lang="en-US" altLang="zh-CN" sz="1200" dirty="0"/>
          </a:p>
        </p:txBody>
      </p:sp>
      <p:sp>
        <p:nvSpPr>
          <p:cNvPr id="53252" name="Rectangle 2"/>
          <p:cNvSpPr>
            <a:spLocks noGrp="1" noRot="1" noChangeAspect="1" noTextEdit="1"/>
          </p:cNvSpPr>
          <p:nvPr>
            <p:ph type="sldImg"/>
          </p:nvPr>
        </p:nvSpPr>
        <p:spPr/>
      </p:sp>
      <p:sp>
        <p:nvSpPr>
          <p:cNvPr id="53253"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55299"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15</a:t>
            </a:fld>
            <a:endParaRPr lang="en-US" altLang="zh-CN" sz="1200" dirty="0"/>
          </a:p>
        </p:txBody>
      </p:sp>
      <p:sp>
        <p:nvSpPr>
          <p:cNvPr id="55300" name="Rectangle 2"/>
          <p:cNvSpPr>
            <a:spLocks noGrp="1" noRot="1" noChangeAspect="1" noTextEdit="1"/>
          </p:cNvSpPr>
          <p:nvPr>
            <p:ph type="sldImg"/>
          </p:nvPr>
        </p:nvSpPr>
        <p:spPr/>
      </p:sp>
      <p:sp>
        <p:nvSpPr>
          <p:cNvPr id="55301"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57347"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16</a:t>
            </a:fld>
            <a:endParaRPr lang="en-US" altLang="zh-CN" sz="1200" dirty="0"/>
          </a:p>
        </p:txBody>
      </p:sp>
      <p:sp>
        <p:nvSpPr>
          <p:cNvPr id="57348" name="Rectangle 2"/>
          <p:cNvSpPr>
            <a:spLocks noGrp="1" noRot="1" noChangeAspect="1" noTextEdit="1"/>
          </p:cNvSpPr>
          <p:nvPr>
            <p:ph type="sldImg"/>
          </p:nvPr>
        </p:nvSpPr>
        <p:spPr/>
      </p:sp>
      <p:sp>
        <p:nvSpPr>
          <p:cNvPr id="57349"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5939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17</a:t>
            </a:fld>
            <a:endParaRPr lang="en-US" altLang="zh-CN" sz="1200" dirty="0"/>
          </a:p>
        </p:txBody>
      </p:sp>
      <p:sp>
        <p:nvSpPr>
          <p:cNvPr id="59396" name="Rectangle 2"/>
          <p:cNvSpPr>
            <a:spLocks noGrp="1" noRot="1" noChangeAspect="1" noTextEdit="1"/>
          </p:cNvSpPr>
          <p:nvPr>
            <p:ph type="sldImg"/>
          </p:nvPr>
        </p:nvSpPr>
        <p:spPr/>
      </p:sp>
      <p:sp>
        <p:nvSpPr>
          <p:cNvPr id="59397"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61443"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18</a:t>
            </a:fld>
            <a:endParaRPr lang="en-US" altLang="zh-CN" sz="1200" dirty="0"/>
          </a:p>
        </p:txBody>
      </p:sp>
      <p:sp>
        <p:nvSpPr>
          <p:cNvPr id="61444" name="Rectangle 2"/>
          <p:cNvSpPr>
            <a:spLocks noGrp="1" noRot="1" noChangeAspect="1" noTextEdit="1"/>
          </p:cNvSpPr>
          <p:nvPr>
            <p:ph type="sldImg"/>
          </p:nvPr>
        </p:nvSpPr>
        <p:spPr/>
      </p:sp>
      <p:sp>
        <p:nvSpPr>
          <p:cNvPr id="61445" name="Rectangle 3"/>
          <p:cNvSpPr>
            <a:spLocks noGrp="1"/>
          </p:cNvSpPr>
          <p:nvPr>
            <p:ph type="body"/>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63491"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19</a:t>
            </a:fld>
            <a:endParaRPr lang="en-US" altLang="zh-CN" sz="1200" dirty="0"/>
          </a:p>
        </p:txBody>
      </p:sp>
      <p:sp>
        <p:nvSpPr>
          <p:cNvPr id="63492" name="Rectangle 2"/>
          <p:cNvSpPr>
            <a:spLocks noGrp="1" noRot="1" noChangeAspect="1" noTextEdit="1"/>
          </p:cNvSpPr>
          <p:nvPr>
            <p:ph type="sldImg"/>
          </p:nvPr>
        </p:nvSpPr>
        <p:spPr/>
      </p:sp>
      <p:sp>
        <p:nvSpPr>
          <p:cNvPr id="63493" name="Rectangle 3"/>
          <p:cNvSpPr>
            <a:spLocks noGrp="1"/>
          </p:cNvSpPr>
          <p:nvPr>
            <p:ph type="body"/>
          </p:nvPr>
        </p:nvSpPr>
        <p:spPr>
          <a:xfrm>
            <a:off x="914400" y="4343400"/>
            <a:ext cx="5029200" cy="4114800"/>
          </a:xfrm>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2867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2</a:t>
            </a:fld>
            <a:endParaRPr lang="en-US" altLang="zh-CN" sz="1200" dirty="0"/>
          </a:p>
        </p:txBody>
      </p:sp>
      <p:sp>
        <p:nvSpPr>
          <p:cNvPr id="28676" name="Rectangle 2"/>
          <p:cNvSpPr>
            <a:spLocks noGrp="1" noRot="1" noChangeAspect="1" noTextEdit="1"/>
          </p:cNvSpPr>
          <p:nvPr>
            <p:ph type="sldImg"/>
          </p:nvPr>
        </p:nvSpPr>
        <p:spPr/>
      </p:sp>
      <p:sp>
        <p:nvSpPr>
          <p:cNvPr id="28677" name="Rectangle 3"/>
          <p:cNvSpPr>
            <a:spLocks noGrp="1"/>
          </p:cNvSpPr>
          <p:nvPr>
            <p:ph type="body"/>
          </p:nvPr>
        </p:nvSpPr>
        <p:spPr/>
        <p:txBody>
          <a:bodyPr wrap="square" lIns="91440" tIns="45720" rIns="91440" bIns="45720" anchor="t" anchorCtr="0"/>
          <a:lstStyle/>
          <a:p>
            <a:pPr lvl="0" eaLnBrk="1" hangingPunct="1"/>
            <a:r>
              <a:rPr lang="zh-CN" altLang="en-US" dirty="0"/>
              <a:t>这里介绍了流图处理过程的一些概念</a:t>
            </a:r>
            <a:endParaRPr lang="zh-CN" altLang="zh-CN" dirty="0"/>
          </a:p>
        </p:txBody>
      </p:sp>
    </p:spTree>
    <p:extLst>
      <p:ext uri="{BB962C8B-B14F-4D97-AF65-F5344CB8AC3E}">
        <p14:creationId xmlns:p14="http://schemas.microsoft.com/office/powerpoint/2010/main" val="3711894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2867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3</a:t>
            </a:fld>
            <a:endParaRPr lang="en-US" altLang="zh-CN" sz="1200" dirty="0"/>
          </a:p>
        </p:txBody>
      </p:sp>
      <p:sp>
        <p:nvSpPr>
          <p:cNvPr id="28676" name="Rectangle 2"/>
          <p:cNvSpPr>
            <a:spLocks noGrp="1" noRot="1" noChangeAspect="1" noTextEdit="1"/>
          </p:cNvSpPr>
          <p:nvPr>
            <p:ph type="sldImg"/>
          </p:nvPr>
        </p:nvSpPr>
        <p:spPr/>
      </p:sp>
      <p:sp>
        <p:nvSpPr>
          <p:cNvPr id="28677" name="Rectangle 3"/>
          <p:cNvSpPr>
            <a:spLocks noGrp="1"/>
          </p:cNvSpPr>
          <p:nvPr>
            <p:ph type="body"/>
          </p:nvPr>
        </p:nvSpPr>
        <p:spPr/>
        <p:txBody>
          <a:bodyPr wrap="square" lIns="91440" tIns="45720" rIns="91440" bIns="45720" anchor="t" anchorCtr="0"/>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dirty="0">
                <a:latin typeface="微软雅黑" panose="020B0503020204020204" pitchFamily="34" charset="-122"/>
                <a:ea typeface="微软雅黑" panose="020B0503020204020204" pitchFamily="34" charset="-122"/>
              </a:rPr>
              <a:t>为了高效处理流图，可以不必在每次图结构应用更新后都从头迭代，而是逐步改进先前图形快照的结果。换句话说，在更新流到达后，将首先识别受边添加和边删除影响的顶点，有且仅有这些点才会被激活，并将新状态传播到它们的邻居，直到整个图收敛到最新状态。</a:t>
            </a:r>
            <a:endParaRPr lang="zh-CN" altLang="en-US" sz="1200" dirty="0">
              <a:solidFill>
                <a:schemeClr val="tx1"/>
              </a:solidFill>
              <a:latin typeface="微软雅黑" panose="020B0503020204020204" pitchFamily="34" charset="-122"/>
              <a:ea typeface="微软雅黑" panose="020B0503020204020204" pitchFamily="34" charset="-122"/>
            </a:endParaRPr>
          </a:p>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30723"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a:t>
            </a:fld>
            <a:endParaRPr lang="en-US" altLang="zh-CN" sz="1200" dirty="0"/>
          </a:p>
        </p:txBody>
      </p:sp>
      <p:sp>
        <p:nvSpPr>
          <p:cNvPr id="30724" name="Rectangle 2"/>
          <p:cNvSpPr>
            <a:spLocks noGrp="1" noRot="1" noChangeAspect="1" noTextEdit="1"/>
          </p:cNvSpPr>
          <p:nvPr>
            <p:ph type="sldImg"/>
          </p:nvPr>
        </p:nvSpPr>
        <p:spPr/>
      </p:sp>
      <p:sp>
        <p:nvSpPr>
          <p:cNvPr id="30725" name="Rectangle 3"/>
          <p:cNvSpPr>
            <a:spLocks noGrp="1"/>
          </p:cNvSpPr>
          <p:nvPr>
            <p:ph type="body"/>
          </p:nvPr>
        </p:nvSpPr>
        <p:spPr/>
        <p:txBody>
          <a:bodyPr wrap="square" lIns="91440" tIns="45720" rIns="91440" bIns="45720" anchor="t" anchorCtr="0"/>
          <a:lstStyle/>
          <a:p>
            <a:pPr lvl="0" eaLnBrk="1" hangingPunct="1"/>
            <a:r>
              <a:rPr lang="zh-CN" altLang="en-US" sz="1200" dirty="0">
                <a:latin typeface="微软雅黑" panose="020B0503020204020204" pitchFamily="34" charset="-122"/>
                <a:ea typeface="微软雅黑" panose="020B0503020204020204" pitchFamily="34" charset="-122"/>
                <a:sym typeface="宋体" panose="02010600030101010101" pitchFamily="2" charset="-122"/>
              </a:rPr>
              <a:t>当更新到达时，直接受影响的顶点被设置为活动状态，此时需要将它们的新状态传播到邻居。然而，由于活动顶点之间的依赖关系，位于依赖链后一部分的顶点将从前一个顶点接收状态传播，通常需要进行多次更新和传播。</a:t>
            </a:r>
            <a:endParaRPr lang="en-US" altLang="zh-CN" sz="1200" dirty="0">
              <a:latin typeface="微软雅黑" panose="020B0503020204020204" pitchFamily="34" charset="-122"/>
              <a:ea typeface="微软雅黑" panose="020B0503020204020204" pitchFamily="34" charset="-122"/>
              <a:sym typeface="宋体" panose="02010600030101010101" pitchFamily="2" charset="-122"/>
            </a:endParaRPr>
          </a:p>
          <a:p>
            <a:pPr lvl="0" eaLnBrk="1" hangingPunct="1"/>
            <a:endParaRPr lang="en-US" altLang="zh-CN" sz="120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3891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5</a:t>
            </a:fld>
            <a:endParaRPr lang="en-US" altLang="zh-CN" sz="1200" dirty="0"/>
          </a:p>
        </p:txBody>
      </p:sp>
      <p:sp>
        <p:nvSpPr>
          <p:cNvPr id="38916" name="Rectangle 2"/>
          <p:cNvSpPr>
            <a:spLocks noGrp="1" noRot="1" noChangeAspect="1" noTextEdit="1"/>
          </p:cNvSpPr>
          <p:nvPr>
            <p:ph type="sldImg"/>
          </p:nvPr>
        </p:nvSpPr>
        <p:spPr/>
      </p:sp>
      <p:sp>
        <p:nvSpPr>
          <p:cNvPr id="38917" name="Rectangle 3"/>
          <p:cNvSpPr>
            <a:spLocks noGrp="1"/>
          </p:cNvSpPr>
          <p:nvPr>
            <p:ph type="body"/>
          </p:nvPr>
        </p:nvSpPr>
        <p:spPr/>
        <p:txBody>
          <a:bodyPr wrap="square" lIns="91440" tIns="45720" rIns="91440" bIns="45720" anchor="t" anchorCtr="0"/>
          <a:lstStyle/>
          <a:p>
            <a:pPr lvl="0" eaLnBrk="1" hangingPunct="1"/>
            <a:r>
              <a:rPr lang="zh-CN" altLang="en-US" b="0" i="0" dirty="0">
                <a:solidFill>
                  <a:srgbClr val="1D1D1F"/>
                </a:solidFill>
                <a:effectLst/>
                <a:latin typeface="SourceSansPro"/>
              </a:rPr>
              <a:t>在我们的工作中，我们分析了单调图算法在面对流式更新时的传播特性，发现依赖树不仅可以用来修剪删除计算，还可以用来极大地优化添加和删除计算。当流式更新到达时，依赖树中每个顶点的级别只会在有限的情况下发生变化，从而允许我们根据依赖树中的级别以从上到下的顺序处理活动顶点（例如，受边更新影响）。这样一来，由于顶点的处理顺序不规则而造成的大量冗余计算将被去除。</a:t>
            </a:r>
            <a:endParaRPr lang="en-US" altLang="zh-CN" b="0" i="0" dirty="0">
              <a:solidFill>
                <a:srgbClr val="1D1D1F"/>
              </a:solidFill>
              <a:effectLst/>
              <a:latin typeface="SourceSansPro"/>
            </a:endParaRPr>
          </a:p>
          <a:p>
            <a:pPr lvl="0" eaLnBrk="1" hangingPunct="1"/>
            <a:r>
              <a:rPr lang="zh-CN" altLang="en-US" b="0" i="0" dirty="0">
                <a:solidFill>
                  <a:srgbClr val="1D1D1F"/>
                </a:solidFill>
                <a:effectLst/>
                <a:latin typeface="SourceSansPro"/>
              </a:rPr>
              <a:t>根据我们的观察，我们提出了 </a:t>
            </a:r>
            <a:r>
              <a:rPr lang="en-US" altLang="zh-CN" b="0" i="0" dirty="0" err="1">
                <a:solidFill>
                  <a:srgbClr val="1D1D1F"/>
                </a:solidFill>
                <a:effectLst/>
                <a:latin typeface="SourceSansPro"/>
              </a:rPr>
              <a:t>ACGraph</a:t>
            </a:r>
            <a:r>
              <a:rPr lang="zh-CN" altLang="en-US" b="0" i="0" dirty="0">
                <a:solidFill>
                  <a:srgbClr val="1D1D1F"/>
                </a:solidFill>
                <a:effectLst/>
                <a:latin typeface="SourceSansPro"/>
              </a:rPr>
              <a:t>，这是一种有效的运行时方法，可以大大加速单调算法的流图处理。 </a:t>
            </a:r>
            <a:r>
              <a:rPr lang="en-US" altLang="zh-CN" b="0" i="0" dirty="0" err="1">
                <a:solidFill>
                  <a:srgbClr val="1D1D1F"/>
                </a:solidFill>
                <a:effectLst/>
                <a:latin typeface="SourceSansPro"/>
              </a:rPr>
              <a:t>ACGraph</a:t>
            </a:r>
            <a:r>
              <a:rPr lang="en-US" altLang="zh-CN" b="0" i="0" dirty="0">
                <a:solidFill>
                  <a:srgbClr val="1D1D1F"/>
                </a:solidFill>
                <a:effectLst/>
                <a:latin typeface="SourceSansPro"/>
              </a:rPr>
              <a:t> </a:t>
            </a:r>
            <a:r>
              <a:rPr lang="zh-CN" altLang="en-US" b="0" i="0" dirty="0">
                <a:solidFill>
                  <a:srgbClr val="1D1D1F"/>
                </a:solidFill>
                <a:effectLst/>
                <a:latin typeface="SourceSansPro"/>
              </a:rPr>
              <a:t>维护顶点的依赖树，并利用它们在处理批量更新时显示加速整个图的收敛。此外，</a:t>
            </a:r>
            <a:r>
              <a:rPr lang="en-US" altLang="zh-CN" b="0" i="0" dirty="0" err="1">
                <a:solidFill>
                  <a:srgbClr val="1D1D1F"/>
                </a:solidFill>
                <a:effectLst/>
                <a:latin typeface="SourceSansPro"/>
              </a:rPr>
              <a:t>ACGraph</a:t>
            </a:r>
            <a:r>
              <a:rPr lang="zh-CN" altLang="en-US" b="0" i="0" dirty="0">
                <a:solidFill>
                  <a:srgbClr val="1D1D1F"/>
                </a:solidFill>
                <a:effectLst/>
                <a:latin typeface="SourceSansPro"/>
              </a:rPr>
              <a:t>几乎没有引入额外的开销来实现优化，也能保证高并行性。</a:t>
            </a:r>
            <a:endParaRPr lang="en-US" altLang="zh-CN" b="0" i="0" dirty="0">
              <a:solidFill>
                <a:srgbClr val="1D1D1F"/>
              </a:solidFill>
              <a:effectLst/>
              <a:latin typeface="SourceSansPro"/>
            </a:endParaRPr>
          </a:p>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3891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6</a:t>
            </a:fld>
            <a:endParaRPr lang="en-US" altLang="zh-CN" sz="1200" dirty="0"/>
          </a:p>
        </p:txBody>
      </p:sp>
      <p:sp>
        <p:nvSpPr>
          <p:cNvPr id="38916" name="Rectangle 2"/>
          <p:cNvSpPr>
            <a:spLocks noGrp="1" noRot="1" noChangeAspect="1" noTextEdit="1"/>
          </p:cNvSpPr>
          <p:nvPr>
            <p:ph type="sldImg"/>
          </p:nvPr>
        </p:nvSpPr>
        <p:spPr/>
      </p:sp>
      <p:sp>
        <p:nvSpPr>
          <p:cNvPr id="38917" name="Rectangle 3"/>
          <p:cNvSpPr>
            <a:spLocks noGrp="1"/>
          </p:cNvSpPr>
          <p:nvPr>
            <p:ph type="body"/>
          </p:nvPr>
        </p:nvSpPr>
        <p:spPr/>
        <p:txBody>
          <a:bodyPr wrap="square" lIns="91440" tIns="45720" rIns="91440" bIns="45720" anchor="t" anchorCtr="0"/>
          <a:lstStyle/>
          <a:p>
            <a:pPr marL="0" lvl="0" indent="0" eaLnBrk="1" hangingPunct="1">
              <a:buNone/>
            </a:pPr>
            <a:r>
              <a:rPr lang="zh-CN" altLang="en-US" b="0" i="0" dirty="0">
                <a:solidFill>
                  <a:srgbClr val="1D1D1F"/>
                </a:solidFill>
                <a:effectLst/>
                <a:latin typeface="SourceSansPro"/>
              </a:rPr>
              <a:t>在处理边添加时，我们首先更新直接受影响的顶点，包括它们在依赖树上的值和层级。然后第一轮计算中的这些活动顶点将更新其邻居的值和级别。</a:t>
            </a:r>
            <a:endParaRPr lang="en-US" altLang="zh-CN" b="0" i="0" dirty="0">
              <a:solidFill>
                <a:srgbClr val="1D1D1F"/>
              </a:solidFill>
              <a:effectLst/>
              <a:latin typeface="SourceSansPro"/>
            </a:endParaRPr>
          </a:p>
          <a:p>
            <a:pPr marL="0" lvl="0" indent="0" eaLnBrk="1" hangingPunct="1">
              <a:buNone/>
            </a:pPr>
            <a:endParaRPr lang="en-US" altLang="zh-CN" b="0" i="0" dirty="0">
              <a:solidFill>
                <a:srgbClr val="1D1D1F"/>
              </a:solidFill>
              <a:effectLst/>
              <a:latin typeface="SourceSansPro"/>
            </a:endParaRPr>
          </a:p>
          <a:p>
            <a:pPr marL="0" lvl="0" indent="0" eaLnBrk="1" hangingPunct="1">
              <a:buNone/>
            </a:pPr>
            <a:r>
              <a:rPr lang="zh-CN" altLang="en-US" b="0" i="0" dirty="0">
                <a:solidFill>
                  <a:srgbClr val="1D1D1F"/>
                </a:solidFill>
                <a:effectLst/>
                <a:latin typeface="SourceSansPro"/>
              </a:rPr>
              <a:t>图 </a:t>
            </a:r>
            <a:r>
              <a:rPr lang="en-US" altLang="zh-CN" b="0" i="0" dirty="0">
                <a:solidFill>
                  <a:srgbClr val="1D1D1F"/>
                </a:solidFill>
                <a:effectLst/>
                <a:latin typeface="SourceSansPro"/>
              </a:rPr>
              <a:t>2(a) </a:t>
            </a:r>
            <a:r>
              <a:rPr lang="zh-CN" altLang="en-US" b="0" i="0" dirty="0">
                <a:solidFill>
                  <a:srgbClr val="1D1D1F"/>
                </a:solidFill>
                <a:effectLst/>
                <a:latin typeface="SourceSansPro"/>
              </a:rPr>
              <a:t>提供了一个边添加的例子。在图</a:t>
            </a:r>
            <a:r>
              <a:rPr lang="en-US" altLang="zh-CN" b="0" i="0" dirty="0">
                <a:solidFill>
                  <a:srgbClr val="1D1D1F"/>
                </a:solidFill>
                <a:effectLst/>
                <a:latin typeface="SourceSansPro"/>
              </a:rPr>
              <a:t>1(a)</a:t>
            </a:r>
            <a:r>
              <a:rPr lang="zh-CN" altLang="en-US" b="0" i="0" dirty="0">
                <a:solidFill>
                  <a:srgbClr val="1D1D1F"/>
                </a:solidFill>
                <a:effectLst/>
                <a:latin typeface="SourceSansPro"/>
              </a:rPr>
              <a:t>的图中增加两条新边</a:t>
            </a:r>
            <a:r>
              <a:rPr lang="en-US" altLang="zh-CN" b="0" i="0" dirty="0">
                <a:solidFill>
                  <a:srgbClr val="1D1D1F"/>
                </a:solidFill>
                <a:effectLst/>
                <a:latin typeface="SourceSansPro"/>
              </a:rPr>
              <a:t>v6→v3</a:t>
            </a:r>
            <a:r>
              <a:rPr lang="zh-CN" altLang="en-US" b="0" i="0" dirty="0">
                <a:solidFill>
                  <a:srgbClr val="1D1D1F"/>
                </a:solidFill>
                <a:effectLst/>
                <a:latin typeface="SourceSansPro"/>
              </a:rPr>
              <a:t>和</a:t>
            </a:r>
            <a:r>
              <a:rPr lang="en-US" altLang="zh-CN" b="0" i="0" dirty="0">
                <a:solidFill>
                  <a:srgbClr val="1D1D1F"/>
                </a:solidFill>
                <a:effectLst/>
                <a:latin typeface="SourceSansPro"/>
              </a:rPr>
              <a:t>v1→v2</a:t>
            </a:r>
            <a:r>
              <a:rPr lang="zh-CN" altLang="en-US" b="0" i="0" dirty="0">
                <a:solidFill>
                  <a:srgbClr val="1D1D1F"/>
                </a:solidFill>
                <a:effectLst/>
                <a:latin typeface="SourceSansPro"/>
              </a:rPr>
              <a:t>，使</a:t>
            </a:r>
            <a:r>
              <a:rPr lang="en-US" altLang="zh-CN" b="0" i="0" dirty="0">
                <a:solidFill>
                  <a:srgbClr val="1D1D1F"/>
                </a:solidFill>
                <a:effectLst/>
                <a:latin typeface="SourceSansPro"/>
              </a:rPr>
              <a:t>v3</a:t>
            </a:r>
            <a:r>
              <a:rPr lang="zh-CN" altLang="en-US" b="0" i="0" dirty="0">
                <a:solidFill>
                  <a:srgbClr val="1D1D1F"/>
                </a:solidFill>
                <a:effectLst/>
                <a:latin typeface="SourceSansPro"/>
              </a:rPr>
              <a:t>和</a:t>
            </a:r>
            <a:r>
              <a:rPr lang="en-US" altLang="zh-CN" b="0" i="0" dirty="0">
                <a:solidFill>
                  <a:srgbClr val="1D1D1F"/>
                </a:solidFill>
                <a:effectLst/>
                <a:latin typeface="SourceSansPro"/>
              </a:rPr>
              <a:t>v2</a:t>
            </a:r>
            <a:r>
              <a:rPr lang="zh-CN" altLang="en-US" b="0" i="0" dirty="0">
                <a:solidFill>
                  <a:srgbClr val="1D1D1F"/>
                </a:solidFill>
                <a:effectLst/>
                <a:latin typeface="SourceSansPro"/>
              </a:rPr>
              <a:t>激活，</a:t>
            </a:r>
            <a:r>
              <a:rPr lang="en-US" altLang="zh-CN" b="0" i="0" dirty="0">
                <a:solidFill>
                  <a:srgbClr val="1D1D1F"/>
                </a:solidFill>
                <a:effectLst/>
                <a:latin typeface="SourceSansPro"/>
              </a:rPr>
              <a:t>v3</a:t>
            </a:r>
            <a:r>
              <a:rPr lang="zh-CN" altLang="en-US" b="0" i="0" dirty="0">
                <a:solidFill>
                  <a:srgbClr val="1D1D1F"/>
                </a:solidFill>
                <a:effectLst/>
                <a:latin typeface="SourceSansPro"/>
              </a:rPr>
              <a:t>的层级由</a:t>
            </a:r>
            <a:r>
              <a:rPr lang="en-US" altLang="zh-CN" b="0" i="0" dirty="0">
                <a:solidFill>
                  <a:srgbClr val="1D1D1F"/>
                </a:solidFill>
                <a:effectLst/>
                <a:latin typeface="SourceSansPro"/>
              </a:rPr>
              <a:t>1</a:t>
            </a:r>
            <a:r>
              <a:rPr lang="zh-CN" altLang="en-US" b="0" i="0" dirty="0">
                <a:solidFill>
                  <a:srgbClr val="1D1D1F"/>
                </a:solidFill>
                <a:effectLst/>
                <a:latin typeface="SourceSansPro"/>
              </a:rPr>
              <a:t>变为</a:t>
            </a:r>
            <a:r>
              <a:rPr lang="en-US" altLang="zh-CN" b="0" i="0" dirty="0">
                <a:solidFill>
                  <a:srgbClr val="1D1D1F"/>
                </a:solidFill>
                <a:effectLst/>
                <a:latin typeface="SourceSansPro"/>
              </a:rPr>
              <a:t>2</a:t>
            </a:r>
            <a:r>
              <a:rPr lang="zh-CN" altLang="en-US" b="0" i="0" dirty="0">
                <a:solidFill>
                  <a:srgbClr val="1D1D1F"/>
                </a:solidFill>
                <a:effectLst/>
                <a:latin typeface="SourceSansPro"/>
              </a:rPr>
              <a:t>。</a:t>
            </a:r>
            <a:r>
              <a:rPr lang="en-US" altLang="zh-CN" b="0" i="0" dirty="0">
                <a:solidFill>
                  <a:srgbClr val="1D1D1F"/>
                </a:solidFill>
                <a:effectLst/>
                <a:latin typeface="SourceSansPro"/>
              </a:rPr>
              <a:t>v3</a:t>
            </a:r>
            <a:r>
              <a:rPr lang="zh-CN" altLang="en-US" b="0" i="0" dirty="0">
                <a:solidFill>
                  <a:srgbClr val="1D1D1F"/>
                </a:solidFill>
                <a:effectLst/>
                <a:latin typeface="SourceSansPro"/>
              </a:rPr>
              <a:t>将进一步更新</a:t>
            </a:r>
            <a:r>
              <a:rPr lang="en-US" altLang="zh-CN" b="0" i="0" dirty="0">
                <a:solidFill>
                  <a:srgbClr val="1D1D1F"/>
                </a:solidFill>
                <a:effectLst/>
                <a:latin typeface="SourceSansPro"/>
              </a:rPr>
              <a:t>v1</a:t>
            </a:r>
            <a:r>
              <a:rPr lang="zh-CN" altLang="en-US" b="0" i="0" dirty="0">
                <a:solidFill>
                  <a:srgbClr val="1D1D1F"/>
                </a:solidFill>
                <a:effectLst/>
                <a:latin typeface="SourceSansPro"/>
              </a:rPr>
              <a:t>和</a:t>
            </a:r>
            <a:r>
              <a:rPr lang="en-US" altLang="zh-CN" b="0" i="0" dirty="0">
                <a:solidFill>
                  <a:srgbClr val="1D1D1F"/>
                </a:solidFill>
                <a:effectLst/>
                <a:latin typeface="SourceSansPro"/>
              </a:rPr>
              <a:t>v7</a:t>
            </a:r>
            <a:r>
              <a:rPr lang="zh-CN" altLang="en-US" b="0" i="0" dirty="0">
                <a:solidFill>
                  <a:srgbClr val="1D1D1F"/>
                </a:solidFill>
                <a:effectLst/>
                <a:latin typeface="SourceSansPro"/>
              </a:rPr>
              <a:t>的层级为</a:t>
            </a:r>
            <a:r>
              <a:rPr lang="en-US" altLang="zh-CN" b="0" i="0" dirty="0">
                <a:solidFill>
                  <a:srgbClr val="1D1D1F"/>
                </a:solidFill>
                <a:effectLst/>
                <a:latin typeface="SourceSansPro"/>
              </a:rPr>
              <a:t>3. </a:t>
            </a:r>
            <a:r>
              <a:rPr lang="zh-CN" altLang="en-US" b="0" i="0" dirty="0">
                <a:solidFill>
                  <a:srgbClr val="1D1D1F"/>
                </a:solidFill>
                <a:effectLst/>
                <a:latin typeface="SourceSansPro"/>
              </a:rPr>
              <a:t>最终的依赖树和各顶点层级的变化如图</a:t>
            </a:r>
            <a:r>
              <a:rPr lang="en-US" altLang="zh-CN" b="0" i="0" dirty="0">
                <a:solidFill>
                  <a:srgbClr val="1D1D1F"/>
                </a:solidFill>
                <a:effectLst/>
                <a:latin typeface="SourceSansPro"/>
              </a:rPr>
              <a:t>2(b)</a:t>
            </a:r>
            <a:r>
              <a:rPr lang="zh-CN" altLang="en-US" b="0" i="0" dirty="0">
                <a:solidFill>
                  <a:srgbClr val="1D1D1F"/>
                </a:solidFill>
                <a:effectLst/>
                <a:latin typeface="SourceSansPro"/>
              </a:rPr>
              <a:t>和图</a:t>
            </a:r>
            <a:r>
              <a:rPr lang="en-US" altLang="zh-CN" b="0" i="0" dirty="0">
                <a:solidFill>
                  <a:srgbClr val="1D1D1F"/>
                </a:solidFill>
                <a:effectLst/>
                <a:latin typeface="SourceSansPro"/>
              </a:rPr>
              <a:t>2(c)</a:t>
            </a:r>
            <a:r>
              <a:rPr lang="zh-CN" altLang="en-US" b="0" i="0" dirty="0">
                <a:solidFill>
                  <a:srgbClr val="1D1D1F"/>
                </a:solidFill>
                <a:effectLst/>
                <a:latin typeface="SourceSansPro"/>
              </a:rPr>
              <a:t>所示。</a:t>
            </a:r>
            <a:endParaRPr lang="zh-CN" altLang="en-US" b="0" dirty="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101701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3891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7</a:t>
            </a:fld>
            <a:endParaRPr lang="en-US" altLang="zh-CN" sz="1200" dirty="0"/>
          </a:p>
        </p:txBody>
      </p:sp>
      <p:sp>
        <p:nvSpPr>
          <p:cNvPr id="38916" name="Rectangle 2"/>
          <p:cNvSpPr>
            <a:spLocks noGrp="1" noRot="1" noChangeAspect="1" noTextEdit="1"/>
          </p:cNvSpPr>
          <p:nvPr>
            <p:ph type="sldImg"/>
          </p:nvPr>
        </p:nvSpPr>
        <p:spPr/>
      </p:sp>
      <p:sp>
        <p:nvSpPr>
          <p:cNvPr id="38917" name="Rectangle 3"/>
          <p:cNvSpPr>
            <a:spLocks noGrp="1"/>
          </p:cNvSpPr>
          <p:nvPr>
            <p:ph type="body"/>
          </p:nvPr>
        </p:nvSpPr>
        <p:spPr/>
        <p:txBody>
          <a:bodyPr wrap="square" lIns="91440" tIns="45720" rIns="91440" bIns="45720" anchor="t" anchorCtr="0"/>
          <a:lstStyle/>
          <a:p>
            <a:pPr marL="0" lvl="0" indent="0" eaLnBrk="1" hangingPunct="1">
              <a:buNone/>
            </a:pPr>
            <a:r>
              <a:rPr lang="zh-CN" altLang="en-US" b="0" i="0" dirty="0">
                <a:solidFill>
                  <a:srgbClr val="1D1D1F"/>
                </a:solidFill>
                <a:effectLst/>
                <a:latin typeface="SourceSansPro"/>
              </a:rPr>
              <a:t>我们从这个过程中做了几个观察。首先，如果一个活动顶点 </a:t>
            </a:r>
            <a:r>
              <a:rPr lang="en-US" altLang="zh-CN" b="0" i="0" dirty="0">
                <a:solidFill>
                  <a:srgbClr val="1D1D1F"/>
                </a:solidFill>
                <a:effectLst/>
                <a:latin typeface="SourceSansPro"/>
              </a:rPr>
              <a:t>u </a:t>
            </a:r>
            <a:r>
              <a:rPr lang="zh-CN" altLang="en-US" b="0" i="0" dirty="0">
                <a:solidFill>
                  <a:srgbClr val="1D1D1F"/>
                </a:solidFill>
                <a:effectLst/>
                <a:latin typeface="SourceSansPro"/>
              </a:rPr>
              <a:t>更新了它的邻居 </a:t>
            </a:r>
            <a:r>
              <a:rPr lang="en-US" altLang="zh-CN" b="0" i="0" dirty="0">
                <a:solidFill>
                  <a:srgbClr val="1D1D1F"/>
                </a:solidFill>
                <a:effectLst/>
                <a:latin typeface="SourceSansPro"/>
              </a:rPr>
              <a:t>v</a:t>
            </a:r>
            <a:r>
              <a:rPr lang="zh-CN" altLang="en-US" b="0" i="0" dirty="0">
                <a:solidFill>
                  <a:srgbClr val="1D1D1F"/>
                </a:solidFill>
                <a:effectLst/>
                <a:latin typeface="SourceSansPro"/>
              </a:rPr>
              <a:t>，那么 </a:t>
            </a:r>
            <a:r>
              <a:rPr lang="en-US" altLang="zh-CN" b="0" i="0" dirty="0">
                <a:solidFill>
                  <a:srgbClr val="1D1D1F"/>
                </a:solidFill>
                <a:effectLst/>
                <a:latin typeface="SourceSansPro"/>
              </a:rPr>
              <a:t>level(v) </a:t>
            </a:r>
            <a:r>
              <a:rPr lang="zh-CN" altLang="en-US" b="0" i="0" dirty="0">
                <a:solidFill>
                  <a:srgbClr val="1D1D1F"/>
                </a:solidFill>
                <a:effectLst/>
                <a:latin typeface="SourceSansPro"/>
              </a:rPr>
              <a:t>肯定会被设置为 </a:t>
            </a:r>
            <a:r>
              <a:rPr lang="en-US" altLang="zh-CN" b="0" i="0" dirty="0">
                <a:solidFill>
                  <a:srgbClr val="1D1D1F"/>
                </a:solidFill>
                <a:effectLst/>
                <a:latin typeface="SourceSansPro"/>
              </a:rPr>
              <a:t>level(u) + 1</a:t>
            </a:r>
            <a:r>
              <a:rPr lang="zh-CN" altLang="en-US" b="0" i="0" dirty="0">
                <a:solidFill>
                  <a:srgbClr val="1D1D1F"/>
                </a:solidFill>
                <a:effectLst/>
                <a:latin typeface="SourceSansPro"/>
              </a:rPr>
              <a:t>。其次，如果源顶点和目标顶点在最后的依赖树中属于同一子树，他们的依赖关系将在新树中保持不变。第三，一个活动顶点可能会将其他子树上的新顶点变成其级别小于其级别的子节点，但最初依赖于它的那些将保持不变。</a:t>
            </a:r>
            <a:endParaRPr lang="zh-CN" altLang="en-US" b="0" dirty="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383811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3891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8</a:t>
            </a:fld>
            <a:endParaRPr lang="en-US" altLang="zh-CN" sz="1200" dirty="0"/>
          </a:p>
        </p:txBody>
      </p:sp>
      <p:sp>
        <p:nvSpPr>
          <p:cNvPr id="38916" name="Rectangle 2"/>
          <p:cNvSpPr>
            <a:spLocks noGrp="1" noRot="1" noChangeAspect="1" noTextEdit="1"/>
          </p:cNvSpPr>
          <p:nvPr>
            <p:ph type="sldImg"/>
          </p:nvPr>
        </p:nvSpPr>
        <p:spPr/>
      </p:sp>
      <p:sp>
        <p:nvSpPr>
          <p:cNvPr id="38917" name="Rectangle 3"/>
          <p:cNvSpPr>
            <a:spLocks noGrp="1"/>
          </p:cNvSpPr>
          <p:nvPr>
            <p:ph type="body"/>
          </p:nvPr>
        </p:nvSpPr>
        <p:spPr/>
        <p:txBody>
          <a:bodyPr wrap="square" lIns="91440" tIns="45720" rIns="91440" bIns="45720" anchor="t" anchorCtr="0"/>
          <a:lstStyle/>
          <a:p>
            <a:pPr marL="0" lvl="0" indent="0" eaLnBrk="1" hangingPunct="1">
              <a:buNone/>
            </a:pPr>
            <a:r>
              <a:rPr lang="zh-CN" altLang="en-US" b="0" i="0" dirty="0">
                <a:solidFill>
                  <a:srgbClr val="1D1D1F"/>
                </a:solidFill>
                <a:effectLst/>
                <a:latin typeface="SourceSansPro"/>
              </a:rPr>
              <a:t>对于删除，直接受影响的每个顶点将首先重置为初始值，然后使用依赖树获取近似值和新级别。一个顶点被设置为激活后，其依赖于它的邻居也将被重置并以相同的方式处理。</a:t>
            </a:r>
            <a:endParaRPr lang="en-US" altLang="zh-CN" b="0" i="0" dirty="0">
              <a:solidFill>
                <a:srgbClr val="1D1D1F"/>
              </a:solidFill>
              <a:effectLst/>
              <a:latin typeface="SourceSansPro"/>
            </a:endParaRPr>
          </a:p>
          <a:p>
            <a:pPr marL="0" lvl="0" indent="0" eaLnBrk="1" hangingPunct="1">
              <a:buNone/>
            </a:pPr>
            <a:r>
              <a:rPr lang="zh-CN" altLang="en-US" b="0" i="0" dirty="0">
                <a:solidFill>
                  <a:srgbClr val="1D1D1F"/>
                </a:solidFill>
                <a:effectLst/>
                <a:latin typeface="SourceSansPro"/>
              </a:rPr>
              <a:t>假设在图 </a:t>
            </a:r>
            <a:r>
              <a:rPr lang="en-US" altLang="zh-CN" b="0" i="0" dirty="0">
                <a:solidFill>
                  <a:srgbClr val="1D1D1F"/>
                </a:solidFill>
                <a:effectLst/>
                <a:latin typeface="SourceSansPro"/>
              </a:rPr>
              <a:t>2(a) </a:t>
            </a:r>
            <a:r>
              <a:rPr lang="zh-CN" altLang="en-US" b="0" i="0" dirty="0">
                <a:solidFill>
                  <a:srgbClr val="1D1D1F"/>
                </a:solidFill>
                <a:effectLst/>
                <a:latin typeface="SourceSansPro"/>
              </a:rPr>
              <a:t>中已经添加了 </a:t>
            </a:r>
            <a:r>
              <a:rPr lang="en-US" altLang="zh-CN" b="0" i="0" dirty="0">
                <a:solidFill>
                  <a:srgbClr val="1D1D1F"/>
                </a:solidFill>
                <a:effectLst/>
                <a:latin typeface="SourceSansPro"/>
              </a:rPr>
              <a:t>v6 → v3 </a:t>
            </a:r>
            <a:r>
              <a:rPr lang="zh-CN" altLang="en-US" b="0" i="0" dirty="0">
                <a:solidFill>
                  <a:srgbClr val="1D1D1F"/>
                </a:solidFill>
                <a:effectLst/>
                <a:latin typeface="SourceSansPro"/>
              </a:rPr>
              <a:t>和 </a:t>
            </a:r>
            <a:r>
              <a:rPr lang="en-US" altLang="zh-CN" b="0" i="0" dirty="0">
                <a:solidFill>
                  <a:srgbClr val="1D1D1F"/>
                </a:solidFill>
                <a:effectLst/>
                <a:latin typeface="SourceSansPro"/>
              </a:rPr>
              <a:t>v1 → v2 </a:t>
            </a:r>
            <a:r>
              <a:rPr lang="zh-CN" altLang="en-US" b="0" i="0" dirty="0">
                <a:solidFill>
                  <a:srgbClr val="1D1D1F"/>
                </a:solidFill>
                <a:effectLst/>
                <a:latin typeface="SourceSansPro"/>
              </a:rPr>
              <a:t>两条边，我们删除它们并将依赖树恢复到之前的依赖树。处理后，</a:t>
            </a:r>
            <a:r>
              <a:rPr lang="en-US" altLang="zh-CN" b="0" i="0" dirty="0">
                <a:solidFill>
                  <a:srgbClr val="1D1D1F"/>
                </a:solidFill>
                <a:effectLst/>
                <a:latin typeface="SourceSansPro"/>
              </a:rPr>
              <a:t>v2 </a:t>
            </a:r>
            <a:r>
              <a:rPr lang="zh-CN" altLang="en-US" b="0" i="0" dirty="0">
                <a:solidFill>
                  <a:srgbClr val="1D1D1F"/>
                </a:solidFill>
                <a:effectLst/>
                <a:latin typeface="SourceSansPro"/>
              </a:rPr>
              <a:t>和 </a:t>
            </a:r>
            <a:r>
              <a:rPr lang="en-US" altLang="zh-CN" b="0" i="0" dirty="0">
                <a:solidFill>
                  <a:srgbClr val="1D1D1F"/>
                </a:solidFill>
                <a:effectLst/>
                <a:latin typeface="SourceSansPro"/>
              </a:rPr>
              <a:t>v3 </a:t>
            </a:r>
            <a:r>
              <a:rPr lang="zh-CN" altLang="en-US" b="0" i="0" dirty="0">
                <a:solidFill>
                  <a:srgbClr val="1D1D1F"/>
                </a:solidFill>
                <a:effectLst/>
                <a:latin typeface="SourceSansPro"/>
              </a:rPr>
              <a:t>将分别成为 </a:t>
            </a:r>
            <a:r>
              <a:rPr lang="en-US" altLang="zh-CN" b="0" i="0" dirty="0">
                <a:solidFill>
                  <a:srgbClr val="1D1D1F"/>
                </a:solidFill>
                <a:effectLst/>
                <a:latin typeface="SourceSansPro"/>
              </a:rPr>
              <a:t>v5 </a:t>
            </a:r>
            <a:r>
              <a:rPr lang="zh-CN" altLang="en-US" b="0" i="0" dirty="0">
                <a:solidFill>
                  <a:srgbClr val="1D1D1F"/>
                </a:solidFill>
                <a:effectLst/>
                <a:latin typeface="SourceSansPro"/>
              </a:rPr>
              <a:t>和 </a:t>
            </a:r>
            <a:r>
              <a:rPr lang="en-US" altLang="zh-CN" b="0" i="0" dirty="0">
                <a:solidFill>
                  <a:srgbClr val="1D1D1F"/>
                </a:solidFill>
                <a:effectLst/>
                <a:latin typeface="SourceSansPro"/>
              </a:rPr>
              <a:t>v0 </a:t>
            </a:r>
            <a:r>
              <a:rPr lang="zh-CN" altLang="en-US" b="0" i="0" dirty="0">
                <a:solidFill>
                  <a:srgbClr val="1D1D1F"/>
                </a:solidFill>
                <a:effectLst/>
                <a:latin typeface="SourceSansPro"/>
              </a:rPr>
              <a:t>的孩子。最终的树与图 </a:t>
            </a:r>
            <a:r>
              <a:rPr lang="en-US" altLang="zh-CN" b="0" i="0" dirty="0">
                <a:solidFill>
                  <a:srgbClr val="1D1D1F"/>
                </a:solidFill>
                <a:effectLst/>
                <a:latin typeface="SourceSansPro"/>
              </a:rPr>
              <a:t>1(b) </a:t>
            </a:r>
            <a:r>
              <a:rPr lang="zh-CN" altLang="en-US" b="0" i="0" dirty="0">
                <a:solidFill>
                  <a:srgbClr val="1D1D1F"/>
                </a:solidFill>
                <a:effectLst/>
                <a:latin typeface="SourceSansPro"/>
              </a:rPr>
              <a:t>相同，图 </a:t>
            </a:r>
            <a:r>
              <a:rPr lang="en-US" altLang="zh-CN" b="0" i="0" dirty="0">
                <a:solidFill>
                  <a:srgbClr val="1D1D1F"/>
                </a:solidFill>
                <a:effectLst/>
                <a:latin typeface="SourceSansPro"/>
              </a:rPr>
              <a:t>2(c) </a:t>
            </a:r>
            <a:r>
              <a:rPr lang="zh-CN" altLang="en-US" b="0" i="0" dirty="0">
                <a:solidFill>
                  <a:srgbClr val="1D1D1F"/>
                </a:solidFill>
                <a:effectLst/>
                <a:latin typeface="SourceSansPro"/>
              </a:rPr>
              <a:t>中的旧级别和新级别交换。</a:t>
            </a:r>
            <a:endParaRPr lang="zh-CN" altLang="en-US" b="0" dirty="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4017090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Grp="1"/>
          </p:cNvSpPr>
          <p:nvPr>
            <p:ph type="dt" sz="half"/>
          </p:nvPr>
        </p:nvSpPr>
        <p:spPr>
          <a:xfrm>
            <a:off x="3884613" y="0"/>
            <a:ext cx="2971800" cy="457200"/>
          </a:xfrm>
          <a:prstGeom prst="rect">
            <a:avLst/>
          </a:prstGeom>
          <a:noFill/>
          <a:ln w="9525">
            <a:noFill/>
          </a:ln>
        </p:spPr>
        <p:txBody>
          <a:bodyPr/>
          <a:lstStyle/>
          <a:p>
            <a:pPr lvl="0" algn="r" eaLnBrk="1" hangingPunct="1"/>
            <a:fld id="{BB962C8B-B14F-4D97-AF65-F5344CB8AC3E}" type="datetime1">
              <a:rPr lang="zh-CN" altLang="en-US" sz="1200" dirty="0"/>
              <a:t>2023-04-26</a:t>
            </a:fld>
            <a:endParaRPr lang="zh-CN" altLang="en-US" sz="1200" dirty="0"/>
          </a:p>
        </p:txBody>
      </p:sp>
      <p:sp>
        <p:nvSpPr>
          <p:cNvPr id="3891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9</a:t>
            </a:fld>
            <a:endParaRPr lang="en-US" altLang="zh-CN" sz="1200" dirty="0"/>
          </a:p>
        </p:txBody>
      </p:sp>
      <p:sp>
        <p:nvSpPr>
          <p:cNvPr id="38916" name="Rectangle 2"/>
          <p:cNvSpPr>
            <a:spLocks noGrp="1" noRot="1" noChangeAspect="1" noTextEdit="1"/>
          </p:cNvSpPr>
          <p:nvPr>
            <p:ph type="sldImg"/>
          </p:nvPr>
        </p:nvSpPr>
        <p:spPr/>
      </p:sp>
      <p:sp>
        <p:nvSpPr>
          <p:cNvPr id="38917" name="Rectangle 3"/>
          <p:cNvSpPr>
            <a:spLocks noGrp="1"/>
          </p:cNvSpPr>
          <p:nvPr>
            <p:ph type="body"/>
          </p:nvPr>
        </p:nvSpPr>
        <p:spPr/>
        <p:txBody>
          <a:bodyPr wrap="square" lIns="91440" tIns="45720" rIns="91440" bIns="45720" anchor="t" anchorCtr="0"/>
          <a:lstStyle/>
          <a:p>
            <a:pPr marL="0" lvl="0" indent="0" eaLnBrk="1" hangingPunct="1">
              <a:buNone/>
            </a:pPr>
            <a:r>
              <a:rPr lang="zh-CN" altLang="en-US" b="0" i="0" dirty="0">
                <a:solidFill>
                  <a:srgbClr val="1D1D1F"/>
                </a:solidFill>
                <a:effectLst/>
                <a:latin typeface="SourceSansPro"/>
              </a:rPr>
              <a:t>我们还获得了一些观察结果。首先，删除边的冗余计算问题不像添加边那样严重。由于在大多数情况下，删除一条边会阻塞传播链，链上删除边之前的顶点不会引起多次状态更新。其次，水平变化在删除中更不可预测。活动顶点很容易在其他子树上找到新的父节点，但在它们的计算完成之前，它们的新父节点是未知的。这不同于目标顶点必然依赖于源顶点并且它们的原始子顶点仍然依赖于它们的添加。</a:t>
            </a:r>
            <a:endParaRPr lang="zh-CN" altLang="en-US" b="0" dirty="0">
              <a:latin typeface="微软雅黑" panose="020B0503020204020204" pitchFamily="34" charset="-122"/>
              <a:ea typeface="微软雅黑" panose="020B0503020204020204" pitchFamily="34" charset="-122"/>
              <a:sym typeface="宋体" panose="02010600030101010101" pitchFamily="2" charset="-122"/>
            </a:endParaRPr>
          </a:p>
        </p:txBody>
      </p:sp>
    </p:spTree>
    <p:extLst>
      <p:ext uri="{BB962C8B-B14F-4D97-AF65-F5344CB8AC3E}">
        <p14:creationId xmlns:p14="http://schemas.microsoft.com/office/powerpoint/2010/main" val="4196863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2290"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2293"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1506"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21509"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2530"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22533"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3314"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3317"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4338"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4341"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5362"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5365"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6386"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6389"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7410"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7413"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8434"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8437"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9458"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19461"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2385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78270" tIns="39135" rIns="78270" bIns="39135"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115888"/>
            <a:ext cx="2124075" cy="6010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23850" y="115888"/>
            <a:ext cx="6219825" cy="6010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115888"/>
            <a:ext cx="8064500" cy="63341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2385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908050"/>
            <a:ext cx="4171950" cy="52181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482" name="Picture 3" descr="2"/>
          <p:cNvPicPr>
            <a:picLocks noChangeAspect="1"/>
          </p:cNvPicPr>
          <p:nvPr/>
        </p:nvPicPr>
        <p:blipFill>
          <a:blip r:embed="rId2"/>
          <a:stretch>
            <a:fillRect/>
          </a:stretch>
        </p:blipFill>
        <p:spPr>
          <a:xfrm>
            <a:off x="1588" y="784225"/>
            <a:ext cx="9142412" cy="3810000"/>
          </a:xfrm>
          <a:prstGeom prst="rect">
            <a:avLst/>
          </a:prstGeom>
          <a:noFill/>
          <a:ln w="9525">
            <a:noFill/>
          </a:ln>
        </p:spPr>
      </p:pic>
      <p:sp>
        <p:nvSpPr>
          <p:cNvPr id="10" name="Text Box 5"/>
          <p:cNvSpPr txBox="1">
            <a:spLocks noChangeArrowheads="1"/>
          </p:cNvSpPr>
          <p:nvPr/>
        </p:nvSpPr>
        <p:spPr bwMode="auto">
          <a:xfrm>
            <a:off x="652463" y="6205538"/>
            <a:ext cx="2668588" cy="261938"/>
          </a:xfrm>
          <a:prstGeom prst="rect">
            <a:avLst/>
          </a:prstGeom>
          <a:noFill/>
          <a:ln>
            <a:noFill/>
          </a:ln>
        </p:spPr>
        <p:txBody>
          <a:bodyPr wrap="none" lIns="78270" tIns="39135" rIns="78270" bIns="39135">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TECHNOLOGIES CO., LTD.</a:t>
            </a:r>
            <a:endParaRPr kumimoji="0" lang="en-US" altLang="zh-CN" sz="21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1" name="Text Box 6"/>
          <p:cNvSpPr txBox="1">
            <a:spLocks noChangeArrowheads="1"/>
          </p:cNvSpPr>
          <p:nvPr/>
        </p:nvSpPr>
        <p:spPr bwMode="auto">
          <a:xfrm>
            <a:off x="7246938" y="3984625"/>
            <a:ext cx="1503363" cy="325438"/>
          </a:xfrm>
          <a:prstGeom prst="rect">
            <a:avLst/>
          </a:prstGeom>
          <a:noFill/>
          <a:ln>
            <a:noFill/>
          </a:ln>
        </p:spPr>
        <p:txBody>
          <a:bodyPr lIns="91364" tIns="45680" rIns="91364" bIns="45680"/>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www.huawei.com</a:t>
            </a:r>
          </a:p>
        </p:txBody>
      </p:sp>
      <p:pic>
        <p:nvPicPr>
          <p:cNvPr id="20485" name="图片 12"/>
          <p:cNvPicPr>
            <a:picLocks noChangeAspect="1"/>
          </p:cNvPicPr>
          <p:nvPr userDrawn="1"/>
        </p:nvPicPr>
        <p:blipFill>
          <a:blip r:embed="rId3"/>
          <a:stretch>
            <a:fillRect/>
          </a:stretch>
        </p:blipFill>
        <p:spPr>
          <a:xfrm>
            <a:off x="7380288" y="5445125"/>
            <a:ext cx="1139825" cy="1139825"/>
          </a:xfrm>
          <a:prstGeom prst="rect">
            <a:avLst/>
          </a:prstGeom>
          <a:noFill/>
          <a:ln w="9525">
            <a:noFill/>
          </a:ln>
        </p:spPr>
      </p:pic>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image" Target="../media/image2.png"/><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image" Target="../media/image2.png"/><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2.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2.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2.pn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image" Target="../media/image2.png"/><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1027"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28"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2"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10243"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244"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10248"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11267"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1268"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11272"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2051"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2052"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2056"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3075"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3076"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3080"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4099"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100"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4104"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5123"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124"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5128"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6147"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6148"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6152"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7171"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172"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7176"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8195"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8196"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8200"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p:cNvSpPr>
          <p:nvPr>
            <p:ph type="title"/>
          </p:nvPr>
        </p:nvSpPr>
        <p:spPr>
          <a:xfrm>
            <a:off x="622300" y="115888"/>
            <a:ext cx="8064500" cy="633412"/>
          </a:xfrm>
          <a:prstGeom prst="rect">
            <a:avLst/>
          </a:prstGeom>
          <a:noFill/>
          <a:ln w="9525">
            <a:noFill/>
          </a:ln>
        </p:spPr>
        <p:txBody>
          <a:bodyPr lIns="78270" tIns="39135" rIns="78270" bIns="39135" anchor="ctr" anchorCtr="0"/>
          <a:lstStyle/>
          <a:p>
            <a:pPr lvl="0"/>
            <a:r>
              <a:rPr lang="zh-CN" altLang="en-US" dirty="0"/>
              <a:t>单击此处编辑母版标题样式</a:t>
            </a:r>
          </a:p>
        </p:txBody>
      </p:sp>
      <p:sp>
        <p:nvSpPr>
          <p:cNvPr id="9219" name="Rectangle 3"/>
          <p:cNvSpPr>
            <a:spLocks noGrp="1"/>
          </p:cNvSpPr>
          <p:nvPr>
            <p:ph type="body"/>
          </p:nvPr>
        </p:nvSpPr>
        <p:spPr>
          <a:xfrm>
            <a:off x="323850" y="908050"/>
            <a:ext cx="8496300" cy="5218113"/>
          </a:xfrm>
          <a:prstGeom prst="rect">
            <a:avLst/>
          </a:prstGeom>
          <a:noFill/>
          <a:ln w="9525">
            <a:noFill/>
          </a:ln>
        </p:spPr>
        <p:txBody>
          <a:bodyPr lIns="78270" tIns="39135" rIns="78270" bIns="39135"/>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220" name="Picture 4" descr="7"/>
          <p:cNvPicPr>
            <a:picLocks noChangeAspect="1"/>
          </p:cNvPicPr>
          <p:nvPr/>
        </p:nvPicPr>
        <p:blipFill>
          <a:blip r:embed="rId14"/>
          <a:stretch>
            <a:fillRect/>
          </a:stretch>
        </p:blipFill>
        <p:spPr>
          <a:xfrm>
            <a:off x="0" y="6221413"/>
            <a:ext cx="9142413" cy="636587"/>
          </a:xfrm>
          <a:prstGeom prst="rect">
            <a:avLst/>
          </a:prstGeom>
          <a:noFill/>
          <a:ln w="9525">
            <a:noFill/>
          </a:ln>
        </p:spPr>
      </p:pic>
      <p:sp>
        <p:nvSpPr>
          <p:cNvPr id="1029" name="Text Box 5"/>
          <p:cNvSpPr txBox="1">
            <a:spLocks noChangeArrowheads="1"/>
          </p:cNvSpPr>
          <p:nvPr/>
        </p:nvSpPr>
        <p:spPr bwMode="auto">
          <a:xfrm>
            <a:off x="652463" y="6434138"/>
            <a:ext cx="1928813" cy="260350"/>
          </a:xfrm>
          <a:prstGeom prst="rect">
            <a:avLst/>
          </a:prstGeom>
          <a:noFill/>
          <a:ln>
            <a:noFill/>
          </a:ln>
        </p:spPr>
        <p:txBody>
          <a:bodyPr wrap="none" lIns="78276" tIns="39141" rIns="78276" bIns="39141">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l" defTabSz="784225" rtl="0" eaLnBrk="0" fontAlgn="base" latinLnBrk="0" hangingPunct="0">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FrutigerNext LT Bold" pitchFamily="1" charset="0"/>
                <a:ea typeface="MS PGothic" panose="020B0600070205080204" pitchFamily="34" charset="-128"/>
                <a:cs typeface="+mn-cs"/>
              </a:rPr>
              <a:t>HUAWEI </a:t>
            </a:r>
            <a:r>
              <a:rPr kumimoji="0" lang="en-US" altLang="zh-CN" sz="1200" b="0" i="0" u="none" strike="noStrike" kern="1200" cap="none" spc="0" normalizeH="0" baseline="0" noProof="0">
                <a:ln>
                  <a:noFill/>
                </a:ln>
                <a:solidFill>
                  <a:srgbClr val="990000"/>
                </a:solidFill>
                <a:effectLst/>
                <a:uLnTx/>
                <a:uFillTx/>
                <a:latin typeface="FrutigerNext LT Bold" pitchFamily="1" charset="0"/>
                <a:ea typeface="MS PGothic" panose="020B0600070205080204" pitchFamily="34" charset="-128"/>
                <a:cs typeface="+mn-cs"/>
              </a:rPr>
              <a:t>CONFIDENTIAL</a:t>
            </a:r>
            <a:endParaRPr kumimoji="0" lang="en-US" altLang="zh-CN" sz="2100" b="0" i="0" u="none" strike="noStrike" kern="1200" cap="none" spc="0" normalizeH="0" baseline="0" noProof="0">
              <a:ln>
                <a:noFill/>
              </a:ln>
              <a:solidFill>
                <a:srgbClr val="990000"/>
              </a:solidFill>
              <a:effectLst/>
              <a:uLnTx/>
              <a:uFillTx/>
              <a:latin typeface="Arial" panose="020B0604020202020204" pitchFamily="34" charset="0"/>
              <a:ea typeface="MS PGothic" panose="020B0600070205080204" pitchFamily="34" charset="-128"/>
              <a:cs typeface="+mn-cs"/>
            </a:endParaRPr>
          </a:p>
        </p:txBody>
      </p:sp>
      <p:sp>
        <p:nvSpPr>
          <p:cNvPr id="13318" name="Rectangle 6"/>
          <p:cNvSpPr>
            <a:spLocks noGrp="1" noChangeArrowheads="1"/>
          </p:cNvSpPr>
          <p:nvPr>
            <p:ph type="dt" sz="half" idx="2"/>
          </p:nvPr>
        </p:nvSpPr>
        <p:spPr bwMode="auto">
          <a:xfrm>
            <a:off x="5929313" y="6400800"/>
            <a:ext cx="1057275" cy="1101725"/>
          </a:xfrm>
          <a:prstGeom prst="rect">
            <a:avLst/>
          </a:prstGeom>
          <a:noFill/>
          <a:ln w="9525">
            <a:noFill/>
            <a:miter lim="800000"/>
          </a:ln>
          <a:effectLst/>
        </p:spPr>
        <p:txBody>
          <a:bodyPr vert="horz" wrap="square" lIns="0" tIns="0" rIns="0" bIns="0" numCol="1" anchor="t" anchorCtr="0" compatLnSpc="1"/>
          <a:lstStyle>
            <a:lvl1pPr>
              <a:defRPr sz="1000">
                <a:latin typeface="FrutigerNext LT Medium" pitchFamily="34" charset="0"/>
                <a:ea typeface="MS PGothic" panose="020B0600070205080204" pitchFamily="34" charset="-128"/>
              </a:defRPr>
            </a:lvl1pPr>
          </a:lstStyle>
          <a:p>
            <a:pPr lvl="0" eaLnBrk="1" hangingPunct="1">
              <a:lnSpc>
                <a:spcPct val="85000"/>
              </a:lnSpc>
              <a:buNone/>
            </a:pPr>
            <a:endParaRPr lang="de-DE" altLang="zh-CN" dirty="0"/>
          </a:p>
          <a:p>
            <a:pPr lvl="0" eaLnBrk="1" hangingPunct="1">
              <a:lnSpc>
                <a:spcPct val="85000"/>
              </a:lnSpc>
              <a:buNone/>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a:t>
            </a:fld>
            <a:endParaRPr lang="de-DE" altLang="zh-CN" sz="1000" dirty="0">
              <a:latin typeface="FrutigerNext LT Medium" pitchFamily="34" charset="0"/>
              <a:ea typeface="MS PGothic" panose="020B0600070205080204" pitchFamily="34" charset="-128"/>
            </a:endParaRPr>
          </a:p>
        </p:txBody>
      </p:sp>
      <p:sp>
        <p:nvSpPr>
          <p:cNvPr id="1032" name="Text Box 8"/>
          <p:cNvSpPr txBox="1">
            <a:spLocks noChangeArrowheads="1"/>
          </p:cNvSpPr>
          <p:nvPr/>
        </p:nvSpPr>
        <p:spPr bwMode="auto">
          <a:xfrm>
            <a:off x="2782888" y="6407150"/>
            <a:ext cx="2778125" cy="307975"/>
          </a:xfrm>
          <a:prstGeom prst="rect">
            <a:avLst/>
          </a:prstGeom>
          <a:noFill/>
          <a:ln>
            <a:noFill/>
          </a:ln>
        </p:spPr>
        <p:txBody>
          <a:bodyPr lIns="78315" tIns="39159" rIns="78315" bIns="39159">
            <a:spAutoFit/>
          </a:bodyPr>
          <a:lstStyle>
            <a:lvl1pPr defTabSz="784225">
              <a:defRPr sz="2000">
                <a:solidFill>
                  <a:schemeClr val="tx1"/>
                </a:solidFill>
                <a:latin typeface="Arial" panose="020B0604020202020204" pitchFamily="34" charset="0"/>
                <a:ea typeface="宋体" panose="02010600030101010101" pitchFamily="2" charset="-122"/>
              </a:defRPr>
            </a:lvl1pPr>
            <a:lvl2pPr marL="742950" indent="-285750" defTabSz="784225">
              <a:defRPr sz="2000">
                <a:solidFill>
                  <a:schemeClr val="tx1"/>
                </a:solidFill>
                <a:latin typeface="Arial" panose="020B0604020202020204" pitchFamily="34" charset="0"/>
                <a:ea typeface="宋体" panose="02010600030101010101" pitchFamily="2" charset="-122"/>
              </a:defRPr>
            </a:lvl2pPr>
            <a:lvl3pPr marL="1143000" indent="-228600" defTabSz="784225">
              <a:defRPr sz="2000">
                <a:solidFill>
                  <a:schemeClr val="tx1"/>
                </a:solidFill>
                <a:latin typeface="Arial" panose="020B0604020202020204" pitchFamily="34" charset="0"/>
                <a:ea typeface="宋体" panose="02010600030101010101" pitchFamily="2" charset="-122"/>
              </a:defRPr>
            </a:lvl3pPr>
            <a:lvl4pPr marL="1600200" indent="-228600" defTabSz="784225">
              <a:defRPr sz="2000">
                <a:solidFill>
                  <a:schemeClr val="tx1"/>
                </a:solidFill>
                <a:latin typeface="Arial" panose="020B0604020202020204" pitchFamily="34" charset="0"/>
                <a:ea typeface="宋体" panose="02010600030101010101" pitchFamily="2" charset="-122"/>
              </a:defRPr>
            </a:lvl4pPr>
            <a:lvl5pPr marL="2057400" indent="-228600" defTabSz="784225">
              <a:defRPr sz="2000">
                <a:solidFill>
                  <a:schemeClr val="tx1"/>
                </a:solidFill>
                <a:latin typeface="Arial" panose="020B0604020202020204" pitchFamily="34" charset="0"/>
                <a:ea typeface="宋体" panose="02010600030101010101" pitchFamily="2" charset="-122"/>
              </a:defRPr>
            </a:lvl5pPr>
            <a:lvl6pPr marL="25146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7842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0" marR="0" lvl="0" indent="0" algn="ctr" defTabSz="784225" rtl="0" eaLnBrk="1" fontAlgn="base" latinLnBrk="0" hangingPunct="1">
              <a:lnSpc>
                <a:spcPct val="100000"/>
              </a:lnSpc>
              <a:spcBef>
                <a:spcPct val="50000"/>
              </a:spcBef>
              <a:spcAft>
                <a:spcPct val="0"/>
              </a:spcAft>
              <a:buClrTx/>
              <a:buSzTx/>
              <a:buFontTx/>
              <a:buNone/>
              <a:defRPr/>
            </a:pPr>
            <a:r>
              <a:rPr kumimoji="0" lang="zh-CN" altLang="en-US" sz="15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内部资料 注意保密</a:t>
            </a:r>
          </a:p>
        </p:txBody>
      </p:sp>
      <p:pic>
        <p:nvPicPr>
          <p:cNvPr id="9224" name="图片 1"/>
          <p:cNvPicPr>
            <a:picLocks noChangeAspect="1"/>
          </p:cNvPicPr>
          <p:nvPr userDrawn="1"/>
        </p:nvPicPr>
        <p:blipFill>
          <a:blip r:embed="rId15"/>
          <a:stretch>
            <a:fillRect/>
          </a:stretch>
        </p:blipFill>
        <p:spPr>
          <a:xfrm>
            <a:off x="7569200" y="6442075"/>
            <a:ext cx="1250950" cy="2730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sldNum="0" hdr="0" ftr="0"/>
  <p:txStyles>
    <p:titleStyle>
      <a:lvl1pPr algn="l" defTabSz="784225" rtl="0" eaLnBrk="0" fontAlgn="base" hangingPunct="0">
        <a:spcBef>
          <a:spcPct val="0"/>
        </a:spcBef>
        <a:spcAft>
          <a:spcPct val="0"/>
        </a:spcAft>
        <a:defRPr sz="2800" b="1">
          <a:solidFill>
            <a:srgbClr val="990000"/>
          </a:solidFill>
          <a:latin typeface="+mj-lt"/>
          <a:ea typeface="+mj-ea"/>
          <a:cs typeface="+mj-cs"/>
        </a:defRPr>
      </a:lvl1pPr>
      <a:lvl2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2pPr>
      <a:lvl3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3pPr>
      <a:lvl4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4pPr>
      <a:lvl5pPr algn="l" defTabSz="784225" rtl="0" eaLnBrk="0" fontAlgn="base" hangingPunct="0">
        <a:spcBef>
          <a:spcPct val="0"/>
        </a:spcBef>
        <a:spcAft>
          <a:spcPct val="0"/>
        </a:spcAft>
        <a:defRPr sz="2800" b="1">
          <a:solidFill>
            <a:srgbClr val="990000"/>
          </a:solidFill>
          <a:latin typeface="Arial" panose="020B0604020202020204" pitchFamily="34" charset="0"/>
          <a:ea typeface="宋体" panose="02010600030101010101" pitchFamily="2" charset="-122"/>
        </a:defRPr>
      </a:lvl5pPr>
      <a:lvl6pPr marL="4572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6pPr>
      <a:lvl7pPr marL="9144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7pPr>
      <a:lvl8pPr marL="13716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8pPr>
      <a:lvl9pPr marL="1828800" algn="l" defTabSz="784225" rtl="0" fontAlgn="base">
        <a:spcBef>
          <a:spcPct val="0"/>
        </a:spcBef>
        <a:spcAft>
          <a:spcPct val="0"/>
        </a:spcAft>
        <a:defRPr sz="2800" b="1">
          <a:solidFill>
            <a:srgbClr val="990000"/>
          </a:solidFill>
          <a:latin typeface="Arial" panose="020B0604020202020204" pitchFamily="34" charset="0"/>
          <a:ea typeface="宋体" panose="02010600030101010101" pitchFamily="2" charset="-122"/>
        </a:defRPr>
      </a:lvl9pPr>
    </p:titleStyle>
    <p:body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3.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2.png"/><Relationship Id="rId5" Type="http://schemas.openxmlformats.org/officeDocument/2006/relationships/notesSlide" Target="../notesSlides/notesSlide12.xml"/><Relationship Id="rId4" Type="http://schemas.openxmlformats.org/officeDocument/2006/relationships/slideLayout" Target="../slideLayouts/slideLayout98.xml"/></Relationships>
</file>

<file path=ppt/slides/_rels/slide1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1.pn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6.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p:nvPr/>
        </p:nvSpPr>
        <p:spPr>
          <a:xfrm>
            <a:off x="6419850" y="327025"/>
            <a:ext cx="1465263" cy="309563"/>
          </a:xfrm>
          <a:prstGeom prst="rect">
            <a:avLst/>
          </a:prstGeom>
          <a:noFill/>
          <a:ln w="9525">
            <a:noFill/>
          </a:ln>
        </p:spPr>
        <p:txBody>
          <a:bodyPr wrap="none" lIns="78309" tIns="39153" rIns="78309" bIns="39153">
            <a:spAutoFit/>
          </a:bodyPr>
          <a:lstStyle/>
          <a:p>
            <a:pPr defTabSz="784225"/>
            <a:r>
              <a:rPr lang="en-US" altLang="zh-CN" sz="1500" dirty="0">
                <a:solidFill>
                  <a:srgbClr val="666666"/>
                </a:solidFill>
                <a:latin typeface="FrutigerNext LT Regular" pitchFamily="34" charset="0"/>
                <a:ea typeface="MS PGothic" panose="020B0600070205080204" pitchFamily="34" charset="-128"/>
              </a:rPr>
              <a:t>Security Level</a:t>
            </a:r>
            <a:r>
              <a:rPr lang="zh-CN" altLang="en-US" sz="1500" dirty="0">
                <a:solidFill>
                  <a:srgbClr val="666666"/>
                </a:solidFill>
                <a:latin typeface="FrutigerNext LT Regular" pitchFamily="34" charset="0"/>
                <a:ea typeface="MS PGothic" panose="020B0600070205080204" pitchFamily="34" charset="-128"/>
              </a:rPr>
              <a:t>：</a:t>
            </a:r>
            <a:endParaRPr lang="en-US" altLang="zh-CN" sz="1500" dirty="0">
              <a:solidFill>
                <a:srgbClr val="666666"/>
              </a:solidFill>
              <a:latin typeface="FrutigerNext LT Regular" pitchFamily="34" charset="0"/>
              <a:ea typeface="MS PGothic" panose="020B0600070205080204" pitchFamily="34" charset="-128"/>
            </a:endParaRPr>
          </a:p>
        </p:txBody>
      </p:sp>
      <p:sp>
        <p:nvSpPr>
          <p:cNvPr id="25603" name="Rectangle 5"/>
          <p:cNvSpPr/>
          <p:nvPr/>
        </p:nvSpPr>
        <p:spPr>
          <a:xfrm>
            <a:off x="1042988" y="3502025"/>
            <a:ext cx="1601787" cy="1006475"/>
          </a:xfrm>
          <a:prstGeom prst="rect">
            <a:avLst/>
          </a:prstGeom>
          <a:noFill/>
          <a:ln w="9525">
            <a:noFill/>
          </a:ln>
        </p:spPr>
        <p:txBody>
          <a:bodyPr wrap="none" lIns="91424" tIns="45712" rIns="91424" bIns="45712">
            <a:spAutoFit/>
          </a:bodyPr>
          <a:lstStyle/>
          <a:p>
            <a:pPr eaLnBrk="1" hangingPunct="1"/>
            <a:r>
              <a:rPr lang="zh-CN" altLang="en-US" b="1" dirty="0">
                <a:solidFill>
                  <a:srgbClr val="990000"/>
                </a:solidFill>
                <a:latin typeface="Arial" panose="020B0604020202020204" pitchFamily="34" charset="0"/>
              </a:rPr>
              <a:t>姓名</a:t>
            </a:r>
            <a:r>
              <a:rPr lang="en-US" altLang="zh-CN" b="1" dirty="0">
                <a:solidFill>
                  <a:srgbClr val="990000"/>
                </a:solidFill>
                <a:latin typeface="Arial" panose="020B0604020202020204" pitchFamily="34" charset="0"/>
              </a:rPr>
              <a:t>+</a:t>
            </a:r>
            <a:r>
              <a:rPr lang="zh-CN" altLang="en-US" b="1" dirty="0">
                <a:solidFill>
                  <a:srgbClr val="990000"/>
                </a:solidFill>
                <a:latin typeface="Arial" panose="020B0604020202020204" pitchFamily="34" charset="0"/>
              </a:rPr>
              <a:t>工号：</a:t>
            </a:r>
            <a:br>
              <a:rPr lang="zh-CN" altLang="en-US" b="1" dirty="0">
                <a:solidFill>
                  <a:srgbClr val="990000"/>
                </a:solidFill>
                <a:latin typeface="Arial" panose="020B0604020202020204" pitchFamily="34" charset="0"/>
              </a:rPr>
            </a:br>
            <a:r>
              <a:rPr lang="zh-CN" altLang="en-US" b="1" dirty="0">
                <a:solidFill>
                  <a:srgbClr val="990000"/>
                </a:solidFill>
                <a:latin typeface="Arial" panose="020B0604020202020204" pitchFamily="34" charset="0"/>
              </a:rPr>
              <a:t>项目组：</a:t>
            </a:r>
            <a:br>
              <a:rPr lang="zh-CN" altLang="en-US" b="1" dirty="0">
                <a:solidFill>
                  <a:srgbClr val="990000"/>
                </a:solidFill>
                <a:latin typeface="Arial" panose="020B0604020202020204" pitchFamily="34" charset="0"/>
              </a:rPr>
            </a:br>
            <a:r>
              <a:rPr lang="zh-CN" altLang="en-US" b="1" dirty="0">
                <a:solidFill>
                  <a:srgbClr val="990000"/>
                </a:solidFill>
                <a:latin typeface="Arial" panose="020B0604020202020204" pitchFamily="34" charset="0"/>
              </a:rPr>
              <a:t>手机：</a:t>
            </a:r>
          </a:p>
        </p:txBody>
      </p:sp>
      <p:sp>
        <p:nvSpPr>
          <p:cNvPr id="25604" name="Rectangle 6"/>
          <p:cNvSpPr/>
          <p:nvPr/>
        </p:nvSpPr>
        <p:spPr>
          <a:xfrm>
            <a:off x="-180528" y="1844824"/>
            <a:ext cx="7164288" cy="514215"/>
          </a:xfrm>
          <a:prstGeom prst="rect">
            <a:avLst/>
          </a:prstGeom>
          <a:noFill/>
          <a:ln w="9525">
            <a:noFill/>
          </a:ln>
        </p:spPr>
        <p:txBody>
          <a:bodyPr wrap="square" lIns="82522" tIns="41261" rIns="82522" bIns="41261">
            <a:spAutoFit/>
          </a:bodyPr>
          <a:lstStyle/>
          <a:p>
            <a:pPr algn="ctr"/>
            <a:r>
              <a:rPr lang="en-US" altLang="zh-CN" sz="2700" b="1" dirty="0">
                <a:latin typeface="Arial" panose="020B0604020202020204" pitchFamily="34" charset="0"/>
                <a:ea typeface="楷体_GB2312" pitchFamily="49" charset="-122"/>
              </a:rPr>
              <a:t>ACGraph</a:t>
            </a:r>
            <a:r>
              <a:rPr lang="zh-CN" altLang="en-US" sz="2700" b="1" dirty="0">
                <a:latin typeface="Arial" panose="020B0604020202020204" pitchFamily="34" charset="0"/>
                <a:ea typeface="楷体_GB2312" pitchFamily="49" charset="-122"/>
              </a:rPr>
              <a:t>：通过依赖层次结构加速流图处理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10</a:t>
            </a:fld>
            <a:endParaRPr lang="de-DE" altLang="zh-CN" sz="1000" dirty="0">
              <a:latin typeface="FrutigerNext LT Medium" pitchFamily="34" charset="0"/>
              <a:ea typeface="MS PGothic" panose="020B0600070205080204" pitchFamily="34" charset="-128"/>
            </a:endParaRPr>
          </a:p>
        </p:txBody>
      </p:sp>
      <p:sp>
        <p:nvSpPr>
          <p:cNvPr id="41987"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620713"/>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en-US" altLang="zh-CN"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ACGraph</a:t>
            </a: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charset="0"/>
              <a:buNone/>
              <a:defRPr/>
            </a:pP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 name="文本框 7">
            <a:extLst>
              <a:ext uri="{FF2B5EF4-FFF2-40B4-BE49-F238E27FC236}">
                <a16:creationId xmlns:a16="http://schemas.microsoft.com/office/drawing/2014/main" id="{E33DF130-F806-4597-9F1A-F29AEE64F24B}"/>
              </a:ext>
            </a:extLst>
          </p:cNvPr>
          <p:cNvSpPr txBox="1"/>
          <p:nvPr/>
        </p:nvSpPr>
        <p:spPr>
          <a:xfrm>
            <a:off x="673373" y="1624756"/>
            <a:ext cx="8137083" cy="1440180"/>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zh-CN" altLang="en-US" sz="18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是根据受影响的顶点在依赖树上的层级从上到下的顺序处理受影响的顶点。</a:t>
            </a:r>
            <a:endParaRPr lang="en-US" altLang="zh-CN" sz="18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a:p>
            <a:pPr marL="285750" indent="-285750" eaLnBrk="1" hangingPunct="1">
              <a:lnSpc>
                <a:spcPct val="150000"/>
              </a:lnSpc>
              <a:buFont typeface="Wingdings" panose="05000000000000000000" pitchFamily="2" charset="2"/>
              <a:buChar char="ü"/>
            </a:pPr>
            <a:endParaRPr lang="zh-CN" altLang="en-US" sz="18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文本框 8">
            <a:extLst>
              <a:ext uri="{FF2B5EF4-FFF2-40B4-BE49-F238E27FC236}">
                <a16:creationId xmlns:a16="http://schemas.microsoft.com/office/drawing/2014/main" id="{FEA72C23-C701-4221-BA7B-86B3801CDCB8}"/>
              </a:ext>
            </a:extLst>
          </p:cNvPr>
          <p:cNvSpPr txBox="1"/>
          <p:nvPr/>
        </p:nvSpPr>
        <p:spPr>
          <a:xfrm>
            <a:off x="622300" y="1194382"/>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核心思想</a:t>
            </a:r>
          </a:p>
        </p:txBody>
      </p:sp>
      <p:sp>
        <p:nvSpPr>
          <p:cNvPr id="10" name="文本框 9">
            <a:extLst>
              <a:ext uri="{FF2B5EF4-FFF2-40B4-BE49-F238E27FC236}">
                <a16:creationId xmlns:a16="http://schemas.microsoft.com/office/drawing/2014/main" id="{7178A2C6-206F-4DE6-B4BE-16D1E17859A0}"/>
              </a:ext>
            </a:extLst>
          </p:cNvPr>
          <p:cNvSpPr txBox="1"/>
          <p:nvPr/>
        </p:nvSpPr>
        <p:spPr>
          <a:xfrm>
            <a:off x="622300" y="2069838"/>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两大挑战</a:t>
            </a:r>
          </a:p>
        </p:txBody>
      </p:sp>
      <p:sp>
        <p:nvSpPr>
          <p:cNvPr id="11" name="文本框 10">
            <a:extLst>
              <a:ext uri="{FF2B5EF4-FFF2-40B4-BE49-F238E27FC236}">
                <a16:creationId xmlns:a16="http://schemas.microsoft.com/office/drawing/2014/main" id="{3BC94C1D-68D4-4135-8C7C-D201CCFB1FA3}"/>
              </a:ext>
            </a:extLst>
          </p:cNvPr>
          <p:cNvSpPr txBox="1"/>
          <p:nvPr/>
        </p:nvSpPr>
        <p:spPr>
          <a:xfrm>
            <a:off x="673373" y="2500212"/>
            <a:ext cx="8137083" cy="1440180"/>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zh-CN" altLang="en-US" sz="18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高效性：</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如果我们规范顶点的处理顺序，如何以最小的开销确保高并行度。</a:t>
            </a:r>
            <a:endParaRPr lang="en-US" altLang="zh-CN" sz="1800" dirty="0">
              <a:latin typeface="微软雅黑" panose="020B0503020204020204" pitchFamily="34" charset="-122"/>
              <a:ea typeface="微软雅黑" panose="020B0503020204020204" pitchFamily="34" charset="-122"/>
              <a:sym typeface="宋体" panose="02010600030101010101" pitchFamily="2" charset="-122"/>
            </a:endParaRPr>
          </a:p>
          <a:p>
            <a:pPr marL="285750" indent="-285750" eaLnBrk="1" hangingPunct="1">
              <a:lnSpc>
                <a:spcPct val="150000"/>
              </a:lnSpc>
              <a:buFont typeface="Wingdings" panose="05000000000000000000" pitchFamily="2" charset="2"/>
              <a:buChar char="ü"/>
            </a:pPr>
            <a:r>
              <a:rPr lang="zh-CN" altLang="en-US" sz="18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正确性：</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我们所拥有的只是上次图快照中生成的依赖树，而在流图更新后，依赖树通常会发生变化，这意味着我们不能直接采用旧的依赖关系，计算流图上新的收敛值。因此我们需要考虑顶点层次的变化规律来修改依赖关系，确保增量计算的正确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11</a:t>
            </a:fld>
            <a:endParaRPr lang="de-DE" altLang="zh-CN" sz="1000" dirty="0">
              <a:latin typeface="FrutigerNext LT Medium" pitchFamily="34" charset="0"/>
              <a:ea typeface="MS PGothic" panose="020B0600070205080204" pitchFamily="34" charset="-128"/>
            </a:endParaRPr>
          </a:p>
        </p:txBody>
      </p:sp>
      <p:sp>
        <p:nvSpPr>
          <p:cNvPr id="41987"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620713"/>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en-US" altLang="zh-CN"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ACGraph</a:t>
            </a: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charset="0"/>
              <a:buNone/>
              <a:defRPr/>
            </a:pP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1989" name="文本框 12"/>
          <p:cNvSpPr txBox="1"/>
          <p:nvPr/>
        </p:nvSpPr>
        <p:spPr>
          <a:xfrm>
            <a:off x="827404" y="1285875"/>
            <a:ext cx="7859395" cy="1989327"/>
          </a:xfrm>
          <a:prstGeom prst="rect">
            <a:avLst/>
          </a:prstGeom>
          <a:noFill/>
          <a:ln w="9525">
            <a:noFill/>
          </a:ln>
        </p:spPr>
        <p:txBody>
          <a:bodyPr wrap="square">
            <a:spAutoFit/>
          </a:bodyPr>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stStyle>
          <a:p>
            <a:pPr lvl="0" defTabSz="671830" eaLnBrk="1" hangingPunct="1">
              <a:buFont typeface="Wingdings" panose="05000000000000000000" pitchFamily="2" charset="2"/>
              <a:buChar char="ü"/>
            </a:pPr>
            <a:r>
              <a:rPr lang="zh-CN" altLang="en-US" sz="1800" b="0" dirty="0">
                <a:latin typeface="微软雅黑" panose="020B0503020204020204" pitchFamily="34" charset="-122"/>
                <a:ea typeface="微软雅黑" panose="020B0503020204020204" pitchFamily="34" charset="-122"/>
                <a:sym typeface="宋体" panose="02010600030101010101" pitchFamily="2" charset="-122"/>
              </a:rPr>
              <a:t>我们分析了在实时日志图上运行的四种单调算法的依赖树的顶点水平的分布，结果如图所示。我们可以看到，大多数级别都有超过</a:t>
            </a:r>
            <a:r>
              <a:rPr lang="zh-CN" altLang="en-US" sz="1800" b="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10K</a:t>
            </a:r>
            <a:r>
              <a:rPr lang="zh-CN" altLang="en-US" sz="1800" b="0" dirty="0">
                <a:latin typeface="微软雅黑" panose="020B0503020204020204" pitchFamily="34" charset="-122"/>
                <a:ea typeface="微软雅黑" panose="020B0503020204020204" pitchFamily="34" charset="-122"/>
                <a:sym typeface="宋体" panose="02010600030101010101" pitchFamily="2" charset="-122"/>
              </a:rPr>
              <a:t>的顶点，这意味着通常</a:t>
            </a:r>
            <a:r>
              <a:rPr lang="zh-CN" altLang="en-US" sz="1800" b="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有足够的顶点来保证在同一级别上顶点运算的并行性</a:t>
            </a:r>
            <a:r>
              <a:rPr lang="zh-CN" altLang="en-US" sz="1800" b="0" dirty="0">
                <a:latin typeface="微软雅黑" panose="020B0503020204020204" pitchFamily="34" charset="-122"/>
                <a:ea typeface="微软雅黑" panose="020B0503020204020204" pitchFamily="34" charset="-122"/>
                <a:sym typeface="宋体" panose="02010600030101010101" pitchFamily="2" charset="-122"/>
              </a:rPr>
              <a:t>。</a:t>
            </a:r>
          </a:p>
          <a:p>
            <a:pPr lvl="0" defTabSz="671830" eaLnBrk="1" hangingPunct="1">
              <a:buFont typeface="Wingdings" panose="05000000000000000000" pitchFamily="2" charset="2"/>
              <a:buChar char="ü"/>
            </a:pPr>
            <a:r>
              <a:rPr lang="zh-CN" altLang="en-US" sz="1800" b="0" dirty="0">
                <a:latin typeface="微软雅黑" panose="020B0503020204020204" pitchFamily="34" charset="-122"/>
                <a:ea typeface="微软雅黑" panose="020B0503020204020204" pitchFamily="34" charset="-122"/>
                <a:sym typeface="宋体" panose="02010600030101010101" pitchFamily="2" charset="-122"/>
              </a:rPr>
              <a:t>在此基础上，我们采用一种新的</a:t>
            </a:r>
            <a:r>
              <a:rPr lang="zh-CN" altLang="en-US" sz="1800" b="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串行和并行结合</a:t>
            </a:r>
            <a:r>
              <a:rPr lang="zh-CN" altLang="en-US" sz="1800" b="0" dirty="0">
                <a:latin typeface="微软雅黑" panose="020B0503020204020204" pitchFamily="34" charset="-122"/>
                <a:ea typeface="微软雅黑" panose="020B0503020204020204" pitchFamily="34" charset="-122"/>
                <a:sym typeface="宋体" panose="02010600030101010101" pitchFamily="2" charset="-122"/>
              </a:rPr>
              <a:t>的执行流对算法的各个层次进行处理。具体如算法</a:t>
            </a:r>
            <a:r>
              <a:rPr lang="en-US" altLang="zh-CN" sz="1800" b="0" dirty="0">
                <a:latin typeface="微软雅黑" panose="020B0503020204020204" pitchFamily="34" charset="-122"/>
                <a:ea typeface="微软雅黑" panose="020B0503020204020204" pitchFamily="34" charset="-122"/>
                <a:sym typeface="宋体" panose="02010600030101010101" pitchFamily="2" charset="-122"/>
              </a:rPr>
              <a:t>1</a:t>
            </a:r>
            <a:r>
              <a:rPr lang="zh-CN" altLang="en-US" sz="1800" b="0" dirty="0">
                <a:latin typeface="微软雅黑" panose="020B0503020204020204" pitchFamily="34" charset="-122"/>
                <a:ea typeface="微软雅黑" panose="020B0503020204020204" pitchFamily="34" charset="-122"/>
                <a:sym typeface="宋体" panose="02010600030101010101" pitchFamily="2" charset="-122"/>
              </a:rPr>
              <a:t>所示：</a:t>
            </a:r>
          </a:p>
        </p:txBody>
      </p:sp>
      <p:pic>
        <p:nvPicPr>
          <p:cNvPr id="2" name="图片 1"/>
          <p:cNvPicPr>
            <a:picLocks noChangeAspect="1"/>
          </p:cNvPicPr>
          <p:nvPr>
            <p:custDataLst>
              <p:tags r:id="rId1"/>
            </p:custDataLst>
          </p:nvPr>
        </p:nvPicPr>
        <p:blipFill>
          <a:blip r:embed="rId5"/>
          <a:stretch>
            <a:fillRect/>
          </a:stretch>
        </p:blipFill>
        <p:spPr>
          <a:xfrm>
            <a:off x="393654" y="3573016"/>
            <a:ext cx="4260896" cy="2185357"/>
          </a:xfrm>
          <a:prstGeom prst="rect">
            <a:avLst/>
          </a:prstGeom>
        </p:spPr>
      </p:pic>
      <p:pic>
        <p:nvPicPr>
          <p:cNvPr id="3" name="图片 2"/>
          <p:cNvPicPr>
            <a:picLocks noChangeAspect="1"/>
          </p:cNvPicPr>
          <p:nvPr>
            <p:custDataLst>
              <p:tags r:id="rId2"/>
            </p:custDataLst>
          </p:nvPr>
        </p:nvPicPr>
        <p:blipFill rotWithShape="1">
          <a:blip r:embed="rId6"/>
          <a:srcRect r="22022"/>
          <a:stretch/>
        </p:blipFill>
        <p:spPr>
          <a:xfrm>
            <a:off x="4860032" y="3747405"/>
            <a:ext cx="3589858" cy="1836577"/>
          </a:xfrm>
          <a:prstGeom prst="rect">
            <a:avLst/>
          </a:prstGeom>
        </p:spPr>
      </p:pic>
    </p:spTree>
    <p:extLst>
      <p:ext uri="{BB962C8B-B14F-4D97-AF65-F5344CB8AC3E}">
        <p14:creationId xmlns:p14="http://schemas.microsoft.com/office/powerpoint/2010/main" val="53075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12</a:t>
            </a:fld>
            <a:endParaRPr lang="de-DE" altLang="zh-CN" sz="1000" dirty="0">
              <a:latin typeface="FrutigerNext LT Medium" pitchFamily="34" charset="0"/>
              <a:ea typeface="MS PGothic" panose="020B0600070205080204" pitchFamily="34" charset="-128"/>
            </a:endParaRPr>
          </a:p>
        </p:txBody>
      </p:sp>
      <p:sp>
        <p:nvSpPr>
          <p:cNvPr id="44035"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44036" name="Rectangle 3"/>
          <p:cNvSpPr>
            <a:spLocks noGrp="1"/>
          </p:cNvSpPr>
          <p:nvPr>
            <p:ph idx="1"/>
          </p:nvPr>
        </p:nvSpPr>
        <p:spPr>
          <a:xfrm>
            <a:off x="323850" y="620713"/>
            <a:ext cx="8496300" cy="665162"/>
          </a:xfrm>
        </p:spPr>
        <p:txBody>
          <a:bodyPr vert="horz" wrap="square" lIns="78270" tIns="39135" rIns="78270" bIns="39135" anchor="t" anchorCtr="0"/>
          <a:lstStyle/>
          <a:p>
            <a:pPr eaLnBrk="1" hangingPunct="1">
              <a:buFont typeface="Wingdings" panose="05000000000000000000" pitchFamily="2" charset="2"/>
              <a:buChar char="p"/>
            </a:pPr>
            <a:r>
              <a:rPr lang="en-US" altLang="zh-CN" sz="2200">
                <a:ln>
                  <a:noFill/>
                </a:ln>
                <a:effectLst/>
                <a:uLnTx/>
                <a:uFillTx/>
                <a:latin typeface="微软雅黑" panose="020B0503020204020204" pitchFamily="34" charset="-122"/>
                <a:ea typeface="微软雅黑" panose="020B0503020204020204" pitchFamily="34" charset="-122"/>
                <a:sym typeface="+mn-ea"/>
              </a:rPr>
              <a:t>ACGraph</a:t>
            </a:r>
            <a:endParaRPr lang="en-US" altLang="en-US" sz="2200" b="0" dirty="0">
              <a:solidFill>
                <a:srgbClr val="3333FF"/>
              </a:solidFill>
            </a:endParaRPr>
          </a:p>
          <a:p>
            <a:pPr eaLnBrk="1" hangingPunct="1">
              <a:buNone/>
            </a:pPr>
            <a:endParaRPr lang="en-US" altLang="en-US" sz="2200" dirty="0">
              <a:latin typeface="微软雅黑" panose="020B0503020204020204" pitchFamily="34" charset="-122"/>
              <a:ea typeface="微软雅黑" panose="020B0503020204020204" pitchFamily="34" charset="-122"/>
            </a:endParaRPr>
          </a:p>
          <a:p>
            <a:pPr eaLnBrk="1" hangingPunct="1">
              <a:buNone/>
            </a:pPr>
            <a:endParaRPr lang="en-US" altLang="en-US" sz="2000" b="0" dirty="0">
              <a:latin typeface="微软雅黑" panose="020B0503020204020204" pitchFamily="34" charset="-122"/>
              <a:ea typeface="微软雅黑" panose="020B0503020204020204" pitchFamily="34" charset="-122"/>
            </a:endParaRPr>
          </a:p>
        </p:txBody>
      </p:sp>
      <p:sp>
        <p:nvSpPr>
          <p:cNvPr id="44037" name="文本框 12"/>
          <p:cNvSpPr txBox="1"/>
          <p:nvPr/>
        </p:nvSpPr>
        <p:spPr>
          <a:xfrm>
            <a:off x="682625" y="1123950"/>
            <a:ext cx="7732713" cy="506730"/>
          </a:xfrm>
          <a:prstGeom prst="rect">
            <a:avLst/>
          </a:prstGeom>
          <a:noFill/>
          <a:ln w="9525">
            <a:noFill/>
          </a:ln>
        </p:spPr>
        <p:txBody>
          <a:bodyPr>
            <a:spAutoFit/>
          </a:bodyPr>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stStyle>
          <a:p>
            <a:pPr marL="0" lvl="0" indent="0" eaLnBrk="1" hangingPunct="1">
              <a:lnSpc>
                <a:spcPct val="150000"/>
              </a:lnSpc>
              <a:buFontTx/>
              <a:buNone/>
            </a:pPr>
            <a:r>
              <a:rPr lang="en-US" altLang="zh-CN" sz="1800" b="0" dirty="0">
                <a:latin typeface="微软雅黑" panose="020B0503020204020204" pitchFamily="34" charset="-122"/>
                <a:ea typeface="微软雅黑" panose="020B0503020204020204" pitchFamily="34" charset="-122"/>
                <a:sym typeface="宋体" panose="02010600030101010101" pitchFamily="2" charset="-122"/>
              </a:rPr>
              <a:t>      </a:t>
            </a:r>
            <a:endParaRPr lang="zh-CN" altLang="en-US" b="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46086" name="文本框 7"/>
          <p:cNvSpPr txBox="1"/>
          <p:nvPr>
            <p:custDataLst>
              <p:tags r:id="rId1"/>
            </p:custDataLst>
          </p:nvPr>
        </p:nvSpPr>
        <p:spPr>
          <a:xfrm>
            <a:off x="622300" y="1196975"/>
            <a:ext cx="1936750" cy="368300"/>
          </a:xfrm>
          <a:prstGeom prst="rect">
            <a:avLst/>
          </a:prstGeom>
          <a:noFill/>
          <a:ln w="9525">
            <a:noFill/>
          </a:ln>
        </p:spPr>
        <p:txBody>
          <a:bodyPr>
            <a:spAutoFit/>
          </a:bodyPr>
          <a:lstStyle/>
          <a:p>
            <a:pPr marL="342900" indent="-342900" eaLnBrk="1" hangingPunct="1">
              <a:buFont typeface="Wingdings" panose="05000000000000000000" pitchFamily="2" charset="2"/>
              <a:buChar char="Ø"/>
            </a:pPr>
            <a:r>
              <a:rPr lang="zh-CN" altLang="zh-CN" sz="1800" b="1" dirty="0">
                <a:latin typeface="微软雅黑" panose="020B0503020204020204" pitchFamily="34" charset="-122"/>
                <a:ea typeface="微软雅黑" panose="020B0503020204020204" pitchFamily="34" charset="-122"/>
                <a:sym typeface="宋体" panose="02010600030101010101" pitchFamily="2" charset="-122"/>
              </a:rPr>
              <a:t>边添加</a:t>
            </a:r>
          </a:p>
        </p:txBody>
      </p:sp>
      <p:sp>
        <p:nvSpPr>
          <p:cNvPr id="41989" name="文本框 12"/>
          <p:cNvSpPr txBox="1"/>
          <p:nvPr>
            <p:custDataLst>
              <p:tags r:id="rId2"/>
            </p:custDataLst>
          </p:nvPr>
        </p:nvSpPr>
        <p:spPr>
          <a:xfrm>
            <a:off x="932815" y="1577975"/>
            <a:ext cx="7487920" cy="1213730"/>
          </a:xfrm>
          <a:prstGeom prst="rect">
            <a:avLst/>
          </a:prstGeom>
          <a:noFill/>
          <a:ln w="9525">
            <a:noFill/>
          </a:ln>
        </p:spPr>
        <p:txBody>
          <a:bodyPr wrap="square">
            <a:spAutoFit/>
          </a:bodyPr>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stStyle>
          <a:p>
            <a:pPr eaLnBrk="1" hangingPunct="1">
              <a:buFont typeface="Wingdings" panose="05000000000000000000" pitchFamily="2" charset="2"/>
              <a:buChar char="ü"/>
            </a:pPr>
            <a:r>
              <a:rPr lang="zh-CN" altLang="en-US" sz="1800" b="0" dirty="0">
                <a:latin typeface="微软雅黑" panose="020B0503020204020204" pitchFamily="34" charset="-122"/>
                <a:ea typeface="微软雅黑" panose="020B0503020204020204" pitchFamily="34" charset="-122"/>
                <a:sym typeface="+mn-ea"/>
              </a:rPr>
              <a:t>添加边后顶点的层次变得比原来大。</a:t>
            </a:r>
            <a:endParaRPr lang="en-US" altLang="zh-CN" sz="1800" b="0" dirty="0">
              <a:latin typeface="微软雅黑" panose="020B0503020204020204" pitchFamily="34" charset="-122"/>
              <a:ea typeface="微软雅黑" panose="020B0503020204020204" pitchFamily="34" charset="-122"/>
              <a:sym typeface="+mn-ea"/>
            </a:endParaRPr>
          </a:p>
          <a:p>
            <a:pPr eaLnBrk="1" hangingPunct="1">
              <a:buFont typeface="Wingdings" panose="05000000000000000000" pitchFamily="2" charset="2"/>
              <a:buChar char="ü"/>
            </a:pPr>
            <a:r>
              <a:rPr lang="zh-CN" altLang="en-US" sz="1800" b="0" dirty="0">
                <a:latin typeface="微软雅黑" panose="020B0503020204020204" pitchFamily="34" charset="-122"/>
                <a:ea typeface="微软雅黑" panose="020B0503020204020204" pitchFamily="34" charset="-122"/>
                <a:sym typeface="+mn-ea"/>
              </a:rPr>
              <a:t>添加边后顶点的层次变得比原来小。</a:t>
            </a:r>
            <a:endParaRPr lang="en-US" altLang="zh-CN" sz="1800" b="0" dirty="0">
              <a:latin typeface="微软雅黑" panose="020B0503020204020204" pitchFamily="34" charset="-122"/>
              <a:ea typeface="微软雅黑" panose="020B0503020204020204" pitchFamily="34" charset="-122"/>
              <a:sym typeface="+mn-ea"/>
            </a:endParaRPr>
          </a:p>
          <a:p>
            <a:pPr eaLnBrk="1" hangingPunct="1">
              <a:buFont typeface="Wingdings" panose="05000000000000000000" pitchFamily="2" charset="2"/>
              <a:buChar char="ü"/>
            </a:pPr>
            <a:r>
              <a:rPr lang="zh-CN" altLang="en-US" sz="1800" b="0" dirty="0">
                <a:latin typeface="微软雅黑" panose="020B0503020204020204" pitchFamily="34" charset="-122"/>
                <a:ea typeface="微软雅黑" panose="020B0503020204020204" pitchFamily="34" charset="-122"/>
                <a:sym typeface="+mn-ea"/>
              </a:rPr>
              <a:t>具体如算法</a:t>
            </a:r>
            <a:r>
              <a:rPr lang="en-US" altLang="zh-CN" sz="1800" b="0" dirty="0">
                <a:latin typeface="微软雅黑" panose="020B0503020204020204" pitchFamily="34" charset="-122"/>
                <a:ea typeface="微软雅黑" panose="020B0503020204020204" pitchFamily="34" charset="-122"/>
                <a:sym typeface="+mn-ea"/>
              </a:rPr>
              <a:t>2</a:t>
            </a:r>
            <a:r>
              <a:rPr lang="zh-CN" altLang="en-US" sz="1800" b="0" dirty="0">
                <a:latin typeface="微软雅黑" panose="020B0503020204020204" pitchFamily="34" charset="-122"/>
                <a:ea typeface="微软雅黑" panose="020B0503020204020204" pitchFamily="34" charset="-122"/>
                <a:sym typeface="+mn-ea"/>
              </a:rPr>
              <a:t>所示：</a:t>
            </a:r>
          </a:p>
        </p:txBody>
      </p:sp>
      <p:pic>
        <p:nvPicPr>
          <p:cNvPr id="5" name="图片 4"/>
          <p:cNvPicPr>
            <a:picLocks noChangeAspect="1"/>
          </p:cNvPicPr>
          <p:nvPr>
            <p:custDataLst>
              <p:tags r:id="rId3"/>
            </p:custDataLst>
          </p:nvPr>
        </p:nvPicPr>
        <p:blipFill>
          <a:blip r:embed="rId6"/>
          <a:stretch>
            <a:fillRect/>
          </a:stretch>
        </p:blipFill>
        <p:spPr>
          <a:xfrm>
            <a:off x="3595038" y="3078450"/>
            <a:ext cx="5256584" cy="2635083"/>
          </a:xfrm>
          <a:prstGeom prst="rect">
            <a:avLst/>
          </a:prstGeom>
        </p:spPr>
      </p:pic>
      <p:pic>
        <p:nvPicPr>
          <p:cNvPr id="6" name="图片 5">
            <a:extLst>
              <a:ext uri="{FF2B5EF4-FFF2-40B4-BE49-F238E27FC236}">
                <a16:creationId xmlns:a16="http://schemas.microsoft.com/office/drawing/2014/main" id="{D9847AED-8FDB-4982-8F9D-0F80BF33F7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2155" y="3369627"/>
            <a:ext cx="2785843" cy="205272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13</a:t>
            </a:fld>
            <a:endParaRPr lang="de-DE" altLang="zh-CN" sz="1000" dirty="0">
              <a:latin typeface="FrutigerNext LT Medium" pitchFamily="34" charset="0"/>
              <a:ea typeface="MS PGothic" panose="020B0600070205080204" pitchFamily="34" charset="-128"/>
            </a:endParaRPr>
          </a:p>
        </p:txBody>
      </p:sp>
      <p:sp>
        <p:nvSpPr>
          <p:cNvPr id="44035"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44036" name="Rectangle 3"/>
          <p:cNvSpPr>
            <a:spLocks noGrp="1"/>
          </p:cNvSpPr>
          <p:nvPr>
            <p:ph idx="1"/>
          </p:nvPr>
        </p:nvSpPr>
        <p:spPr>
          <a:xfrm>
            <a:off x="323850" y="620713"/>
            <a:ext cx="8496300" cy="665162"/>
          </a:xfrm>
        </p:spPr>
        <p:txBody>
          <a:bodyPr vert="horz" wrap="square" lIns="78270" tIns="39135" rIns="78270" bIns="39135" anchor="t" anchorCtr="0"/>
          <a:lstStyle/>
          <a:p>
            <a:pPr eaLnBrk="1" hangingPunct="1">
              <a:buFont typeface="Wingdings" panose="05000000000000000000" pitchFamily="2" charset="2"/>
              <a:buChar char="p"/>
            </a:pPr>
            <a:r>
              <a:rPr lang="en-US" altLang="zh-CN" sz="2200">
                <a:ln>
                  <a:noFill/>
                </a:ln>
                <a:effectLst/>
                <a:uLnTx/>
                <a:uFillTx/>
                <a:latin typeface="微软雅黑" panose="020B0503020204020204" pitchFamily="34" charset="-122"/>
                <a:ea typeface="微软雅黑" panose="020B0503020204020204" pitchFamily="34" charset="-122"/>
                <a:sym typeface="+mn-ea"/>
              </a:rPr>
              <a:t>ACGraph</a:t>
            </a:r>
            <a:endParaRPr lang="en-US" altLang="en-US" sz="2200" b="0" dirty="0">
              <a:solidFill>
                <a:srgbClr val="3333FF"/>
              </a:solidFill>
            </a:endParaRPr>
          </a:p>
          <a:p>
            <a:pPr eaLnBrk="1" hangingPunct="1">
              <a:buNone/>
            </a:pPr>
            <a:endParaRPr lang="en-US" altLang="en-US" sz="2200" dirty="0">
              <a:latin typeface="微软雅黑" panose="020B0503020204020204" pitchFamily="34" charset="-122"/>
              <a:ea typeface="微软雅黑" panose="020B0503020204020204" pitchFamily="34" charset="-122"/>
            </a:endParaRPr>
          </a:p>
          <a:p>
            <a:pPr eaLnBrk="1" hangingPunct="1">
              <a:buNone/>
            </a:pPr>
            <a:endParaRPr lang="en-US" altLang="en-US" sz="2000" b="0" dirty="0">
              <a:latin typeface="微软雅黑" panose="020B0503020204020204" pitchFamily="34" charset="-122"/>
              <a:ea typeface="微软雅黑" panose="020B0503020204020204" pitchFamily="34" charset="-122"/>
            </a:endParaRPr>
          </a:p>
        </p:txBody>
      </p:sp>
      <p:sp>
        <p:nvSpPr>
          <p:cNvPr id="44037" name="文本框 12"/>
          <p:cNvSpPr txBox="1"/>
          <p:nvPr/>
        </p:nvSpPr>
        <p:spPr>
          <a:xfrm>
            <a:off x="682625" y="1123950"/>
            <a:ext cx="7732713" cy="506730"/>
          </a:xfrm>
          <a:prstGeom prst="rect">
            <a:avLst/>
          </a:prstGeom>
          <a:noFill/>
          <a:ln w="9525">
            <a:noFill/>
          </a:ln>
        </p:spPr>
        <p:txBody>
          <a:bodyPr>
            <a:spAutoFit/>
          </a:bodyPr>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stStyle>
          <a:p>
            <a:pPr marL="0" lvl="0" indent="0" eaLnBrk="1" hangingPunct="1">
              <a:lnSpc>
                <a:spcPct val="150000"/>
              </a:lnSpc>
              <a:buFontTx/>
              <a:buNone/>
            </a:pPr>
            <a:r>
              <a:rPr lang="en-US" altLang="zh-CN" sz="1800" b="0" dirty="0">
                <a:latin typeface="微软雅黑" panose="020B0503020204020204" pitchFamily="34" charset="-122"/>
                <a:ea typeface="微软雅黑" panose="020B0503020204020204" pitchFamily="34" charset="-122"/>
                <a:sym typeface="宋体" panose="02010600030101010101" pitchFamily="2" charset="-122"/>
              </a:rPr>
              <a:t>      </a:t>
            </a:r>
            <a:endParaRPr lang="zh-CN" altLang="en-US" b="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46086" name="文本框 7"/>
          <p:cNvSpPr txBox="1"/>
          <p:nvPr>
            <p:custDataLst>
              <p:tags r:id="rId1"/>
            </p:custDataLst>
          </p:nvPr>
        </p:nvSpPr>
        <p:spPr>
          <a:xfrm>
            <a:off x="622300" y="1196975"/>
            <a:ext cx="1936750" cy="368300"/>
          </a:xfrm>
          <a:prstGeom prst="rect">
            <a:avLst/>
          </a:prstGeom>
          <a:noFill/>
          <a:ln w="9525">
            <a:noFill/>
          </a:ln>
        </p:spPr>
        <p:txBody>
          <a:bodyPr>
            <a:spAutoFit/>
          </a:bodyPr>
          <a:lstStyle/>
          <a:p>
            <a:pPr marL="342900" indent="-342900" eaLnBrk="1" hangingPunct="1">
              <a:buFont typeface="Wingdings" panose="05000000000000000000" pitchFamily="2" charset="2"/>
              <a:buChar char="Ø"/>
            </a:pPr>
            <a:r>
              <a:rPr lang="zh-CN" altLang="zh-CN" sz="1800" b="1" dirty="0">
                <a:latin typeface="微软雅黑" panose="020B0503020204020204" pitchFamily="34" charset="-122"/>
                <a:ea typeface="微软雅黑" panose="020B0503020204020204" pitchFamily="34" charset="-122"/>
                <a:sym typeface="宋体" panose="02010600030101010101" pitchFamily="2" charset="-122"/>
              </a:rPr>
              <a:t>边删除</a:t>
            </a:r>
          </a:p>
        </p:txBody>
      </p:sp>
      <p:sp>
        <p:nvSpPr>
          <p:cNvPr id="41989" name="文本框 12"/>
          <p:cNvSpPr txBox="1"/>
          <p:nvPr>
            <p:custDataLst>
              <p:tags r:id="rId2"/>
            </p:custDataLst>
          </p:nvPr>
        </p:nvSpPr>
        <p:spPr>
          <a:xfrm>
            <a:off x="827404" y="1772920"/>
            <a:ext cx="7859395" cy="2764924"/>
          </a:xfrm>
          <a:prstGeom prst="rect">
            <a:avLst/>
          </a:prstGeom>
          <a:noFill/>
          <a:ln w="9525">
            <a:noFill/>
          </a:ln>
        </p:spPr>
        <p:txBody>
          <a:bodyPr wrap="square">
            <a:spAutoFit/>
          </a:bodyPr>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stStyle>
          <a:p>
            <a:pPr lvl="0" defTabSz="671830" eaLnBrk="1" hangingPunct="1">
              <a:buFont typeface="Wingdings" panose="05000000000000000000" pitchFamily="2" charset="2"/>
              <a:buChar char="ü"/>
            </a:pPr>
            <a:r>
              <a:rPr lang="zh-CN" altLang="en-US" sz="1800" b="0" dirty="0">
                <a:latin typeface="微软雅黑" panose="020B0503020204020204" pitchFamily="34" charset="-122"/>
                <a:ea typeface="微软雅黑" panose="020B0503020204020204" pitchFamily="34" charset="-122"/>
                <a:sym typeface="+mn-ea"/>
              </a:rPr>
              <a:t>我们采用</a:t>
            </a:r>
            <a:r>
              <a:rPr lang="zh-CN" altLang="en-US" sz="1800" b="0" dirty="0">
                <a:solidFill>
                  <a:srgbClr val="FF0000"/>
                </a:solidFill>
                <a:latin typeface="微软雅黑" panose="020B0503020204020204" pitchFamily="34" charset="-122"/>
                <a:ea typeface="微软雅黑" panose="020B0503020204020204" pitchFamily="34" charset="-122"/>
                <a:sym typeface="+mn-ea"/>
              </a:rPr>
              <a:t>前一个图快照的旧依赖树</a:t>
            </a:r>
            <a:r>
              <a:rPr lang="zh-CN" altLang="en-US" sz="1800" b="0" dirty="0">
                <a:latin typeface="微软雅黑" panose="020B0503020204020204" pitchFamily="34" charset="-122"/>
                <a:ea typeface="微软雅黑" panose="020B0503020204020204" pitchFamily="34" charset="-122"/>
                <a:sym typeface="+mn-ea"/>
              </a:rPr>
              <a:t>来获取它们的级别，这有两个主要好处：</a:t>
            </a:r>
            <a:endParaRPr lang="en-US" altLang="zh-CN" sz="1800" b="0" dirty="0">
              <a:latin typeface="微软雅黑" panose="020B0503020204020204" pitchFamily="34" charset="-122"/>
              <a:ea typeface="微软雅黑" panose="020B0503020204020204" pitchFamily="34" charset="-122"/>
              <a:sym typeface="+mn-ea"/>
            </a:endParaRPr>
          </a:p>
          <a:p>
            <a:pPr lvl="1" eaLnBrk="1" hangingPunct="1">
              <a:buFont typeface="Arial" panose="020B0604020202020204" pitchFamily="34" charset="0"/>
              <a:buChar char="•"/>
            </a:pPr>
            <a:r>
              <a:rPr lang="zh-CN" altLang="en-US" sz="1800" b="0" dirty="0">
                <a:latin typeface="微软雅黑" panose="020B0503020204020204" pitchFamily="34" charset="-122"/>
                <a:ea typeface="微软雅黑" panose="020B0503020204020204" pitchFamily="34" charset="-122"/>
                <a:sym typeface="+mn-ea"/>
              </a:rPr>
              <a:t>首先，所有顶点的级别在前面的树中都是确定的和固定的，所以我们不需要复杂地跟踪它们的新级别。</a:t>
            </a:r>
            <a:endParaRPr lang="en-US" altLang="zh-CN" sz="1800" dirty="0">
              <a:latin typeface="微软雅黑" panose="020B0503020204020204" pitchFamily="34" charset="-122"/>
              <a:ea typeface="微软雅黑" panose="020B0503020204020204" pitchFamily="34" charset="-122"/>
              <a:sym typeface="+mn-ea"/>
            </a:endParaRPr>
          </a:p>
          <a:p>
            <a:pPr lvl="1" eaLnBrk="1" hangingPunct="1">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sym typeface="+mn-ea"/>
              </a:rPr>
              <a:t>其次</a:t>
            </a:r>
            <a:r>
              <a:rPr lang="zh-CN" altLang="en-US" sz="1800" b="0" dirty="0">
                <a:latin typeface="微软雅黑" panose="020B0503020204020204" pitchFamily="34" charset="-122"/>
                <a:ea typeface="微软雅黑" panose="020B0503020204020204" pitchFamily="34" charset="-122"/>
                <a:sym typeface="+mn-ea"/>
              </a:rPr>
              <a:t>，被删除的边只会影响位于目标顶点上的子树，这意味着它不会将级别较小的顶点设置为活动状态。因此，我们也只需要处理每个层一次，就不会遗漏任何活动的顶点。</a:t>
            </a:r>
          </a:p>
        </p:txBody>
      </p:sp>
      <p:pic>
        <p:nvPicPr>
          <p:cNvPr id="8" name="图片 7">
            <a:extLst>
              <a:ext uri="{FF2B5EF4-FFF2-40B4-BE49-F238E27FC236}">
                <a16:creationId xmlns:a16="http://schemas.microsoft.com/office/drawing/2014/main" id="{9342121D-3B4B-4466-87AA-DF33FD461D00}"/>
              </a:ext>
            </a:extLst>
          </p:cNvPr>
          <p:cNvPicPr>
            <a:picLocks noChangeAspect="1"/>
          </p:cNvPicPr>
          <p:nvPr>
            <p:custDataLst>
              <p:tags r:id="rId3"/>
            </p:custDataLst>
          </p:nvPr>
        </p:nvPicPr>
        <p:blipFill rotWithShape="1">
          <a:blip r:embed="rId6"/>
          <a:srcRect r="22022"/>
          <a:stretch/>
        </p:blipFill>
        <p:spPr>
          <a:xfrm>
            <a:off x="4830772" y="4342153"/>
            <a:ext cx="3589858" cy="18365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14</a:t>
            </a:fld>
            <a:endParaRPr lang="de-DE" altLang="zh-CN" sz="1000" dirty="0">
              <a:latin typeface="FrutigerNext LT Medium" pitchFamily="34" charset="0"/>
              <a:ea typeface="MS PGothic" panose="020B0600070205080204" pitchFamily="34" charset="-128"/>
            </a:endParaRPr>
          </a:p>
        </p:txBody>
      </p:sp>
      <p:sp>
        <p:nvSpPr>
          <p:cNvPr id="52227" name="Rectangle 2"/>
          <p:cNvSpPr>
            <a:spLocks noGrp="1"/>
          </p:cNvSpPr>
          <p:nvPr>
            <p:ph type="title"/>
          </p:nvPr>
        </p:nvSpPr>
        <p:spPr/>
        <p:txBody>
          <a:bodyPr vert="horz" wrap="square" lIns="78270" tIns="39135" rIns="78270" bIns="39135" anchor="ctr" anchorCtr="0"/>
          <a:lstStyle/>
          <a:p>
            <a:pPr eaLnBrk="1" hangingPunct="1"/>
            <a:r>
              <a:rPr lang="zh-CN" altLang="en-US" dirty="0"/>
              <a:t>本发明的技术保护点</a:t>
            </a:r>
          </a:p>
        </p:txBody>
      </p:sp>
      <p:sp>
        <p:nvSpPr>
          <p:cNvPr id="58371" name="Rectangle 3"/>
          <p:cNvSpPr>
            <a:spLocks noGrp="1"/>
          </p:cNvSpPr>
          <p:nvPr>
            <p:ph idx="1"/>
          </p:nvPr>
        </p:nvSpPr>
        <p:spPr>
          <a:xfrm>
            <a:off x="503238" y="908050"/>
            <a:ext cx="8137525" cy="3241675"/>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Char char="n"/>
              <a:defRPr/>
            </a:pPr>
            <a:r>
              <a:rPr kumimoji="0" lang="en-US" altLang="zh-CN" sz="18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rPr>
              <a:t>ACGraph</a:t>
            </a:r>
            <a:endParaRPr kumimoji="0" lang="zh-CN" altLang="zh-CN" sz="18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15</a:t>
            </a:fld>
            <a:endParaRPr lang="de-DE" altLang="zh-CN" sz="1000" dirty="0">
              <a:latin typeface="FrutigerNext LT Medium" pitchFamily="34" charset="0"/>
              <a:ea typeface="MS PGothic" panose="020B0600070205080204" pitchFamily="34" charset="-128"/>
            </a:endParaRPr>
          </a:p>
        </p:txBody>
      </p:sp>
      <p:sp>
        <p:nvSpPr>
          <p:cNvPr id="54275" name="Rectangle 2"/>
          <p:cNvSpPr>
            <a:spLocks noGrp="1"/>
          </p:cNvSpPr>
          <p:nvPr>
            <p:ph type="title"/>
          </p:nvPr>
        </p:nvSpPr>
        <p:spPr/>
        <p:txBody>
          <a:bodyPr vert="horz" wrap="square" lIns="78270" tIns="39135" rIns="78270" bIns="39135" anchor="ctr" anchorCtr="0"/>
          <a:lstStyle/>
          <a:p>
            <a:pPr eaLnBrk="1" hangingPunct="1"/>
            <a:r>
              <a:rPr lang="zh-CN" altLang="en-US" dirty="0"/>
              <a:t>本发明有益效果</a:t>
            </a:r>
          </a:p>
        </p:txBody>
      </p:sp>
      <p:sp>
        <p:nvSpPr>
          <p:cNvPr id="54276" name="Rectangle 3"/>
          <p:cNvSpPr>
            <a:spLocks noGrp="1"/>
          </p:cNvSpPr>
          <p:nvPr>
            <p:ph idx="1"/>
          </p:nvPr>
        </p:nvSpPr>
        <p:spPr>
          <a:xfrm>
            <a:off x="611188" y="1123950"/>
            <a:ext cx="7921625" cy="1885950"/>
          </a:xfrm>
        </p:spPr>
        <p:txBody>
          <a:bodyPr vert="horz" wrap="square" lIns="78270" tIns="39135" rIns="78270" bIns="39135" anchor="t" anchorCtr="0"/>
          <a:lstStyle/>
          <a:p>
            <a:pPr eaLnBrk="1" hangingPunct="1"/>
            <a:r>
              <a:rPr lang="zh-CN" altLang="en-US" sz="2000" b="0" dirty="0">
                <a:latin typeface="微软雅黑" panose="020B0503020204020204" pitchFamily="34" charset="-122"/>
                <a:ea typeface="微软雅黑" panose="020B0503020204020204" pitchFamily="34" charset="-122"/>
              </a:rPr>
              <a:t>下图</a:t>
            </a:r>
            <a:r>
              <a:rPr sz="2000" b="0" dirty="0">
                <a:latin typeface="微软雅黑" panose="020B0503020204020204" pitchFamily="34" charset="-122"/>
                <a:ea typeface="微软雅黑" panose="020B0503020204020204" pitchFamily="34" charset="-122"/>
              </a:rPr>
              <a:t>分别显示了每个数据集上的ACGraph、KickStarter和TDGraph的归一化执行时间。结果表明，ACGraph比KickStarter和TDGraph分别要好1.75∼7.43×和2.85∼7.03×。</a:t>
            </a:r>
          </a:p>
        </p:txBody>
      </p:sp>
      <p:sp>
        <p:nvSpPr>
          <p:cNvPr id="54278" name="文本框 4"/>
          <p:cNvSpPr txBox="1"/>
          <p:nvPr/>
        </p:nvSpPr>
        <p:spPr>
          <a:xfrm>
            <a:off x="3179763" y="5229225"/>
            <a:ext cx="2947987" cy="275590"/>
          </a:xfrm>
          <a:prstGeom prst="rect">
            <a:avLst/>
          </a:prstGeom>
          <a:noFill/>
          <a:ln w="9525">
            <a:noFill/>
          </a:ln>
        </p:spPr>
        <p:txBody>
          <a:bodyPr>
            <a:spAutoFit/>
          </a:bodyPr>
          <a:lstStyle/>
          <a:p>
            <a:pPr algn="ctr" eaLnBrk="1" hangingPunct="1"/>
            <a:r>
              <a:rPr sz="1200" b="1" dirty="0">
                <a:latin typeface="微软雅黑" panose="020B0503020204020204" pitchFamily="34" charset="-122"/>
                <a:ea typeface="微软雅黑" panose="020B0503020204020204" pitchFamily="34" charset="-122"/>
              </a:rPr>
              <a:t>各种解决方案的总执行时间</a:t>
            </a:r>
          </a:p>
        </p:txBody>
      </p:sp>
      <p:pic>
        <p:nvPicPr>
          <p:cNvPr id="2" name="图片 1"/>
          <p:cNvPicPr>
            <a:picLocks noChangeAspect="1"/>
          </p:cNvPicPr>
          <p:nvPr>
            <p:custDataLst>
              <p:tags r:id="rId1"/>
            </p:custDataLst>
          </p:nvPr>
        </p:nvPicPr>
        <p:blipFill>
          <a:blip r:embed="rId4"/>
          <a:stretch>
            <a:fillRect/>
          </a:stretch>
        </p:blipFill>
        <p:spPr>
          <a:xfrm>
            <a:off x="2339975" y="2853055"/>
            <a:ext cx="4563110" cy="22282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16</a:t>
            </a:fld>
            <a:endParaRPr lang="de-DE" altLang="zh-CN" sz="1000" dirty="0">
              <a:latin typeface="FrutigerNext LT Medium" pitchFamily="34" charset="0"/>
              <a:ea typeface="MS PGothic" panose="020B0600070205080204" pitchFamily="34" charset="-128"/>
            </a:endParaRPr>
          </a:p>
        </p:txBody>
      </p:sp>
      <p:sp>
        <p:nvSpPr>
          <p:cNvPr id="56323" name="Rectangle 2"/>
          <p:cNvSpPr>
            <a:spLocks noGrp="1"/>
          </p:cNvSpPr>
          <p:nvPr>
            <p:ph type="title"/>
          </p:nvPr>
        </p:nvSpPr>
        <p:spPr/>
        <p:txBody>
          <a:bodyPr vert="horz" wrap="square" lIns="78270" tIns="39135" rIns="78270" bIns="39135" anchor="ctr" anchorCtr="0"/>
          <a:lstStyle/>
          <a:p>
            <a:pPr eaLnBrk="1" hangingPunct="1"/>
            <a:r>
              <a:rPr lang="zh-CN" altLang="en-US" dirty="0"/>
              <a:t>本发明的侵权认定</a:t>
            </a:r>
          </a:p>
        </p:txBody>
      </p:sp>
      <p:sp>
        <p:nvSpPr>
          <p:cNvPr id="56324" name="文本框 2"/>
          <p:cNvSpPr txBox="1"/>
          <p:nvPr/>
        </p:nvSpPr>
        <p:spPr>
          <a:xfrm>
            <a:off x="622300" y="1050925"/>
            <a:ext cx="1574800" cy="400050"/>
          </a:xfrm>
          <a:prstGeom prst="rect">
            <a:avLst/>
          </a:prstGeom>
          <a:noFill/>
          <a:ln w="9525">
            <a:noFill/>
          </a:ln>
        </p:spPr>
        <p:txBody>
          <a:bodyPr>
            <a:spAutoFit/>
          </a:bodyPr>
          <a:lstStyle/>
          <a:p>
            <a:pPr marL="342900" indent="-34290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处理方法</a:t>
            </a:r>
          </a:p>
        </p:txBody>
      </p:sp>
      <p:sp>
        <p:nvSpPr>
          <p:cNvPr id="56325" name="文本框 3"/>
          <p:cNvSpPr txBox="1"/>
          <p:nvPr/>
        </p:nvSpPr>
        <p:spPr>
          <a:xfrm>
            <a:off x="622300" y="3746500"/>
            <a:ext cx="1574800" cy="398463"/>
          </a:xfrm>
          <a:prstGeom prst="rect">
            <a:avLst/>
          </a:prstGeom>
          <a:noFill/>
          <a:ln w="9525">
            <a:noFill/>
          </a:ln>
        </p:spPr>
        <p:txBody>
          <a:bodyPr>
            <a:spAutoFit/>
          </a:bodyPr>
          <a:lstStyle/>
          <a:p>
            <a:pPr marL="342900" indent="-34290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硬件单元</a:t>
            </a:r>
          </a:p>
        </p:txBody>
      </p:sp>
      <p:sp>
        <p:nvSpPr>
          <p:cNvPr id="56326" name="文本框 4"/>
          <p:cNvSpPr txBox="1"/>
          <p:nvPr/>
        </p:nvSpPr>
        <p:spPr>
          <a:xfrm>
            <a:off x="819150" y="1484313"/>
            <a:ext cx="7670800" cy="435610"/>
          </a:xfrm>
          <a:prstGeom prst="rect">
            <a:avLst/>
          </a:prstGeom>
          <a:noFill/>
          <a:ln w="9525">
            <a:noFill/>
          </a:ln>
        </p:spPr>
        <p:txBody>
          <a:bodyPr>
            <a:spAutoFit/>
          </a:bodyPr>
          <a:lstStyle/>
          <a:p>
            <a:pPr>
              <a:lnSpc>
                <a:spcPct val="140000"/>
              </a:lnSpc>
            </a:pPr>
            <a:endParaRPr lang="zh-CN" altLang="en-US" sz="1600" dirty="0">
              <a:latin typeface="微软雅黑" panose="020B0503020204020204" pitchFamily="34" charset="-122"/>
              <a:ea typeface="微软雅黑" panose="020B0503020204020204" pitchFamily="34" charset="-122"/>
            </a:endParaRPr>
          </a:p>
        </p:txBody>
      </p:sp>
      <p:sp>
        <p:nvSpPr>
          <p:cNvPr id="56327" name="文本框 5"/>
          <p:cNvSpPr txBox="1"/>
          <p:nvPr/>
        </p:nvSpPr>
        <p:spPr>
          <a:xfrm>
            <a:off x="819150" y="4148138"/>
            <a:ext cx="7670800" cy="435610"/>
          </a:xfrm>
          <a:prstGeom prst="rect">
            <a:avLst/>
          </a:prstGeom>
          <a:noFill/>
          <a:ln w="9525">
            <a:noFill/>
          </a:ln>
        </p:spPr>
        <p:txBody>
          <a:bodyPr>
            <a:spAutoFit/>
          </a:bodyPr>
          <a:lstStyle/>
          <a:p>
            <a:pPr>
              <a:lnSpc>
                <a:spcPct val="140000"/>
              </a:lnSpc>
            </a:pPr>
            <a:endParaRPr lang="zh-CN" altLang="en-US" sz="160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4"/>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ndParaRPr>
          </a:p>
          <a:p>
            <a:pPr lvl="0" defTabSz="784225">
              <a:lnSpc>
                <a:spcPct val="85000"/>
              </a:lnSpc>
            </a:pPr>
            <a:r>
              <a:rPr lang="de-DE" altLang="zh-CN" sz="1000" dirty="0">
                <a:latin typeface="FrutigerNext LT Medium" pitchFamily="34" charset="0"/>
              </a:rPr>
              <a:t>Page </a:t>
            </a:r>
            <a:fld id="{9A0DB2DC-4C9A-4742-B13C-FB6460FD3503}" type="slidenum">
              <a:rPr lang="de-DE" altLang="zh-CN" sz="1000" dirty="0">
                <a:latin typeface="FrutigerNext LT Medium" pitchFamily="34" charset="0"/>
              </a:rPr>
              <a:t>17</a:t>
            </a:fld>
            <a:endParaRPr lang="de-DE" altLang="zh-CN" sz="1000" dirty="0">
              <a:latin typeface="FrutigerNext LT Medium" pitchFamily="34" charset="0"/>
            </a:endParaRPr>
          </a:p>
        </p:txBody>
      </p:sp>
      <p:sp>
        <p:nvSpPr>
          <p:cNvPr id="58371" name="Rectangle 2"/>
          <p:cNvSpPr>
            <a:spLocks noGrp="1"/>
          </p:cNvSpPr>
          <p:nvPr>
            <p:ph type="title"/>
          </p:nvPr>
        </p:nvSpPr>
        <p:spPr/>
        <p:txBody>
          <a:bodyPr vert="horz" wrap="square" lIns="91440" tIns="45720" rIns="91440" bIns="45720" anchor="t" anchorCtr="0"/>
          <a:lstStyle/>
          <a:p>
            <a:pPr eaLnBrk="1" hangingPunct="1"/>
            <a:r>
              <a:rPr lang="zh-CN" altLang="en-US" dirty="0"/>
              <a:t>检索情况</a:t>
            </a:r>
            <a:endParaRPr lang="zh-CN" altLang="en-US" sz="2000" u="sng" dirty="0">
              <a:solidFill>
                <a:srgbClr val="FF0000"/>
              </a:solidFill>
            </a:endParaRPr>
          </a:p>
        </p:txBody>
      </p:sp>
      <p:sp>
        <p:nvSpPr>
          <p:cNvPr id="58372" name="Rectangle 3"/>
          <p:cNvSpPr>
            <a:spLocks noGrp="1"/>
          </p:cNvSpPr>
          <p:nvPr>
            <p:ph type="body" sz="half" idx="1"/>
          </p:nvPr>
        </p:nvSpPr>
        <p:spPr>
          <a:xfrm>
            <a:off x="250825" y="692150"/>
            <a:ext cx="7993063" cy="936625"/>
          </a:xfrm>
        </p:spPr>
        <p:txBody>
          <a:bodyPr vert="horz" wrap="square" lIns="78270" tIns="39135" rIns="78270" bIns="39135" anchor="t" anchorCtr="0"/>
          <a:lstStyle/>
          <a:p>
            <a:pPr marL="0" indent="0" eaLnBrk="1" hangingPunct="1">
              <a:lnSpc>
                <a:spcPct val="120000"/>
              </a:lnSpc>
              <a:buClrTx/>
              <a:buSzTx/>
              <a:buFont typeface="Wingdings" panose="05000000000000000000" pitchFamily="2" charset="2"/>
              <a:buNone/>
            </a:pPr>
            <a:r>
              <a:rPr lang="en-US" altLang="zh-CN" sz="1200" dirty="0">
                <a:solidFill>
                  <a:srgbClr val="3333FF"/>
                </a:solidFill>
              </a:rPr>
              <a:t>(1)</a:t>
            </a:r>
            <a:r>
              <a:rPr lang="zh-CN" altLang="en-US" sz="1200" dirty="0">
                <a:solidFill>
                  <a:srgbClr val="3333FF"/>
                </a:solidFill>
              </a:rPr>
              <a:t>如果检索出相关的或不经检索发明人已经知道相关的，请填写下一页；否则，下一页不需要填写，请直接删除；</a:t>
            </a:r>
            <a:endParaRPr lang="en-US" altLang="zh-CN" sz="1200" dirty="0">
              <a:solidFill>
                <a:srgbClr val="3333FF"/>
              </a:solidFill>
            </a:endParaRPr>
          </a:p>
          <a:p>
            <a:pPr marL="0" indent="0" eaLnBrk="1" hangingPunct="1">
              <a:lnSpc>
                <a:spcPct val="120000"/>
              </a:lnSpc>
              <a:buClrTx/>
              <a:buSzTx/>
              <a:buFont typeface="Wingdings" panose="05000000000000000000" pitchFamily="2" charset="2"/>
              <a:buNone/>
            </a:pPr>
            <a:r>
              <a:rPr lang="en-US" altLang="zh-CN" sz="1200" dirty="0">
                <a:solidFill>
                  <a:srgbClr val="3333FF"/>
                </a:solidFill>
              </a:rPr>
              <a:t>(2)</a:t>
            </a:r>
            <a:r>
              <a:rPr lang="zh-CN" altLang="en-US" sz="1200" dirty="0">
                <a:solidFill>
                  <a:srgbClr val="3333FF"/>
                </a:solidFill>
              </a:rPr>
              <a:t>预研人员需要对列出的所有数据库进行检索，非预研人员检索范围由各产品线自行决定；</a:t>
            </a:r>
            <a:endParaRPr lang="en-US" altLang="zh-CN" sz="1200" dirty="0">
              <a:solidFill>
                <a:srgbClr val="3333FF"/>
              </a:solidFill>
            </a:endParaRPr>
          </a:p>
          <a:p>
            <a:pPr marL="0" indent="0" eaLnBrk="1" hangingPunct="1">
              <a:lnSpc>
                <a:spcPct val="120000"/>
              </a:lnSpc>
              <a:buClrTx/>
              <a:buSzTx/>
              <a:buFont typeface="Wingdings" panose="05000000000000000000" pitchFamily="2" charset="2"/>
              <a:buNone/>
            </a:pPr>
            <a:r>
              <a:rPr lang="en-US" altLang="zh-CN" sz="1200" dirty="0">
                <a:solidFill>
                  <a:srgbClr val="3333FF"/>
                </a:solidFill>
              </a:rPr>
              <a:t>(3) </a:t>
            </a:r>
            <a:r>
              <a:rPr lang="zh-CN" altLang="en-US" sz="1200" dirty="0">
                <a:solidFill>
                  <a:srgbClr val="3333FF"/>
                </a:solidFill>
              </a:rPr>
              <a:t>同一网站使用不同检索式多次检索的，请分别对应列出。</a:t>
            </a:r>
            <a:r>
              <a:rPr lang="zh-CN" altLang="en-US" sz="1100" dirty="0"/>
              <a:t> </a:t>
            </a:r>
          </a:p>
        </p:txBody>
      </p:sp>
      <p:graphicFrame>
        <p:nvGraphicFramePr>
          <p:cNvPr id="187470" name="Group 78"/>
          <p:cNvGraphicFramePr>
            <a:graphicFrameLocks noGrp="1"/>
          </p:cNvGraphicFramePr>
          <p:nvPr>
            <p:ph sz="half" idx="4294967295"/>
          </p:nvPr>
        </p:nvGraphicFramePr>
        <p:xfrm>
          <a:off x="395288" y="1484313"/>
          <a:ext cx="7848600" cy="4767261"/>
        </p:xfrm>
        <a:graphic>
          <a:graphicData uri="http://schemas.openxmlformats.org/drawingml/2006/table">
            <a:tbl>
              <a:tblPr/>
              <a:tblGrid>
                <a:gridCol w="1008062">
                  <a:extLst>
                    <a:ext uri="{9D8B030D-6E8A-4147-A177-3AD203B41FA5}">
                      <a16:colId xmlns:a16="http://schemas.microsoft.com/office/drawing/2014/main" val="20000"/>
                    </a:ext>
                  </a:extLst>
                </a:gridCol>
                <a:gridCol w="2878138">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tblGrid>
              <a:tr h="1146145">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国家</a:t>
                      </a:r>
                      <a:r>
                        <a:rPr kumimoji="0" lang="en-US" altLang="zh-CN" sz="1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a:t>
                      </a:r>
                      <a:r>
                        <a:rPr kumimoji="0" lang="zh-CN" altLang="en-US" sz="1000" b="1" i="0" u="none" strike="noStrike" cap="none" normalizeH="0" baseline="0" dirty="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地区</a:t>
                      </a:r>
                      <a:endParaRPr kumimoji="0" lang="zh-CN" altLang="en-US" sz="1000" b="1" i="0" u="none" strike="noStrike" cap="none" normalizeH="0" baseline="0" dirty="0">
                        <a:ln>
                          <a:noFill/>
                        </a:ln>
                        <a:solidFill>
                          <a:schemeClr val="tx1"/>
                        </a:solidFill>
                        <a:effectLst/>
                        <a:latin typeface="Arial" panose="020B0604020202020204" pitchFamily="34" charset="0"/>
                        <a:ea typeface="MS PGothic" panose="020B0600070205080204" pitchFamily="34" charset="-128"/>
                        <a:cs typeface="宋体" panose="02010600030101010101" pitchFamily="2" charset="-122"/>
                      </a:endParaRPr>
                    </a:p>
                  </a:txBody>
                  <a:tcPr marL="79200" marR="79200" marT="39605" marB="396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检索网站</a:t>
                      </a:r>
                      <a:endParaRPr kumimoji="0" lang="zh-CN" altLang="en-US" sz="1000" b="1" i="0" u="none" strike="noStrike" cap="none" normalizeH="0" baseline="0">
                        <a:ln>
                          <a:noFill/>
                        </a:ln>
                        <a:solidFill>
                          <a:schemeClr val="tx1"/>
                        </a:solidFill>
                        <a:effectLst/>
                        <a:latin typeface="Arial" panose="020B0604020202020204" pitchFamily="34" charset="0"/>
                        <a:ea typeface="MS PGothic" panose="020B0600070205080204" pitchFamily="34" charset="-128"/>
                        <a:cs typeface="宋体" panose="02010600030101010101" pitchFamily="2" charset="-122"/>
                      </a:endParaRPr>
                    </a:p>
                  </a:txBody>
                  <a:tcPr marL="79200" marR="79200" marT="39605" marB="396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检索公式</a:t>
                      </a:r>
                      <a:endParaRPr kumimoji="0" lang="zh-CN" altLang="en-US"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Times New Roman" panose="02020603050405020304" pitchFamily="18" charset="0"/>
                      </a:endParaRPr>
                    </a:p>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a:t>
                      </a:r>
                      <a:r>
                        <a:rPr kumimoji="0" lang="zh-CN" altLang="en-US"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关键词及组合方式</a:t>
                      </a:r>
                      <a:r>
                        <a:rPr kumimoji="0" lang="en-US" altLang="zh-CN"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a:t>
                      </a:r>
                    </a:p>
                  </a:txBody>
                  <a:tcPr marL="79200" marR="79200" marT="39605" marB="396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000" b="1" i="0" u="none" strike="noStrike" cap="none" normalizeH="0" baseline="0">
                          <a:ln>
                            <a:noFill/>
                          </a:ln>
                          <a:solidFill>
                            <a:schemeClr val="tx1"/>
                          </a:solidFill>
                          <a:effectLst/>
                          <a:latin typeface="Times New Roman" panose="02020603050405020304" pitchFamily="18" charset="0"/>
                          <a:ea typeface="MS PGothic" panose="020B0600070205080204" pitchFamily="34" charset="-128"/>
                          <a:cs typeface="宋体" panose="02010600030101010101" pitchFamily="2" charset="-122"/>
                        </a:rPr>
                        <a:t>文献数量</a:t>
                      </a:r>
                      <a:r>
                        <a:rPr kumimoji="0" lang="zh-CN" altLang="en-US" sz="1000" b="0" i="0" u="none" strike="noStrike" cap="none" normalizeH="0" baseline="0">
                          <a:ln>
                            <a:noFill/>
                          </a:ln>
                          <a:solidFill>
                            <a:srgbClr val="3333FF"/>
                          </a:solidFill>
                          <a:effectLst/>
                          <a:latin typeface="Arial" panose="020B0604020202020204" pitchFamily="34" charset="0"/>
                          <a:ea typeface="MS PGothic" panose="020B0600070205080204" pitchFamily="34" charset="-128"/>
                          <a:cs typeface="宋体" panose="02010600030101010101" pitchFamily="2" charset="-122"/>
                        </a:rPr>
                        <a:t>（指依据检索关键字直接获得的文献数，不需要列出具体的文献信息）</a:t>
                      </a:r>
                    </a:p>
                  </a:txBody>
                  <a:tcPr marL="79200" marR="79200" marT="39605" marB="396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1328906">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US/EP</a:t>
                      </a: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59484">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CN</a:t>
                      </a: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endPar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endParaRPr kumimoji="0" lang="zh-CN" altLang="zh-CN" sz="1000" b="0" i="0" u="none" strike="noStrike" kern="1200" cap="none" normalizeH="0" baseline="0" dirty="0">
                        <a:ln>
                          <a:noFill/>
                        </a:ln>
                        <a:solidFill>
                          <a:schemeClr val="tx1"/>
                        </a:solidFill>
                        <a:effectLst/>
                        <a:latin typeface="Arial" panose="020B0604020202020204" pitchFamily="34" charset="0"/>
                        <a:ea typeface="宋体" panose="02010600030101010101" pitchFamily="2" charset="-122"/>
                        <a:cs typeface="+mn-cs"/>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32726">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zh-CN" altLang="en-US" sz="1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其它网站</a:t>
                      </a: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671830" rtl="0" eaLnBrk="0" fontAlgn="base" latinLnBrk="0" hangingPunct="0">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hlinkClick r:id="rId3"/>
                        </a:rPr>
                        <a:t>https://www.google.com</a:t>
                      </a:r>
                      <a:endParaRPr kumimoji="0" lang="en-US" altLang="zh-CN" sz="10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dynamic graph processing</a:t>
                      </a:r>
                    </a:p>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streaming graph processing</a:t>
                      </a:r>
                    </a:p>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stream graph processing</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a:t>
                      </a:r>
                    </a:p>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a:t>
                      </a:r>
                    </a:p>
                    <a:p>
                      <a:pPr marL="0" marR="0" lvl="0" indent="0" algn="l" defTabSz="914400" rtl="0" eaLnBrk="1" fontAlgn="base" latinLnBrk="0" hangingPunct="1">
                        <a:lnSpc>
                          <a:spcPct val="140000"/>
                        </a:lnSpc>
                        <a:spcBef>
                          <a:spcPct val="0"/>
                        </a:spcBef>
                        <a:spcAft>
                          <a:spcPct val="0"/>
                        </a:spcAft>
                        <a:buClrTx/>
                        <a:buSzTx/>
                        <a:buFont typeface="Wingdings" panose="05000000000000000000" pitchFamily="2" charset="2"/>
                        <a:buNone/>
                      </a:pPr>
                      <a:r>
                        <a:rPr kumimoji="0" lang="en-US"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endParaRPr kumimoji="0" lang="zh-CN" altLang="zh-CN"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79200" marR="79200" marT="39605" marB="396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4"/>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18</a:t>
            </a:fld>
            <a:endParaRPr lang="de-DE" altLang="zh-CN" sz="1000" dirty="0">
              <a:latin typeface="FrutigerNext LT Medium" pitchFamily="34" charset="0"/>
              <a:ea typeface="MS PGothic" panose="020B0600070205080204" pitchFamily="34" charset="-128"/>
            </a:endParaRPr>
          </a:p>
        </p:txBody>
      </p:sp>
      <p:sp>
        <p:nvSpPr>
          <p:cNvPr id="9219" name="Rectangle 2"/>
          <p:cNvSpPr>
            <a:spLocks noGrp="1" noChangeArrowheads="1"/>
          </p:cNvSpPr>
          <p:nvPr>
            <p:ph type="title"/>
          </p:nvPr>
        </p:nvSpPr>
        <p:spPr>
          <a:xfrm>
            <a:off x="539750" y="476250"/>
            <a:ext cx="8064500" cy="5113338"/>
          </a:xfrm>
        </p:spPr>
        <p:txBody>
          <a:bodyPr vert="horz" wrap="square" lIns="78270" tIns="39135" rIns="78270" bIns="39135" numCol="1" anchor="ctr" anchorCtr="0" compatLnSpc="1"/>
          <a:lstStyle/>
          <a:p>
            <a:pPr marL="0" marR="0" lvl="0" indent="0" algn="l" defTabSz="784225" rtl="0" eaLnBrk="0" fontAlgn="base" latinLnBrk="0" hangingPunct="0">
              <a:lnSpc>
                <a:spcPct val="100000"/>
              </a:lnSpc>
              <a:spcBef>
                <a:spcPct val="0"/>
              </a:spcBef>
              <a:spcAft>
                <a:spcPct val="0"/>
              </a:spcAft>
              <a:buClrTx/>
              <a:buSzTx/>
              <a:buFontTx/>
              <a:buNone/>
              <a:defRPr/>
            </a:pPr>
            <a:r>
              <a:rPr kumimoji="0" lang="zh-CN" altLang="en-US" sz="1200" b="1" i="0" u="none" strike="noStrike" kern="0" cap="none" spc="0" normalizeH="0" baseline="0" noProof="0" dirty="0">
                <a:ln>
                  <a:noFill/>
                </a:ln>
                <a:solidFill>
                  <a:srgbClr val="3333FF"/>
                </a:solidFill>
                <a:effectLst/>
                <a:uLnTx/>
                <a:uFillTx/>
                <a:latin typeface="+mn-lt"/>
                <a:ea typeface="+mn-ea"/>
                <a:cs typeface="+mn-cs"/>
              </a:rPr>
              <a:t>说明：无相关</a:t>
            </a:r>
            <a:r>
              <a:rPr kumimoji="0" lang="en-US" altLang="zh-CN" sz="1200" b="1" i="0" u="none" strike="noStrike" kern="0" cap="none" spc="0" normalizeH="0" baseline="0" noProof="0" dirty="0">
                <a:ln>
                  <a:noFill/>
                </a:ln>
                <a:solidFill>
                  <a:srgbClr val="3333FF"/>
                </a:solidFill>
                <a:effectLst/>
                <a:uLnTx/>
                <a:uFillTx/>
                <a:latin typeface="+mn-lt"/>
                <a:ea typeface="+mn-ea"/>
                <a:cs typeface="+mn-cs"/>
              </a:rPr>
              <a:t>references </a:t>
            </a:r>
            <a:r>
              <a:rPr kumimoji="0" lang="zh-CN" altLang="en-US" sz="1200" b="1" i="0" u="none" strike="noStrike" kern="0" cap="none" spc="0" normalizeH="0" baseline="0" noProof="0" dirty="0">
                <a:ln>
                  <a:noFill/>
                </a:ln>
                <a:solidFill>
                  <a:srgbClr val="3333FF"/>
                </a:solidFill>
                <a:effectLst/>
                <a:uLnTx/>
                <a:uFillTx/>
                <a:latin typeface="+mn-lt"/>
                <a:ea typeface="+mn-ea"/>
                <a:cs typeface="+mn-cs"/>
              </a:rPr>
              <a:t>时请删除本页，仅在有相关</a:t>
            </a:r>
            <a:r>
              <a:rPr kumimoji="0" lang="en-US" altLang="zh-CN" sz="1200" b="1" i="0" u="none" strike="noStrike" kern="0" cap="none" spc="0" normalizeH="0" baseline="0" noProof="0" dirty="0">
                <a:ln>
                  <a:noFill/>
                </a:ln>
                <a:solidFill>
                  <a:srgbClr val="3333FF"/>
                </a:solidFill>
                <a:effectLst/>
                <a:uLnTx/>
                <a:uFillTx/>
                <a:latin typeface="+mn-lt"/>
                <a:ea typeface="+mn-ea"/>
                <a:cs typeface="+mn-cs"/>
              </a:rPr>
              <a:t>references</a:t>
            </a:r>
            <a:r>
              <a:rPr kumimoji="0" lang="zh-CN" altLang="en-US" sz="1200" b="1" i="0" u="none" strike="noStrike" kern="0" cap="none" spc="0" normalizeH="0" baseline="0" noProof="0" dirty="0">
                <a:ln>
                  <a:noFill/>
                </a:ln>
                <a:solidFill>
                  <a:srgbClr val="3333FF"/>
                </a:solidFill>
                <a:effectLst/>
                <a:uLnTx/>
                <a:uFillTx/>
                <a:latin typeface="+mn-lt"/>
                <a:ea typeface="+mn-ea"/>
                <a:cs typeface="+mn-cs"/>
              </a:rPr>
              <a:t>时填写 </a:t>
            </a:r>
            <a:br>
              <a:rPr kumimoji="0" lang="en-US" altLang="zh-CN" sz="1200" b="1" i="0" u="none" strike="noStrike" kern="0" cap="none" spc="0" normalizeH="0" baseline="0" noProof="0" dirty="0">
                <a:ln>
                  <a:noFill/>
                </a:ln>
                <a:solidFill>
                  <a:srgbClr val="3333FF"/>
                </a:solidFill>
                <a:effectLst/>
                <a:uLnTx/>
                <a:uFillTx/>
                <a:latin typeface="+mn-lt"/>
                <a:ea typeface="+mn-ea"/>
                <a:cs typeface="+mn-cs"/>
              </a:rPr>
            </a:br>
            <a:br>
              <a:rPr kumimoji="0" lang="en-US" altLang="zh-CN" sz="1200" b="1" i="0" u="none" strike="noStrike" kern="0" cap="none" spc="0" normalizeH="0" baseline="0" noProof="0" dirty="0">
                <a:ln>
                  <a:noFill/>
                </a:ln>
                <a:solidFill>
                  <a:srgbClr val="3333FF"/>
                </a:solidFill>
                <a:effectLst/>
                <a:uLnTx/>
                <a:uFillTx/>
                <a:latin typeface="+mn-lt"/>
                <a:ea typeface="+mn-ea"/>
                <a:cs typeface="+mn-cs"/>
              </a:rPr>
            </a:br>
            <a:r>
              <a:rPr kumimoji="0" lang="en-US" altLang="zh-CN" sz="1200" b="1" i="0" u="none" strike="noStrike" kern="0" cap="none" spc="0" normalizeH="0" baseline="0" noProof="0" dirty="0">
                <a:ln>
                  <a:noFill/>
                </a:ln>
                <a:solidFill>
                  <a:srgbClr val="3333FF"/>
                </a:solidFill>
                <a:effectLst/>
                <a:uLnTx/>
                <a:uFillTx/>
                <a:latin typeface="+mn-lt"/>
                <a:ea typeface="+mn-ea"/>
                <a:cs typeface="+mn-cs"/>
              </a:rPr>
              <a:t> </a:t>
            </a:r>
            <a:br>
              <a:rPr kumimoji="0" lang="en-US" altLang="zh-CN" sz="2400" b="1" i="0" u="none" strike="noStrike" kern="0" cap="none" spc="0" normalizeH="0" baseline="0" noProof="0" dirty="0">
                <a:ln>
                  <a:noFill/>
                </a:ln>
                <a:solidFill>
                  <a:srgbClr val="990000"/>
                </a:solidFill>
                <a:effectLst/>
                <a:uLnTx/>
                <a:uFillTx/>
                <a:latin typeface="+mj-lt"/>
                <a:ea typeface="+mj-ea"/>
                <a:cs typeface="+mj-cs"/>
              </a:rPr>
            </a:br>
            <a:r>
              <a:rPr kumimoji="0" lang="en-US" altLang="zh-CN" sz="2400" b="1" i="0" u="none" strike="noStrike" kern="0" cap="none" spc="0" normalizeH="0" baseline="0" noProof="0" dirty="0">
                <a:ln>
                  <a:noFill/>
                </a:ln>
                <a:solidFill>
                  <a:srgbClr val="990000"/>
                </a:solidFill>
                <a:effectLst/>
                <a:uLnTx/>
                <a:uFillTx/>
                <a:latin typeface="+mj-lt"/>
                <a:ea typeface="+mj-ea"/>
                <a:cs typeface="+mj-cs"/>
              </a:rPr>
              <a:t>List no more than ~3-5 references that the inventor believes are the most relevant to his/her invention</a:t>
            </a: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000" b="1" i="0" u="none" strike="noStrike" kern="0" cap="none" spc="0" normalizeH="0" baseline="0" noProof="0" dirty="0">
                <a:ln>
                  <a:noFill/>
                </a:ln>
                <a:solidFill>
                  <a:srgbClr val="0000FF"/>
                </a:solidFill>
                <a:effectLst/>
                <a:uLnTx/>
                <a:uFillTx/>
                <a:latin typeface="+mj-lt"/>
                <a:ea typeface="+mj-ea"/>
                <a:cs typeface="+mj-cs"/>
              </a:rPr>
            </a:br>
            <a:br>
              <a:rPr kumimoji="0" lang="en-US" altLang="zh-CN" sz="2800" b="1" i="0" u="none" strike="noStrike" kern="0" cap="none" spc="0" normalizeH="0" baseline="0" noProof="0" dirty="0">
                <a:ln>
                  <a:noFill/>
                </a:ln>
                <a:solidFill>
                  <a:srgbClr val="990000"/>
                </a:solidFill>
                <a:effectLst/>
                <a:uLnTx/>
                <a:uFillTx/>
                <a:latin typeface="+mj-lt"/>
                <a:ea typeface="+mj-ea"/>
                <a:cs typeface="+mj-cs"/>
              </a:rPr>
            </a:br>
            <a:r>
              <a:rPr kumimoji="0" lang="en-US" altLang="zh-CN" sz="2800" b="1" i="0" u="none" strike="noStrike" kern="0" cap="none" spc="0" normalizeH="0" baseline="0" noProof="0" dirty="0">
                <a:ln>
                  <a:noFill/>
                </a:ln>
                <a:solidFill>
                  <a:srgbClr val="990000"/>
                </a:solidFill>
                <a:effectLst/>
                <a:uLnTx/>
                <a:uFillTx/>
                <a:latin typeface="+mj-lt"/>
                <a:ea typeface="+mj-ea"/>
                <a:cs typeface="+mj-cs"/>
              </a:rPr>
              <a:t>	     </a:t>
            </a:r>
            <a:endParaRPr kumimoji="0" lang="zh-CN" altLang="en-US" sz="2800" b="1" i="0" u="none" strike="noStrike" kern="0" cap="none" spc="0" normalizeH="0" baseline="0" noProof="0" dirty="0">
              <a:ln>
                <a:noFill/>
              </a:ln>
              <a:solidFill>
                <a:srgbClr val="990000"/>
              </a:solidFill>
              <a:effectLst/>
              <a:uLnTx/>
              <a:uFillTx/>
              <a:latin typeface="+mj-lt"/>
              <a:ea typeface="+mj-ea"/>
              <a:cs typeface="+mj-cs"/>
            </a:endParaRPr>
          </a:p>
        </p:txBody>
      </p:sp>
      <p:graphicFrame>
        <p:nvGraphicFramePr>
          <p:cNvPr id="4" name="表格 3"/>
          <p:cNvGraphicFramePr>
            <a:graphicFrameLocks noGrp="1"/>
          </p:cNvGraphicFramePr>
          <p:nvPr/>
        </p:nvGraphicFramePr>
        <p:xfrm>
          <a:off x="323850" y="3500438"/>
          <a:ext cx="7993063" cy="1965326"/>
        </p:xfrm>
        <a:graphic>
          <a:graphicData uri="http://schemas.openxmlformats.org/drawingml/2006/table">
            <a:tbl>
              <a:tblPr/>
              <a:tblGrid>
                <a:gridCol w="487363">
                  <a:extLst>
                    <a:ext uri="{9D8B030D-6E8A-4147-A177-3AD203B41FA5}">
                      <a16:colId xmlns:a16="http://schemas.microsoft.com/office/drawing/2014/main" val="20000"/>
                    </a:ext>
                  </a:extLst>
                </a:gridCol>
                <a:gridCol w="3060700">
                  <a:extLst>
                    <a:ext uri="{9D8B030D-6E8A-4147-A177-3AD203B41FA5}">
                      <a16:colId xmlns:a16="http://schemas.microsoft.com/office/drawing/2014/main" val="20001"/>
                    </a:ext>
                  </a:extLst>
                </a:gridCol>
                <a:gridCol w="1665287">
                  <a:extLst>
                    <a:ext uri="{9D8B030D-6E8A-4147-A177-3AD203B41FA5}">
                      <a16:colId xmlns:a16="http://schemas.microsoft.com/office/drawing/2014/main" val="20002"/>
                    </a:ext>
                  </a:extLst>
                </a:gridCol>
                <a:gridCol w="2779713">
                  <a:extLst>
                    <a:ext uri="{9D8B030D-6E8A-4147-A177-3AD203B41FA5}">
                      <a16:colId xmlns:a16="http://schemas.microsoft.com/office/drawing/2014/main" val="20003"/>
                    </a:ext>
                  </a:extLst>
                </a:gridCol>
              </a:tblGrid>
              <a:tr h="417513">
                <a:tc gridSpan="4">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相关</a:t>
                      </a:r>
                      <a:r>
                        <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references</a:t>
                      </a: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填写示例</a:t>
                      </a:r>
                      <a:endPar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5862" marR="5862" marT="5862"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619125">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序号</a:t>
                      </a:r>
                    </a:p>
                  </a:txBody>
                  <a:tcPr marL="5862" marR="5862" marT="5862"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国别以及代码给出的文献号（对于专利）或</a:t>
                      </a:r>
                      <a:b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期刊或标准名称（包括卷号或版本号）</a:t>
                      </a: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公开日期或</a:t>
                      </a:r>
                      <a:b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b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发行日期</a:t>
                      </a: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相关的段落和</a:t>
                      </a: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或图号和</a:t>
                      </a: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或页数和</a:t>
                      </a: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或章节数</a:t>
                      </a:r>
                    </a:p>
                  </a:txBody>
                  <a:tcPr marL="5862" marR="5862" marT="5862"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2E2C2"/>
                    </a:solidFill>
                  </a:tcPr>
                </a:tc>
                <a:extLst>
                  <a:ext uri="{0D108BD9-81ED-4DB2-BD59-A6C34878D82A}">
                    <a16:rowId xmlns:a16="http://schemas.microsoft.com/office/drawing/2014/main" val="10001"/>
                  </a:ext>
                </a:extLst>
              </a:tr>
              <a:tr h="619125">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1</a:t>
                      </a:r>
                    </a:p>
                  </a:txBody>
                  <a:tcPr marL="5862" marR="5862" marT="5862"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US200900XXXXX</a:t>
                      </a: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XX Sep, 2008</a:t>
                      </a: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说明书第</a:t>
                      </a: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【0019】-【0031】</a:t>
                      </a:r>
                      <a:r>
                        <a:rPr kumimoji="0" lang="zh-CN" altLang="en-US"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段，所有附图</a:t>
                      </a:r>
                      <a:endPar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5862" marR="5862" marT="5862"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2</a:t>
                      </a:r>
                    </a:p>
                  </a:txBody>
                  <a:tcPr marL="5862" marR="5862" marT="5862" marB="0" anchor="ctr" horzOverflow="overflow">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3GPP </a:t>
                      </a: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rPr>
                        <a:t>XX.XXX</a:t>
                      </a:r>
                      <a:endPar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XX May, 2002</a:t>
                      </a:r>
                    </a:p>
                  </a:txBody>
                  <a:tcPr marL="5862" marR="5862" marT="5862"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lnSpc>
                          <a:spcPct val="140000"/>
                        </a:lnSpc>
                        <a:buFont typeface="Wingdings" panose="05000000000000000000" pitchFamily="2" charset="2"/>
                        <a:defRPr sz="1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40000"/>
                        </a:lnSpc>
                        <a:defRPr sz="1700">
                          <a:solidFill>
                            <a:schemeClr val="tx1"/>
                          </a:solidFill>
                          <a:latin typeface="Arial" panose="020B0604020202020204" pitchFamily="34" charset="0"/>
                          <a:ea typeface="宋体" panose="02010600030101010101" pitchFamily="2" charset="-122"/>
                        </a:defRPr>
                      </a:lvl2pPr>
                      <a:lvl3pPr marL="1143000" indent="-228600" eaLnBrk="0" hangingPunct="0">
                        <a:lnSpc>
                          <a:spcPct val="140000"/>
                        </a:lnSpc>
                        <a:defRPr sz="1700">
                          <a:solidFill>
                            <a:schemeClr val="tx1"/>
                          </a:solidFill>
                          <a:latin typeface="Arial" panose="020B0604020202020204" pitchFamily="34" charset="0"/>
                          <a:ea typeface="宋体" panose="02010600030101010101" pitchFamily="2" charset="-122"/>
                        </a:defRPr>
                      </a:lvl3pPr>
                      <a:lvl4pPr marL="1600200" indent="-228600" eaLnBrk="0" hangingPunct="0">
                        <a:lnSpc>
                          <a:spcPct val="140000"/>
                        </a:lnSpc>
                        <a:defRPr sz="1700">
                          <a:solidFill>
                            <a:schemeClr val="tx1"/>
                          </a:solidFill>
                          <a:latin typeface="Arial" panose="020B0604020202020204" pitchFamily="34" charset="0"/>
                          <a:ea typeface="宋体" panose="02010600030101010101" pitchFamily="2" charset="-122"/>
                        </a:defRPr>
                      </a:lvl4pPr>
                      <a:lvl5pPr marL="2057400" indent="-228600" eaLnBrk="0" hangingPunct="0">
                        <a:lnSpc>
                          <a:spcPct val="140000"/>
                        </a:lnSpc>
                        <a:defRPr sz="17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40000"/>
                        </a:lnSpc>
                        <a:spcBef>
                          <a:spcPct val="0"/>
                        </a:spcBef>
                        <a:spcAft>
                          <a:spcPct val="0"/>
                        </a:spcAft>
                        <a:defRPr sz="17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宋体" panose="02010600030101010101" pitchFamily="2" charset="-122"/>
                          <a:ea typeface="宋体" panose="02010600030101010101" pitchFamily="2" charset="-122"/>
                        </a:rPr>
                        <a:t>Pages 5-17</a:t>
                      </a:r>
                    </a:p>
                  </a:txBody>
                  <a:tcPr marL="5862" marR="5862" marT="5862" marB="0" anchor="ctr" horzOverflow="overflow">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p:nvPr/>
        </p:nvSpPr>
        <p:spPr>
          <a:xfrm>
            <a:off x="0" y="0"/>
            <a:ext cx="9144000" cy="6858000"/>
          </a:xfrm>
          <a:prstGeom prst="rect">
            <a:avLst/>
          </a:prstGeom>
          <a:solidFill>
            <a:srgbClr val="990000"/>
          </a:solidFill>
          <a:ln w="9525">
            <a:noFill/>
          </a:ln>
        </p:spPr>
        <p:txBody>
          <a:bodyPr wrap="none" anchor="ctr" anchorCtr="0"/>
          <a:lstStyle/>
          <a:p>
            <a:pPr eaLnBrk="1" hangingPunct="1"/>
            <a:endParaRPr lang="zh-CN" altLang="en-US" dirty="0">
              <a:latin typeface="Arial" panose="020B0604020202020204" pitchFamily="34" charset="0"/>
            </a:endParaRPr>
          </a:p>
        </p:txBody>
      </p:sp>
      <p:sp>
        <p:nvSpPr>
          <p:cNvPr id="62467" name="Text Box 3"/>
          <p:cNvSpPr txBox="1"/>
          <p:nvPr/>
        </p:nvSpPr>
        <p:spPr>
          <a:xfrm>
            <a:off x="3236913" y="2132013"/>
            <a:ext cx="2632075" cy="692150"/>
          </a:xfrm>
          <a:prstGeom prst="rect">
            <a:avLst/>
          </a:prstGeom>
          <a:noFill/>
          <a:ln w="9525">
            <a:noFill/>
          </a:ln>
        </p:spPr>
        <p:txBody>
          <a:bodyPr wrap="none" lIns="78309" tIns="39153" rIns="78309" bIns="39153">
            <a:spAutoFit/>
          </a:bodyPr>
          <a:lstStyle/>
          <a:p>
            <a:pPr defTabSz="784225"/>
            <a:r>
              <a:rPr lang="en-US" altLang="zh-CN" sz="4000" dirty="0">
                <a:solidFill>
                  <a:schemeClr val="bg1"/>
                </a:solidFill>
                <a:latin typeface="FrutigerNext LT Medium" pitchFamily="34" charset="0"/>
                <a:ea typeface="MS PGothic" panose="020B0600070205080204" pitchFamily="34" charset="-128"/>
              </a:rPr>
              <a:t>Thank You</a:t>
            </a:r>
            <a:endParaRPr lang="en-US" altLang="zh-CN" sz="4000" dirty="0">
              <a:latin typeface="FrutigerNext LT Medium" pitchFamily="34" charset="0"/>
              <a:ea typeface="MS PGothic" panose="020B0600070205080204" pitchFamily="34" charset="-128"/>
            </a:endParaRPr>
          </a:p>
        </p:txBody>
      </p:sp>
      <p:sp>
        <p:nvSpPr>
          <p:cNvPr id="62468" name="Text Box 4"/>
          <p:cNvSpPr txBox="1"/>
          <p:nvPr/>
        </p:nvSpPr>
        <p:spPr>
          <a:xfrm>
            <a:off x="3460750" y="3330575"/>
            <a:ext cx="2171700" cy="392113"/>
          </a:xfrm>
          <a:prstGeom prst="rect">
            <a:avLst/>
          </a:prstGeom>
          <a:noFill/>
          <a:ln w="9525">
            <a:noFill/>
          </a:ln>
        </p:spPr>
        <p:txBody>
          <a:bodyPr wrap="none" lIns="78309" tIns="39153" rIns="78309" bIns="39153">
            <a:spAutoFit/>
          </a:bodyPr>
          <a:lstStyle/>
          <a:p>
            <a:pPr defTabSz="784225"/>
            <a:r>
              <a:rPr lang="en-US" altLang="zh-CN" sz="2100" dirty="0">
                <a:solidFill>
                  <a:schemeClr val="bg1"/>
                </a:solidFill>
                <a:latin typeface="FrutigerNext LT Regular" pitchFamily="34" charset="0"/>
                <a:ea typeface="MS PGothic" panose="020B0600070205080204" pitchFamily="34" charset="-128"/>
              </a:rPr>
              <a:t>www.huawei.com</a:t>
            </a:r>
            <a:endParaRPr lang="en-US" altLang="zh-CN" sz="4000" dirty="0">
              <a:latin typeface="FrutigerNext LT Regular" pitchFamily="34" charset="0"/>
              <a:ea typeface="MS PGothic"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2</a:t>
            </a:fld>
            <a:endParaRPr lang="de-DE" altLang="zh-CN" sz="1000" dirty="0">
              <a:latin typeface="FrutigerNext LT Medium" pitchFamily="34" charset="0"/>
              <a:ea typeface="MS PGothic" panose="020B0600070205080204" pitchFamily="34" charset="-128"/>
            </a:endParaRPr>
          </a:p>
        </p:txBody>
      </p:sp>
      <p:sp>
        <p:nvSpPr>
          <p:cNvPr id="27651" name="Rectangle 2"/>
          <p:cNvSpPr>
            <a:spLocks noGrp="1"/>
          </p:cNvSpPr>
          <p:nvPr>
            <p:ph type="title"/>
          </p:nvPr>
        </p:nvSpPr>
        <p:spPr/>
        <p:txBody>
          <a:bodyPr vert="horz" wrap="square" lIns="78270" tIns="39135" rIns="78270" bIns="39135" anchor="ctr" anchorCtr="0"/>
          <a:lstStyle/>
          <a:p>
            <a:pPr eaLnBrk="1" hangingPunct="1"/>
            <a:r>
              <a:rPr lang="zh-CN" altLang="en-US" dirty="0"/>
              <a:t>发明背景与现有技术</a:t>
            </a:r>
          </a:p>
        </p:txBody>
      </p:sp>
      <p:grpSp>
        <p:nvGrpSpPr>
          <p:cNvPr id="2" name="组合 1">
            <a:extLst>
              <a:ext uri="{FF2B5EF4-FFF2-40B4-BE49-F238E27FC236}">
                <a16:creationId xmlns:a16="http://schemas.microsoft.com/office/drawing/2014/main" id="{7AF4602C-1B96-42F6-A0D7-262679972313}"/>
              </a:ext>
            </a:extLst>
          </p:cNvPr>
          <p:cNvGrpSpPr/>
          <p:nvPr/>
        </p:nvGrpSpPr>
        <p:grpSpPr>
          <a:xfrm>
            <a:off x="622300" y="2313952"/>
            <a:ext cx="8496300" cy="1970042"/>
            <a:chOff x="323850" y="2267771"/>
            <a:chExt cx="8496300" cy="1970042"/>
          </a:xfrm>
        </p:grpSpPr>
        <p:sp>
          <p:nvSpPr>
            <p:cNvPr id="8" name="Rectangle 3">
              <a:extLst>
                <a:ext uri="{FF2B5EF4-FFF2-40B4-BE49-F238E27FC236}">
                  <a16:creationId xmlns:a16="http://schemas.microsoft.com/office/drawing/2014/main" id="{2F12E4CE-CCD7-4CCF-9904-F7E24FFB8271}"/>
                </a:ext>
              </a:extLst>
            </p:cNvPr>
            <p:cNvSpPr txBox="1">
              <a:spLocks/>
            </p:cNvSpPr>
            <p:nvPr/>
          </p:nvSpPr>
          <p:spPr>
            <a:xfrm>
              <a:off x="323850" y="2267771"/>
              <a:ext cx="8496300" cy="665163"/>
            </a:xfrm>
            <a:prstGeom prst="rect">
              <a:avLst/>
            </a:prstGeom>
            <a:noFill/>
            <a:ln w="9525">
              <a:noFill/>
            </a:ln>
          </p:spPr>
          <p:txBody>
            <a:bodyPr vert="horz" wrap="square" lIns="78270" tIns="39135" rIns="78270" bIns="39135" anchor="t" anchorCtr="0"/>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a:lstStyle>
            <a:p>
              <a:pPr eaLnBrk="1" hangingPunct="1">
                <a:buFont typeface="Wingdings" panose="05000000000000000000" pitchFamily="2" charset="2"/>
                <a:buChar char="p"/>
              </a:pPr>
              <a:r>
                <a:rPr lang="zh-CN" altLang="en-US" sz="2200" kern="0" dirty="0">
                  <a:latin typeface="微软雅黑" panose="020B0503020204020204" pitchFamily="34" charset="-122"/>
                  <a:ea typeface="微软雅黑" panose="020B0503020204020204" pitchFamily="34" charset="-122"/>
                </a:rPr>
                <a:t>流式图更新</a:t>
              </a:r>
            </a:p>
            <a:p>
              <a:pPr eaLnBrk="1" hangingPunct="1">
                <a:buFont typeface="Wingdings" panose="05000000000000000000" pitchFamily="2" charset="2"/>
                <a:buNone/>
              </a:pPr>
              <a:endParaRPr lang="zh-CN" altLang="en-US" sz="2000" b="0" kern="0" dirty="0">
                <a:latin typeface="微软雅黑" panose="020B0503020204020204" pitchFamily="34" charset="-122"/>
                <a:ea typeface="微软雅黑" panose="020B0503020204020204" pitchFamily="34" charset="-122"/>
              </a:endParaRPr>
            </a:p>
          </p:txBody>
        </p:sp>
        <p:sp>
          <p:nvSpPr>
            <p:cNvPr id="9" name="文本框 1">
              <a:extLst>
                <a:ext uri="{FF2B5EF4-FFF2-40B4-BE49-F238E27FC236}">
                  <a16:creationId xmlns:a16="http://schemas.microsoft.com/office/drawing/2014/main" id="{4897E28D-4FC5-454A-9BDD-D7C842CE4D4D}"/>
                </a:ext>
              </a:extLst>
            </p:cNvPr>
            <p:cNvSpPr txBox="1"/>
            <p:nvPr/>
          </p:nvSpPr>
          <p:spPr>
            <a:xfrm>
              <a:off x="539750" y="2844034"/>
              <a:ext cx="7839075" cy="1393779"/>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ü"/>
              </a:pPr>
              <a:r>
                <a:rPr lang="zh-CN" altLang="en-US" sz="1800" b="0" i="0" kern="1200" baseline="0" dirty="0">
                  <a:solidFill>
                    <a:srgbClr val="000000"/>
                  </a:solidFill>
                  <a:effectLst/>
                  <a:latin typeface="微软雅黑" panose="020B0503020204020204" pitchFamily="34" charset="-122"/>
                  <a:ea typeface="微软雅黑" panose="020B0503020204020204" pitchFamily="34" charset="-122"/>
                  <a:cs typeface="+mn-cs"/>
                </a:rPr>
                <a:t>流式图更新操作分为</a:t>
              </a:r>
              <a:r>
                <a:rPr lang="zh-CN" altLang="en-US" sz="1800" i="0" kern="1200" baseline="0" dirty="0">
                  <a:solidFill>
                    <a:srgbClr val="FF0000"/>
                  </a:solidFill>
                  <a:effectLst/>
                  <a:latin typeface="微软雅黑" panose="020B0503020204020204" pitchFamily="34" charset="-122"/>
                  <a:ea typeface="微软雅黑" panose="020B0503020204020204" pitchFamily="34" charset="-122"/>
                  <a:cs typeface="+mn-cs"/>
                </a:rPr>
                <a:t>边增加和边删除</a:t>
              </a:r>
              <a:r>
                <a:rPr lang="zh-CN" altLang="en-US" sz="1800" i="0" kern="1200" baseline="0" dirty="0">
                  <a:solidFill>
                    <a:srgbClr val="000000"/>
                  </a:solidFill>
                  <a:effectLst/>
                  <a:latin typeface="微软雅黑" panose="020B0503020204020204" pitchFamily="34" charset="-122"/>
                  <a:ea typeface="微软雅黑" panose="020B0503020204020204" pitchFamily="34" charset="-122"/>
                  <a:cs typeface="+mn-cs"/>
                </a:rPr>
                <a:t>操作。仅有</a:t>
              </a:r>
              <a:r>
                <a:rPr lang="zh-CN" altLang="en-US" sz="1800" dirty="0">
                  <a:solidFill>
                    <a:srgbClr val="000000"/>
                  </a:solidFill>
                  <a:latin typeface="微软雅黑" panose="020B0503020204020204" pitchFamily="34" charset="-122"/>
                  <a:ea typeface="微软雅黑" panose="020B0503020204020204" pitchFamily="34" charset="-122"/>
                </a:rPr>
                <a:t>边</a:t>
              </a:r>
              <a:r>
                <a:rPr lang="zh-CN" altLang="en-US" sz="1800" b="0" i="0" kern="1200" baseline="0" dirty="0">
                  <a:solidFill>
                    <a:srgbClr val="000000"/>
                  </a:solidFill>
                  <a:effectLst/>
                  <a:latin typeface="微软雅黑" panose="020B0503020204020204" pitchFamily="34" charset="-122"/>
                  <a:ea typeface="微软雅黑" panose="020B0503020204020204" pitchFamily="34" charset="-122"/>
                  <a:cs typeface="+mn-cs"/>
                </a:rPr>
                <a:t>的值改变的更新可以被视作先删除了该边，再新增具有新值的</a:t>
              </a:r>
              <a:r>
                <a:rPr lang="zh-CN" altLang="en-US" sz="1800" dirty="0">
                  <a:solidFill>
                    <a:srgbClr val="000000"/>
                  </a:solidFill>
                  <a:latin typeface="微软雅黑" panose="020B0503020204020204" pitchFamily="34" charset="-122"/>
                  <a:ea typeface="微软雅黑" panose="020B0503020204020204" pitchFamily="34" charset="-122"/>
                </a:rPr>
                <a:t>边。仅有点更新的情况也可以转化为边的更新。更新流会实时生成，并分批应用于图以生成最新结果，每次更新后的图称为一个</a:t>
              </a:r>
              <a:r>
                <a:rPr lang="zh-CN" altLang="en-US" sz="1800" dirty="0">
                  <a:solidFill>
                    <a:srgbClr val="FF0000"/>
                  </a:solidFill>
                  <a:latin typeface="微软雅黑" panose="020B0503020204020204" pitchFamily="34" charset="-122"/>
                  <a:ea typeface="微软雅黑" panose="020B0503020204020204" pitchFamily="34" charset="-122"/>
                </a:rPr>
                <a:t>图快照</a:t>
              </a:r>
              <a:r>
                <a:rPr lang="zh-CN" altLang="en-US" sz="1800" dirty="0">
                  <a:solidFill>
                    <a:srgbClr val="000000"/>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id="{8F475051-A513-4765-A3E6-7905F27131B1}"/>
              </a:ext>
            </a:extLst>
          </p:cNvPr>
          <p:cNvGrpSpPr/>
          <p:nvPr/>
        </p:nvGrpSpPr>
        <p:grpSpPr>
          <a:xfrm>
            <a:off x="622300" y="1001200"/>
            <a:ext cx="8496300" cy="1305245"/>
            <a:chOff x="323850" y="2267771"/>
            <a:chExt cx="8496300" cy="1305245"/>
          </a:xfrm>
        </p:grpSpPr>
        <p:sp>
          <p:nvSpPr>
            <p:cNvPr id="13" name="Rectangle 3">
              <a:extLst>
                <a:ext uri="{FF2B5EF4-FFF2-40B4-BE49-F238E27FC236}">
                  <a16:creationId xmlns:a16="http://schemas.microsoft.com/office/drawing/2014/main" id="{DC792948-9BDF-47EC-BFA1-AB852C2EB32E}"/>
                </a:ext>
              </a:extLst>
            </p:cNvPr>
            <p:cNvSpPr txBox="1">
              <a:spLocks/>
            </p:cNvSpPr>
            <p:nvPr/>
          </p:nvSpPr>
          <p:spPr>
            <a:xfrm>
              <a:off x="323850" y="2267771"/>
              <a:ext cx="8496300" cy="665163"/>
            </a:xfrm>
            <a:prstGeom prst="rect">
              <a:avLst/>
            </a:prstGeom>
            <a:noFill/>
            <a:ln w="9525">
              <a:noFill/>
            </a:ln>
          </p:spPr>
          <p:txBody>
            <a:bodyPr vert="horz" wrap="square" lIns="78270" tIns="39135" rIns="78270" bIns="39135" anchor="t" anchorCtr="0"/>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a:lstStyle>
            <a:p>
              <a:pPr eaLnBrk="1" hangingPunct="1">
                <a:buFont typeface="Wingdings" panose="05000000000000000000" pitchFamily="2" charset="2"/>
                <a:buChar char="p"/>
              </a:pPr>
              <a:r>
                <a:rPr lang="zh-CN" altLang="en-US" sz="2200" kern="0" dirty="0">
                  <a:latin typeface="微软雅黑" panose="020B0503020204020204" pitchFamily="34" charset="-122"/>
                  <a:ea typeface="微软雅黑" panose="020B0503020204020204" pitchFamily="34" charset="-122"/>
                </a:rPr>
                <a:t>流图</a:t>
              </a:r>
            </a:p>
            <a:p>
              <a:pPr eaLnBrk="1" hangingPunct="1">
                <a:buFont typeface="Wingdings" panose="05000000000000000000" pitchFamily="2" charset="2"/>
                <a:buNone/>
              </a:pPr>
              <a:endParaRPr lang="zh-CN" altLang="en-US" sz="2000" b="0" kern="0" dirty="0">
                <a:latin typeface="微软雅黑" panose="020B0503020204020204" pitchFamily="34" charset="-122"/>
                <a:ea typeface="微软雅黑" panose="020B0503020204020204" pitchFamily="34" charset="-122"/>
              </a:endParaRPr>
            </a:p>
          </p:txBody>
        </p:sp>
        <p:sp>
          <p:nvSpPr>
            <p:cNvPr id="14" name="文本框 1">
              <a:extLst>
                <a:ext uri="{FF2B5EF4-FFF2-40B4-BE49-F238E27FC236}">
                  <a16:creationId xmlns:a16="http://schemas.microsoft.com/office/drawing/2014/main" id="{8D72D044-EFD1-48F4-9511-736D3AC4E9AE}"/>
                </a:ext>
              </a:extLst>
            </p:cNvPr>
            <p:cNvSpPr txBox="1"/>
            <p:nvPr/>
          </p:nvSpPr>
          <p:spPr>
            <a:xfrm>
              <a:off x="539750" y="2844034"/>
              <a:ext cx="7839075" cy="728982"/>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rPr>
                <a:t>大多数真实世界的关系图都是</a:t>
              </a:r>
              <a:r>
                <a:rPr lang="zh-CN" altLang="en-US" sz="1800" dirty="0">
                  <a:solidFill>
                    <a:srgbClr val="FF0000"/>
                  </a:solidFill>
                  <a:latin typeface="微软雅黑" panose="020B0503020204020204" pitchFamily="34" charset="-122"/>
                  <a:ea typeface="微软雅黑" panose="020B0503020204020204" pitchFamily="34" charset="-122"/>
                </a:rPr>
                <a:t>随着时间的推移而演变</a:t>
              </a:r>
              <a:r>
                <a:rPr lang="zh-CN" altLang="en-US" sz="1800" dirty="0">
                  <a:latin typeface="微软雅黑" panose="020B0503020204020204" pitchFamily="34" charset="-122"/>
                  <a:ea typeface="微软雅黑" panose="020B0503020204020204" pitchFamily="34" charset="-122"/>
                </a:rPr>
                <a:t>的，需要及时更新，以保持结果的最新状态，</a:t>
              </a:r>
              <a:r>
                <a:rPr lang="zh-CN" altLang="en-US" sz="1800" dirty="0">
                  <a:solidFill>
                    <a:schemeClr val="tx1"/>
                  </a:solidFill>
                  <a:latin typeface="微软雅黑" panose="020B0503020204020204" pitchFamily="34" charset="-122"/>
                  <a:ea typeface="微软雅黑" panose="020B0503020204020204" pitchFamily="34" charset="-122"/>
                </a:rPr>
                <a:t>这样的图被称为</a:t>
              </a:r>
              <a:r>
                <a:rPr lang="zh-CN" altLang="en-US" sz="1800" dirty="0">
                  <a:solidFill>
                    <a:srgbClr val="FF0000"/>
                  </a:solidFill>
                  <a:latin typeface="微软雅黑" panose="020B0503020204020204" pitchFamily="34" charset="-122"/>
                  <a:ea typeface="微软雅黑" panose="020B0503020204020204" pitchFamily="34" charset="-122"/>
                </a:rPr>
                <a:t>流图</a:t>
              </a:r>
              <a:r>
                <a:rPr lang="zh-CN" altLang="en-US" sz="1800" b="1" dirty="0">
                  <a:latin typeface="微软雅黑" panose="020B0503020204020204" pitchFamily="34" charset="-122"/>
                  <a:ea typeface="微软雅黑" panose="020B0503020204020204" pitchFamily="34" charset="-122"/>
                </a:rPr>
                <a:t>。</a:t>
              </a:r>
              <a:endParaRPr lang="zh-CN" altLang="en-US" sz="1800" dirty="0">
                <a:solidFill>
                  <a:schemeClr val="tx1"/>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4F02574A-564B-41E0-9950-4A8720D0541C}"/>
              </a:ext>
            </a:extLst>
          </p:cNvPr>
          <p:cNvGrpSpPr/>
          <p:nvPr/>
        </p:nvGrpSpPr>
        <p:grpSpPr>
          <a:xfrm>
            <a:off x="622300" y="4167620"/>
            <a:ext cx="8496300" cy="1637644"/>
            <a:chOff x="323850" y="2267771"/>
            <a:chExt cx="8496300" cy="1637644"/>
          </a:xfrm>
        </p:grpSpPr>
        <p:sp>
          <p:nvSpPr>
            <p:cNvPr id="17" name="Rectangle 3">
              <a:extLst>
                <a:ext uri="{FF2B5EF4-FFF2-40B4-BE49-F238E27FC236}">
                  <a16:creationId xmlns:a16="http://schemas.microsoft.com/office/drawing/2014/main" id="{58AC7E57-3535-4E4F-8D04-E22980F54429}"/>
                </a:ext>
              </a:extLst>
            </p:cNvPr>
            <p:cNvSpPr txBox="1">
              <a:spLocks/>
            </p:cNvSpPr>
            <p:nvPr/>
          </p:nvSpPr>
          <p:spPr>
            <a:xfrm>
              <a:off x="323850" y="2267771"/>
              <a:ext cx="8496300" cy="665163"/>
            </a:xfrm>
            <a:prstGeom prst="rect">
              <a:avLst/>
            </a:prstGeom>
            <a:noFill/>
            <a:ln w="9525">
              <a:noFill/>
            </a:ln>
          </p:spPr>
          <p:txBody>
            <a:bodyPr vert="horz" wrap="square" lIns="78270" tIns="39135" rIns="78270" bIns="39135" anchor="t" anchorCtr="0"/>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a:lstStyle>
            <a:p>
              <a:pPr eaLnBrk="1" hangingPunct="1">
                <a:buFont typeface="Wingdings" panose="05000000000000000000" pitchFamily="2" charset="2"/>
                <a:buChar char="p"/>
              </a:pPr>
              <a:r>
                <a:rPr lang="zh-CN" altLang="en-US" sz="2200" kern="0" dirty="0">
                  <a:latin typeface="微软雅黑" panose="020B0503020204020204" pitchFamily="34" charset="-122"/>
                  <a:ea typeface="微软雅黑" panose="020B0503020204020204" pitchFamily="34" charset="-122"/>
                </a:rPr>
                <a:t>流式图处理</a:t>
              </a:r>
              <a:endParaRPr lang="zh-CN" altLang="en-US" sz="2000" b="0" kern="0" dirty="0">
                <a:latin typeface="微软雅黑" panose="020B0503020204020204" pitchFamily="34" charset="-122"/>
                <a:ea typeface="微软雅黑" panose="020B0503020204020204" pitchFamily="34" charset="-122"/>
              </a:endParaRPr>
            </a:p>
          </p:txBody>
        </p:sp>
        <p:sp>
          <p:nvSpPr>
            <p:cNvPr id="18" name="文本框 1">
              <a:extLst>
                <a:ext uri="{FF2B5EF4-FFF2-40B4-BE49-F238E27FC236}">
                  <a16:creationId xmlns:a16="http://schemas.microsoft.com/office/drawing/2014/main" id="{D412213B-9838-428B-B3BB-CAE3FA536D6F}"/>
                </a:ext>
              </a:extLst>
            </p:cNvPr>
            <p:cNvSpPr txBox="1"/>
            <p:nvPr/>
          </p:nvSpPr>
          <p:spPr>
            <a:xfrm>
              <a:off x="539750" y="2844034"/>
              <a:ext cx="7839075" cy="1061381"/>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ü"/>
              </a:pPr>
              <a:r>
                <a:rPr lang="zh-CN" altLang="en-US" sz="1800" b="0" i="0" kern="1200" baseline="0" dirty="0">
                  <a:solidFill>
                    <a:srgbClr val="000000"/>
                  </a:solidFill>
                  <a:effectLst/>
                  <a:latin typeface="微软雅黑" panose="020B0503020204020204" pitchFamily="34" charset="-122"/>
                  <a:ea typeface="微软雅黑" panose="020B0503020204020204" pitchFamily="34" charset="-122"/>
                  <a:cs typeface="+mn-cs"/>
                </a:rPr>
                <a:t>流图处理包含</a:t>
              </a:r>
              <a:r>
                <a:rPr lang="zh-CN" altLang="en-US" sz="1800" b="0" i="0" kern="1200" baseline="0" dirty="0">
                  <a:solidFill>
                    <a:srgbClr val="FF0000"/>
                  </a:solidFill>
                  <a:effectLst/>
                  <a:latin typeface="微软雅黑" panose="020B0503020204020204" pitchFamily="34" charset="-122"/>
                  <a:ea typeface="微软雅黑" panose="020B0503020204020204" pitchFamily="34" charset="-122"/>
                  <a:cs typeface="+mn-cs"/>
                </a:rPr>
                <a:t>更新和计算</a:t>
              </a:r>
              <a:r>
                <a:rPr lang="zh-CN" altLang="en-US" sz="1800" b="0" i="0" kern="1200" baseline="0" dirty="0">
                  <a:solidFill>
                    <a:srgbClr val="000000"/>
                  </a:solidFill>
                  <a:effectLst/>
                  <a:latin typeface="微软雅黑" panose="020B0503020204020204" pitchFamily="34" charset="-122"/>
                  <a:ea typeface="微软雅黑" panose="020B0503020204020204" pitchFamily="34" charset="-122"/>
                  <a:cs typeface="+mn-cs"/>
                </a:rPr>
                <a:t>这两个阶段。更新阶段负责把更新流吸收到当前的图结构中，计算阶段负责根据现有图结构迭代计算得到图的最新结果。</a:t>
              </a:r>
              <a:endParaRPr lang="zh-CN" altLang="en-US"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8788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9032C5F5-3A3D-4A1A-92D6-1E0F9AEF6D2B}"/>
              </a:ext>
            </a:extLst>
          </p:cNvPr>
          <p:cNvPicPr>
            <a:picLocks noChangeAspect="1"/>
          </p:cNvPicPr>
          <p:nvPr/>
        </p:nvPicPr>
        <p:blipFill>
          <a:blip r:embed="rId3"/>
          <a:stretch>
            <a:fillRect/>
          </a:stretch>
        </p:blipFill>
        <p:spPr>
          <a:xfrm>
            <a:off x="5292079" y="3856911"/>
            <a:ext cx="3731964" cy="2333625"/>
          </a:xfrm>
          <a:prstGeom prst="rect">
            <a:avLst/>
          </a:prstGeom>
        </p:spPr>
      </p:pic>
      <p:sp>
        <p:nvSpPr>
          <p:cNvPr id="2765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3</a:t>
            </a:fld>
            <a:endParaRPr lang="de-DE" altLang="zh-CN" sz="1000" dirty="0">
              <a:latin typeface="FrutigerNext LT Medium" pitchFamily="34" charset="0"/>
              <a:ea typeface="MS PGothic" panose="020B0600070205080204" pitchFamily="34" charset="-128"/>
            </a:endParaRPr>
          </a:p>
        </p:txBody>
      </p:sp>
      <p:sp>
        <p:nvSpPr>
          <p:cNvPr id="27651" name="Rectangle 2"/>
          <p:cNvSpPr>
            <a:spLocks noGrp="1"/>
          </p:cNvSpPr>
          <p:nvPr>
            <p:ph type="title"/>
          </p:nvPr>
        </p:nvSpPr>
        <p:spPr/>
        <p:txBody>
          <a:bodyPr vert="horz" wrap="square" lIns="78270" tIns="39135" rIns="78270" bIns="39135" anchor="ctr" anchorCtr="0"/>
          <a:lstStyle/>
          <a:p>
            <a:pPr eaLnBrk="1" hangingPunct="1"/>
            <a:r>
              <a:rPr lang="zh-CN" altLang="en-US" dirty="0"/>
              <a:t>发明背景与现有技术</a:t>
            </a:r>
          </a:p>
        </p:txBody>
      </p:sp>
      <p:grpSp>
        <p:nvGrpSpPr>
          <p:cNvPr id="12" name="组合 11">
            <a:extLst>
              <a:ext uri="{FF2B5EF4-FFF2-40B4-BE49-F238E27FC236}">
                <a16:creationId xmlns:a16="http://schemas.microsoft.com/office/drawing/2014/main" id="{8F475051-A513-4765-A3E6-7905F27131B1}"/>
              </a:ext>
            </a:extLst>
          </p:cNvPr>
          <p:cNvGrpSpPr/>
          <p:nvPr/>
        </p:nvGrpSpPr>
        <p:grpSpPr>
          <a:xfrm>
            <a:off x="622300" y="985737"/>
            <a:ext cx="8496300" cy="1825451"/>
            <a:chOff x="323850" y="2267771"/>
            <a:chExt cx="8496300" cy="1825451"/>
          </a:xfrm>
        </p:grpSpPr>
        <p:sp>
          <p:nvSpPr>
            <p:cNvPr id="13" name="Rectangle 3">
              <a:extLst>
                <a:ext uri="{FF2B5EF4-FFF2-40B4-BE49-F238E27FC236}">
                  <a16:creationId xmlns:a16="http://schemas.microsoft.com/office/drawing/2014/main" id="{DC792948-9BDF-47EC-BFA1-AB852C2EB32E}"/>
                </a:ext>
              </a:extLst>
            </p:cNvPr>
            <p:cNvSpPr txBox="1">
              <a:spLocks/>
            </p:cNvSpPr>
            <p:nvPr/>
          </p:nvSpPr>
          <p:spPr>
            <a:xfrm>
              <a:off x="323850" y="2267771"/>
              <a:ext cx="8496300" cy="665163"/>
            </a:xfrm>
            <a:prstGeom prst="rect">
              <a:avLst/>
            </a:prstGeom>
            <a:noFill/>
            <a:ln w="9525">
              <a:noFill/>
            </a:ln>
          </p:spPr>
          <p:txBody>
            <a:bodyPr vert="horz" wrap="square" lIns="78270" tIns="39135" rIns="78270" bIns="39135" anchor="t" anchorCtr="0"/>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a:lstStyle>
            <a:p>
              <a:pPr eaLnBrk="1" hangingPunct="1">
                <a:buFont typeface="Wingdings" panose="05000000000000000000" pitchFamily="2" charset="2"/>
                <a:buChar char="p"/>
              </a:pPr>
              <a:r>
                <a:rPr lang="zh-CN" altLang="en-US" sz="2200" kern="0" dirty="0">
                  <a:latin typeface="微软雅黑" panose="020B0503020204020204" pitchFamily="34" charset="-122"/>
                  <a:ea typeface="微软雅黑" panose="020B0503020204020204" pitchFamily="34" charset="-122"/>
                </a:rPr>
                <a:t>增量计算</a:t>
              </a:r>
            </a:p>
            <a:p>
              <a:pPr eaLnBrk="1" hangingPunct="1">
                <a:buFont typeface="Wingdings" panose="05000000000000000000" pitchFamily="2" charset="2"/>
                <a:buNone/>
              </a:pPr>
              <a:endParaRPr lang="zh-CN" altLang="en-US" sz="2000" b="0" kern="0" dirty="0">
                <a:latin typeface="微软雅黑" panose="020B0503020204020204" pitchFamily="34" charset="-122"/>
                <a:ea typeface="微软雅黑" panose="020B0503020204020204" pitchFamily="34" charset="-122"/>
              </a:endParaRPr>
            </a:p>
          </p:txBody>
        </p:sp>
        <p:sp>
          <p:nvSpPr>
            <p:cNvPr id="14" name="文本框 1">
              <a:extLst>
                <a:ext uri="{FF2B5EF4-FFF2-40B4-BE49-F238E27FC236}">
                  <a16:creationId xmlns:a16="http://schemas.microsoft.com/office/drawing/2014/main" id="{8D72D044-EFD1-48F4-9511-736D3AC4E9AE}"/>
                </a:ext>
              </a:extLst>
            </p:cNvPr>
            <p:cNvSpPr txBox="1"/>
            <p:nvPr/>
          </p:nvSpPr>
          <p:spPr>
            <a:xfrm>
              <a:off x="539750" y="2844034"/>
              <a:ext cx="8054280" cy="1249188"/>
            </a:xfrm>
            <a:prstGeom prst="rect">
              <a:avLst/>
            </a:prstGeom>
            <a:noFill/>
            <a:ln w="9525">
              <a:noFill/>
            </a:ln>
          </p:spPr>
          <p:txBody>
            <a:bodyPr wrap="square">
              <a:spAutoFit/>
            </a:bodyPr>
            <a:lstStyle/>
            <a:p>
              <a:pPr marL="285750" indent="-285750" eaLnBrk="1" hangingPunct="1">
                <a:lnSpc>
                  <a:spcPct val="12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增量计算不会在每次图更新后都从头迭代计算，而是</a:t>
              </a:r>
              <a:r>
                <a:rPr lang="zh-CN" altLang="en-US" sz="1600" dirty="0">
                  <a:solidFill>
                    <a:srgbClr val="FF0000"/>
                  </a:solidFill>
                  <a:latin typeface="微软雅黑" panose="020B0503020204020204" pitchFamily="34" charset="-122"/>
                  <a:ea typeface="微软雅黑" panose="020B0503020204020204" pitchFamily="34" charset="-122"/>
                </a:rPr>
                <a:t>在已有图快照的中间计算结果的基础上，继续迭代直至收敛</a:t>
              </a:r>
              <a:r>
                <a:rPr lang="zh-CN" altLang="en-US" sz="1600" dirty="0">
                  <a:latin typeface="微软雅黑" panose="020B0503020204020204" pitchFamily="34" charset="-122"/>
                  <a:ea typeface="微软雅黑" panose="020B0503020204020204" pitchFamily="34" charset="-122"/>
                </a:rPr>
                <a:t>。具体地，在更新流到达后，将首先识别受</a:t>
              </a:r>
              <a:r>
                <a:rPr lang="zh-CN" altLang="en-US" sz="1600" dirty="0">
                  <a:solidFill>
                    <a:srgbClr val="FF0000"/>
                  </a:solidFill>
                  <a:latin typeface="微软雅黑" panose="020B0503020204020204" pitchFamily="34" charset="-122"/>
                  <a:ea typeface="微软雅黑" panose="020B0503020204020204" pitchFamily="34" charset="-122"/>
                </a:rPr>
                <a:t>边添加和边删除</a:t>
              </a:r>
              <a:r>
                <a:rPr lang="zh-CN" altLang="en-US" sz="1600" dirty="0">
                  <a:latin typeface="微软雅黑" panose="020B0503020204020204" pitchFamily="34" charset="-122"/>
                  <a:ea typeface="微软雅黑" panose="020B0503020204020204" pitchFamily="34" charset="-122"/>
                </a:rPr>
                <a:t>影响的顶点，有且仅有这些点才会被激活，并将新状态传播到它们的邻居，直到整个图收敛到最新状态。</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92BBE890-7993-4C83-90A3-204871C83166}"/>
              </a:ext>
            </a:extLst>
          </p:cNvPr>
          <p:cNvSpPr txBox="1"/>
          <p:nvPr/>
        </p:nvSpPr>
        <p:spPr>
          <a:xfrm>
            <a:off x="5562463" y="3522494"/>
            <a:ext cx="3191197" cy="338554"/>
          </a:xfrm>
          <a:prstGeom prst="rect">
            <a:avLst/>
          </a:prstGeom>
          <a:noFill/>
        </p:spPr>
        <p:txBody>
          <a:bodyPr wrap="square" rtlCol="0">
            <a:spAutoFit/>
          </a:bodyPr>
          <a:lstStyle/>
          <a:p>
            <a:r>
              <a:rPr lang="zh-CN" altLang="en-US" sz="1600" dirty="0"/>
              <a:t>一个图例和其相关的</a:t>
            </a:r>
            <a:r>
              <a:rPr lang="en-US" altLang="zh-CN" sz="1600" dirty="0"/>
              <a:t>SSSP</a:t>
            </a:r>
            <a:r>
              <a:rPr lang="zh-CN" altLang="en-US" sz="1600" dirty="0"/>
              <a:t>依赖树</a:t>
            </a:r>
          </a:p>
        </p:txBody>
      </p:sp>
      <p:grpSp>
        <p:nvGrpSpPr>
          <p:cNvPr id="24" name="组合 23">
            <a:extLst>
              <a:ext uri="{FF2B5EF4-FFF2-40B4-BE49-F238E27FC236}">
                <a16:creationId xmlns:a16="http://schemas.microsoft.com/office/drawing/2014/main" id="{7E7F1B18-C67A-42D5-9127-7903ABE9A527}"/>
              </a:ext>
            </a:extLst>
          </p:cNvPr>
          <p:cNvGrpSpPr/>
          <p:nvPr/>
        </p:nvGrpSpPr>
        <p:grpSpPr>
          <a:xfrm>
            <a:off x="622300" y="2837014"/>
            <a:ext cx="8496300" cy="3214535"/>
            <a:chOff x="323850" y="2267771"/>
            <a:chExt cx="8496300" cy="3214535"/>
          </a:xfrm>
        </p:grpSpPr>
        <p:sp>
          <p:nvSpPr>
            <p:cNvPr id="25" name="Rectangle 3">
              <a:extLst>
                <a:ext uri="{FF2B5EF4-FFF2-40B4-BE49-F238E27FC236}">
                  <a16:creationId xmlns:a16="http://schemas.microsoft.com/office/drawing/2014/main" id="{E70FC2FA-5B70-4860-A577-DADA4C2DF2DF}"/>
                </a:ext>
              </a:extLst>
            </p:cNvPr>
            <p:cNvSpPr txBox="1">
              <a:spLocks/>
            </p:cNvSpPr>
            <p:nvPr/>
          </p:nvSpPr>
          <p:spPr>
            <a:xfrm>
              <a:off x="323850" y="2267771"/>
              <a:ext cx="8496300" cy="665163"/>
            </a:xfrm>
            <a:prstGeom prst="rect">
              <a:avLst/>
            </a:prstGeom>
            <a:noFill/>
            <a:ln w="9525">
              <a:noFill/>
            </a:ln>
          </p:spPr>
          <p:txBody>
            <a:bodyPr vert="horz" wrap="square" lIns="78270" tIns="39135" rIns="78270" bIns="39135" anchor="t" anchorCtr="0"/>
            <a:lstStyle>
              <a:lvl1pPr marL="252730" indent="-252730" algn="l" defTabSz="671830" rtl="0" eaLnBrk="0" fontAlgn="base" hangingPunct="0">
                <a:lnSpc>
                  <a:spcPct val="140000"/>
                </a:lnSpc>
                <a:spcBef>
                  <a:spcPct val="0"/>
                </a:spcBef>
                <a:spcAft>
                  <a:spcPct val="0"/>
                </a:spcAft>
                <a:buFont typeface="Wingdings" panose="05000000000000000000" pitchFamily="2" charset="2"/>
                <a:buChar char="n"/>
                <a:defRPr sz="1600" b="1">
                  <a:solidFill>
                    <a:schemeClr val="tx1"/>
                  </a:solidFill>
                  <a:latin typeface="+mn-lt"/>
                  <a:ea typeface="+mn-ea"/>
                  <a:cs typeface="+mn-cs"/>
                </a:defRPr>
              </a:lvl1pPr>
              <a:lvl2pPr marL="546100" indent="-209550" algn="l" defTabSz="671830" rtl="0" eaLnBrk="0" fontAlgn="base" hangingPunct="0">
                <a:lnSpc>
                  <a:spcPct val="140000"/>
                </a:lnSpc>
                <a:spcBef>
                  <a:spcPct val="0"/>
                </a:spcBef>
                <a:spcAft>
                  <a:spcPct val="0"/>
                </a:spcAft>
                <a:buChar char="–"/>
                <a:defRPr sz="1900">
                  <a:solidFill>
                    <a:schemeClr val="tx1"/>
                  </a:solidFill>
                  <a:latin typeface="+mn-lt"/>
                  <a:ea typeface="+mn-ea"/>
                </a:defRPr>
              </a:lvl2pPr>
              <a:lvl3pPr marL="840105"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3pPr>
              <a:lvl4pPr marL="1174750" indent="-168275" algn="l" defTabSz="671830" rtl="0" eaLnBrk="0" fontAlgn="base" hangingPunct="0">
                <a:lnSpc>
                  <a:spcPct val="140000"/>
                </a:lnSpc>
                <a:spcBef>
                  <a:spcPct val="0"/>
                </a:spcBef>
                <a:spcAft>
                  <a:spcPct val="0"/>
                </a:spcAft>
                <a:buChar char="–"/>
                <a:defRPr sz="1900">
                  <a:solidFill>
                    <a:schemeClr val="tx1"/>
                  </a:solidFill>
                  <a:latin typeface="+mn-lt"/>
                  <a:ea typeface="+mn-ea"/>
                </a:defRPr>
              </a:lvl4pPr>
              <a:lvl5pPr marL="1510030" indent="-167005" algn="l" defTabSz="671830" rtl="0" eaLnBrk="0" fontAlgn="base" hangingPunct="0">
                <a:lnSpc>
                  <a:spcPct val="140000"/>
                </a:lnSpc>
                <a:spcBef>
                  <a:spcPct val="0"/>
                </a:spcBef>
                <a:spcAft>
                  <a:spcPct val="0"/>
                </a:spcAft>
                <a:buChar char="»"/>
                <a:defRPr sz="1900">
                  <a:solidFill>
                    <a:schemeClr val="tx1"/>
                  </a:solidFill>
                  <a:latin typeface="+mn-lt"/>
                  <a:ea typeface="+mn-ea"/>
                </a:defRPr>
              </a:lvl5pPr>
              <a:lvl6pPr marL="1967230" indent="-167005" algn="l" defTabSz="671830" rtl="0" fontAlgn="base">
                <a:lnSpc>
                  <a:spcPct val="140000"/>
                </a:lnSpc>
                <a:spcBef>
                  <a:spcPct val="0"/>
                </a:spcBef>
                <a:spcAft>
                  <a:spcPct val="0"/>
                </a:spcAft>
                <a:buChar char="»"/>
                <a:defRPr sz="1900">
                  <a:solidFill>
                    <a:schemeClr val="tx1"/>
                  </a:solidFill>
                  <a:latin typeface="+mn-lt"/>
                  <a:ea typeface="+mn-ea"/>
                </a:defRPr>
              </a:lvl6pPr>
              <a:lvl7pPr marL="2424430" indent="-167005" algn="l" defTabSz="671830" rtl="0" fontAlgn="base">
                <a:lnSpc>
                  <a:spcPct val="140000"/>
                </a:lnSpc>
                <a:spcBef>
                  <a:spcPct val="0"/>
                </a:spcBef>
                <a:spcAft>
                  <a:spcPct val="0"/>
                </a:spcAft>
                <a:buChar char="»"/>
                <a:defRPr sz="1900">
                  <a:solidFill>
                    <a:schemeClr val="tx1"/>
                  </a:solidFill>
                  <a:latin typeface="+mn-lt"/>
                  <a:ea typeface="+mn-ea"/>
                </a:defRPr>
              </a:lvl7pPr>
              <a:lvl8pPr marL="2881630" indent="-167005" algn="l" defTabSz="671830" rtl="0" fontAlgn="base">
                <a:lnSpc>
                  <a:spcPct val="140000"/>
                </a:lnSpc>
                <a:spcBef>
                  <a:spcPct val="0"/>
                </a:spcBef>
                <a:spcAft>
                  <a:spcPct val="0"/>
                </a:spcAft>
                <a:buChar char="»"/>
                <a:defRPr sz="1900">
                  <a:solidFill>
                    <a:schemeClr val="tx1"/>
                  </a:solidFill>
                  <a:latin typeface="+mn-lt"/>
                  <a:ea typeface="+mn-ea"/>
                </a:defRPr>
              </a:lvl8pPr>
              <a:lvl9pPr marL="3338830" indent="-167005" algn="l" defTabSz="671830" rtl="0" fontAlgn="base">
                <a:lnSpc>
                  <a:spcPct val="140000"/>
                </a:lnSpc>
                <a:spcBef>
                  <a:spcPct val="0"/>
                </a:spcBef>
                <a:spcAft>
                  <a:spcPct val="0"/>
                </a:spcAft>
                <a:buChar char="»"/>
                <a:defRPr sz="1900">
                  <a:solidFill>
                    <a:schemeClr val="tx1"/>
                  </a:solidFill>
                  <a:latin typeface="+mn-lt"/>
                  <a:ea typeface="+mn-ea"/>
                </a:defRPr>
              </a:lvl9pPr>
            </a:lstStyle>
            <a:p>
              <a:pPr eaLnBrk="1" hangingPunct="1">
                <a:buFont typeface="Wingdings" panose="05000000000000000000" pitchFamily="2" charset="2"/>
                <a:buChar char="p"/>
              </a:pPr>
              <a:r>
                <a:rPr lang="zh-CN" altLang="en-US" sz="2200" kern="0" dirty="0">
                  <a:latin typeface="微软雅黑" panose="020B0503020204020204" pitchFamily="34" charset="-122"/>
                  <a:ea typeface="微软雅黑" panose="020B0503020204020204" pitchFamily="34" charset="-122"/>
                </a:rPr>
                <a:t>依赖树</a:t>
              </a:r>
            </a:p>
            <a:p>
              <a:pPr eaLnBrk="1" hangingPunct="1">
                <a:buFont typeface="Wingdings" panose="05000000000000000000" pitchFamily="2" charset="2"/>
                <a:buNone/>
              </a:pPr>
              <a:endParaRPr lang="zh-CN" altLang="en-US" sz="2000" b="0" kern="0" dirty="0">
                <a:latin typeface="微软雅黑" panose="020B0503020204020204" pitchFamily="34" charset="-122"/>
                <a:ea typeface="微软雅黑" panose="020B0503020204020204" pitchFamily="34" charset="-122"/>
              </a:endParaRPr>
            </a:p>
          </p:txBody>
        </p:sp>
        <p:sp>
          <p:nvSpPr>
            <p:cNvPr id="26" name="文本框 1">
              <a:extLst>
                <a:ext uri="{FF2B5EF4-FFF2-40B4-BE49-F238E27FC236}">
                  <a16:creationId xmlns:a16="http://schemas.microsoft.com/office/drawing/2014/main" id="{189781B2-5668-4D37-9C0B-E196B069B184}"/>
                </a:ext>
              </a:extLst>
            </p:cNvPr>
            <p:cNvSpPr txBox="1"/>
            <p:nvPr/>
          </p:nvSpPr>
          <p:spPr>
            <a:xfrm>
              <a:off x="539750" y="2755790"/>
              <a:ext cx="4555604" cy="2726516"/>
            </a:xfrm>
            <a:prstGeom prst="rect">
              <a:avLst/>
            </a:prstGeom>
            <a:noFill/>
            <a:ln w="9525">
              <a:noFill/>
            </a:ln>
          </p:spPr>
          <p:txBody>
            <a:bodyPr wrap="square">
              <a:spAutoFit/>
            </a:bodyPr>
            <a:lstStyle/>
            <a:p>
              <a:pPr marL="285750" indent="-285750" algn="just" eaLnBrk="1" hangingPunct="1">
                <a:lnSpc>
                  <a:spcPct val="120000"/>
                </a:lnSpc>
                <a:buFont typeface="Wingdings" panose="05000000000000000000" pitchFamily="2" charset="2"/>
                <a:buChar char="ü"/>
              </a:pPr>
              <a:r>
                <a:rPr lang="zh-CN" altLang="zh-CN" sz="1600" b="0" i="0" kern="1200" baseline="0" dirty="0">
                  <a:solidFill>
                    <a:srgbClr val="000000"/>
                  </a:solidFill>
                  <a:effectLst/>
                  <a:latin typeface="微软雅黑" panose="020B0503020204020204" pitchFamily="34" charset="-122"/>
                  <a:ea typeface="微软雅黑" panose="020B0503020204020204" pitchFamily="34" charset="-122"/>
                  <a:cs typeface="+mn-cs"/>
                </a:rPr>
                <a:t>依赖树首先由KickStarter提出，它选取了流图的</a:t>
              </a:r>
              <a:r>
                <a:rPr lang="zh-CN" altLang="zh-CN" sz="1600" b="0" i="0" kern="1200" baseline="0" dirty="0">
                  <a:solidFill>
                    <a:srgbClr val="FF0000"/>
                  </a:solidFill>
                  <a:effectLst/>
                  <a:latin typeface="微软雅黑" panose="020B0503020204020204" pitchFamily="34" charset="-122"/>
                  <a:ea typeface="微软雅黑" panose="020B0503020204020204" pitchFamily="34" charset="-122"/>
                  <a:cs typeface="+mn-cs"/>
                </a:rPr>
                <a:t>完整点集</a:t>
              </a:r>
              <a:r>
                <a:rPr lang="zh-CN" altLang="zh-CN" sz="1600" b="0" i="0" kern="1200" baseline="0" dirty="0">
                  <a:solidFill>
                    <a:srgbClr val="000000"/>
                  </a:solidFill>
                  <a:effectLst/>
                  <a:latin typeface="微软雅黑" panose="020B0503020204020204" pitchFamily="34" charset="-122"/>
                  <a:ea typeface="微软雅黑" panose="020B0503020204020204" pitchFamily="34" charset="-122"/>
                  <a:cs typeface="+mn-cs"/>
                </a:rPr>
                <a:t>，并根据点之间的依赖关系（依赖关系由用户算法定义，并通过特定</a:t>
              </a:r>
              <a:r>
                <a:rPr lang="en-US" altLang="zh-CN" sz="1600" b="0" i="0" kern="1200" baseline="0" dirty="0">
                  <a:solidFill>
                    <a:srgbClr val="000000"/>
                  </a:solidFill>
                  <a:effectLst/>
                  <a:latin typeface="微软雅黑" panose="020B0503020204020204" pitchFamily="34" charset="-122"/>
                  <a:ea typeface="微软雅黑" panose="020B0503020204020204" pitchFamily="34" charset="-122"/>
                  <a:cs typeface="+mn-cs"/>
                </a:rPr>
                <a:t>API</a:t>
              </a:r>
              <a:r>
                <a:rPr lang="zh-CN" altLang="zh-CN" sz="1600" b="0" i="0" kern="1200" baseline="0" dirty="0">
                  <a:solidFill>
                    <a:srgbClr val="000000"/>
                  </a:solidFill>
                  <a:effectLst/>
                  <a:latin typeface="微软雅黑" panose="020B0503020204020204" pitchFamily="34" charset="-122"/>
                  <a:ea typeface="微软雅黑" panose="020B0503020204020204" pitchFamily="34" charset="-122"/>
                  <a:cs typeface="+mn-cs"/>
                </a:rPr>
                <a:t>暴露给系统）选取</a:t>
              </a:r>
              <a:r>
                <a:rPr lang="zh-CN" altLang="zh-CN" sz="1600" b="0" i="0" kern="1200" baseline="0" dirty="0">
                  <a:solidFill>
                    <a:srgbClr val="FF0000"/>
                  </a:solidFill>
                  <a:effectLst/>
                  <a:latin typeface="微软雅黑" panose="020B0503020204020204" pitchFamily="34" charset="-122"/>
                  <a:ea typeface="微软雅黑" panose="020B0503020204020204" pitchFamily="34" charset="-122"/>
                  <a:cs typeface="+mn-cs"/>
                </a:rPr>
                <a:t>边的子集</a:t>
              </a:r>
              <a:r>
                <a:rPr lang="zh-CN" altLang="zh-CN" sz="1600" b="0" i="0" kern="1200" baseline="0" dirty="0">
                  <a:solidFill>
                    <a:srgbClr val="000000"/>
                  </a:solidFill>
                  <a:effectLst/>
                  <a:latin typeface="微软雅黑" panose="020B0503020204020204" pitchFamily="34" charset="-122"/>
                  <a:ea typeface="微软雅黑" panose="020B0503020204020204" pitchFamily="34" charset="-122"/>
                  <a:cs typeface="+mn-cs"/>
                </a:rPr>
                <a:t>。点集和边集记录了完整的树状依赖关系。</a:t>
              </a:r>
              <a:r>
                <a:rPr lang="zh-CN" altLang="en-US" sz="1600" b="0" i="0" kern="1200" baseline="0" dirty="0">
                  <a:solidFill>
                    <a:srgbClr val="000000"/>
                  </a:solidFill>
                  <a:effectLst/>
                  <a:latin typeface="微软雅黑" panose="020B0503020204020204" pitchFamily="34" charset="-122"/>
                  <a:ea typeface="微软雅黑" panose="020B0503020204020204" pitchFamily="34" charset="-122"/>
                  <a:cs typeface="+mn-cs"/>
                </a:rPr>
                <a:t>依赖树上的</a:t>
              </a:r>
              <a:r>
                <a:rPr lang="zh-CN" altLang="en-US" sz="1600" b="0" i="0" kern="1200" baseline="0" dirty="0">
                  <a:solidFill>
                    <a:srgbClr val="FF0000"/>
                  </a:solidFill>
                  <a:effectLst/>
                  <a:latin typeface="微软雅黑" panose="020B0503020204020204" pitchFamily="34" charset="-122"/>
                  <a:ea typeface="微软雅黑" panose="020B0503020204020204" pitchFamily="34" charset="-122"/>
                  <a:cs typeface="+mn-cs"/>
                </a:rPr>
                <a:t>每个顶点都有一个</a:t>
              </a:r>
              <a:r>
                <a:rPr lang="en-US" altLang="zh-CN" sz="1600" b="0" i="0" kern="1200" baseline="0" dirty="0">
                  <a:solidFill>
                    <a:srgbClr val="FF0000"/>
                  </a:solidFill>
                  <a:effectLst/>
                  <a:latin typeface="微软雅黑" panose="020B0503020204020204" pitchFamily="34" charset="-122"/>
                  <a:ea typeface="微软雅黑" panose="020B0503020204020204" pitchFamily="34" charset="-122"/>
                  <a:cs typeface="+mn-cs"/>
                </a:rPr>
                <a:t>level</a:t>
              </a:r>
              <a:r>
                <a:rPr lang="zh-CN" altLang="en-US" sz="1600" b="0" i="0" kern="1200" baseline="0" dirty="0">
                  <a:solidFill>
                    <a:srgbClr val="FF0000"/>
                  </a:solidFill>
                  <a:effectLst/>
                  <a:latin typeface="微软雅黑" panose="020B0503020204020204" pitchFamily="34" charset="-122"/>
                  <a:ea typeface="微软雅黑" panose="020B0503020204020204" pitchFamily="34" charset="-122"/>
                  <a:cs typeface="+mn-cs"/>
                </a:rPr>
                <a:t>层级</a:t>
              </a:r>
              <a:r>
                <a:rPr lang="zh-CN" altLang="en-US" sz="1600" b="0" i="0" kern="1200" baseline="0" dirty="0">
                  <a:solidFill>
                    <a:srgbClr val="000000"/>
                  </a:solidFill>
                  <a:effectLst/>
                  <a:latin typeface="微软雅黑" panose="020B0503020204020204" pitchFamily="34" charset="-122"/>
                  <a:ea typeface="微软雅黑" panose="020B0503020204020204" pitchFamily="34" charset="-122"/>
                  <a:cs typeface="+mn-cs"/>
                </a:rPr>
                <a:t>，代表它在依赖树的位置，</a:t>
              </a:r>
              <a:r>
                <a:rPr lang="zh-CN" altLang="zh-CN" sz="1600" b="0" i="0" kern="1200" baseline="0" dirty="0">
                  <a:solidFill>
                    <a:srgbClr val="000000"/>
                  </a:solidFill>
                  <a:effectLst/>
                  <a:latin typeface="微软雅黑" panose="020B0503020204020204" pitchFamily="34" charset="-122"/>
                  <a:ea typeface="微软雅黑" panose="020B0503020204020204" pitchFamily="34" charset="-122"/>
                  <a:cs typeface="+mn-cs"/>
                </a:rPr>
                <a:t>依赖树会根据更新流动态调整，主动追踪依赖</a:t>
              </a:r>
              <a:r>
                <a:rPr lang="zh-CN" altLang="en-US" sz="1600" b="0" i="0" kern="1200" baseline="0" dirty="0">
                  <a:solidFill>
                    <a:srgbClr val="000000"/>
                  </a:solidFill>
                  <a:effectLst/>
                  <a:latin typeface="微软雅黑" panose="020B0503020204020204" pitchFamily="34" charset="-122"/>
                  <a:ea typeface="微软雅黑" panose="020B0503020204020204" pitchFamily="34" charset="-122"/>
                  <a:cs typeface="+mn-cs"/>
                </a:rPr>
                <a:t>层级</a:t>
              </a:r>
              <a:r>
                <a:rPr lang="zh-CN" altLang="zh-CN" sz="1600" b="0" i="0" kern="1200" baseline="0" dirty="0">
                  <a:solidFill>
                    <a:srgbClr val="000000"/>
                  </a:solidFill>
                  <a:effectLst/>
                  <a:latin typeface="微软雅黑" panose="020B0503020204020204" pitchFamily="34" charset="-122"/>
                  <a:ea typeface="微软雅黑" panose="020B0503020204020204" pitchFamily="34" charset="-122"/>
                  <a:cs typeface="+mn-cs"/>
                </a:rPr>
                <a:t>。通过依赖树可以</a:t>
              </a:r>
              <a:r>
                <a:rPr lang="zh-CN" altLang="en-US" sz="1600" b="0" i="0" kern="1200" baseline="0" dirty="0">
                  <a:solidFill>
                    <a:srgbClr val="000000"/>
                  </a:solidFill>
                  <a:effectLst/>
                  <a:latin typeface="微软雅黑" panose="020B0503020204020204" pitchFamily="34" charset="-122"/>
                  <a:ea typeface="微软雅黑" panose="020B0503020204020204" pitchFamily="34" charset="-122"/>
                  <a:cs typeface="+mn-cs"/>
                </a:rPr>
                <a:t>在边删除计算时，对受影响的顶底子集进行剪枝运算，以减少计算量。</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4</a:t>
            </a:fld>
            <a:endParaRPr lang="de-DE" altLang="zh-CN" sz="1000" dirty="0">
              <a:latin typeface="FrutigerNext LT Medium" pitchFamily="34" charset="0"/>
              <a:ea typeface="MS PGothic" panose="020B0600070205080204" pitchFamily="34" charset="-128"/>
            </a:endParaRPr>
          </a:p>
        </p:txBody>
      </p:sp>
      <p:sp>
        <p:nvSpPr>
          <p:cNvPr id="29699" name="Rectangle 2"/>
          <p:cNvSpPr>
            <a:spLocks noGrp="1"/>
          </p:cNvSpPr>
          <p:nvPr>
            <p:ph type="title"/>
          </p:nvPr>
        </p:nvSpPr>
        <p:spPr/>
        <p:txBody>
          <a:bodyPr vert="horz" wrap="square" lIns="78270" tIns="39135" rIns="78270" bIns="39135" anchor="ctr" anchorCtr="0"/>
          <a:lstStyle/>
          <a:p>
            <a:pPr eaLnBrk="1" hangingPunct="1"/>
            <a:r>
              <a:rPr lang="zh-CN" altLang="en-US" dirty="0"/>
              <a:t>发明背景与现有技术</a:t>
            </a:r>
          </a:p>
        </p:txBody>
      </p:sp>
      <p:sp>
        <p:nvSpPr>
          <p:cNvPr id="29700" name="Rectangle 3"/>
          <p:cNvSpPr>
            <a:spLocks noGrp="1"/>
          </p:cNvSpPr>
          <p:nvPr>
            <p:ph idx="1"/>
          </p:nvPr>
        </p:nvSpPr>
        <p:spPr>
          <a:xfrm>
            <a:off x="323850" y="908050"/>
            <a:ext cx="8496300" cy="665163"/>
          </a:xfrm>
        </p:spPr>
        <p:txBody>
          <a:bodyPr vert="horz" wrap="square" lIns="78270" tIns="39135" rIns="78270" bIns="39135" anchor="t" anchorCtr="0"/>
          <a:lstStyle/>
          <a:p>
            <a:pPr eaLnBrk="1" hangingPunct="1">
              <a:buFont typeface="Wingdings" panose="05000000000000000000" pitchFamily="2" charset="2"/>
              <a:buChar char="p"/>
            </a:pPr>
            <a:r>
              <a:rPr lang="zh-CN" altLang="en-US" sz="2200" dirty="0">
                <a:latin typeface="微软雅黑" panose="020B0503020204020204" pitchFamily="34" charset="-122"/>
                <a:ea typeface="微软雅黑" panose="020B0503020204020204" pitchFamily="34" charset="-122"/>
              </a:rPr>
              <a:t>现有系统中存在的问题</a:t>
            </a:r>
          </a:p>
          <a:p>
            <a:pPr eaLnBrk="1" hangingPunct="1">
              <a:buFont typeface="Wingdings" panose="05000000000000000000" pitchFamily="2" charset="2"/>
              <a:buChar char="p"/>
            </a:pPr>
            <a:endParaRPr lang="zh-CN" altLang="en-US" sz="2200" dirty="0">
              <a:latin typeface="微软雅黑" panose="020B0503020204020204" pitchFamily="34" charset="-122"/>
              <a:ea typeface="微软雅黑" panose="020B0503020204020204" pitchFamily="34" charset="-122"/>
            </a:endParaRPr>
          </a:p>
          <a:p>
            <a:pPr eaLnBrk="1" hangingPunct="1">
              <a:buNone/>
            </a:pPr>
            <a:endParaRPr lang="zh-CN" altLang="en-US" sz="2000" b="0" dirty="0">
              <a:latin typeface="微软雅黑" panose="020B0503020204020204" pitchFamily="34" charset="-122"/>
              <a:ea typeface="微软雅黑" panose="020B0503020204020204" pitchFamily="34" charset="-122"/>
            </a:endParaRPr>
          </a:p>
        </p:txBody>
      </p:sp>
      <p:sp>
        <p:nvSpPr>
          <p:cNvPr id="29701" name="文本框 8"/>
          <p:cNvSpPr txBox="1"/>
          <p:nvPr/>
        </p:nvSpPr>
        <p:spPr>
          <a:xfrm>
            <a:off x="539750" y="1484313"/>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大量冗余计算</a:t>
            </a:r>
          </a:p>
        </p:txBody>
      </p:sp>
      <p:sp>
        <p:nvSpPr>
          <p:cNvPr id="29702" name="文本框 10"/>
          <p:cNvSpPr txBox="1"/>
          <p:nvPr/>
        </p:nvSpPr>
        <p:spPr>
          <a:xfrm>
            <a:off x="899592" y="1926078"/>
            <a:ext cx="8137083" cy="1440180"/>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现有的流图处理系统</a:t>
            </a:r>
            <a:r>
              <a:rPr sz="1800" dirty="0" err="1">
                <a:solidFill>
                  <a:schemeClr val="tx2"/>
                </a:solidFill>
                <a:latin typeface="微软雅黑" panose="020B0503020204020204" pitchFamily="34" charset="-122"/>
                <a:ea typeface="微软雅黑" panose="020B0503020204020204" pitchFamily="34" charset="-122"/>
                <a:sym typeface="宋体" panose="02010600030101010101" pitchFamily="2" charset="-122"/>
              </a:rPr>
              <a:t>通常</a:t>
            </a:r>
            <a:r>
              <a:rPr sz="1800" dirty="0" err="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以随机的顺序处理</a:t>
            </a:r>
            <a:r>
              <a:rPr lang="zh-CN" altLang="en-US" sz="18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活跃</a:t>
            </a:r>
            <a:r>
              <a:rPr sz="1800" dirty="0" err="1">
                <a:solidFill>
                  <a:srgbClr val="FF0000"/>
                </a:solidFill>
                <a:latin typeface="微软雅黑" panose="020B0503020204020204" pitchFamily="34" charset="-122"/>
                <a:ea typeface="微软雅黑" panose="020B0503020204020204" pitchFamily="34" charset="-122"/>
                <a:sym typeface="宋体" panose="02010600030101010101" pitchFamily="2" charset="-122"/>
              </a:rPr>
              <a:t>顶点</a:t>
            </a:r>
            <a:r>
              <a:rPr sz="1800" dirty="0" err="1">
                <a:latin typeface="微软雅黑" panose="020B0503020204020204" pitchFamily="34" charset="-122"/>
                <a:ea typeface="微软雅黑" panose="020B0503020204020204" pitchFamily="34" charset="-122"/>
                <a:sym typeface="宋体" panose="02010600030101010101" pitchFamily="2" charset="-122"/>
              </a:rPr>
              <a:t>，以确保多线程之间的高并行性和负载平衡，这也将带来</a:t>
            </a:r>
            <a:r>
              <a:rPr sz="1800" dirty="0" err="1">
                <a:solidFill>
                  <a:srgbClr val="FF0000"/>
                </a:solidFill>
                <a:latin typeface="微软雅黑" panose="020B0503020204020204" pitchFamily="34" charset="-122"/>
                <a:ea typeface="微软雅黑" panose="020B0503020204020204" pitchFamily="34" charset="-122"/>
                <a:sym typeface="宋体" panose="02010600030101010101" pitchFamily="2" charset="-122"/>
              </a:rPr>
              <a:t>大量的冗余计算</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。即使在最先进的软件系统中，也有</a:t>
            </a:r>
            <a:r>
              <a:rPr sz="1800" dirty="0">
                <a:latin typeface="微软雅黑" panose="020B0503020204020204" pitchFamily="34" charset="-122"/>
                <a:ea typeface="微软雅黑" panose="020B0503020204020204" pitchFamily="34" charset="-122"/>
                <a:sym typeface="宋体" panose="02010600030101010101" pitchFamily="2" charset="-122"/>
              </a:rPr>
              <a:t>大约90%的顶点状态更新是无用的。</a:t>
            </a:r>
            <a:endParaRPr lang="zh-CN" sz="1800" dirty="0">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custDataLst>
              <p:tags r:id="rId1"/>
            </p:custDataLst>
          </p:nvPr>
        </p:nvPicPr>
        <p:blipFill>
          <a:blip r:embed="rId5"/>
          <a:stretch>
            <a:fillRect/>
          </a:stretch>
        </p:blipFill>
        <p:spPr>
          <a:xfrm>
            <a:off x="2411760" y="4196714"/>
            <a:ext cx="2400300" cy="2028825"/>
          </a:xfrm>
          <a:prstGeom prst="rect">
            <a:avLst/>
          </a:prstGeom>
        </p:spPr>
      </p:pic>
      <p:pic>
        <p:nvPicPr>
          <p:cNvPr id="3" name="图片 2"/>
          <p:cNvPicPr>
            <a:picLocks noChangeAspect="1"/>
          </p:cNvPicPr>
          <p:nvPr>
            <p:custDataLst>
              <p:tags r:id="rId2"/>
            </p:custDataLst>
          </p:nvPr>
        </p:nvPicPr>
        <p:blipFill>
          <a:blip r:embed="rId6"/>
          <a:stretch>
            <a:fillRect/>
          </a:stretch>
        </p:blipFill>
        <p:spPr>
          <a:xfrm>
            <a:off x="4964862" y="4077072"/>
            <a:ext cx="1695450" cy="2105025"/>
          </a:xfrm>
          <a:prstGeom prst="rect">
            <a:avLst/>
          </a:prstGeom>
        </p:spPr>
      </p:pic>
      <p:sp>
        <p:nvSpPr>
          <p:cNvPr id="9" name="文本框 8">
            <a:extLst>
              <a:ext uri="{FF2B5EF4-FFF2-40B4-BE49-F238E27FC236}">
                <a16:creationId xmlns:a16="http://schemas.microsoft.com/office/drawing/2014/main" id="{D7B87EFD-046E-4329-AFA5-23A099086F78}"/>
              </a:ext>
            </a:extLst>
          </p:cNvPr>
          <p:cNvSpPr txBox="1"/>
          <p:nvPr/>
        </p:nvSpPr>
        <p:spPr>
          <a:xfrm>
            <a:off x="539749" y="3213813"/>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依赖树仅用于边删除的剪枝运算</a:t>
            </a:r>
          </a:p>
        </p:txBody>
      </p:sp>
      <p:sp>
        <p:nvSpPr>
          <p:cNvPr id="10" name="文本框 10">
            <a:extLst>
              <a:ext uri="{FF2B5EF4-FFF2-40B4-BE49-F238E27FC236}">
                <a16:creationId xmlns:a16="http://schemas.microsoft.com/office/drawing/2014/main" id="{F7496428-4647-4473-A957-892484A08C08}"/>
              </a:ext>
            </a:extLst>
          </p:cNvPr>
          <p:cNvSpPr txBox="1"/>
          <p:nvPr/>
        </p:nvSpPr>
        <p:spPr>
          <a:xfrm>
            <a:off x="899591" y="3555287"/>
            <a:ext cx="8137083" cy="521785"/>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en-US" altLang="zh-CN" sz="1800" dirty="0" err="1">
                <a:latin typeface="微软雅黑" panose="020B0503020204020204" pitchFamily="34" charset="-122"/>
                <a:ea typeface="微软雅黑" panose="020B0503020204020204" pitchFamily="34" charset="-122"/>
                <a:sym typeface="宋体" panose="02010600030101010101" pitchFamily="2" charset="-122"/>
              </a:rPr>
              <a:t>KickStarter</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提出了依赖树，但是仅将其应用在</a:t>
            </a:r>
            <a:r>
              <a:rPr lang="zh-CN" altLang="en-US" sz="18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边删除时的剪枝运算步骤</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，以确保增量计算的结果收敛到正确的数值。</a:t>
            </a:r>
            <a:endParaRPr lang="en-US" altLang="zh-CN" sz="180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5</a:t>
            </a:fld>
            <a:endParaRPr lang="de-DE" altLang="zh-CN" sz="1000" dirty="0">
              <a:latin typeface="FrutigerNext LT Medium" pitchFamily="34" charset="0"/>
              <a:ea typeface="MS PGothic" panose="020B0600070205080204" pitchFamily="34" charset="-128"/>
            </a:endParaRPr>
          </a:p>
        </p:txBody>
      </p:sp>
      <p:sp>
        <p:nvSpPr>
          <p:cNvPr id="37891"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908050"/>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en-US" altLang="zh-CN"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ACGraph</a:t>
            </a: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 name="文本框 8">
            <a:extLst>
              <a:ext uri="{FF2B5EF4-FFF2-40B4-BE49-F238E27FC236}">
                <a16:creationId xmlns:a16="http://schemas.microsoft.com/office/drawing/2014/main" id="{11CA9A4E-6CEE-4224-9B5A-DC0A8CC75550}"/>
              </a:ext>
            </a:extLst>
          </p:cNvPr>
          <p:cNvSpPr txBox="1"/>
          <p:nvPr/>
        </p:nvSpPr>
        <p:spPr>
          <a:xfrm>
            <a:off x="847725" y="2323688"/>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一种有效的运行时方法，可以大大加速单调算法的流图处理。</a:t>
            </a:r>
          </a:p>
        </p:txBody>
      </p:sp>
      <p:sp>
        <p:nvSpPr>
          <p:cNvPr id="13" name="文本框 8">
            <a:extLst>
              <a:ext uri="{FF2B5EF4-FFF2-40B4-BE49-F238E27FC236}">
                <a16:creationId xmlns:a16="http://schemas.microsoft.com/office/drawing/2014/main" id="{8F3DA5B0-A502-4688-84B7-817AE4F1A228}"/>
              </a:ext>
            </a:extLst>
          </p:cNvPr>
          <p:cNvSpPr txBox="1"/>
          <p:nvPr/>
        </p:nvSpPr>
        <p:spPr>
          <a:xfrm>
            <a:off x="853311" y="1525612"/>
            <a:ext cx="7839075" cy="799706"/>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依赖树不仅可以用在边删除的剪枝运算，还可以用来极大地优化添加和删除计算，以减少冗余计算。</a:t>
            </a:r>
          </a:p>
        </p:txBody>
      </p:sp>
      <p:sp>
        <p:nvSpPr>
          <p:cNvPr id="14" name="文本框 8">
            <a:extLst>
              <a:ext uri="{FF2B5EF4-FFF2-40B4-BE49-F238E27FC236}">
                <a16:creationId xmlns:a16="http://schemas.microsoft.com/office/drawing/2014/main" id="{CA63B435-B05D-4480-9FE5-0FCD08A72DA2}"/>
              </a:ext>
            </a:extLst>
          </p:cNvPr>
          <p:cNvSpPr txBox="1"/>
          <p:nvPr/>
        </p:nvSpPr>
        <p:spPr>
          <a:xfrm>
            <a:off x="847724" y="2752432"/>
            <a:ext cx="7839075" cy="799706"/>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在几乎没有引入额外的开销的前提下来实现优化，同时保证高并行性。</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6</a:t>
            </a:fld>
            <a:endParaRPr lang="de-DE" altLang="zh-CN" sz="1000" dirty="0">
              <a:latin typeface="FrutigerNext LT Medium" pitchFamily="34" charset="0"/>
              <a:ea typeface="MS PGothic" panose="020B0600070205080204" pitchFamily="34" charset="-128"/>
            </a:endParaRPr>
          </a:p>
        </p:txBody>
      </p:sp>
      <p:sp>
        <p:nvSpPr>
          <p:cNvPr id="37891"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908050"/>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分析依赖关系</a:t>
            </a: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charset="0"/>
              <a:buNone/>
              <a:defRPr/>
            </a:pP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custDataLst>
              <p:tags r:id="rId1"/>
            </p:custDataLst>
          </p:nvPr>
        </p:nvPicPr>
        <p:blipFill>
          <a:blip r:embed="rId5"/>
          <a:stretch>
            <a:fillRect/>
          </a:stretch>
        </p:blipFill>
        <p:spPr>
          <a:xfrm>
            <a:off x="971550" y="3112230"/>
            <a:ext cx="3600450" cy="1638300"/>
          </a:xfrm>
          <a:prstGeom prst="rect">
            <a:avLst/>
          </a:prstGeom>
        </p:spPr>
      </p:pic>
      <p:pic>
        <p:nvPicPr>
          <p:cNvPr id="6" name="图片 5"/>
          <p:cNvPicPr>
            <a:picLocks noChangeAspect="1"/>
          </p:cNvPicPr>
          <p:nvPr>
            <p:custDataLst>
              <p:tags r:id="rId2"/>
            </p:custDataLst>
          </p:nvPr>
        </p:nvPicPr>
        <p:blipFill>
          <a:blip r:embed="rId6"/>
          <a:stretch>
            <a:fillRect/>
          </a:stretch>
        </p:blipFill>
        <p:spPr>
          <a:xfrm>
            <a:off x="4890596" y="3068960"/>
            <a:ext cx="3686175" cy="1724025"/>
          </a:xfrm>
          <a:prstGeom prst="rect">
            <a:avLst/>
          </a:prstGeom>
        </p:spPr>
      </p:pic>
      <p:sp>
        <p:nvSpPr>
          <p:cNvPr id="10" name="文本框 8">
            <a:extLst>
              <a:ext uri="{FF2B5EF4-FFF2-40B4-BE49-F238E27FC236}">
                <a16:creationId xmlns:a16="http://schemas.microsoft.com/office/drawing/2014/main" id="{409F18B2-7425-453A-A517-1F3AB870C1A5}"/>
              </a:ext>
            </a:extLst>
          </p:cNvPr>
          <p:cNvSpPr txBox="1"/>
          <p:nvPr/>
        </p:nvSpPr>
        <p:spPr>
          <a:xfrm>
            <a:off x="622300" y="1459793"/>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边增加</a:t>
            </a:r>
          </a:p>
        </p:txBody>
      </p:sp>
      <p:sp>
        <p:nvSpPr>
          <p:cNvPr id="11" name="文本框 10">
            <a:extLst>
              <a:ext uri="{FF2B5EF4-FFF2-40B4-BE49-F238E27FC236}">
                <a16:creationId xmlns:a16="http://schemas.microsoft.com/office/drawing/2014/main" id="{D366445F-E1A5-47A5-AAAB-6F22F697177E}"/>
              </a:ext>
            </a:extLst>
          </p:cNvPr>
          <p:cNvSpPr txBox="1"/>
          <p:nvPr/>
        </p:nvSpPr>
        <p:spPr>
          <a:xfrm>
            <a:off x="902505" y="1988820"/>
            <a:ext cx="8137083" cy="1440180"/>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所有受边增加影响的顶点将被设置为活动的，并像增量计算一样将它们的新状态传播到它们的后继邻居。</a:t>
            </a:r>
          </a:p>
        </p:txBody>
      </p:sp>
    </p:spTree>
    <p:extLst>
      <p:ext uri="{BB962C8B-B14F-4D97-AF65-F5344CB8AC3E}">
        <p14:creationId xmlns:p14="http://schemas.microsoft.com/office/powerpoint/2010/main" val="207475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7</a:t>
            </a:fld>
            <a:endParaRPr lang="de-DE" altLang="zh-CN" sz="1000" dirty="0">
              <a:latin typeface="FrutigerNext LT Medium" pitchFamily="34" charset="0"/>
              <a:ea typeface="MS PGothic" panose="020B0600070205080204" pitchFamily="34" charset="-128"/>
            </a:endParaRPr>
          </a:p>
        </p:txBody>
      </p:sp>
      <p:sp>
        <p:nvSpPr>
          <p:cNvPr id="37891"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908050"/>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分析依赖关系</a:t>
            </a: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charset="0"/>
              <a:buNone/>
              <a:defRPr/>
            </a:pP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custDataLst>
              <p:tags r:id="rId1"/>
            </p:custDataLst>
          </p:nvPr>
        </p:nvPicPr>
        <p:blipFill>
          <a:blip r:embed="rId5"/>
          <a:stretch>
            <a:fillRect/>
          </a:stretch>
        </p:blipFill>
        <p:spPr>
          <a:xfrm>
            <a:off x="971550" y="4480382"/>
            <a:ext cx="3600450" cy="1638300"/>
          </a:xfrm>
          <a:prstGeom prst="rect">
            <a:avLst/>
          </a:prstGeom>
        </p:spPr>
      </p:pic>
      <p:pic>
        <p:nvPicPr>
          <p:cNvPr id="6" name="图片 5"/>
          <p:cNvPicPr>
            <a:picLocks noChangeAspect="1"/>
          </p:cNvPicPr>
          <p:nvPr>
            <p:custDataLst>
              <p:tags r:id="rId2"/>
            </p:custDataLst>
          </p:nvPr>
        </p:nvPicPr>
        <p:blipFill>
          <a:blip r:embed="rId6"/>
          <a:stretch>
            <a:fillRect/>
          </a:stretch>
        </p:blipFill>
        <p:spPr>
          <a:xfrm>
            <a:off x="4890596" y="4437112"/>
            <a:ext cx="3686175" cy="1724025"/>
          </a:xfrm>
          <a:prstGeom prst="rect">
            <a:avLst/>
          </a:prstGeom>
        </p:spPr>
      </p:pic>
      <p:sp>
        <p:nvSpPr>
          <p:cNvPr id="10" name="文本框 8">
            <a:extLst>
              <a:ext uri="{FF2B5EF4-FFF2-40B4-BE49-F238E27FC236}">
                <a16:creationId xmlns:a16="http://schemas.microsoft.com/office/drawing/2014/main" id="{409F18B2-7425-453A-A517-1F3AB870C1A5}"/>
              </a:ext>
            </a:extLst>
          </p:cNvPr>
          <p:cNvSpPr txBox="1"/>
          <p:nvPr/>
        </p:nvSpPr>
        <p:spPr>
          <a:xfrm>
            <a:off x="622300" y="1459793"/>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三点观察</a:t>
            </a:r>
          </a:p>
        </p:txBody>
      </p:sp>
      <p:sp>
        <p:nvSpPr>
          <p:cNvPr id="11" name="文本框 10">
            <a:extLst>
              <a:ext uri="{FF2B5EF4-FFF2-40B4-BE49-F238E27FC236}">
                <a16:creationId xmlns:a16="http://schemas.microsoft.com/office/drawing/2014/main" id="{D366445F-E1A5-47A5-AAAB-6F22F697177E}"/>
              </a:ext>
            </a:extLst>
          </p:cNvPr>
          <p:cNvSpPr txBox="1"/>
          <p:nvPr/>
        </p:nvSpPr>
        <p:spPr>
          <a:xfrm>
            <a:off x="902505" y="1988820"/>
            <a:ext cx="8137083" cy="1440180"/>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在如果一个活动顶点 </a:t>
            </a: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u </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更新了它的邻居 </a:t>
            </a: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v</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，那么 </a:t>
            </a: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level(v) </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肯定会被设置为 </a:t>
            </a:r>
            <a:r>
              <a:rPr lang="en-US" altLang="zh-CN" sz="1800" dirty="0">
                <a:latin typeface="微软雅黑" panose="020B0503020204020204" pitchFamily="34" charset="-122"/>
                <a:ea typeface="微软雅黑" panose="020B0503020204020204" pitchFamily="34" charset="-122"/>
                <a:sym typeface="宋体" panose="02010600030101010101" pitchFamily="2" charset="-122"/>
              </a:rPr>
              <a:t>level(u) + 1</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1800" dirty="0">
              <a:latin typeface="微软雅黑" panose="020B0503020204020204" pitchFamily="34" charset="-122"/>
              <a:ea typeface="微软雅黑" panose="020B0503020204020204" pitchFamily="34" charset="-122"/>
              <a:sym typeface="宋体" panose="02010600030101010101" pitchFamily="2" charset="-122"/>
            </a:endParaRPr>
          </a:p>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如果源顶点和目标顶点在最后的依赖树中属于同一子树，他们的依赖关系将在新树中保持不变。</a:t>
            </a:r>
          </a:p>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一个活动顶点可能会将其他子树上的新顶点变成其级别小于其级别的子节点，但最初依赖于它的那些将保持不变。</a:t>
            </a:r>
          </a:p>
        </p:txBody>
      </p:sp>
    </p:spTree>
    <p:extLst>
      <p:ext uri="{BB962C8B-B14F-4D97-AF65-F5344CB8AC3E}">
        <p14:creationId xmlns:p14="http://schemas.microsoft.com/office/powerpoint/2010/main" val="2216019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8</a:t>
            </a:fld>
            <a:endParaRPr lang="de-DE" altLang="zh-CN" sz="1000" dirty="0">
              <a:latin typeface="FrutigerNext LT Medium" pitchFamily="34" charset="0"/>
              <a:ea typeface="MS PGothic" panose="020B0600070205080204" pitchFamily="34" charset="-128"/>
            </a:endParaRPr>
          </a:p>
        </p:txBody>
      </p:sp>
      <p:sp>
        <p:nvSpPr>
          <p:cNvPr id="37891"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908050"/>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分析依赖关系</a:t>
            </a: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charset="0"/>
              <a:buNone/>
              <a:defRPr/>
            </a:pP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custDataLst>
              <p:tags r:id="rId1"/>
            </p:custDataLst>
          </p:nvPr>
        </p:nvPicPr>
        <p:blipFill>
          <a:blip r:embed="rId5"/>
          <a:stretch>
            <a:fillRect/>
          </a:stretch>
        </p:blipFill>
        <p:spPr>
          <a:xfrm>
            <a:off x="971550" y="3332421"/>
            <a:ext cx="3600450" cy="1638300"/>
          </a:xfrm>
          <a:prstGeom prst="rect">
            <a:avLst/>
          </a:prstGeom>
        </p:spPr>
      </p:pic>
      <p:pic>
        <p:nvPicPr>
          <p:cNvPr id="6" name="图片 5"/>
          <p:cNvPicPr>
            <a:picLocks noChangeAspect="1"/>
          </p:cNvPicPr>
          <p:nvPr>
            <p:custDataLst>
              <p:tags r:id="rId2"/>
            </p:custDataLst>
          </p:nvPr>
        </p:nvPicPr>
        <p:blipFill>
          <a:blip r:embed="rId6"/>
          <a:stretch>
            <a:fillRect/>
          </a:stretch>
        </p:blipFill>
        <p:spPr>
          <a:xfrm>
            <a:off x="4890596" y="3289151"/>
            <a:ext cx="3686175" cy="1724025"/>
          </a:xfrm>
          <a:prstGeom prst="rect">
            <a:avLst/>
          </a:prstGeom>
        </p:spPr>
      </p:pic>
      <p:sp>
        <p:nvSpPr>
          <p:cNvPr id="10" name="文本框 8">
            <a:extLst>
              <a:ext uri="{FF2B5EF4-FFF2-40B4-BE49-F238E27FC236}">
                <a16:creationId xmlns:a16="http://schemas.microsoft.com/office/drawing/2014/main" id="{409F18B2-7425-453A-A517-1F3AB870C1A5}"/>
              </a:ext>
            </a:extLst>
          </p:cNvPr>
          <p:cNvSpPr txBox="1"/>
          <p:nvPr/>
        </p:nvSpPr>
        <p:spPr>
          <a:xfrm>
            <a:off x="622300" y="1459793"/>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边删除</a:t>
            </a:r>
          </a:p>
        </p:txBody>
      </p:sp>
      <p:sp>
        <p:nvSpPr>
          <p:cNvPr id="11" name="文本框 10">
            <a:extLst>
              <a:ext uri="{FF2B5EF4-FFF2-40B4-BE49-F238E27FC236}">
                <a16:creationId xmlns:a16="http://schemas.microsoft.com/office/drawing/2014/main" id="{D366445F-E1A5-47A5-AAAB-6F22F697177E}"/>
              </a:ext>
            </a:extLst>
          </p:cNvPr>
          <p:cNvSpPr txBox="1"/>
          <p:nvPr/>
        </p:nvSpPr>
        <p:spPr>
          <a:xfrm>
            <a:off x="902505" y="1988820"/>
            <a:ext cx="8137083" cy="1440180"/>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对于边删除，首先将受边删除直接影响的每个顶点重置为初始值，然后使用依赖树获取新的顶点近似值和新的顶点依赖树层级。一个顶点被设置为激活后，依赖于它的邻居也将被重置并以相同的方式被处理。</a:t>
            </a:r>
          </a:p>
        </p:txBody>
      </p:sp>
    </p:spTree>
    <p:extLst>
      <p:ext uri="{BB962C8B-B14F-4D97-AF65-F5344CB8AC3E}">
        <p14:creationId xmlns:p14="http://schemas.microsoft.com/office/powerpoint/2010/main" val="207449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p:cNvSpPr>
          <p:nvPr>
            <p:ph type="dt" sz="half" idx="10"/>
          </p:nvPr>
        </p:nvSpPr>
        <p:spPr/>
        <p:txBody>
          <a:bodyPr lIns="0" tIns="0" rIns="0" bIns="0"/>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stStyle>
          <a:p>
            <a:pPr lvl="0" defTabSz="784225">
              <a:lnSpc>
                <a:spcPct val="85000"/>
              </a:lnSpc>
            </a:pPr>
            <a:endParaRPr lang="de-DE" altLang="zh-CN" sz="1000" dirty="0">
              <a:latin typeface="FrutigerNext LT Medium" pitchFamily="34" charset="0"/>
              <a:ea typeface="MS PGothic" panose="020B0600070205080204" pitchFamily="34" charset="-128"/>
            </a:endParaRPr>
          </a:p>
          <a:p>
            <a:pPr lvl="0" defTabSz="784225">
              <a:lnSpc>
                <a:spcPct val="85000"/>
              </a:lnSpc>
            </a:pPr>
            <a:r>
              <a:rPr lang="de-DE" altLang="zh-CN" sz="1000" dirty="0">
                <a:latin typeface="FrutigerNext LT Medium" pitchFamily="34" charset="0"/>
                <a:ea typeface="MS PGothic" panose="020B0600070205080204" pitchFamily="34" charset="-128"/>
              </a:rPr>
              <a:t>Page </a:t>
            </a:r>
            <a:fld id="{9A0DB2DC-4C9A-4742-B13C-FB6460FD3503}" type="slidenum">
              <a:rPr lang="de-DE" altLang="zh-CN" sz="1000" dirty="0">
                <a:latin typeface="FrutigerNext LT Medium" pitchFamily="34" charset="0"/>
                <a:ea typeface="MS PGothic" panose="020B0600070205080204" pitchFamily="34" charset="-128"/>
              </a:rPr>
              <a:t>9</a:t>
            </a:fld>
            <a:endParaRPr lang="de-DE" altLang="zh-CN" sz="1000" dirty="0">
              <a:latin typeface="FrutigerNext LT Medium" pitchFamily="34" charset="0"/>
              <a:ea typeface="MS PGothic" panose="020B0600070205080204" pitchFamily="34" charset="-128"/>
            </a:endParaRPr>
          </a:p>
        </p:txBody>
      </p:sp>
      <p:sp>
        <p:nvSpPr>
          <p:cNvPr id="37891" name="Rectangle 2"/>
          <p:cNvSpPr>
            <a:spLocks noGrp="1"/>
          </p:cNvSpPr>
          <p:nvPr>
            <p:ph type="title"/>
          </p:nvPr>
        </p:nvSpPr>
        <p:spPr/>
        <p:txBody>
          <a:bodyPr vert="horz" wrap="square" lIns="78270" tIns="39135" rIns="78270" bIns="39135" anchor="ctr" anchorCtr="0"/>
          <a:lstStyle/>
          <a:p>
            <a:pPr eaLnBrk="1" hangingPunct="1"/>
            <a:r>
              <a:rPr lang="zh-CN" altLang="en-US" dirty="0"/>
              <a:t>本发明技术方案</a:t>
            </a:r>
          </a:p>
        </p:txBody>
      </p:sp>
      <p:sp>
        <p:nvSpPr>
          <p:cNvPr id="31747" name="Rectangle 3"/>
          <p:cNvSpPr>
            <a:spLocks noGrp="1"/>
          </p:cNvSpPr>
          <p:nvPr>
            <p:ph idx="1"/>
          </p:nvPr>
        </p:nvSpPr>
        <p:spPr>
          <a:xfrm>
            <a:off x="323850" y="908050"/>
            <a:ext cx="8496300" cy="665163"/>
          </a:xfrm>
        </p:spPr>
        <p:txBody>
          <a:bodyPr vert="horz" wrap="square" lIns="78270" tIns="39135" rIns="78270" bIns="39135" numCol="1" anchor="t" anchorCtr="0" compatLnSpc="1"/>
          <a:lstStyle/>
          <a:p>
            <a:pPr marL="252730" marR="0" lvl="0" indent="-252730" algn="l" defTabSz="671830" rtl="0" eaLnBrk="1" fontAlgn="base" latinLnBrk="0" hangingPunct="1">
              <a:lnSpc>
                <a:spcPct val="140000"/>
              </a:lnSpc>
              <a:spcBef>
                <a:spcPct val="0"/>
              </a:spcBef>
              <a:spcAft>
                <a:spcPct val="0"/>
              </a:spcAft>
              <a:buClrTx/>
              <a:buSzTx/>
              <a:buFont typeface="Wingdings" panose="05000000000000000000" charset="0"/>
              <a:buChar char="p"/>
              <a:defRPr/>
            </a:pPr>
            <a:r>
              <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分析依赖关系</a:t>
            </a:r>
            <a:endParaRPr kumimoji="0" lang="zh-CN" altLang="en-US" sz="2200" b="0" i="0" u="none" strike="noStrike" kern="0" cap="none" spc="0" normalizeH="0" baseline="0" noProof="1">
              <a:ln>
                <a:noFill/>
              </a:ln>
              <a:solidFill>
                <a:srgbClr val="3333FF"/>
              </a:solidFill>
              <a:effectLst/>
              <a:uLnTx/>
              <a:uFillTx/>
              <a:latin typeface="+mn-lt"/>
              <a:ea typeface="+mn-ea"/>
              <a:cs typeface="+mn-cs"/>
            </a:endParaRPr>
          </a:p>
          <a:p>
            <a:pPr marL="0" marR="0" lvl="0" indent="0" algn="l" defTabSz="671830" rtl="0" eaLnBrk="1" fontAlgn="base" latinLnBrk="0" hangingPunct="1">
              <a:lnSpc>
                <a:spcPct val="140000"/>
              </a:lnSpc>
              <a:spcBef>
                <a:spcPct val="0"/>
              </a:spcBef>
              <a:spcAft>
                <a:spcPct val="0"/>
              </a:spcAft>
              <a:buClrTx/>
              <a:buSzTx/>
              <a:buFont typeface="Wingdings" panose="05000000000000000000" charset="0"/>
              <a:buNone/>
              <a:defRPr/>
            </a:pPr>
            <a:endParaRPr kumimoji="0" lang="zh-CN" altLang="en-US" sz="2200" b="1"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52730" marR="0" lvl="0" indent="-252730" algn="l" defTabSz="671830" rtl="0" eaLnBrk="1" fontAlgn="base" latinLnBrk="0" hangingPunct="1">
              <a:lnSpc>
                <a:spcPct val="140000"/>
              </a:lnSpc>
              <a:spcBef>
                <a:spcPct val="0"/>
              </a:spcBef>
              <a:spcAft>
                <a:spcPct val="0"/>
              </a:spcAft>
              <a:buClrTx/>
              <a:buSzTx/>
              <a:buFont typeface="Wingdings" panose="05000000000000000000" pitchFamily="2" charset="2"/>
              <a:buNone/>
              <a:defRPr/>
            </a:pPr>
            <a:endParaRPr kumimoji="0" lang="zh-CN" altLang="en-US" sz="2000" b="0" i="0" u="none" strike="noStrike" kern="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custDataLst>
              <p:tags r:id="rId1"/>
            </p:custDataLst>
          </p:nvPr>
        </p:nvPicPr>
        <p:blipFill>
          <a:blip r:embed="rId5"/>
          <a:stretch>
            <a:fillRect/>
          </a:stretch>
        </p:blipFill>
        <p:spPr>
          <a:xfrm>
            <a:off x="971550" y="4480382"/>
            <a:ext cx="3600450" cy="1638300"/>
          </a:xfrm>
          <a:prstGeom prst="rect">
            <a:avLst/>
          </a:prstGeom>
        </p:spPr>
      </p:pic>
      <p:pic>
        <p:nvPicPr>
          <p:cNvPr id="6" name="图片 5"/>
          <p:cNvPicPr>
            <a:picLocks noChangeAspect="1"/>
          </p:cNvPicPr>
          <p:nvPr>
            <p:custDataLst>
              <p:tags r:id="rId2"/>
            </p:custDataLst>
          </p:nvPr>
        </p:nvPicPr>
        <p:blipFill>
          <a:blip r:embed="rId6"/>
          <a:stretch>
            <a:fillRect/>
          </a:stretch>
        </p:blipFill>
        <p:spPr>
          <a:xfrm>
            <a:off x="4890596" y="4437112"/>
            <a:ext cx="3686175" cy="1724025"/>
          </a:xfrm>
          <a:prstGeom prst="rect">
            <a:avLst/>
          </a:prstGeom>
        </p:spPr>
      </p:pic>
      <p:sp>
        <p:nvSpPr>
          <p:cNvPr id="10" name="文本框 8">
            <a:extLst>
              <a:ext uri="{FF2B5EF4-FFF2-40B4-BE49-F238E27FC236}">
                <a16:creationId xmlns:a16="http://schemas.microsoft.com/office/drawing/2014/main" id="{409F18B2-7425-453A-A517-1F3AB870C1A5}"/>
              </a:ext>
            </a:extLst>
          </p:cNvPr>
          <p:cNvSpPr txBox="1"/>
          <p:nvPr/>
        </p:nvSpPr>
        <p:spPr>
          <a:xfrm>
            <a:off x="622300" y="1459793"/>
            <a:ext cx="7839075" cy="430374"/>
          </a:xfrm>
          <a:prstGeom prst="rect">
            <a:avLst/>
          </a:prstGeom>
          <a:noFill/>
          <a:ln w="9525">
            <a:noFill/>
          </a:ln>
        </p:spPr>
        <p:txBody>
          <a:bodyPr>
            <a:spAutoFit/>
          </a:bodyPr>
          <a:lstStyle/>
          <a:p>
            <a:pPr marL="342900" indent="-342900" eaLnBrk="1" hangingPunct="1">
              <a:lnSpc>
                <a:spcPct val="120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两点观察</a:t>
            </a:r>
          </a:p>
        </p:txBody>
      </p:sp>
      <p:sp>
        <p:nvSpPr>
          <p:cNvPr id="11" name="文本框 10">
            <a:extLst>
              <a:ext uri="{FF2B5EF4-FFF2-40B4-BE49-F238E27FC236}">
                <a16:creationId xmlns:a16="http://schemas.microsoft.com/office/drawing/2014/main" id="{D366445F-E1A5-47A5-AAAB-6F22F697177E}"/>
              </a:ext>
            </a:extLst>
          </p:cNvPr>
          <p:cNvSpPr txBox="1"/>
          <p:nvPr/>
        </p:nvSpPr>
        <p:spPr>
          <a:xfrm>
            <a:off x="902505" y="1988820"/>
            <a:ext cx="8137083" cy="1440180"/>
          </a:xfrm>
          <a:prstGeom prst="rect">
            <a:avLst/>
          </a:prstGeom>
          <a:noFill/>
          <a:ln w="9525">
            <a:noFill/>
          </a:ln>
        </p:spPr>
        <p:txBody>
          <a:bodyPr>
            <a:noAutofit/>
          </a:bodyPr>
          <a:lstStyle/>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边删除更新带来的冗余计算不像边添加更新那样严重。因为在大多数情况下，删除一条边会阻塞传播链，</a:t>
            </a:r>
            <a:r>
              <a:rPr lang="zh-CN" altLang="en-US" sz="18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传播链阻塞点之前的顶点不会引起状态更新</a:t>
            </a: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a:t>
            </a:r>
            <a:endParaRPr lang="en-US" altLang="zh-CN" sz="1800" dirty="0">
              <a:latin typeface="微软雅黑" panose="020B0503020204020204" pitchFamily="34" charset="-122"/>
              <a:ea typeface="微软雅黑" panose="020B0503020204020204" pitchFamily="34" charset="-122"/>
              <a:sym typeface="宋体" panose="02010600030101010101" pitchFamily="2" charset="-122"/>
            </a:endParaRPr>
          </a:p>
          <a:p>
            <a:pPr marL="285750" indent="-285750" eaLnBrk="1" hangingPunct="1">
              <a:lnSpc>
                <a:spcPct val="150000"/>
              </a:lnSpc>
              <a:buFont typeface="Wingdings" panose="05000000000000000000" pitchFamily="2" charset="2"/>
              <a:buChar char="ü"/>
            </a:pPr>
            <a:r>
              <a:rPr lang="zh-CN" altLang="en-US" sz="1800" dirty="0">
                <a:latin typeface="微软雅黑" panose="020B0503020204020204" pitchFamily="34" charset="-122"/>
                <a:ea typeface="微软雅黑" panose="020B0503020204020204" pitchFamily="34" charset="-122"/>
                <a:sym typeface="宋体" panose="02010600030101010101" pitchFamily="2" charset="-122"/>
              </a:rPr>
              <a:t>传播链阻塞点之后的顶点，需要更新，但是实际应用中它们在依赖树上的层级的变化难以预测。虽然活动顶点很容易在其他子树上找到新的父节点，但在它们的计算完成之前，它们的新父节点是未知的。而在边增加更新中，依赖关系就非常明显。</a:t>
            </a:r>
          </a:p>
        </p:txBody>
      </p:sp>
    </p:spTree>
    <p:extLst>
      <p:ext uri="{BB962C8B-B14F-4D97-AF65-F5344CB8AC3E}">
        <p14:creationId xmlns:p14="http://schemas.microsoft.com/office/powerpoint/2010/main" val="36609231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47e7840-8dba-4f45-b767-4a1f6264d68b"/>
  <p:tag name="COMMONDATA" val="eyJoZGlkIjoiNWU3NmMxNDEwMzk3MWI0Yjg4NDRjNzQ0MDVmMTJhYm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3451</Words>
  <Application>Microsoft Office PowerPoint</Application>
  <PresentationFormat>全屏显示(4:3)</PresentationFormat>
  <Paragraphs>208</Paragraphs>
  <Slides>19</Slides>
  <Notes>19</Notes>
  <HiddenSlides>0</HiddenSlides>
  <MMClips>0</MMClips>
  <ScaleCrop>false</ScaleCrop>
  <HeadingPairs>
    <vt:vector size="6" baseType="variant">
      <vt:variant>
        <vt:lpstr>已用的字体</vt:lpstr>
      </vt:variant>
      <vt:variant>
        <vt:i4>9</vt:i4>
      </vt:variant>
      <vt:variant>
        <vt:lpstr>主题</vt:lpstr>
      </vt:variant>
      <vt:variant>
        <vt:i4>11</vt:i4>
      </vt:variant>
      <vt:variant>
        <vt:lpstr>幻灯片标题</vt:lpstr>
      </vt:variant>
      <vt:variant>
        <vt:i4>19</vt:i4>
      </vt:variant>
    </vt:vector>
  </HeadingPairs>
  <TitlesOfParts>
    <vt:vector size="39" baseType="lpstr">
      <vt:lpstr>FrutigerNext LT Bold</vt:lpstr>
      <vt:lpstr>FrutigerNext LT Medium</vt:lpstr>
      <vt:lpstr>FrutigerNext LT Regular</vt:lpstr>
      <vt:lpstr>SourceSansPro</vt:lpstr>
      <vt:lpstr>宋体</vt:lpstr>
      <vt:lpstr>微软雅黑</vt:lpstr>
      <vt:lpstr>Arial</vt:lpstr>
      <vt:lpstr>Times New Roman</vt:lpstr>
      <vt:lpstr>Wingdings</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PowerPoint 演示文稿</vt:lpstr>
      <vt:lpstr>发明背景与现有技术</vt:lpstr>
      <vt:lpstr>发明背景与现有技术</vt:lpstr>
      <vt:lpstr>发明背景与现有技术</vt:lpstr>
      <vt:lpstr>本发明技术方案</vt:lpstr>
      <vt:lpstr>本发明技术方案</vt:lpstr>
      <vt:lpstr>本发明技术方案</vt:lpstr>
      <vt:lpstr>本发明技术方案</vt:lpstr>
      <vt:lpstr>本发明技术方案</vt:lpstr>
      <vt:lpstr>本发明技术方案</vt:lpstr>
      <vt:lpstr>本发明技术方案</vt:lpstr>
      <vt:lpstr>本发明技术方案</vt:lpstr>
      <vt:lpstr>本发明技术方案</vt:lpstr>
      <vt:lpstr>本发明的技术保护点</vt:lpstr>
      <vt:lpstr>本发明有益效果</vt:lpstr>
      <vt:lpstr>本发明的侵权认定</vt:lpstr>
      <vt:lpstr>检索情况</vt:lpstr>
      <vt:lpstr>说明：无相关references 时请删除本页，仅在有相关references时填写     List no more than ~3-5 references that the inventor believes are the most relevant to his/her invention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Chen Ming</dc:creator>
  <cp:lastModifiedBy>HERO 浩宇</cp:lastModifiedBy>
  <cp:revision>751</cp:revision>
  <dcterms:created xsi:type="dcterms:W3CDTF">2006-05-16T07:41:00Z</dcterms:created>
  <dcterms:modified xsi:type="dcterms:W3CDTF">2023-04-26T12:35:16Z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(3)t6+O4Il7PJPnyxVKAwm4QvkMELeeWGwwkS+UR+cF9FLCoNVSfdBits4vDNf8wODMWC4mgA2m_x000d_
afVcehauH7U2OyrsZ6xxlJHYkpq0CzedlvsVMqups9VvwjN1ENrL3YunrDomw+UjtlkeJlA9_x000d_
DAxN94SdvF++tFaKRRmlwIS/SRAbv5lb5UiG2mq/5WeWPJ6VxwiEWJKs9i8z5Jgs84rSfQQB_x000d_
/AG3HyXtX4zPqSUpBc</vt:lpwstr>
  </property>
  <property fmtid="{D5CDD505-2E9C-101B-9397-08002B2CF9AE}" pid="3" name="_ms_pID_7253431">
    <vt:lpwstr>aFyKFitIQrfk5gsgogJKL1vhNHNGsW9fveGR4nXz++VBGnxtcysOez_x000d_
a/lvMxsmhPaydb3WIR6QXNj1XMcLUfciuu4uhLTUDdqDaZ3l7ZiXyJwu9XjTtGp7/V3+KBar_x000d_
UamimWJ1l/bnJzvUBr43G5eQy05AHvKdVlufRBElskFY20E3wS4Dym/qMy5Ru1GjfD1b1poy_x000d_
g98EhXjWsICHFvX751AkemwUpX1EIjlzp9Km</vt:lpwstr>
  </property>
  <property fmtid="{D5CDD505-2E9C-101B-9397-08002B2CF9AE}" pid="4" name="_ms_pID_725343_00">
    <vt:lpwstr>_ms_pID_725343</vt:lpwstr>
  </property>
  <property fmtid="{D5CDD505-2E9C-101B-9397-08002B2CF9AE}" pid="5" name="_ms_pID_7253431_00">
    <vt:lpwstr>_ms_pID_7253431</vt:lpwstr>
  </property>
  <property fmtid="{D5CDD505-2E9C-101B-9397-08002B2CF9AE}" pid="6" name="_ms_pID_7253432">
    <vt:lpwstr>n4V78wwIqHC5Wyd+F7TFA+nP71OX8gq0pjO3_x000d_
yppvaf/Y</vt:lpwstr>
  </property>
  <property fmtid="{D5CDD505-2E9C-101B-9397-08002B2CF9AE}" pid="7" name="_ms_pID_7253432_00">
    <vt:lpwstr>_ms_pID_7253432</vt:lpwstr>
  </property>
  <property fmtid="{D5CDD505-2E9C-101B-9397-08002B2CF9AE}" pid="8" name="_new_ms_pID_72543">
    <vt:lpwstr>(3)VHdaWTiEEfqrMWTn90FIM1ZraXjtYyCySeqFrqTNbQqb1hhd3gJVIJEKXuw6tn65qbZ6LXja_x000d_
NU1DK3IbpQwOjLe2WV1QAfgb8Wncd7uajZ3XhHAMqCMfK2X5+SH9Qh4XzqJhbAkqm1e8+kRk_x000d_
9IbQvz+59tLZLbuNNh7zcNqKPXjMzzmaw9MSvZYYfAVMs5pw4DVfumD5thUoWM2gMnSX5AX/_x000d_
J0jsOvyIVkFSuD16oN</vt:lpwstr>
  </property>
  <property fmtid="{D5CDD505-2E9C-101B-9397-08002B2CF9AE}" pid="9" name="_new_ms_pID_72543_00">
    <vt:lpwstr>_new_ms_pID_72543</vt:lpwstr>
  </property>
  <property fmtid="{D5CDD505-2E9C-101B-9397-08002B2CF9AE}" pid="10" name="_new_ms_pID_725431">
    <vt:lpwstr>iKaKUKMmZneSvH6VbQMHLirZtj8qnCrnmMQJR1E7JBZzqDuuLTv28e_x000d_
k061n/l0qeVxqhDM0XpYyJZaPNfp0GMvVaKbjkvEa5osa9NR8fixbyRZiiW5ZLVxruHxe+x+_x000d_
w/AGhiQgwK2LigK4WGJu2yALC9QlIqb87wPDn3vjPCYe81UWtYVOMmfaKcNc6DHenHkLUtyg_x000d_
ZKbJjWAANfKaNn4+XcTddF4fjeWNalg3eLxl</vt:lpwstr>
  </property>
  <property fmtid="{D5CDD505-2E9C-101B-9397-08002B2CF9AE}" pid="11" name="_new_ms_pID_725431_00">
    <vt:lpwstr>_new_ms_pID_725431</vt:lpwstr>
  </property>
  <property fmtid="{D5CDD505-2E9C-101B-9397-08002B2CF9AE}" pid="12" name="_new_ms_pID_725432">
    <vt:lpwstr>XhRE5uEkZx7VgYKTMANT+IrjtkaVuyhEgdC9_x000d_
Kh/5y5tH</vt:lpwstr>
  </property>
  <property fmtid="{D5CDD505-2E9C-101B-9397-08002B2CF9AE}" pid="13" name="_new_ms_pID_725432_00">
    <vt:lpwstr>_new_ms_pID_725432</vt:lpwstr>
  </property>
  <property fmtid="{D5CDD505-2E9C-101B-9397-08002B2CF9AE}" pid="14" name="_2015_ms_pID_725343">
    <vt:lpwstr>(3)FkDOboobviNs2Cvro5su677VSbrqUQHtUDmZRE71sNZynESbivSkbPHfmLyaKIrC3fwPnz8s_x000d_
UldZbJWjrVpCgjCzM96RrsCJuP+697iWOVRUTLIp6mLxIjdl7UOc1y24e7tB0RrLPpmjoO22_x000d_
EfmxoK08DsKWgUjyoCyUBZOKrw7+NVh33y0Jav8wUHYQtwxvvoen+yMeJloiLWvKD9OTcqA1_x000d_
kHCeSMjbTdEjz9Xmjt</vt:lpwstr>
  </property>
  <property fmtid="{D5CDD505-2E9C-101B-9397-08002B2CF9AE}" pid="15" name="_2015_ms_pID_7253431">
    <vt:lpwstr>Lg7Sxc9CUxXIvBJ4WbzriVohJpp4Twr3VIGl7I2g93s3QAW300lVsq_x000d_
SxGX/ONSJ9H0lnMFqTFcfhr0CTM2LA5eaPxu84vRS2BLDqeXD/jHJQAU+sVLD4RpALRBNHjM_x000d_
aUIstffWszPzQtv9YmuhiITbMU5H6ZhdAZXh+FTlzlPsxpFkntn2PU2etYyeVjS0Co3IKvsy_x000d_
Z9f0owvJe+tYHjXY0PnQ4q8ZGabS9f5x2ivJ</vt:lpwstr>
  </property>
  <property fmtid="{D5CDD505-2E9C-101B-9397-08002B2CF9AE}" pid="16" name="_2015_ms_pID_7253432">
    <vt:lpwstr>hSEGbhPdxgKoHYzpXYnzs3g=</vt:lpwstr>
  </property>
  <property fmtid="{D5CDD505-2E9C-101B-9397-08002B2CF9AE}" pid="17" name="_readonly">
    <vt:lpwstr/>
  </property>
  <property fmtid="{D5CDD505-2E9C-101B-9397-08002B2CF9AE}" pid="18" name="_change">
    <vt:lpwstr/>
  </property>
  <property fmtid="{D5CDD505-2E9C-101B-9397-08002B2CF9AE}" pid="19" name="_full-control">
    <vt:lpwstr/>
  </property>
  <property fmtid="{D5CDD505-2E9C-101B-9397-08002B2CF9AE}" pid="20" name="sflag">
    <vt:lpwstr>1554770796</vt:lpwstr>
  </property>
  <property fmtid="{D5CDD505-2E9C-101B-9397-08002B2CF9AE}" pid="21" name="ICV">
    <vt:lpwstr>FCE5886C4C6E45A4876476D6F7F828B8_12</vt:lpwstr>
  </property>
  <property fmtid="{D5CDD505-2E9C-101B-9397-08002B2CF9AE}" pid="22" name="KSOProductBuildVer">
    <vt:lpwstr>2052-11.1.0.14036</vt:lpwstr>
  </property>
</Properties>
</file>