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91" r:id="rId33"/>
    <p:sldId id="286" r:id="rId34"/>
    <p:sldId id="287" r:id="rId35"/>
    <p:sldId id="288"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50" d="100"/>
          <a:sy n="50" d="100"/>
        </p:scale>
        <p:origin x="2103" y="8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16079A0-549D-4F3A-935E-65F517475F15}" type="datetimeFigureOut">
              <a:rPr lang="en-US" smtClean="0"/>
              <a:t>3/28/2017</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0CA5CDE-F5EA-432A-81E5-9394D6BFC3C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76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6079A0-549D-4F3A-935E-65F517475F15}"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A5CDE-F5EA-432A-81E5-9394D6BFC3C1}" type="slidenum">
              <a:rPr lang="en-US" smtClean="0"/>
              <a:t>‹#›</a:t>
            </a:fld>
            <a:endParaRPr lang="en-US"/>
          </a:p>
        </p:txBody>
      </p:sp>
    </p:spTree>
    <p:extLst>
      <p:ext uri="{BB962C8B-B14F-4D97-AF65-F5344CB8AC3E}">
        <p14:creationId xmlns:p14="http://schemas.microsoft.com/office/powerpoint/2010/main" val="326146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6079A0-549D-4F3A-935E-65F517475F15}"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A5CDE-F5EA-432A-81E5-9394D6BFC3C1}" type="slidenum">
              <a:rPr lang="en-US" smtClean="0"/>
              <a:t>‹#›</a:t>
            </a:fld>
            <a:endParaRPr lang="en-US"/>
          </a:p>
        </p:txBody>
      </p:sp>
    </p:spTree>
    <p:extLst>
      <p:ext uri="{BB962C8B-B14F-4D97-AF65-F5344CB8AC3E}">
        <p14:creationId xmlns:p14="http://schemas.microsoft.com/office/powerpoint/2010/main" val="418626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6079A0-549D-4F3A-935E-65F517475F15}"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A5CDE-F5EA-432A-81E5-9394D6BFC3C1}" type="slidenum">
              <a:rPr lang="en-US" smtClean="0"/>
              <a:t>‹#›</a:t>
            </a:fld>
            <a:endParaRPr lang="en-US"/>
          </a:p>
        </p:txBody>
      </p:sp>
    </p:spTree>
    <p:extLst>
      <p:ext uri="{BB962C8B-B14F-4D97-AF65-F5344CB8AC3E}">
        <p14:creationId xmlns:p14="http://schemas.microsoft.com/office/powerpoint/2010/main" val="2593909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6079A0-549D-4F3A-935E-65F517475F15}"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A5CDE-F5EA-432A-81E5-9394D6BFC3C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62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6079A0-549D-4F3A-935E-65F517475F15}"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A5CDE-F5EA-432A-81E5-9394D6BFC3C1}" type="slidenum">
              <a:rPr lang="en-US" smtClean="0"/>
              <a:t>‹#›</a:t>
            </a:fld>
            <a:endParaRPr lang="en-US"/>
          </a:p>
        </p:txBody>
      </p:sp>
    </p:spTree>
    <p:extLst>
      <p:ext uri="{BB962C8B-B14F-4D97-AF65-F5344CB8AC3E}">
        <p14:creationId xmlns:p14="http://schemas.microsoft.com/office/powerpoint/2010/main" val="198352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6079A0-549D-4F3A-935E-65F517475F15}" type="datetimeFigureOut">
              <a:rPr lang="en-US" smtClean="0"/>
              <a:t>3/28/2017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CA5CDE-F5EA-432A-81E5-9394D6BFC3C1}" type="slidenum">
              <a:rPr lang="en-US" smtClean="0"/>
              <a:t>‹#›</a:t>
            </a:fld>
            <a:endParaRPr lang="en-US"/>
          </a:p>
        </p:txBody>
      </p:sp>
    </p:spTree>
    <p:extLst>
      <p:ext uri="{BB962C8B-B14F-4D97-AF65-F5344CB8AC3E}">
        <p14:creationId xmlns:p14="http://schemas.microsoft.com/office/powerpoint/2010/main" val="225463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6079A0-549D-4F3A-935E-65F517475F15}" type="datetimeFigureOut">
              <a:rPr lang="en-US" smtClean="0"/>
              <a:t>3/28/2017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CA5CDE-F5EA-432A-81E5-9394D6BFC3C1}" type="slidenum">
              <a:rPr lang="en-US" smtClean="0"/>
              <a:t>‹#›</a:t>
            </a:fld>
            <a:endParaRPr lang="en-US"/>
          </a:p>
        </p:txBody>
      </p:sp>
    </p:spTree>
    <p:extLst>
      <p:ext uri="{BB962C8B-B14F-4D97-AF65-F5344CB8AC3E}">
        <p14:creationId xmlns:p14="http://schemas.microsoft.com/office/powerpoint/2010/main" val="2560426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079A0-549D-4F3A-935E-65F517475F15}" type="datetimeFigureOut">
              <a:rPr lang="en-US" smtClean="0"/>
              <a:t>3/28/2017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CA5CDE-F5EA-432A-81E5-9394D6BFC3C1}" type="slidenum">
              <a:rPr lang="en-US" smtClean="0"/>
              <a:t>‹#›</a:t>
            </a:fld>
            <a:endParaRPr lang="en-US"/>
          </a:p>
        </p:txBody>
      </p:sp>
    </p:spTree>
    <p:extLst>
      <p:ext uri="{BB962C8B-B14F-4D97-AF65-F5344CB8AC3E}">
        <p14:creationId xmlns:p14="http://schemas.microsoft.com/office/powerpoint/2010/main" val="196450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6079A0-549D-4F3A-935E-65F517475F15}"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A5CDE-F5EA-432A-81E5-9394D6BFC3C1}" type="slidenum">
              <a:rPr lang="en-US" smtClean="0"/>
              <a:t>‹#›</a:t>
            </a:fld>
            <a:endParaRPr lang="en-US"/>
          </a:p>
        </p:txBody>
      </p:sp>
    </p:spTree>
    <p:extLst>
      <p:ext uri="{BB962C8B-B14F-4D97-AF65-F5344CB8AC3E}">
        <p14:creationId xmlns:p14="http://schemas.microsoft.com/office/powerpoint/2010/main" val="2424419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6079A0-549D-4F3A-935E-65F517475F15}"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A5CDE-F5EA-432A-81E5-9394D6BFC3C1}" type="slidenum">
              <a:rPr lang="en-US" smtClean="0"/>
              <a:t>‹#›</a:t>
            </a:fld>
            <a:endParaRPr lang="en-US"/>
          </a:p>
        </p:txBody>
      </p:sp>
    </p:spTree>
    <p:extLst>
      <p:ext uri="{BB962C8B-B14F-4D97-AF65-F5344CB8AC3E}">
        <p14:creationId xmlns:p14="http://schemas.microsoft.com/office/powerpoint/2010/main" val="948604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16079A0-549D-4F3A-935E-65F517475F15}" type="datetimeFigureOut">
              <a:rPr lang="en-US" smtClean="0"/>
              <a:t>3/28/2017</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0CA5CDE-F5EA-432A-81E5-9394D6BFC3C1}" type="slidenum">
              <a:rPr lang="en-US" smtClean="0"/>
              <a:t>‹#›</a:t>
            </a:fld>
            <a:endParaRPr lang="en-US"/>
          </a:p>
        </p:txBody>
      </p:sp>
    </p:spTree>
    <p:extLst>
      <p:ext uri="{BB962C8B-B14F-4D97-AF65-F5344CB8AC3E}">
        <p14:creationId xmlns:p14="http://schemas.microsoft.com/office/powerpoint/2010/main" val="3851150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youtu.be/kaBNhX7dj_w"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social.newsinc.com/media/json/69017/27676711/singleVideoOG.html?type=VideoPlayer/Single&amp;widgetId=2&amp;trackingGroup=69017&amp;videoId=27676711" TargetMode="Externa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6.xml.rels><?xml version="1.0" encoding="UTF-8" standalone="yes"?>
<Relationships xmlns="http://schemas.openxmlformats.org/package/2006/relationships"><Relationship Id="rId3" Type="http://schemas.openxmlformats.org/officeDocument/2006/relationships/hyperlink" Target="http://prehospitalwisdom.blogspot.com/2016/08/dogs-part-1-hurt-dogs.html" TargetMode="External"/><Relationship Id="rId2" Type="http://schemas.openxmlformats.org/officeDocument/2006/relationships/hyperlink" Target="http://time.com/4712367/santa-monica-firefighter-dog-cpr/?xid=time_socialflow_facebook" TargetMode="External"/><Relationship Id="rId1" Type="http://schemas.openxmlformats.org/officeDocument/2006/relationships/slideLayout" Target="../slideLayouts/slideLayout2.xml"/><Relationship Id="rId4" Type="http://schemas.openxmlformats.org/officeDocument/2006/relationships/hyperlink" Target="http://www.k9tecc.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Emergency Animal and Pet Care</a:t>
            </a:r>
            <a:endParaRPr lang="en-US" dirty="0"/>
          </a:p>
        </p:txBody>
      </p:sp>
      <p:sp>
        <p:nvSpPr>
          <p:cNvPr id="3" name="Subtitle 2"/>
          <p:cNvSpPr>
            <a:spLocks noGrp="1"/>
          </p:cNvSpPr>
          <p:nvPr>
            <p:ph type="subTitle" idx="1"/>
          </p:nvPr>
        </p:nvSpPr>
        <p:spPr/>
        <p:txBody>
          <a:bodyPr/>
          <a:lstStyle/>
          <a:p>
            <a:r>
              <a:rPr lang="en-US" dirty="0" err="1" smtClean="0"/>
              <a:t>ConEds</a:t>
            </a:r>
            <a:r>
              <a:rPr lang="en-US" dirty="0" smtClean="0"/>
              <a:t> 2017</a:t>
            </a:r>
            <a:endParaRPr lang="en-US" dirty="0"/>
          </a:p>
        </p:txBody>
      </p:sp>
    </p:spTree>
    <p:extLst>
      <p:ext uri="{BB962C8B-B14F-4D97-AF65-F5344CB8AC3E}">
        <p14:creationId xmlns:p14="http://schemas.microsoft.com/office/powerpoint/2010/main" val="1126663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endParaRPr lang="en-US" dirty="0"/>
          </a:p>
        </p:txBody>
      </p:sp>
      <p:sp>
        <p:nvSpPr>
          <p:cNvPr id="3" name="Content Placeholder 2"/>
          <p:cNvSpPr>
            <a:spLocks noGrp="1"/>
          </p:cNvSpPr>
          <p:nvPr>
            <p:ph idx="1"/>
          </p:nvPr>
        </p:nvSpPr>
        <p:spPr/>
        <p:txBody>
          <a:bodyPr/>
          <a:lstStyle/>
          <a:p>
            <a:r>
              <a:rPr lang="en-US" dirty="0" smtClean="0"/>
              <a:t>Look, listen, and feel for breathing</a:t>
            </a:r>
          </a:p>
          <a:p>
            <a:r>
              <a:rPr lang="en-US" dirty="0" smtClean="0"/>
              <a:t>Normal respiratory rate for both cats and dogs is between </a:t>
            </a:r>
            <a:r>
              <a:rPr lang="en-US" b="1" u="sng" dirty="0" smtClean="0"/>
              <a:t>6-30 breaths/min</a:t>
            </a:r>
          </a:p>
        </p:txBody>
      </p:sp>
    </p:spTree>
    <p:extLst>
      <p:ext uri="{BB962C8B-B14F-4D97-AF65-F5344CB8AC3E}">
        <p14:creationId xmlns:p14="http://schemas.microsoft.com/office/powerpoint/2010/main" val="3351587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en-US" dirty="0"/>
          </a:p>
        </p:txBody>
      </p:sp>
      <p:sp>
        <p:nvSpPr>
          <p:cNvPr id="3" name="Content Placeholder 2"/>
          <p:cNvSpPr>
            <a:spLocks noGrp="1"/>
          </p:cNvSpPr>
          <p:nvPr>
            <p:ph idx="1"/>
          </p:nvPr>
        </p:nvSpPr>
        <p:spPr/>
        <p:txBody>
          <a:bodyPr/>
          <a:lstStyle/>
          <a:p>
            <a:r>
              <a:rPr lang="en-US" dirty="0" smtClean="0"/>
              <a:t>Assess for external hemorrhage</a:t>
            </a:r>
          </a:p>
          <a:p>
            <a:r>
              <a:rPr lang="en-US" dirty="0" smtClean="0"/>
              <a:t>Palpate a femoral pulse</a:t>
            </a:r>
          </a:p>
          <a:p>
            <a:pPr lvl="1"/>
            <a:r>
              <a:rPr lang="en-US" dirty="0" smtClean="0"/>
              <a:t>A normal rate is</a:t>
            </a:r>
          </a:p>
          <a:p>
            <a:pPr lvl="2"/>
            <a:r>
              <a:rPr lang="en-US" b="1" u="sng" dirty="0" smtClean="0"/>
              <a:t>Dog: &lt;20 kg 100-160 bpm, 20-40 kg 60-120 bpm, &gt;40 kg 50-80 </a:t>
            </a:r>
            <a:r>
              <a:rPr lang="en-US" b="1" u="sng" dirty="0" err="1" smtClean="0"/>
              <a:t>bom</a:t>
            </a:r>
            <a:endParaRPr lang="en-US" b="1" u="sng" dirty="0" smtClean="0"/>
          </a:p>
          <a:p>
            <a:pPr lvl="2"/>
            <a:r>
              <a:rPr lang="en-US" b="1" u="sng" dirty="0" smtClean="0"/>
              <a:t>Cat: 180-240 bpm</a:t>
            </a:r>
          </a:p>
          <a:p>
            <a:r>
              <a:rPr lang="en-US" dirty="0" smtClean="0"/>
              <a:t>Warm the patient</a:t>
            </a:r>
            <a:endParaRPr lang="en-US" dirty="0"/>
          </a:p>
        </p:txBody>
      </p:sp>
    </p:spTree>
    <p:extLst>
      <p:ext uri="{BB962C8B-B14F-4D97-AF65-F5344CB8AC3E}">
        <p14:creationId xmlns:p14="http://schemas.microsoft.com/office/powerpoint/2010/main" val="90377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Spinal Protection</a:t>
            </a:r>
            <a:endParaRPr lang="en-US" dirty="0"/>
          </a:p>
        </p:txBody>
      </p:sp>
      <p:sp>
        <p:nvSpPr>
          <p:cNvPr id="3" name="Content Placeholder 2"/>
          <p:cNvSpPr>
            <a:spLocks noGrp="1"/>
          </p:cNvSpPr>
          <p:nvPr>
            <p:ph idx="1"/>
          </p:nvPr>
        </p:nvSpPr>
        <p:spPr/>
        <p:txBody>
          <a:bodyPr>
            <a:normAutofit lnSpcReduction="10000"/>
          </a:bodyPr>
          <a:lstStyle/>
          <a:p>
            <a:r>
              <a:rPr lang="en-US" dirty="0" smtClean="0"/>
              <a:t>Spinal protection should be implemented in the following scenarios</a:t>
            </a:r>
          </a:p>
          <a:p>
            <a:pPr lvl="1"/>
            <a:r>
              <a:rPr lang="en-US" dirty="0" smtClean="0"/>
              <a:t>Fall associated with loss of consciousness or altered mental status</a:t>
            </a:r>
          </a:p>
          <a:p>
            <a:pPr lvl="1"/>
            <a:r>
              <a:rPr lang="en-US" dirty="0" smtClean="0"/>
              <a:t>Falls from height in which the animal has fallen on their head or back</a:t>
            </a:r>
          </a:p>
          <a:p>
            <a:pPr lvl="1"/>
            <a:r>
              <a:rPr lang="en-US" dirty="0" smtClean="0"/>
              <a:t>Falls from 2-3 time their height or 15 feet</a:t>
            </a:r>
          </a:p>
          <a:p>
            <a:pPr lvl="1"/>
            <a:r>
              <a:rPr lang="en-US" dirty="0" smtClean="0"/>
              <a:t>High velocity impacts</a:t>
            </a:r>
          </a:p>
          <a:p>
            <a:pPr lvl="1"/>
            <a:r>
              <a:rPr lang="en-US" dirty="0" smtClean="0"/>
              <a:t>Distracting injuries (tail pull injury in cats)</a:t>
            </a:r>
          </a:p>
          <a:p>
            <a:r>
              <a:rPr lang="en-US" dirty="0" smtClean="0"/>
              <a:t>Implement spinal precautions if the following signs and symptoms are present</a:t>
            </a:r>
          </a:p>
          <a:p>
            <a:pPr lvl="1"/>
            <a:r>
              <a:rPr lang="en-US" dirty="0" smtClean="0"/>
              <a:t>Obvious injury to the back</a:t>
            </a:r>
          </a:p>
          <a:p>
            <a:pPr lvl="1"/>
            <a:r>
              <a:rPr lang="en-US" dirty="0" smtClean="0"/>
              <a:t>Pain/tenderness to palpation of the midline spine</a:t>
            </a:r>
          </a:p>
          <a:p>
            <a:pPr lvl="1"/>
            <a:r>
              <a:rPr lang="en-US" dirty="0" smtClean="0"/>
              <a:t>Weakness or paralysis</a:t>
            </a:r>
          </a:p>
          <a:p>
            <a:pPr lvl="1"/>
            <a:r>
              <a:rPr lang="en-US" dirty="0" smtClean="0"/>
              <a:t>Lack of recognition of stimulus in limbs</a:t>
            </a:r>
          </a:p>
          <a:p>
            <a:pPr lvl="1"/>
            <a:r>
              <a:rPr lang="en-US" dirty="0" smtClean="0"/>
              <a:t>Loss of control of bladder</a:t>
            </a:r>
            <a:endParaRPr lang="en-US" dirty="0"/>
          </a:p>
        </p:txBody>
      </p:sp>
    </p:spTree>
    <p:extLst>
      <p:ext uri="{BB962C8B-B14F-4D97-AF65-F5344CB8AC3E}">
        <p14:creationId xmlns:p14="http://schemas.microsoft.com/office/powerpoint/2010/main" val="414012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Vitals</a:t>
            </a:r>
            <a:endParaRPr lang="en-US" dirty="0"/>
          </a:p>
        </p:txBody>
      </p:sp>
      <p:pic>
        <p:nvPicPr>
          <p:cNvPr id="4" name="Content Placeholder 3"/>
          <p:cNvPicPr>
            <a:picLocks noGrp="1" noChangeAspect="1"/>
          </p:cNvPicPr>
          <p:nvPr>
            <p:ph idx="1"/>
          </p:nvPr>
        </p:nvPicPr>
        <p:blipFill>
          <a:blip r:embed="rId2"/>
          <a:stretch>
            <a:fillRect/>
          </a:stretch>
        </p:blipFill>
        <p:spPr>
          <a:xfrm>
            <a:off x="670803" y="1772238"/>
            <a:ext cx="8988645" cy="4317477"/>
          </a:xfrm>
          <a:prstGeom prst="rect">
            <a:avLst/>
          </a:prstGeom>
        </p:spPr>
      </p:pic>
      <p:sp>
        <p:nvSpPr>
          <p:cNvPr id="5" name="TextBox 4"/>
          <p:cNvSpPr txBox="1"/>
          <p:nvPr/>
        </p:nvSpPr>
        <p:spPr>
          <a:xfrm>
            <a:off x="9898144" y="2776814"/>
            <a:ext cx="1923068" cy="2308324"/>
          </a:xfrm>
          <a:prstGeom prst="rect">
            <a:avLst/>
          </a:prstGeom>
          <a:noFill/>
        </p:spPr>
        <p:txBody>
          <a:bodyPr wrap="square" rtlCol="0">
            <a:spAutoFit/>
          </a:bodyPr>
          <a:lstStyle/>
          <a:p>
            <a:r>
              <a:rPr lang="en-US" dirty="0" smtClean="0"/>
              <a:t>Place a BP cuff between the elbow and wrist on the forelimb, knee and ankle on hind limb, or most proximal tail if necessary. </a:t>
            </a:r>
            <a:endParaRPr lang="en-US" dirty="0"/>
          </a:p>
        </p:txBody>
      </p:sp>
    </p:spTree>
    <p:extLst>
      <p:ext uri="{BB962C8B-B14F-4D97-AF65-F5344CB8AC3E}">
        <p14:creationId xmlns:p14="http://schemas.microsoft.com/office/powerpoint/2010/main" val="685742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Assessment</a:t>
            </a:r>
            <a:endParaRPr lang="en-US" dirty="0"/>
          </a:p>
        </p:txBody>
      </p:sp>
      <p:sp>
        <p:nvSpPr>
          <p:cNvPr id="3" name="Content Placeholder 2"/>
          <p:cNvSpPr>
            <a:spLocks noGrp="1"/>
          </p:cNvSpPr>
          <p:nvPr>
            <p:ph idx="1"/>
          </p:nvPr>
        </p:nvSpPr>
        <p:spPr/>
        <p:txBody>
          <a:bodyPr/>
          <a:lstStyle/>
          <a:p>
            <a:r>
              <a:rPr lang="en-US" dirty="0" smtClean="0"/>
              <a:t>Literally just a head to tail physical – exactly like you would do in a human</a:t>
            </a:r>
          </a:p>
          <a:p>
            <a:r>
              <a:rPr lang="en-US" dirty="0" smtClean="0"/>
              <a:t>Don’t forget to</a:t>
            </a:r>
          </a:p>
          <a:p>
            <a:pPr lvl="1"/>
            <a:r>
              <a:rPr lang="en-US" dirty="0" smtClean="0"/>
              <a:t>Check pupils</a:t>
            </a:r>
          </a:p>
          <a:p>
            <a:pPr lvl="1"/>
            <a:r>
              <a:rPr lang="en-US" dirty="0" smtClean="0"/>
              <a:t>Auscultate lung sounds</a:t>
            </a:r>
          </a:p>
          <a:p>
            <a:pPr lvl="1"/>
            <a:r>
              <a:rPr lang="en-US" dirty="0" smtClean="0"/>
              <a:t>Palpate the abdomen</a:t>
            </a:r>
          </a:p>
          <a:p>
            <a:pPr lvl="1"/>
            <a:r>
              <a:rPr lang="en-US" dirty="0" smtClean="0"/>
              <a:t>Assess all four extremities</a:t>
            </a:r>
          </a:p>
          <a:p>
            <a:pPr lvl="1"/>
            <a:endParaRPr lang="en-US" dirty="0" smtClean="0"/>
          </a:p>
        </p:txBody>
      </p:sp>
    </p:spTree>
    <p:extLst>
      <p:ext uri="{BB962C8B-B14F-4D97-AF65-F5344CB8AC3E}">
        <p14:creationId xmlns:p14="http://schemas.microsoft.com/office/powerpoint/2010/main" val="102217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smtClean="0"/>
              <a:t>If possible, ascertain a SAMPLE history from the animal’s handler/owner</a:t>
            </a:r>
          </a:p>
          <a:p>
            <a:r>
              <a:rPr lang="en-US" dirty="0" smtClean="0"/>
              <a:t>OPQRST can be used on animals!</a:t>
            </a:r>
          </a:p>
          <a:p>
            <a:pPr lvl="1"/>
            <a:r>
              <a:rPr lang="en-US" dirty="0" smtClean="0"/>
              <a:t>How do you rate the severity of the pain? You judge it similar to the FACES scale – again ask someone familiar with the animal, they will know best</a:t>
            </a:r>
          </a:p>
        </p:txBody>
      </p:sp>
    </p:spTree>
    <p:extLst>
      <p:ext uri="{BB962C8B-B14F-4D97-AF65-F5344CB8AC3E}">
        <p14:creationId xmlns:p14="http://schemas.microsoft.com/office/powerpoint/2010/main" val="3178983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CATS</a:t>
            </a:r>
            <a:endParaRPr lang="en-US" dirty="0"/>
          </a:p>
        </p:txBody>
      </p:sp>
      <p:pic>
        <p:nvPicPr>
          <p:cNvPr id="2050" name="Picture 2" descr="Image result for kitt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7871" y="1965960"/>
            <a:ext cx="3169010" cy="25352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a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235" y="495299"/>
            <a:ext cx="5543550" cy="31242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at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13162" y="3170358"/>
            <a:ext cx="4392531" cy="247179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cats"/>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996965" y="3619500"/>
            <a:ext cx="5048676" cy="2850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879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Specific Emergencies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573988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Hemorrhage</a:t>
            </a:r>
            <a:endParaRPr lang="en-US" dirty="0"/>
          </a:p>
        </p:txBody>
      </p:sp>
      <p:sp>
        <p:nvSpPr>
          <p:cNvPr id="3" name="Content Placeholder 2"/>
          <p:cNvSpPr>
            <a:spLocks noGrp="1"/>
          </p:cNvSpPr>
          <p:nvPr>
            <p:ph idx="1"/>
          </p:nvPr>
        </p:nvSpPr>
        <p:spPr/>
        <p:txBody>
          <a:bodyPr>
            <a:normAutofit lnSpcReduction="10000"/>
          </a:bodyPr>
          <a:lstStyle/>
          <a:p>
            <a:r>
              <a:rPr lang="en-US" dirty="0" smtClean="0"/>
              <a:t>Immediately apply firm direct pressure with a gloved hand, followed by gauze (if available with hemostatic agent), and finally with pressure dressing</a:t>
            </a:r>
          </a:p>
          <a:p>
            <a:pPr lvl="1"/>
            <a:r>
              <a:rPr lang="en-US" dirty="0" smtClean="0"/>
              <a:t>Consider occlusive dressings for wounds to head and neck</a:t>
            </a:r>
          </a:p>
          <a:p>
            <a:pPr lvl="1"/>
            <a:r>
              <a:rPr lang="en-US" dirty="0" smtClean="0"/>
              <a:t>If your pressure dressing becomes soaked through, do not remove the original dressing, add more dressing</a:t>
            </a:r>
          </a:p>
          <a:p>
            <a:pPr lvl="1"/>
            <a:r>
              <a:rPr lang="en-US" dirty="0" smtClean="0"/>
              <a:t>If a limb is involved, elevate the limb</a:t>
            </a:r>
          </a:p>
          <a:p>
            <a:r>
              <a:rPr lang="en-US" dirty="0" smtClean="0"/>
              <a:t>If bleeding is not controlled consider a tourniquet</a:t>
            </a:r>
          </a:p>
          <a:p>
            <a:pPr lvl="1"/>
            <a:r>
              <a:rPr lang="en-US" dirty="0" smtClean="0"/>
              <a:t>Most human tourniquets will not work on most animals. The ideal tourniquet is a pediatric blood pressure cuff or improvised cloth/cravat tourniquet</a:t>
            </a:r>
          </a:p>
          <a:p>
            <a:r>
              <a:rPr lang="en-US" dirty="0" smtClean="0"/>
              <a:t>Keep the patient warm and provide supplemental oxygen</a:t>
            </a:r>
          </a:p>
          <a:p>
            <a:r>
              <a:rPr lang="en-US" dirty="0" smtClean="0"/>
              <a:t>Medics may provide fluid resuscitation and anti-fibrinolytic agents</a:t>
            </a:r>
            <a:endParaRPr lang="en-US" dirty="0"/>
          </a:p>
          <a:p>
            <a:endParaRPr lang="en-US" dirty="0" smtClean="0"/>
          </a:p>
        </p:txBody>
      </p:sp>
    </p:spTree>
    <p:extLst>
      <p:ext uri="{BB962C8B-B14F-4D97-AF65-F5344CB8AC3E}">
        <p14:creationId xmlns:p14="http://schemas.microsoft.com/office/powerpoint/2010/main" val="2188694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Respiratory Distress</a:t>
            </a:r>
            <a:endParaRPr lang="en-US" dirty="0"/>
          </a:p>
        </p:txBody>
      </p:sp>
      <p:sp>
        <p:nvSpPr>
          <p:cNvPr id="3" name="Content Placeholder 2"/>
          <p:cNvSpPr>
            <a:spLocks noGrp="1"/>
          </p:cNvSpPr>
          <p:nvPr>
            <p:ph idx="1"/>
          </p:nvPr>
        </p:nvSpPr>
        <p:spPr/>
        <p:txBody>
          <a:bodyPr/>
          <a:lstStyle/>
          <a:p>
            <a:r>
              <a:rPr lang="en-US" dirty="0" smtClean="0"/>
              <a:t>Place the animal on it’s belly, upright</a:t>
            </a:r>
          </a:p>
          <a:p>
            <a:r>
              <a:rPr lang="en-US" dirty="0" smtClean="0"/>
              <a:t>In animals, work of breathing generates lots of heat. If necessary, consider cooling if temperature exceeds 105 F</a:t>
            </a:r>
          </a:p>
          <a:p>
            <a:r>
              <a:rPr lang="en-US" dirty="0" smtClean="0"/>
              <a:t>Always administer oxygen. Flow-by oxygen can be accomplished by</a:t>
            </a:r>
          </a:p>
          <a:p>
            <a:pPr lvl="1"/>
            <a:r>
              <a:rPr lang="en-US" dirty="0" smtClean="0"/>
              <a:t>Placing simple oxygen tubing 2 cm from the nostril – at 2-3 </a:t>
            </a:r>
            <a:r>
              <a:rPr lang="en-US" dirty="0" err="1" smtClean="0"/>
              <a:t>Lpm</a:t>
            </a:r>
            <a:r>
              <a:rPr lang="en-US" dirty="0" smtClean="0"/>
              <a:t>, FiO2 is 25-40%. Flow may be increased to 8-10 </a:t>
            </a:r>
            <a:r>
              <a:rPr lang="en-US" dirty="0" err="1" smtClean="0"/>
              <a:t>Lpm</a:t>
            </a:r>
            <a:r>
              <a:rPr lang="en-US" dirty="0" smtClean="0"/>
              <a:t> but may not be tolerated well.</a:t>
            </a:r>
          </a:p>
          <a:p>
            <a:pPr lvl="1"/>
            <a:r>
              <a:rPr lang="en-US" dirty="0" smtClean="0"/>
              <a:t>Place the most appropriately sized nonrebreather, remove one or both diaphragms if possible to prevent CO2 buildup. Flow of 8-12 </a:t>
            </a:r>
            <a:r>
              <a:rPr lang="en-US" dirty="0" err="1" smtClean="0"/>
              <a:t>Lpm</a:t>
            </a:r>
            <a:r>
              <a:rPr lang="en-US" dirty="0" smtClean="0"/>
              <a:t> can provide FiO2 of 50-60%</a:t>
            </a:r>
          </a:p>
          <a:p>
            <a:pPr lvl="1"/>
            <a:r>
              <a:rPr lang="en-US" dirty="0" smtClean="0"/>
              <a:t>BVMs  may be used in animals</a:t>
            </a:r>
            <a:endParaRPr lang="en-US" dirty="0"/>
          </a:p>
        </p:txBody>
      </p:sp>
    </p:spTree>
    <p:extLst>
      <p:ext uri="{BB962C8B-B14F-4D97-AF65-F5344CB8AC3E}">
        <p14:creationId xmlns:p14="http://schemas.microsoft.com/office/powerpoint/2010/main" val="3266090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4350" y="762705"/>
            <a:ext cx="9063038" cy="2051704"/>
          </a:xfrm>
          <a:prstGeom prst="rect">
            <a:avLst/>
          </a:prstGeom>
        </p:spPr>
      </p:pic>
      <p:pic>
        <p:nvPicPr>
          <p:cNvPr id="5" name="Picture 4"/>
          <p:cNvPicPr>
            <a:picLocks noChangeAspect="1"/>
          </p:cNvPicPr>
          <p:nvPr/>
        </p:nvPicPr>
        <p:blipFill>
          <a:blip r:embed="rId3"/>
          <a:stretch>
            <a:fillRect/>
          </a:stretch>
        </p:blipFill>
        <p:spPr>
          <a:xfrm>
            <a:off x="514350" y="3034085"/>
            <a:ext cx="10768012" cy="1366463"/>
          </a:xfrm>
          <a:prstGeom prst="rect">
            <a:avLst/>
          </a:prstGeom>
        </p:spPr>
      </p:pic>
      <p:pic>
        <p:nvPicPr>
          <p:cNvPr id="6" name="Picture 5"/>
          <p:cNvPicPr>
            <a:picLocks noChangeAspect="1"/>
          </p:cNvPicPr>
          <p:nvPr/>
        </p:nvPicPr>
        <p:blipFill>
          <a:blip r:embed="rId4"/>
          <a:stretch>
            <a:fillRect/>
          </a:stretch>
        </p:blipFill>
        <p:spPr>
          <a:xfrm>
            <a:off x="514350" y="4839900"/>
            <a:ext cx="11296650" cy="1390430"/>
          </a:xfrm>
          <a:prstGeom prst="rect">
            <a:avLst/>
          </a:prstGeom>
        </p:spPr>
      </p:pic>
    </p:spTree>
    <p:extLst>
      <p:ext uri="{BB962C8B-B14F-4D97-AF65-F5344CB8AC3E}">
        <p14:creationId xmlns:p14="http://schemas.microsoft.com/office/powerpoint/2010/main" val="3302706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Respiratory Distress</a:t>
            </a:r>
            <a:endParaRPr lang="en-US" dirty="0"/>
          </a:p>
        </p:txBody>
      </p:sp>
      <p:sp>
        <p:nvSpPr>
          <p:cNvPr id="3" name="Content Placeholder 2"/>
          <p:cNvSpPr>
            <a:spLocks noGrp="1"/>
          </p:cNvSpPr>
          <p:nvPr>
            <p:ph idx="1"/>
          </p:nvPr>
        </p:nvSpPr>
        <p:spPr/>
        <p:txBody>
          <a:bodyPr/>
          <a:lstStyle/>
          <a:p>
            <a:r>
              <a:rPr lang="en-US" dirty="0" smtClean="0"/>
              <a:t>Signs of a foreign object include pawing at the mouth, gagging, excessive drooling, frequent swallowing, and extended head and neck. Importantly, stridor is heard.</a:t>
            </a:r>
          </a:p>
          <a:p>
            <a:pPr lvl="1"/>
            <a:r>
              <a:rPr lang="en-US" dirty="0" smtClean="0"/>
              <a:t>If a complete airway obstruction is present, perform the Heimlich maneuver – place the animal on its side and apply a thrusting force to the ribs, this works for most animals. For dogs only, you may place the dog upright and attempt abdominal thrusts below the sternum.</a:t>
            </a:r>
          </a:p>
          <a:p>
            <a:r>
              <a:rPr lang="en-US" dirty="0" smtClean="0"/>
              <a:t>If not breathing, provide mouth to snout rescue breaths at 10 breaths per minute</a:t>
            </a:r>
          </a:p>
          <a:p>
            <a:pPr lvl="1"/>
            <a:r>
              <a:rPr lang="en-US" dirty="0" smtClean="0"/>
              <a:t>Dogs- close the mouth and place your mouth over the nose. </a:t>
            </a:r>
          </a:p>
          <a:p>
            <a:pPr lvl="1"/>
            <a:r>
              <a:rPr lang="en-US" dirty="0" smtClean="0"/>
              <a:t>Cats- Place your mouth over both the mouth and nose.</a:t>
            </a:r>
            <a:endParaRPr lang="en-US" dirty="0"/>
          </a:p>
        </p:txBody>
      </p:sp>
    </p:spTree>
    <p:extLst>
      <p:ext uri="{BB962C8B-B14F-4D97-AF65-F5344CB8AC3E}">
        <p14:creationId xmlns:p14="http://schemas.microsoft.com/office/powerpoint/2010/main" val="3615302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Respiratory Distress</a:t>
            </a:r>
            <a:endParaRPr lang="en-US" dirty="0"/>
          </a:p>
        </p:txBody>
      </p:sp>
      <p:sp>
        <p:nvSpPr>
          <p:cNvPr id="3" name="Content Placeholder 2"/>
          <p:cNvSpPr>
            <a:spLocks noGrp="1"/>
          </p:cNvSpPr>
          <p:nvPr>
            <p:ph idx="1"/>
          </p:nvPr>
        </p:nvSpPr>
        <p:spPr/>
        <p:txBody>
          <a:bodyPr/>
          <a:lstStyle/>
          <a:p>
            <a:r>
              <a:rPr lang="en-US" dirty="0" smtClean="0"/>
              <a:t>Auscultate the lungs</a:t>
            </a:r>
          </a:p>
          <a:p>
            <a:pPr lvl="1"/>
            <a:r>
              <a:rPr lang="en-US" dirty="0" smtClean="0"/>
              <a:t>If crackles are heard, consider contusions, pneumothorax, non cardiogenic or cardiogenic edema. Provide oxygen.</a:t>
            </a:r>
          </a:p>
          <a:p>
            <a:pPr lvl="1"/>
            <a:r>
              <a:rPr lang="en-US" dirty="0" smtClean="0"/>
              <a:t>If expiratory wheeze is heard, in dogs consider toxic inhalants – dogs rarely get asthma. Asthma is possible in cats, for a wheeze consider administration of 1-2 puffs of albuterol MDI every 15 minutes for a maximum 3 doses. </a:t>
            </a:r>
          </a:p>
          <a:p>
            <a:pPr lvl="1"/>
            <a:r>
              <a:rPr lang="en-US" dirty="0" smtClean="0"/>
              <a:t>Decreased lung sounds, consider pneumothorax or </a:t>
            </a:r>
            <a:r>
              <a:rPr lang="en-US" dirty="0" err="1" smtClean="0"/>
              <a:t>hemothorax</a:t>
            </a:r>
            <a:r>
              <a:rPr lang="en-US" dirty="0" smtClean="0"/>
              <a:t> and evaluate for tension pneumothorax</a:t>
            </a:r>
          </a:p>
          <a:p>
            <a:pPr lvl="2"/>
            <a:r>
              <a:rPr lang="en-US" dirty="0" smtClean="0"/>
              <a:t>Medics may attempt needle thoracentesis if orthopnea is noted, inserting the needle between the 7</a:t>
            </a:r>
            <a:r>
              <a:rPr lang="en-US" baseline="30000" dirty="0" smtClean="0"/>
              <a:t>th</a:t>
            </a:r>
            <a:r>
              <a:rPr lang="en-US" dirty="0" smtClean="0"/>
              <a:t> and 9</a:t>
            </a:r>
            <a:r>
              <a:rPr lang="en-US" baseline="30000" dirty="0" smtClean="0"/>
              <a:t>th</a:t>
            </a:r>
            <a:r>
              <a:rPr lang="en-US" dirty="0" smtClean="0"/>
              <a:t> ribs (to palpate the ribs, it is easiest to count backwards from the 13</a:t>
            </a:r>
            <a:r>
              <a:rPr lang="en-US" baseline="30000" dirty="0" smtClean="0"/>
              <a:t>th</a:t>
            </a:r>
            <a:r>
              <a:rPr lang="en-US" dirty="0" smtClean="0"/>
              <a:t> rib)</a:t>
            </a:r>
          </a:p>
          <a:p>
            <a:pPr marL="548640" lvl="2" indent="0">
              <a:buNone/>
            </a:pPr>
            <a:endParaRPr lang="en-US" dirty="0"/>
          </a:p>
        </p:txBody>
      </p:sp>
    </p:spTree>
    <p:extLst>
      <p:ext uri="{BB962C8B-B14F-4D97-AF65-F5344CB8AC3E}">
        <p14:creationId xmlns:p14="http://schemas.microsoft.com/office/powerpoint/2010/main" val="28728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Cardiac Arrest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animal is unresponsive, check for respirations, if respirations are not present position airway, check pulse. </a:t>
            </a:r>
          </a:p>
          <a:p>
            <a:r>
              <a:rPr lang="en-US" dirty="0" smtClean="0"/>
              <a:t>Perform chest compressions – place the animal on their side on a hard surface. Compress the ribs at a rate of 100-120 compressions per minute to between 1/3 and ½ the chest depth. </a:t>
            </a:r>
          </a:p>
          <a:p>
            <a:pPr lvl="1"/>
            <a:r>
              <a:rPr lang="en-US" dirty="0" smtClean="0"/>
              <a:t>In large animals, perform CPR as in humans with the hand over hand technique</a:t>
            </a:r>
          </a:p>
          <a:p>
            <a:pPr lvl="1"/>
            <a:r>
              <a:rPr lang="en-US" dirty="0" smtClean="0"/>
              <a:t>In smaller animals, consider an infant approach with a one handed squeezing motion of the ribs or two hands encircling, compressing with thumbs</a:t>
            </a:r>
          </a:p>
          <a:p>
            <a:pPr lvl="1"/>
            <a:r>
              <a:rPr lang="en-US" dirty="0" smtClean="0"/>
              <a:t>Compressions should be over the heart – landmark for the heart is at the point of the elbow when the limb is flexed</a:t>
            </a:r>
          </a:p>
          <a:p>
            <a:r>
              <a:rPr lang="en-US" dirty="0" smtClean="0"/>
              <a:t>For a single rescuer, perform 30 compressions to 2 breaths</a:t>
            </a:r>
          </a:p>
          <a:p>
            <a:r>
              <a:rPr lang="en-US" dirty="0" smtClean="0"/>
              <a:t>For two rescuers, rotate compressors every two minutes and provide ventilations at a rate of 10 breaths per minute while compressions are ongoing</a:t>
            </a:r>
            <a:endParaRPr lang="en-US" dirty="0"/>
          </a:p>
        </p:txBody>
      </p:sp>
    </p:spTree>
    <p:extLst>
      <p:ext uri="{BB962C8B-B14F-4D97-AF65-F5344CB8AC3E}">
        <p14:creationId xmlns:p14="http://schemas.microsoft.com/office/powerpoint/2010/main" val="1380044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 Cardiac Arrest</a:t>
            </a:r>
            <a:endParaRPr lang="en-US" dirty="0"/>
          </a:p>
        </p:txBody>
      </p:sp>
      <p:sp>
        <p:nvSpPr>
          <p:cNvPr id="3" name="Content Placeholder 2"/>
          <p:cNvSpPr>
            <a:spLocks noGrp="1"/>
          </p:cNvSpPr>
          <p:nvPr>
            <p:ph idx="1"/>
          </p:nvPr>
        </p:nvSpPr>
        <p:spPr/>
        <p:txBody>
          <a:bodyPr/>
          <a:lstStyle/>
          <a:p>
            <a:r>
              <a:rPr lang="en-US" dirty="0" smtClean="0"/>
              <a:t>Medics may place an ETT tube (RSI is achieved with ketamine and diazepam or midazolam)</a:t>
            </a:r>
          </a:p>
          <a:p>
            <a:r>
              <a:rPr lang="en-US" dirty="0" smtClean="0"/>
              <a:t>Medics may establish IV access with lactated Ringer’s </a:t>
            </a:r>
          </a:p>
          <a:p>
            <a:r>
              <a:rPr lang="en-US" dirty="0" smtClean="0"/>
              <a:t>Place an ECG by placing ECG pads on animals foot pads. Broadly, the same criteria as humans  may be applied to determine shockable vs. </a:t>
            </a:r>
            <a:r>
              <a:rPr lang="en-US" dirty="0" err="1" smtClean="0"/>
              <a:t>nonshockable</a:t>
            </a:r>
            <a:r>
              <a:rPr lang="en-US" dirty="0" smtClean="0"/>
              <a:t> rhythm. </a:t>
            </a:r>
          </a:p>
          <a:p>
            <a:pPr lvl="1"/>
            <a:r>
              <a:rPr lang="en-US" dirty="0" smtClean="0"/>
              <a:t>For a shockable rhythm in small dogs and cats, administer 30J, medium dogs administer 60 J, for large dogs administer 100J</a:t>
            </a:r>
          </a:p>
          <a:p>
            <a:pPr lvl="1"/>
            <a:r>
              <a:rPr lang="en-US" dirty="0" smtClean="0"/>
              <a:t>Place defibrillator paddles overlying the heart on opposite sides of the chest</a:t>
            </a:r>
          </a:p>
          <a:p>
            <a:pPr lvl="1"/>
            <a:r>
              <a:rPr lang="en-US" dirty="0" smtClean="0"/>
              <a:t>An AED may be used on large dogs (&gt;30 kg). Fur will have to be removed from the animal. Take care to avoid pads are well spaced. </a:t>
            </a:r>
          </a:p>
          <a:p>
            <a:r>
              <a:rPr lang="en-US" dirty="0">
                <a:hlinkClick r:id="rId2"/>
              </a:rPr>
              <a:t>https://</a:t>
            </a:r>
            <a:r>
              <a:rPr lang="en-US" dirty="0" smtClean="0">
                <a:hlinkClick r:id="rId2"/>
              </a:rPr>
              <a:t>youtu.be/kaBNhX7dj_w</a:t>
            </a:r>
            <a:endParaRPr lang="en-US" dirty="0" smtClean="0"/>
          </a:p>
        </p:txBody>
      </p:sp>
    </p:spTree>
    <p:extLst>
      <p:ext uri="{BB962C8B-B14F-4D97-AF65-F5344CB8AC3E}">
        <p14:creationId xmlns:p14="http://schemas.microsoft.com/office/powerpoint/2010/main" val="4146170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Analgesia</a:t>
            </a:r>
            <a:endParaRPr lang="en-US" dirty="0"/>
          </a:p>
        </p:txBody>
      </p:sp>
      <p:sp>
        <p:nvSpPr>
          <p:cNvPr id="3" name="Content Placeholder 2"/>
          <p:cNvSpPr>
            <a:spLocks noGrp="1"/>
          </p:cNvSpPr>
          <p:nvPr>
            <p:ph idx="1"/>
          </p:nvPr>
        </p:nvSpPr>
        <p:spPr/>
        <p:txBody>
          <a:bodyPr/>
          <a:lstStyle/>
          <a:p>
            <a:r>
              <a:rPr lang="en-US" dirty="0" smtClean="0"/>
              <a:t>Never give any oral pain medications</a:t>
            </a:r>
          </a:p>
          <a:p>
            <a:r>
              <a:rPr lang="en-US" dirty="0" smtClean="0"/>
              <a:t>Animals will tolerate a variety of IV pain medications including ketamine, fentanyl, tramadol etc. </a:t>
            </a:r>
            <a:endParaRPr lang="en-US" dirty="0"/>
          </a:p>
        </p:txBody>
      </p:sp>
    </p:spTree>
    <p:extLst>
      <p:ext uri="{BB962C8B-B14F-4D97-AF65-F5344CB8AC3E}">
        <p14:creationId xmlns:p14="http://schemas.microsoft.com/office/powerpoint/2010/main" val="3839564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and </a:t>
            </a:r>
            <a:r>
              <a:rPr lang="en-US" dirty="0"/>
              <a:t>S</a:t>
            </a:r>
            <a:r>
              <a:rPr lang="en-US" dirty="0" smtClean="0"/>
              <a:t>pinal </a:t>
            </a:r>
            <a:r>
              <a:rPr lang="en-US" dirty="0"/>
              <a:t>T</a:t>
            </a:r>
            <a:r>
              <a:rPr lang="en-US" dirty="0" smtClean="0"/>
              <a:t>rauma</a:t>
            </a:r>
            <a:endParaRPr lang="en-US" dirty="0"/>
          </a:p>
        </p:txBody>
      </p:sp>
      <p:sp>
        <p:nvSpPr>
          <p:cNvPr id="3" name="Content Placeholder 2"/>
          <p:cNvSpPr>
            <a:spLocks noGrp="1"/>
          </p:cNvSpPr>
          <p:nvPr>
            <p:ph idx="1"/>
          </p:nvPr>
        </p:nvSpPr>
        <p:spPr/>
        <p:txBody>
          <a:bodyPr/>
          <a:lstStyle/>
          <a:p>
            <a:r>
              <a:rPr lang="en-US" dirty="0" smtClean="0"/>
              <a:t>If indicated, place the animal on a rigid board (backboard) and secure by placing straps or tape. To move the animal onto the backboard, scruff the animal behind the neck and near the rump. </a:t>
            </a:r>
          </a:p>
          <a:p>
            <a:r>
              <a:rPr lang="en-US" dirty="0" smtClean="0"/>
              <a:t>To protect the c-spine, place padding under the animals neck such that it is in a neutral inline position – avoid hyperextension. </a:t>
            </a:r>
            <a:endParaRPr lang="en-US" dirty="0"/>
          </a:p>
        </p:txBody>
      </p:sp>
    </p:spTree>
    <p:extLst>
      <p:ext uri="{BB962C8B-B14F-4D97-AF65-F5344CB8AC3E}">
        <p14:creationId xmlns:p14="http://schemas.microsoft.com/office/powerpoint/2010/main" val="19653260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Penetrating Trauma</a:t>
            </a:r>
            <a:endParaRPr lang="en-US" dirty="0"/>
          </a:p>
        </p:txBody>
      </p:sp>
      <p:sp>
        <p:nvSpPr>
          <p:cNvPr id="3" name="Content Placeholder 2"/>
          <p:cNvSpPr>
            <a:spLocks noGrp="1"/>
          </p:cNvSpPr>
          <p:nvPr>
            <p:ph idx="1"/>
          </p:nvPr>
        </p:nvSpPr>
        <p:spPr/>
        <p:txBody>
          <a:bodyPr>
            <a:normAutofit lnSpcReduction="10000"/>
          </a:bodyPr>
          <a:lstStyle/>
          <a:p>
            <a:r>
              <a:rPr lang="en-US" dirty="0" smtClean="0"/>
              <a:t>Place in position of comfort</a:t>
            </a:r>
          </a:p>
          <a:p>
            <a:r>
              <a:rPr lang="en-US" dirty="0" smtClean="0"/>
              <a:t>Provide oxygen</a:t>
            </a:r>
          </a:p>
          <a:p>
            <a:r>
              <a:rPr lang="en-US" dirty="0" smtClean="0"/>
              <a:t>Immediately cover open or sucking chest wounds with a gloved hand. If available, place a commercial chest seal such as a </a:t>
            </a:r>
            <a:r>
              <a:rPr lang="en-US" dirty="0" err="1" smtClean="0"/>
              <a:t>tegaderm</a:t>
            </a:r>
            <a:r>
              <a:rPr lang="en-US" dirty="0" smtClean="0"/>
              <a:t>. Otherwise place an occlusive dressing taped on all 4 sides. </a:t>
            </a:r>
          </a:p>
          <a:p>
            <a:pPr lvl="1"/>
            <a:r>
              <a:rPr lang="en-US" dirty="0" smtClean="0"/>
              <a:t>Fur poses a problem – if it can be quickly removed, do so. If it cannot, consider placing a water based lubricant on the underside of the seal to provide a more airtight seal. </a:t>
            </a:r>
          </a:p>
          <a:p>
            <a:pPr lvl="1"/>
            <a:r>
              <a:rPr lang="en-US" dirty="0" smtClean="0"/>
              <a:t>Monitor for tension pneumothorax. If signs of tension PTX develop, burp the chest seal. </a:t>
            </a:r>
          </a:p>
          <a:p>
            <a:r>
              <a:rPr lang="en-US" dirty="0" smtClean="0"/>
              <a:t>Do not remove impaled objects</a:t>
            </a:r>
          </a:p>
          <a:p>
            <a:r>
              <a:rPr lang="en-US" dirty="0" smtClean="0"/>
              <a:t>For evisceration, wash gross contamination with crystalloid solution or sterile water, cover with moistened sterile gauze, cover to keep warm.</a:t>
            </a:r>
            <a:endParaRPr lang="en-US" dirty="0"/>
          </a:p>
        </p:txBody>
      </p:sp>
    </p:spTree>
    <p:extLst>
      <p:ext uri="{BB962C8B-B14F-4D97-AF65-F5344CB8AC3E}">
        <p14:creationId xmlns:p14="http://schemas.microsoft.com/office/powerpoint/2010/main" val="163476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Fracture/Dislocation</a:t>
            </a:r>
            <a:endParaRPr lang="en-US" dirty="0"/>
          </a:p>
        </p:txBody>
      </p:sp>
      <p:sp>
        <p:nvSpPr>
          <p:cNvPr id="3" name="Content Placeholder 2"/>
          <p:cNvSpPr>
            <a:spLocks noGrp="1"/>
          </p:cNvSpPr>
          <p:nvPr>
            <p:ph idx="1"/>
          </p:nvPr>
        </p:nvSpPr>
        <p:spPr/>
        <p:txBody>
          <a:bodyPr/>
          <a:lstStyle/>
          <a:p>
            <a:r>
              <a:rPr lang="en-US" dirty="0" smtClean="0"/>
              <a:t>Transfer patient to rigid board for transport to minimize movement</a:t>
            </a:r>
          </a:p>
          <a:p>
            <a:r>
              <a:rPr lang="en-US" dirty="0" smtClean="0"/>
              <a:t>If transport times are less than 20 minutes, it may be best to avoid splinting</a:t>
            </a:r>
          </a:p>
          <a:p>
            <a:r>
              <a:rPr lang="en-US" dirty="0" smtClean="0"/>
              <a:t>Clean large wounds or open fractures</a:t>
            </a:r>
          </a:p>
          <a:p>
            <a:r>
              <a:rPr lang="en-US" dirty="0" smtClean="0"/>
              <a:t>If distal limb pulses are absent, attempt to realign to a neutral position. Do not use excessive force and stop if significant resistance is met. Splint in position found. </a:t>
            </a:r>
          </a:p>
          <a:p>
            <a:r>
              <a:rPr lang="en-US" dirty="0" smtClean="0"/>
              <a:t>If unsure of pulse (most likely) splint in position found</a:t>
            </a:r>
          </a:p>
          <a:p>
            <a:r>
              <a:rPr lang="en-US" dirty="0" smtClean="0"/>
              <a:t>Splinting of fracture is best accomplished with SAMM splint</a:t>
            </a:r>
          </a:p>
        </p:txBody>
      </p:sp>
    </p:spTree>
    <p:extLst>
      <p:ext uri="{BB962C8B-B14F-4D97-AF65-F5344CB8AC3E}">
        <p14:creationId xmlns:p14="http://schemas.microsoft.com/office/powerpoint/2010/main" val="3136091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Gastric Dilation with Volvulus</a:t>
            </a:r>
            <a:endParaRPr lang="en-US" dirty="0"/>
          </a:p>
        </p:txBody>
      </p:sp>
      <p:sp>
        <p:nvSpPr>
          <p:cNvPr id="3" name="Content Placeholder 2"/>
          <p:cNvSpPr>
            <a:spLocks noGrp="1"/>
          </p:cNvSpPr>
          <p:nvPr>
            <p:ph idx="1"/>
          </p:nvPr>
        </p:nvSpPr>
        <p:spPr>
          <a:xfrm>
            <a:off x="1143000" y="1762812"/>
            <a:ext cx="9872871" cy="4333188"/>
          </a:xfrm>
        </p:spPr>
        <p:txBody>
          <a:bodyPr>
            <a:normAutofit lnSpcReduction="10000"/>
          </a:bodyPr>
          <a:lstStyle/>
          <a:p>
            <a:r>
              <a:rPr lang="en-US" dirty="0" smtClean="0"/>
              <a:t>This is a life threatening condition specific to dogs known as “bloat,” where the stomach rotates and causes gas and fluid buildup which results in increased pressure that decreases venous return to the heart and global hypoxia. </a:t>
            </a:r>
          </a:p>
          <a:p>
            <a:r>
              <a:rPr lang="en-US" dirty="0" smtClean="0"/>
              <a:t>Look for distention of the abdomen especially outward (left-right) distention, general discomfort and agitation, retching and attempting to vomit with no vomitus, tachycardia, decreased femoral pulses, pale mucous membranes, rapid breathing</a:t>
            </a:r>
          </a:p>
          <a:p>
            <a:r>
              <a:rPr lang="en-US" dirty="0" smtClean="0"/>
              <a:t>Transport rapidly</a:t>
            </a:r>
          </a:p>
          <a:p>
            <a:r>
              <a:rPr lang="en-US" dirty="0" smtClean="0"/>
              <a:t>Needle gastric decompression (</a:t>
            </a:r>
            <a:r>
              <a:rPr lang="en-US" dirty="0" err="1" smtClean="0"/>
              <a:t>trocarization</a:t>
            </a:r>
            <a:r>
              <a:rPr lang="en-US" dirty="0" smtClean="0"/>
              <a:t>) may be attempted. </a:t>
            </a:r>
          </a:p>
          <a:p>
            <a:pPr lvl="1"/>
            <a:r>
              <a:rPr lang="en-US" dirty="0" smtClean="0"/>
              <a:t>Percuss the abdomen while listening with stethoscope. Choose the location just behind the ribs that is most hyper-resonant. Remove fur and clean area with skin disinfectant. Place large bore (14-16 Ga) over needle catheter (or 18 Ga needle if catheter not available) perpendicular to the body wall at the chosen site. Remove the catheter when abdomen is decompressed. </a:t>
            </a:r>
          </a:p>
        </p:txBody>
      </p:sp>
    </p:spTree>
    <p:extLst>
      <p:ext uri="{BB962C8B-B14F-4D97-AF65-F5344CB8AC3E}">
        <p14:creationId xmlns:p14="http://schemas.microsoft.com/office/powerpoint/2010/main" val="2055867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Emergency</a:t>
            </a:r>
            <a:endParaRPr lang="en-US" dirty="0"/>
          </a:p>
        </p:txBody>
      </p:sp>
      <p:sp>
        <p:nvSpPr>
          <p:cNvPr id="3" name="Content Placeholder 2"/>
          <p:cNvSpPr>
            <a:spLocks noGrp="1"/>
          </p:cNvSpPr>
          <p:nvPr>
            <p:ph idx="1"/>
          </p:nvPr>
        </p:nvSpPr>
        <p:spPr/>
        <p:txBody>
          <a:bodyPr/>
          <a:lstStyle/>
          <a:p>
            <a:r>
              <a:rPr lang="en-US" dirty="0" smtClean="0"/>
              <a:t>Recognize the following behaviors of heat emergency – shade seeking, flattening of tongue or dangling of tongue, less direct return to handler, squinty eyes, excessive panting (retractions at corners of mouth, “smiling”)</a:t>
            </a:r>
          </a:p>
          <a:p>
            <a:r>
              <a:rPr lang="en-US" dirty="0" smtClean="0"/>
              <a:t>If rectal temperature is available and above 106 F take cooling measures, otherwise utilize clinical judgement</a:t>
            </a:r>
          </a:p>
          <a:p>
            <a:pPr lvl="1"/>
            <a:r>
              <a:rPr lang="en-US" dirty="0" smtClean="0"/>
              <a:t>Immerse young healthy patients in cool water, do not immerse the head</a:t>
            </a:r>
          </a:p>
          <a:p>
            <a:pPr lvl="2"/>
            <a:r>
              <a:rPr lang="en-US" dirty="0" smtClean="0"/>
              <a:t>Dousing with water if immersion is not possible is also appropriate</a:t>
            </a:r>
          </a:p>
          <a:p>
            <a:pPr lvl="1"/>
            <a:r>
              <a:rPr lang="en-US" dirty="0" smtClean="0"/>
              <a:t>Older animals with comorbidities may have cold packs places in axilla and groin, spray skin with room temperature water and fan</a:t>
            </a:r>
          </a:p>
          <a:p>
            <a:pPr lvl="1"/>
            <a:r>
              <a:rPr lang="en-US" dirty="0" smtClean="0"/>
              <a:t>If shivering occurs, vigorously rub the animal or slightly warm until shivering stops</a:t>
            </a:r>
          </a:p>
          <a:p>
            <a:r>
              <a:rPr lang="en-US" dirty="0" smtClean="0"/>
              <a:t>If seizure occurs, consider hypoglycemia and give corn syrup</a:t>
            </a:r>
          </a:p>
        </p:txBody>
      </p:sp>
    </p:spTree>
    <p:extLst>
      <p:ext uri="{BB962C8B-B14F-4D97-AF65-F5344CB8AC3E}">
        <p14:creationId xmlns:p14="http://schemas.microsoft.com/office/powerpoint/2010/main" val="1659785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dirty="0" smtClean="0"/>
              <a:t>In humans, unintentional injuries are one of the leading causes of death in ages 1-44. Similarly, traumatic injuries to animals are a leading cause of death in animals of all ages. </a:t>
            </a:r>
          </a:p>
          <a:p>
            <a:r>
              <a:rPr lang="en-US" dirty="0" smtClean="0"/>
              <a:t>The origins of prehospital emergency veterinary care began with the implementation of Tactical Emergency Casualty Care (TECC) for K9s used in battlefield and police environments.</a:t>
            </a:r>
          </a:p>
          <a:p>
            <a:pPr lvl="1"/>
            <a:r>
              <a:rPr lang="en-US" dirty="0" smtClean="0"/>
              <a:t>There is now a committee called K9-TECC that has established guidelines for K9 casualty care. </a:t>
            </a:r>
          </a:p>
          <a:p>
            <a:r>
              <a:rPr lang="en-US" dirty="0" smtClean="0"/>
              <a:t>The American </a:t>
            </a:r>
            <a:r>
              <a:rPr lang="en-US" dirty="0"/>
              <a:t>College of Veterinary </a:t>
            </a:r>
            <a:r>
              <a:rPr lang="en-US" dirty="0" smtClean="0"/>
              <a:t>Emergency and </a:t>
            </a:r>
            <a:r>
              <a:rPr lang="en-US" dirty="0"/>
              <a:t>Critical Care Veterinary Committee on </a:t>
            </a:r>
            <a:r>
              <a:rPr lang="en-US" dirty="0" smtClean="0"/>
              <a:t>Trauma has established best practice guidelines for prehospital emergency veterinary care</a:t>
            </a:r>
            <a:endParaRPr lang="en-US" dirty="0"/>
          </a:p>
        </p:txBody>
      </p:sp>
    </p:spTree>
    <p:extLst>
      <p:ext uri="{BB962C8B-B14F-4D97-AF65-F5344CB8AC3E}">
        <p14:creationId xmlns:p14="http://schemas.microsoft.com/office/powerpoint/2010/main" val="4055243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Cool wound with copious amounts of tepid water</a:t>
            </a:r>
          </a:p>
          <a:p>
            <a:r>
              <a:rPr lang="en-US" dirty="0" smtClean="0"/>
              <a:t>Remove any items that may cause constriction such as leashes, “clothes” </a:t>
            </a:r>
            <a:r>
              <a:rPr lang="en-US" dirty="0" err="1" smtClean="0"/>
              <a:t>etc</a:t>
            </a:r>
            <a:endParaRPr lang="en-US" dirty="0" smtClean="0"/>
          </a:p>
          <a:p>
            <a:r>
              <a:rPr lang="en-US" dirty="0" smtClean="0"/>
              <a:t>Apply dry, </a:t>
            </a:r>
            <a:r>
              <a:rPr lang="en-US" dirty="0" err="1" smtClean="0"/>
              <a:t>nonadherent</a:t>
            </a:r>
            <a:r>
              <a:rPr lang="en-US" dirty="0" smtClean="0"/>
              <a:t> sterile dressing</a:t>
            </a:r>
          </a:p>
          <a:p>
            <a:r>
              <a:rPr lang="en-US" dirty="0" smtClean="0"/>
              <a:t>Elevate burned extremities</a:t>
            </a:r>
          </a:p>
          <a:p>
            <a:r>
              <a:rPr lang="en-US" dirty="0" smtClean="0"/>
              <a:t>Protect from hypothermia – burns over 20% of BSA easily will result in hypothermia</a:t>
            </a:r>
          </a:p>
          <a:p>
            <a:r>
              <a:rPr lang="en-US" dirty="0" smtClean="0"/>
              <a:t>BSA</a:t>
            </a:r>
          </a:p>
          <a:p>
            <a:pPr lvl="1"/>
            <a:r>
              <a:rPr lang="en-US" dirty="0" smtClean="0"/>
              <a:t>Each rear limb is 18% </a:t>
            </a:r>
          </a:p>
          <a:p>
            <a:pPr lvl="1"/>
            <a:r>
              <a:rPr lang="en-US" dirty="0" smtClean="0"/>
              <a:t>Each forelimb is 9%</a:t>
            </a:r>
          </a:p>
          <a:p>
            <a:pPr lvl="1"/>
            <a:r>
              <a:rPr lang="en-US" dirty="0" smtClean="0"/>
              <a:t>Each </a:t>
            </a:r>
            <a:r>
              <a:rPr lang="en-US" dirty="0" err="1" smtClean="0"/>
              <a:t>hemithorax</a:t>
            </a:r>
            <a:r>
              <a:rPr lang="en-US" dirty="0" smtClean="0"/>
              <a:t> is 9%</a:t>
            </a:r>
          </a:p>
          <a:p>
            <a:pPr lvl="1"/>
            <a:r>
              <a:rPr lang="en-US" dirty="0" smtClean="0"/>
              <a:t>Each </a:t>
            </a:r>
            <a:r>
              <a:rPr lang="en-US" dirty="0" err="1" smtClean="0"/>
              <a:t>hemiabdomen</a:t>
            </a:r>
            <a:r>
              <a:rPr lang="en-US" dirty="0" smtClean="0"/>
              <a:t> is 9%</a:t>
            </a:r>
          </a:p>
          <a:p>
            <a:pPr lvl="1"/>
            <a:r>
              <a:rPr lang="en-US" dirty="0" smtClean="0"/>
              <a:t>The head is 9%</a:t>
            </a:r>
          </a:p>
          <a:p>
            <a:pPr lvl="1"/>
            <a:r>
              <a:rPr lang="en-US" dirty="0" smtClean="0"/>
              <a:t>The neck is 1%</a:t>
            </a:r>
            <a:endParaRPr lang="en-US" dirty="0"/>
          </a:p>
        </p:txBody>
      </p:sp>
    </p:spTree>
    <p:extLst>
      <p:ext uri="{BB962C8B-B14F-4D97-AF65-F5344CB8AC3E}">
        <p14:creationId xmlns:p14="http://schemas.microsoft.com/office/powerpoint/2010/main" val="905167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Smoke Inhalation</a:t>
            </a:r>
            <a:endParaRPr lang="en-US" dirty="0"/>
          </a:p>
        </p:txBody>
      </p:sp>
      <p:sp>
        <p:nvSpPr>
          <p:cNvPr id="3" name="Content Placeholder 2"/>
          <p:cNvSpPr>
            <a:spLocks noGrp="1"/>
          </p:cNvSpPr>
          <p:nvPr>
            <p:ph idx="1"/>
          </p:nvPr>
        </p:nvSpPr>
        <p:spPr>
          <a:xfrm>
            <a:off x="1143000" y="2057400"/>
            <a:ext cx="5389775" cy="4038600"/>
          </a:xfrm>
        </p:spPr>
        <p:txBody>
          <a:bodyPr/>
          <a:lstStyle/>
          <a:p>
            <a:r>
              <a:rPr lang="en-US" dirty="0" smtClean="0"/>
              <a:t>Very common</a:t>
            </a:r>
          </a:p>
          <a:p>
            <a:r>
              <a:rPr lang="en-US" dirty="0" smtClean="0"/>
              <a:t>Administer oxygen!</a:t>
            </a:r>
          </a:p>
          <a:p>
            <a:pPr lvl="1"/>
            <a:r>
              <a:rPr lang="en-US" dirty="0" smtClean="0"/>
              <a:t>Up to 100% FiO2 can be administered but pulse oximetry should be utilized if possible, titrate to above 94%</a:t>
            </a:r>
          </a:p>
          <a:p>
            <a:r>
              <a:rPr lang="en-US" dirty="0" smtClean="0"/>
              <a:t>If wheezing or stridor is heard, consider administration of albuterol </a:t>
            </a:r>
            <a:r>
              <a:rPr lang="en-US" dirty="0" smtClean="0"/>
              <a:t>MDI</a:t>
            </a:r>
          </a:p>
          <a:p>
            <a:r>
              <a:rPr lang="en-US" dirty="0">
                <a:hlinkClick r:id="rId2"/>
              </a:rPr>
              <a:t>https://</a:t>
            </a:r>
            <a:r>
              <a:rPr lang="en-US" dirty="0" smtClean="0">
                <a:hlinkClick r:id="rId2"/>
              </a:rPr>
              <a:t>social.newsinc.com/media/json/69017/27676711/singleVideoOG.html?type=VideoPlayer/Single&amp;widgetId=2&amp;trackingGroup=69017&amp;videoId=27676711</a:t>
            </a:r>
            <a:endParaRPr lang="en-US" dirty="0" smtClean="0"/>
          </a:p>
          <a:p>
            <a:pPr marL="45720" indent="0">
              <a:buNone/>
            </a:pPr>
            <a:endParaRPr lang="en-US" dirty="0"/>
          </a:p>
          <a:p>
            <a:endParaRPr lang="en-US" dirty="0"/>
          </a:p>
        </p:txBody>
      </p:sp>
      <p:pic>
        <p:nvPicPr>
          <p:cNvPr id="4098" name="Picture 2" descr="Image may contain: one or more people and outdo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408" y="276890"/>
            <a:ext cx="4143112" cy="310733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may contain: one or more people and outdo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408" y="3476357"/>
            <a:ext cx="4143112" cy="3107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282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79779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Anaphylaxis</a:t>
            </a:r>
            <a:endParaRPr lang="en-US" dirty="0"/>
          </a:p>
        </p:txBody>
      </p:sp>
      <p:sp>
        <p:nvSpPr>
          <p:cNvPr id="3" name="Content Placeholder 2"/>
          <p:cNvSpPr>
            <a:spLocks noGrp="1"/>
          </p:cNvSpPr>
          <p:nvPr>
            <p:ph idx="1"/>
          </p:nvPr>
        </p:nvSpPr>
        <p:spPr/>
        <p:txBody>
          <a:bodyPr>
            <a:normAutofit lnSpcReduction="10000"/>
          </a:bodyPr>
          <a:lstStyle/>
          <a:p>
            <a:r>
              <a:rPr lang="en-US" dirty="0" smtClean="0"/>
              <a:t>In dogs, cutaneous signs such as erythema, urticarial, pruritus, angioedema likely present with cardiovascular, gastrointestinal, and respiratory signs including tachycardia, weak pulses, change in color of mucous membranes, urinating, vomiting, hemorrhagic diarrhea, increased respiratory effort, wheezes and crackles. </a:t>
            </a:r>
          </a:p>
          <a:p>
            <a:r>
              <a:rPr lang="en-US" dirty="0" smtClean="0"/>
              <a:t>Cats most often present with GI symptoms including nausea, diarrhea and may also present with head pruritus, followed by dyspnea, salivation, vomiting, incoordination, and collapse. </a:t>
            </a:r>
          </a:p>
          <a:p>
            <a:r>
              <a:rPr lang="en-US" dirty="0" smtClean="0"/>
              <a:t>For respiratory, CV, and GI symptoms, administer epinephrine. Administer .15 mg epinephrine (</a:t>
            </a:r>
            <a:r>
              <a:rPr lang="en-US" dirty="0" err="1" smtClean="0"/>
              <a:t>EpiPen</a:t>
            </a:r>
            <a:r>
              <a:rPr lang="en-US" dirty="0" smtClean="0"/>
              <a:t> Jr) in patients &lt;20 kg, administer .3 mg epinephrine (</a:t>
            </a:r>
            <a:r>
              <a:rPr lang="en-US" dirty="0" err="1" smtClean="0"/>
              <a:t>EpiPen</a:t>
            </a:r>
            <a:r>
              <a:rPr lang="en-US" dirty="0" smtClean="0"/>
              <a:t>) in patients &gt; 20 kg. Repeat dosing every 5-15 minutes if anaphylaxis persists.</a:t>
            </a:r>
          </a:p>
          <a:p>
            <a:r>
              <a:rPr lang="en-US" dirty="0" smtClean="0"/>
              <a:t>For respiratory symptoms, also administer albuterol MDI. </a:t>
            </a:r>
            <a:endParaRPr lang="en-US" dirty="0"/>
          </a:p>
        </p:txBody>
      </p:sp>
    </p:spTree>
    <p:extLst>
      <p:ext uri="{BB962C8B-B14F-4D97-AF65-F5344CB8AC3E}">
        <p14:creationId xmlns:p14="http://schemas.microsoft.com/office/powerpoint/2010/main" val="15587233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Poisoning</a:t>
            </a:r>
            <a:endParaRPr lang="en-US" dirty="0"/>
          </a:p>
        </p:txBody>
      </p:sp>
      <p:sp>
        <p:nvSpPr>
          <p:cNvPr id="3" name="Content Placeholder 2"/>
          <p:cNvSpPr>
            <a:spLocks noGrp="1"/>
          </p:cNvSpPr>
          <p:nvPr>
            <p:ph idx="1"/>
          </p:nvPr>
        </p:nvSpPr>
        <p:spPr>
          <a:xfrm>
            <a:off x="1143000" y="1965960"/>
            <a:ext cx="9872871" cy="4038600"/>
          </a:xfrm>
        </p:spPr>
        <p:txBody>
          <a:bodyPr/>
          <a:lstStyle/>
          <a:p>
            <a:r>
              <a:rPr lang="en-US" dirty="0" smtClean="0"/>
              <a:t>Provide supportive care</a:t>
            </a:r>
          </a:p>
          <a:p>
            <a:r>
              <a:rPr lang="en-US" dirty="0" smtClean="0"/>
              <a:t>Contact ASPCA Animal Poison Control Center at (888</a:t>
            </a:r>
            <a:r>
              <a:rPr lang="en-US" dirty="0"/>
              <a:t>) </a:t>
            </a:r>
            <a:r>
              <a:rPr lang="en-US" dirty="0" smtClean="0"/>
              <a:t>426-4435 and follow their directions</a:t>
            </a:r>
          </a:p>
          <a:p>
            <a:r>
              <a:rPr lang="en-US" dirty="0" smtClean="0"/>
              <a:t>Activated charcoal may be administered at 1-4 g/kg with consultation from poison control</a:t>
            </a:r>
            <a:endParaRPr lang="en-US" dirty="0"/>
          </a:p>
        </p:txBody>
      </p:sp>
    </p:spTree>
    <p:extLst>
      <p:ext uri="{BB962C8B-B14F-4D97-AF65-F5344CB8AC3E}">
        <p14:creationId xmlns:p14="http://schemas.microsoft.com/office/powerpoint/2010/main" val="31644856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2427" y="375522"/>
            <a:ext cx="9875520" cy="1356360"/>
          </a:xfrm>
        </p:spPr>
        <p:txBody>
          <a:bodyPr/>
          <a:lstStyle/>
          <a:p>
            <a:r>
              <a:rPr lang="en-US" dirty="0" smtClean="0"/>
              <a:t>AMINALS</a:t>
            </a:r>
            <a:endParaRPr lang="en-US" dirty="0"/>
          </a:p>
        </p:txBody>
      </p:sp>
      <p:pic>
        <p:nvPicPr>
          <p:cNvPr id="3080"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5613" y="1738524"/>
            <a:ext cx="2705100" cy="168592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dogs and ca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532" y="3357270"/>
            <a:ext cx="4534719" cy="235401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dogs and ca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013" y="3609980"/>
            <a:ext cx="3949863" cy="275909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p:cNvPicPr>
            <a:picLocks noGrp="1" noChangeAspect="1" noChangeArrowheads="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595122" y="1310721"/>
            <a:ext cx="3962400" cy="311505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dogs and cat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0003" y="4045302"/>
            <a:ext cx="3237519" cy="245591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dogs and cat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63367" y="685002"/>
            <a:ext cx="4149397" cy="311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0273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lstStyle/>
          <a:p>
            <a:r>
              <a:rPr lang="en-US" dirty="0" smtClean="0"/>
              <a:t>For complete guidelines, see </a:t>
            </a:r>
            <a:r>
              <a:rPr lang="en-US" dirty="0"/>
              <a:t>Best practice recommendations </a:t>
            </a:r>
            <a:r>
              <a:rPr lang="en-US" dirty="0" smtClean="0"/>
              <a:t>for prehospital </a:t>
            </a:r>
            <a:r>
              <a:rPr lang="en-US" dirty="0"/>
              <a:t>veterinary care of dogs and </a:t>
            </a:r>
            <a:r>
              <a:rPr lang="en-US" dirty="0" smtClean="0"/>
              <a:t>cats, </a:t>
            </a:r>
            <a:r>
              <a:rPr lang="en-US" dirty="0"/>
              <a:t>Journal of Veterinary Emergency and Critical Care 26(2) 2016, pp </a:t>
            </a:r>
            <a:r>
              <a:rPr lang="en-US" dirty="0" smtClean="0"/>
              <a:t>166–233 </a:t>
            </a:r>
            <a:r>
              <a:rPr lang="en-US" dirty="0" err="1" smtClean="0"/>
              <a:t>doi</a:t>
            </a:r>
            <a:r>
              <a:rPr lang="en-US" dirty="0"/>
              <a:t>: 10.1111/vec.12455</a:t>
            </a:r>
          </a:p>
          <a:p>
            <a:r>
              <a:rPr lang="en-US" dirty="0">
                <a:hlinkClick r:id="rId2"/>
              </a:rPr>
              <a:t>http://time.com/4712367/santa-monica-firefighter-dog-cpr/?</a:t>
            </a:r>
            <a:r>
              <a:rPr lang="en-US" dirty="0" smtClean="0">
                <a:hlinkClick r:id="rId2"/>
              </a:rPr>
              <a:t>xid=time_socialflow_facebook</a:t>
            </a:r>
            <a:endParaRPr lang="en-US" dirty="0" smtClean="0"/>
          </a:p>
          <a:p>
            <a:r>
              <a:rPr lang="en-US" dirty="0">
                <a:hlinkClick r:id="rId3"/>
              </a:rPr>
              <a:t>http://</a:t>
            </a:r>
            <a:r>
              <a:rPr lang="en-US" dirty="0" smtClean="0">
                <a:hlinkClick r:id="rId3"/>
              </a:rPr>
              <a:t>prehospitalwisdom.blogspot.com/2016/08/dogs-part-1-hurt-dogs.html</a:t>
            </a:r>
            <a:endParaRPr lang="en-US" dirty="0"/>
          </a:p>
          <a:p>
            <a:r>
              <a:rPr lang="en-US" dirty="0">
                <a:hlinkClick r:id="rId4"/>
              </a:rPr>
              <a:t>http://www.k9tecc.org</a:t>
            </a:r>
            <a:r>
              <a:rPr lang="en-US" dirty="0" smtClean="0">
                <a:hlinkClick r:id="rId4"/>
              </a:rPr>
              <a:t>/</a:t>
            </a:r>
            <a:endParaRPr lang="en-US" dirty="0" smtClean="0"/>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200935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DOGGOS</a:t>
            </a:r>
            <a:endParaRPr lang="en-US" dirty="0"/>
          </a:p>
        </p:txBody>
      </p:sp>
      <p:pic>
        <p:nvPicPr>
          <p:cNvPr id="1026" name="Picture 2" descr="Image result for cute pupp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38" y="2157975"/>
            <a:ext cx="4002256" cy="35667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orgi"/>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70556" y="396996"/>
            <a:ext cx="4218930" cy="28126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amoy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8074" y="3824272"/>
            <a:ext cx="4121561" cy="27409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ute dog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2162" y="3121921"/>
            <a:ext cx="3535717" cy="35357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olden retriev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4309" y="1838913"/>
            <a:ext cx="3770556" cy="222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78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Standing</a:t>
            </a:r>
            <a:endParaRPr lang="en-US" dirty="0"/>
          </a:p>
        </p:txBody>
      </p:sp>
      <p:sp>
        <p:nvSpPr>
          <p:cNvPr id="3" name="Content Placeholder 2"/>
          <p:cNvSpPr>
            <a:spLocks noGrp="1"/>
          </p:cNvSpPr>
          <p:nvPr>
            <p:ph idx="1"/>
          </p:nvPr>
        </p:nvSpPr>
        <p:spPr/>
        <p:txBody>
          <a:bodyPr/>
          <a:lstStyle/>
          <a:p>
            <a:r>
              <a:rPr lang="en-US" dirty="0" smtClean="0"/>
              <a:t>Currently, only Colorado and Ohio have adopted statewide legislation authorizing EMS providers to preform emergency veterinary care</a:t>
            </a:r>
          </a:p>
          <a:p>
            <a:r>
              <a:rPr lang="en-US" dirty="0" smtClean="0"/>
              <a:t>Emergency veterinary care may not be covered by good Samaritan laws – this is essentially an untested legal field</a:t>
            </a:r>
          </a:p>
          <a:p>
            <a:r>
              <a:rPr lang="en-US" dirty="0" smtClean="0"/>
              <a:t>If you decide to render care to an animal, do so within these guidelines and if possible contact medical direction </a:t>
            </a:r>
            <a:endParaRPr lang="en-US" dirty="0"/>
          </a:p>
        </p:txBody>
      </p:sp>
    </p:spTree>
    <p:extLst>
      <p:ext uri="{BB962C8B-B14F-4D97-AF65-F5344CB8AC3E}">
        <p14:creationId xmlns:p14="http://schemas.microsoft.com/office/powerpoint/2010/main" val="1445013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Approach to Prehospital Care</a:t>
            </a:r>
            <a:endParaRPr lang="en-US" dirty="0"/>
          </a:p>
        </p:txBody>
      </p:sp>
      <p:sp>
        <p:nvSpPr>
          <p:cNvPr id="3" name="Content Placeholder 2"/>
          <p:cNvSpPr>
            <a:spLocks noGrp="1"/>
          </p:cNvSpPr>
          <p:nvPr>
            <p:ph idx="1"/>
          </p:nvPr>
        </p:nvSpPr>
        <p:spPr/>
        <p:txBody>
          <a:bodyPr>
            <a:normAutofit lnSpcReduction="10000"/>
          </a:bodyPr>
          <a:lstStyle/>
          <a:p>
            <a:r>
              <a:rPr lang="en-US" dirty="0" smtClean="0"/>
              <a:t>Scene size-up</a:t>
            </a:r>
          </a:p>
          <a:p>
            <a:r>
              <a:rPr lang="en-US" dirty="0" smtClean="0"/>
              <a:t>Patient assessment</a:t>
            </a:r>
          </a:p>
          <a:p>
            <a:pPr lvl="1"/>
            <a:r>
              <a:rPr lang="en-US" dirty="0" smtClean="0"/>
              <a:t>Primary assessment</a:t>
            </a:r>
          </a:p>
          <a:p>
            <a:pPr lvl="1"/>
            <a:r>
              <a:rPr lang="en-US" dirty="0" smtClean="0"/>
              <a:t>Vital parameters</a:t>
            </a:r>
          </a:p>
          <a:p>
            <a:pPr lvl="1"/>
            <a:r>
              <a:rPr lang="en-US" dirty="0" smtClean="0"/>
              <a:t>Secondary (“Head-to-Tail”) assessment</a:t>
            </a:r>
          </a:p>
          <a:p>
            <a:pPr lvl="1"/>
            <a:r>
              <a:rPr lang="en-US" dirty="0" smtClean="0"/>
              <a:t>Complete history</a:t>
            </a:r>
          </a:p>
          <a:p>
            <a:r>
              <a:rPr lang="en-US" dirty="0" smtClean="0"/>
              <a:t>On-scene medical care</a:t>
            </a:r>
          </a:p>
          <a:p>
            <a:r>
              <a:rPr lang="en-US" dirty="0" smtClean="0"/>
              <a:t>Packaging, transport, and care </a:t>
            </a:r>
            <a:r>
              <a:rPr lang="en-US" dirty="0" err="1" smtClean="0"/>
              <a:t>en</a:t>
            </a:r>
            <a:r>
              <a:rPr lang="en-US" dirty="0" smtClean="0"/>
              <a:t>-route</a:t>
            </a:r>
          </a:p>
          <a:p>
            <a:r>
              <a:rPr lang="en-US" dirty="0" smtClean="0"/>
              <a:t>Reassessment</a:t>
            </a:r>
          </a:p>
          <a:p>
            <a:r>
              <a:rPr lang="en-US" dirty="0" smtClean="0"/>
              <a:t>Communication and documentation</a:t>
            </a:r>
          </a:p>
        </p:txBody>
      </p:sp>
    </p:spTree>
    <p:extLst>
      <p:ext uri="{BB962C8B-B14F-4D97-AF65-F5344CB8AC3E}">
        <p14:creationId xmlns:p14="http://schemas.microsoft.com/office/powerpoint/2010/main" val="2639685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 Size Up</a:t>
            </a:r>
            <a:endParaRPr lang="en-US" dirty="0"/>
          </a:p>
        </p:txBody>
      </p:sp>
      <p:sp>
        <p:nvSpPr>
          <p:cNvPr id="3" name="Content Placeholder 2"/>
          <p:cNvSpPr>
            <a:spLocks noGrp="1"/>
          </p:cNvSpPr>
          <p:nvPr>
            <p:ph idx="1"/>
          </p:nvPr>
        </p:nvSpPr>
        <p:spPr/>
        <p:txBody>
          <a:bodyPr/>
          <a:lstStyle/>
          <a:p>
            <a:r>
              <a:rPr lang="en-US" dirty="0" smtClean="0"/>
              <a:t>The same rules apply as with humans- do not approach an unsafe scene</a:t>
            </a:r>
          </a:p>
          <a:p>
            <a:r>
              <a:rPr lang="en-US" dirty="0" smtClean="0"/>
              <a:t>TAKE BSI – zoonosis is rare but still possible</a:t>
            </a:r>
          </a:p>
          <a:p>
            <a:r>
              <a:rPr lang="en-US" dirty="0" smtClean="0"/>
              <a:t>Number of patients</a:t>
            </a:r>
          </a:p>
          <a:p>
            <a:r>
              <a:rPr lang="en-US" dirty="0" smtClean="0"/>
              <a:t>Need for additional resources</a:t>
            </a:r>
          </a:p>
          <a:p>
            <a:r>
              <a:rPr lang="en-US" dirty="0" smtClean="0"/>
              <a:t>Determine MOI/NOI</a:t>
            </a:r>
          </a:p>
          <a:p>
            <a:pPr lvl="1"/>
            <a:r>
              <a:rPr lang="en-US" dirty="0" smtClean="0"/>
              <a:t>Especially consider toxic hazards to the animal</a:t>
            </a:r>
            <a:endParaRPr lang="en-US" dirty="0"/>
          </a:p>
        </p:txBody>
      </p:sp>
    </p:spTree>
    <p:extLst>
      <p:ext uri="{BB962C8B-B14F-4D97-AF65-F5344CB8AC3E}">
        <p14:creationId xmlns:p14="http://schemas.microsoft.com/office/powerpoint/2010/main" val="1774999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Assessment</a:t>
            </a:r>
            <a:endParaRPr lang="en-US" dirty="0"/>
          </a:p>
        </p:txBody>
      </p:sp>
      <p:sp>
        <p:nvSpPr>
          <p:cNvPr id="3" name="Content Placeholder 2"/>
          <p:cNvSpPr>
            <a:spLocks noGrp="1"/>
          </p:cNvSpPr>
          <p:nvPr>
            <p:ph idx="1"/>
          </p:nvPr>
        </p:nvSpPr>
        <p:spPr/>
        <p:txBody>
          <a:bodyPr/>
          <a:lstStyle/>
          <a:p>
            <a:r>
              <a:rPr lang="en-US" dirty="0" smtClean="0"/>
              <a:t>Form a general impression- age, anxiety level, and body positioning</a:t>
            </a:r>
          </a:p>
          <a:p>
            <a:pPr lvl="1"/>
            <a:r>
              <a:rPr lang="en-US" dirty="0" smtClean="0"/>
              <a:t>Anxiety is an important “vital sign” in animals</a:t>
            </a:r>
          </a:p>
          <a:p>
            <a:r>
              <a:rPr lang="en-US" dirty="0" smtClean="0"/>
              <a:t>AVPU</a:t>
            </a:r>
          </a:p>
          <a:p>
            <a:r>
              <a:rPr lang="en-US" dirty="0" smtClean="0"/>
              <a:t>Address life threats based on the MOI/NOI</a:t>
            </a:r>
          </a:p>
          <a:p>
            <a:pPr lvl="1"/>
            <a:r>
              <a:rPr lang="en-US" dirty="0" smtClean="0"/>
              <a:t>In the following situations, expedite transport: penetrating injuries above the knees or elbows, chest wall instability, two or more proximal long bone fractures, crushed, </a:t>
            </a:r>
            <a:r>
              <a:rPr lang="en-US" dirty="0" err="1" smtClean="0"/>
              <a:t>degloved</a:t>
            </a:r>
            <a:r>
              <a:rPr lang="en-US" dirty="0" smtClean="0"/>
              <a:t>, or mangled extremity, amputation proximal to the carpals or tarsals, pelvic fracture, open or depressed skull fracture, fall from 2-3 times height, MVC with intrusion &gt;12 inches</a:t>
            </a:r>
          </a:p>
          <a:p>
            <a:r>
              <a:rPr lang="en-US" dirty="0" smtClean="0"/>
              <a:t>ABCD</a:t>
            </a:r>
          </a:p>
        </p:txBody>
      </p:sp>
    </p:spTree>
    <p:extLst>
      <p:ext uri="{BB962C8B-B14F-4D97-AF65-F5344CB8AC3E}">
        <p14:creationId xmlns:p14="http://schemas.microsoft.com/office/powerpoint/2010/main" val="2878493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endParaRPr lang="en-US" dirty="0"/>
          </a:p>
        </p:txBody>
      </p:sp>
      <p:sp>
        <p:nvSpPr>
          <p:cNvPr id="3" name="Content Placeholder 2"/>
          <p:cNvSpPr>
            <a:spLocks noGrp="1"/>
          </p:cNvSpPr>
          <p:nvPr>
            <p:ph idx="1"/>
          </p:nvPr>
        </p:nvSpPr>
        <p:spPr/>
        <p:txBody>
          <a:bodyPr/>
          <a:lstStyle/>
          <a:p>
            <a:r>
              <a:rPr lang="en-US" dirty="0" smtClean="0"/>
              <a:t>The airway is patent in a barking or meowing animal, animal alert and breathing comfortably, panting but not in respiratory distress</a:t>
            </a:r>
          </a:p>
          <a:p>
            <a:r>
              <a:rPr lang="en-US" dirty="0" smtClean="0"/>
              <a:t>Unconscious animals – extend the head and neck into an in-line position, manually open the mouth (try to avoid putting your fingers in the mouth), grasp the tongue and extend it out over the bottom jaw, remove and visible foreign objects (DO NOT DO A BLIND FINGER SWEEP</a:t>
            </a:r>
          </a:p>
          <a:p>
            <a:endParaRPr lang="en-US" dirty="0"/>
          </a:p>
        </p:txBody>
      </p:sp>
    </p:spTree>
    <p:extLst>
      <p:ext uri="{BB962C8B-B14F-4D97-AF65-F5344CB8AC3E}">
        <p14:creationId xmlns:p14="http://schemas.microsoft.com/office/powerpoint/2010/main" val="930002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5592</TotalTime>
  <Words>2375</Words>
  <Application>Microsoft Office PowerPoint</Application>
  <PresentationFormat>Widescreen</PresentationFormat>
  <Paragraphs>191</Paragraphs>
  <Slides>36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36</vt:i4>
      </vt:variant>
    </vt:vector>
  </HeadingPairs>
  <TitlesOfParts>
    <vt:vector size="38" baseType="lpstr">
      <vt:lpstr>Corbel</vt:lpstr>
      <vt:lpstr>Basis</vt:lpstr>
      <vt:lpstr>Emergency Animal and Pet Care</vt:lpstr>
      <vt:lpstr>PowerPoint Presentation</vt:lpstr>
      <vt:lpstr>Background</vt:lpstr>
      <vt:lpstr>DOGGOS</vt:lpstr>
      <vt:lpstr>Legal Standing</vt:lpstr>
      <vt:lpstr>General Approach to Prehospital Care</vt:lpstr>
      <vt:lpstr>Scene Size Up</vt:lpstr>
      <vt:lpstr>Primary Assessment</vt:lpstr>
      <vt:lpstr>A</vt:lpstr>
      <vt:lpstr>B</vt:lpstr>
      <vt:lpstr>C</vt:lpstr>
      <vt:lpstr>Spinal Protection</vt:lpstr>
      <vt:lpstr>Vitals</vt:lpstr>
      <vt:lpstr>Secondary Assessment</vt:lpstr>
      <vt:lpstr>History</vt:lpstr>
      <vt:lpstr>CATS</vt:lpstr>
      <vt:lpstr>Specific Emergencies</vt:lpstr>
      <vt:lpstr>External Hemorrhage</vt:lpstr>
      <vt:lpstr>Respiratory Distress</vt:lpstr>
      <vt:lpstr>Respiratory Distress</vt:lpstr>
      <vt:lpstr>Respiratory Distress</vt:lpstr>
      <vt:lpstr>Cardiac Arrest</vt:lpstr>
      <vt:lpstr>ALS Cardiac Arrest</vt:lpstr>
      <vt:lpstr>Analgesia</vt:lpstr>
      <vt:lpstr>Head and Spinal Trauma</vt:lpstr>
      <vt:lpstr>Penetrating Trauma</vt:lpstr>
      <vt:lpstr>Fracture/Dislocation</vt:lpstr>
      <vt:lpstr>Gastric Dilation with Volvulus</vt:lpstr>
      <vt:lpstr>Heat Emergency</vt:lpstr>
      <vt:lpstr>Burns</vt:lpstr>
      <vt:lpstr>Smoke Inhalation</vt:lpstr>
      <vt:lpstr>PowerPoint Presentation</vt:lpstr>
      <vt:lpstr>Anaphylaxis</vt:lpstr>
      <vt:lpstr>Poisoning</vt:lpstr>
      <vt:lpstr>AMINALS</vt:lpstr>
      <vt:lpstr>More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Animal and Pet Care</dc:title>
  <dc:creator>David Lumelsky</dc:creator>
  <cp:lastModifiedBy>David Lumelsky</cp:lastModifiedBy>
  <cp:revision>24</cp:revision>
  <dcterms:created xsi:type="dcterms:W3CDTF">2017-03-24T18:23:05Z</dcterms:created>
  <dcterms:modified xsi:type="dcterms:W3CDTF">2017-03-28T20:58:44Z</dcterms:modified>
</cp:coreProperties>
</file>