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379" r:id="rId25"/>
    <p:sldId id="380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78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9" r:id="rId70"/>
    <p:sldId id="381" r:id="rId71"/>
    <p:sldId id="283" r:id="rId72"/>
    <p:sldId id="377" r:id="rId73"/>
    <p:sldId id="355" r:id="rId74"/>
    <p:sldId id="356" r:id="rId75"/>
    <p:sldId id="357" r:id="rId76"/>
    <p:sldId id="358" r:id="rId77"/>
    <p:sldId id="284" r:id="rId78"/>
    <p:sldId id="285" r:id="rId79"/>
    <p:sldId id="286" r:id="rId80"/>
    <p:sldId id="287" r:id="rId81"/>
    <p:sldId id="288" r:id="rId82"/>
    <p:sldId id="289" r:id="rId83"/>
    <p:sldId id="290" r:id="rId84"/>
    <p:sldId id="291" r:id="rId85"/>
    <p:sldId id="292" r:id="rId86"/>
    <p:sldId id="293" r:id="rId87"/>
    <p:sldId id="294" r:id="rId88"/>
    <p:sldId id="295" r:id="rId89"/>
    <p:sldId id="296" r:id="rId90"/>
    <p:sldId id="297" r:id="rId91"/>
    <p:sldId id="298" r:id="rId92"/>
    <p:sldId id="299" r:id="rId93"/>
    <p:sldId id="300" r:id="rId94"/>
    <p:sldId id="301" r:id="rId95"/>
    <p:sldId id="302" r:id="rId96"/>
    <p:sldId id="303" r:id="rId97"/>
    <p:sldId id="304" r:id="rId98"/>
    <p:sldId id="305" r:id="rId99"/>
    <p:sldId id="306" r:id="rId100"/>
    <p:sldId id="307" r:id="rId101"/>
    <p:sldId id="309" r:id="rId102"/>
    <p:sldId id="308" r:id="rId103"/>
    <p:sldId id="384" r:id="rId104"/>
    <p:sldId id="382" r:id="rId105"/>
    <p:sldId id="383" r:id="rId10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F48AB-6C79-487A-947B-86CA130B12AD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5E90-B3C7-4043-9D74-19F93290D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变量在某一时刻存在，则这时属变量的“生存期”（从给变量分配内存至所分配内存被系统收回的时间间隔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5E90-B3C7-4043-9D74-19F93290D78C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file:///D:\TC\TC.EXE" TargetMode="External"/><Relationship Id="rId5" Type="http://schemas.openxmlformats.org/officeDocument/2006/relationships/oleObject" Target="../embeddings/oleObject3.bin"/><Relationship Id="rId4" Type="http://schemas.openxmlformats.org/officeDocument/2006/relationships/audio" Target="../media/audio2.wav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hyperlink" Target="file:///D:\TC\TC.EXE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hyperlink" Target="file:///D:\TC\TC.EX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hyperlink" Target="file:///D:\TC\TC.EXE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C\TC.EXE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hyperlink" Target="file:///D:\TC\TC.EXE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Week1 Day2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函数与递归分治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代码段的构成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以顺序结构为例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1.5</a:t>
            </a:r>
            <a:r>
              <a:rPr lang="zh-CN" altLang="en-US" b="1" dirty="0" smtClean="0">
                <a:solidFill>
                  <a:srgbClr val="C00000"/>
                </a:solidFill>
              </a:rPr>
              <a:t>循环结构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代价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时间复杂度 空间复杂度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1.7ACM</a:t>
            </a:r>
            <a:r>
              <a:rPr lang="zh-CN" altLang="en-US" dirty="0" smtClean="0"/>
              <a:t>比赛代码基本结构</a:t>
            </a:r>
            <a:endParaRPr lang="en-US" altLang="zh-CN" dirty="0" smtClean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1.10ACM</a:t>
            </a:r>
            <a:r>
              <a:rPr lang="zh-CN" altLang="en-US" dirty="0" smtClean="0"/>
              <a:t>比赛中常见的错误及原因</a:t>
            </a:r>
            <a:endParaRPr lang="en-US" altLang="zh-CN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0"/>
            <a:ext cx="8382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b="1" dirty="0"/>
              <a:t>#include&lt;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 //</a:t>
            </a:r>
            <a:r>
              <a:rPr lang="zh-CN" altLang="en-US" b="1" dirty="0"/>
              <a:t>利用递归完成求</a:t>
            </a:r>
            <a:r>
              <a:rPr lang="en-US" altLang="zh-CN" b="1" dirty="0"/>
              <a:t>n</a:t>
            </a:r>
            <a:r>
              <a:rPr lang="zh-CN" altLang="en-US" b="1" dirty="0"/>
              <a:t>的</a:t>
            </a:r>
            <a:r>
              <a:rPr lang="en-US" altLang="zh-CN" b="1" dirty="0"/>
              <a:t>m</a:t>
            </a:r>
            <a:r>
              <a:rPr lang="zh-CN" altLang="en-US" b="1" dirty="0"/>
              <a:t>次方</a:t>
            </a:r>
          </a:p>
          <a:p>
            <a:pPr algn="just"/>
            <a:r>
              <a:rPr lang="en-US" altLang="zh-CN" b="1" dirty="0"/>
              <a:t>float f(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n,int</a:t>
            </a:r>
            <a:r>
              <a:rPr lang="en-US" altLang="zh-CN" b="1" dirty="0"/>
              <a:t> m)</a:t>
            </a:r>
          </a:p>
          <a:p>
            <a:pPr algn="just"/>
            <a:r>
              <a:rPr lang="en-US" altLang="zh-CN" b="1" dirty="0"/>
              <a:t>{	float y;</a:t>
            </a:r>
          </a:p>
          <a:p>
            <a:pPr algn="just"/>
            <a:r>
              <a:rPr lang="en-US" altLang="zh-CN" b="1" dirty="0"/>
              <a:t>	if (m==0)</a:t>
            </a:r>
          </a:p>
          <a:p>
            <a:pPr algn="just"/>
            <a:r>
              <a:rPr lang="en-US" altLang="zh-CN" b="1" dirty="0"/>
              <a:t>		y=1;</a:t>
            </a:r>
          </a:p>
          <a:p>
            <a:pPr algn="just"/>
            <a:r>
              <a:rPr lang="en-US" altLang="zh-CN" b="1" dirty="0"/>
              <a:t>	else</a:t>
            </a:r>
          </a:p>
          <a:p>
            <a:pPr algn="just"/>
            <a:r>
              <a:rPr lang="en-US" altLang="zh-CN" b="1" dirty="0"/>
              <a:t>		if (m&gt;0)</a:t>
            </a:r>
          </a:p>
          <a:p>
            <a:pPr algn="just"/>
            <a:r>
              <a:rPr lang="en-US" altLang="zh-CN" b="1" dirty="0"/>
              <a:t>			y=f(n,m-1)*n;</a:t>
            </a:r>
          </a:p>
          <a:p>
            <a:pPr algn="just"/>
            <a:r>
              <a:rPr lang="en-US" altLang="zh-CN" b="1" dirty="0"/>
              <a:t>		else</a:t>
            </a:r>
          </a:p>
          <a:p>
            <a:pPr algn="just"/>
            <a:r>
              <a:rPr lang="en-US" altLang="zh-CN" b="1" dirty="0"/>
              <a:t>			y=f(n,m+1)/n;</a:t>
            </a:r>
          </a:p>
          <a:p>
            <a:pPr algn="just"/>
            <a:r>
              <a:rPr lang="en-US" altLang="zh-CN" b="1" dirty="0"/>
              <a:t>	return y;</a:t>
            </a:r>
          </a:p>
          <a:p>
            <a:pPr algn="just"/>
            <a:r>
              <a:rPr lang="en-US" altLang="zh-CN" b="1" dirty="0"/>
              <a:t>}</a:t>
            </a:r>
          </a:p>
          <a:p>
            <a:pPr algn="just"/>
            <a:r>
              <a:rPr lang="en-US" altLang="zh-CN" b="1" dirty="0"/>
              <a:t>void main()</a:t>
            </a:r>
          </a:p>
          <a:p>
            <a:pPr algn="just"/>
            <a:r>
              <a:rPr lang="en-US" altLang="zh-CN" b="1" dirty="0"/>
              <a:t>{	</a:t>
            </a:r>
            <a:r>
              <a:rPr lang="en-US" altLang="zh-CN" b="1" dirty="0" err="1"/>
              <a:t>int</a:t>
            </a:r>
            <a:r>
              <a:rPr lang="en-US" altLang="zh-CN" b="1" dirty="0"/>
              <a:t> n=2;</a:t>
            </a:r>
          </a:p>
          <a:p>
            <a:pPr algn="just"/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m=-3;</a:t>
            </a:r>
          </a:p>
          <a:p>
            <a:pPr algn="just"/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zh-CN" altLang="en-US" b="1" dirty="0"/>
              <a:t>请输入</a:t>
            </a:r>
            <a:r>
              <a:rPr lang="en-US" altLang="zh-CN" b="1" dirty="0"/>
              <a:t>n</a:t>
            </a:r>
            <a:r>
              <a:rPr lang="zh-CN" altLang="en-US" b="1" dirty="0"/>
              <a:t>和</a:t>
            </a:r>
            <a:r>
              <a:rPr lang="en-US" altLang="zh-CN" b="1" dirty="0"/>
              <a:t>m</a:t>
            </a:r>
            <a:r>
              <a:rPr lang="zh-CN" altLang="en-US" b="1" dirty="0"/>
              <a:t>的值：</a:t>
            </a:r>
            <a:r>
              <a:rPr lang="en-US" altLang="zh-CN" b="1" dirty="0"/>
              <a:t>");</a:t>
            </a:r>
          </a:p>
          <a:p>
            <a:pPr algn="just"/>
            <a:r>
              <a:rPr lang="en-US" altLang="zh-CN" b="1" dirty="0"/>
              <a:t>	</a:t>
            </a:r>
            <a:r>
              <a:rPr lang="en-US" altLang="zh-CN" b="1" dirty="0" err="1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d%d",&amp;n,&amp;m</a:t>
            </a:r>
            <a:r>
              <a:rPr lang="en-US" altLang="zh-CN" b="1" dirty="0"/>
              <a:t>);</a:t>
            </a:r>
          </a:p>
          <a:p>
            <a:pPr algn="just"/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("n</a:t>
            </a:r>
            <a:r>
              <a:rPr lang="zh-CN" altLang="en-US" b="1" dirty="0"/>
              <a:t>的</a:t>
            </a:r>
            <a:r>
              <a:rPr lang="en-US" altLang="zh-CN" b="1" dirty="0"/>
              <a:t>m</a:t>
            </a:r>
            <a:r>
              <a:rPr lang="zh-CN" altLang="en-US" b="1" dirty="0"/>
              <a:t>次方为</a:t>
            </a:r>
            <a:r>
              <a:rPr lang="en-US" altLang="zh-CN" b="1" dirty="0"/>
              <a:t>:%</a:t>
            </a:r>
            <a:r>
              <a:rPr lang="en-US" altLang="zh-CN" b="1" dirty="0" err="1"/>
              <a:t>f",f</a:t>
            </a:r>
            <a:r>
              <a:rPr lang="en-US" altLang="zh-CN" b="1" dirty="0"/>
              <a:t>(</a:t>
            </a:r>
            <a:r>
              <a:rPr lang="en-US" altLang="zh-CN" b="1" dirty="0" err="1"/>
              <a:t>n,m</a:t>
            </a:r>
            <a:r>
              <a:rPr lang="en-US" altLang="zh-CN" b="1" dirty="0"/>
              <a:t>));     }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1785932"/>
            <a:ext cx="7772400" cy="857250"/>
          </a:xfrm>
        </p:spPr>
        <p:txBody>
          <a:bodyPr/>
          <a:lstStyle/>
          <a:p>
            <a:r>
              <a:rPr lang="zh-CN" altLang="en-US" dirty="0" smtClean="0"/>
              <a:t>分治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棋盘覆盖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        在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2k x 2k ( </a:t>
            </a:r>
            <a:r>
              <a:rPr lang="zh-CN" altLang="en-US" dirty="0" smtClean="0"/>
              <a:t>即：</a:t>
            </a:r>
            <a:r>
              <a:rPr lang="en-US" altLang="zh-CN" dirty="0" smtClean="0"/>
              <a:t>2^k x 2^k )</a:t>
            </a:r>
            <a:r>
              <a:rPr lang="zh-CN" altLang="en-US" dirty="0" smtClean="0"/>
              <a:t>个方格组成的棋盘中，恰有一个方格与其他方格不同，称该方格为一特殊方格，且称该棋盘为一特殊棋盘。在棋盘覆盖问题中，要用图示的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种不同形态的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型骨牌覆盖给定的特殊棋盘上除特殊方格以外的所有方格，且任何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型骨牌不得重叠覆盖。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90116" name="Picture 4" descr="d:\软件\浏览器\360浏览器\360se6\User Data\temp\104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643320"/>
            <a:ext cx="3281363" cy="863601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57420" y="539750"/>
          <a:ext cx="4214844" cy="3889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711"/>
                <a:gridCol w="1053711"/>
                <a:gridCol w="1053711"/>
                <a:gridCol w="1053711"/>
              </a:tblGrid>
              <a:tr h="972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72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72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723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Bar dir="vert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0" y="539750"/>
          <a:ext cx="4214844" cy="3889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711"/>
                <a:gridCol w="1053711"/>
                <a:gridCol w="1053711"/>
                <a:gridCol w="1053711"/>
              </a:tblGrid>
              <a:tr h="972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72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72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723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0" y="539750"/>
          <a:ext cx="4214844" cy="3889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711"/>
                <a:gridCol w="1053711"/>
                <a:gridCol w="1053711"/>
                <a:gridCol w="1053711"/>
              </a:tblGrid>
              <a:tr h="9723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72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72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723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for(… ; … ; …){…}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while(…){…}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do{…}while(…);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代码段的构成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以顺序结构为例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1.6</a:t>
            </a:r>
            <a:r>
              <a:rPr lang="zh-CN" altLang="en-US" b="1" dirty="0" smtClean="0">
                <a:solidFill>
                  <a:srgbClr val="C00000"/>
                </a:solidFill>
              </a:rPr>
              <a:t>代价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时间复杂度 空间复杂度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 smtClean="0"/>
              <a:t>1.7ACM</a:t>
            </a:r>
            <a:r>
              <a:rPr lang="zh-CN" altLang="en-US" dirty="0" smtClean="0"/>
              <a:t>比赛代码基本结构</a:t>
            </a:r>
            <a:endParaRPr lang="en-US" altLang="zh-CN" dirty="0" smtClean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1.10ACM</a:t>
            </a:r>
            <a:r>
              <a:rPr lang="zh-CN" altLang="en-US" dirty="0" smtClean="0"/>
              <a:t>比赛中常见的错误及原因</a:t>
            </a:r>
            <a:endParaRPr lang="en-US" altLang="zh-CN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</a:t>
            </a:r>
            <a:r>
              <a:rPr lang="zh-CN" altLang="en-US" dirty="0" smtClean="0"/>
              <a:t>度 空间复杂度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空间复杂度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代码段的构成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以顺序结构为例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代价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时间复杂度 空间复杂度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1.7ACM</a:t>
            </a:r>
            <a:r>
              <a:rPr lang="zh-CN" altLang="en-US" b="1" dirty="0" smtClean="0">
                <a:solidFill>
                  <a:srgbClr val="C00000"/>
                </a:solidFill>
              </a:rPr>
              <a:t>比赛代码基本结构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1.10ACM</a:t>
            </a:r>
            <a:r>
              <a:rPr lang="zh-CN" altLang="en-US" dirty="0" smtClean="0"/>
              <a:t>比赛中常见的错误及原因</a:t>
            </a:r>
            <a:endParaRPr lang="en-US" altLang="zh-CN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28662" y="53561"/>
            <a:ext cx="7772400" cy="514353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单组数据：</a:t>
            </a: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 main(){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					…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				return 0;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				}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T</a:t>
            </a:r>
            <a:r>
              <a:rPr lang="zh-CN" altLang="en-US" b="1" dirty="0" smtClean="0">
                <a:solidFill>
                  <a:srgbClr val="0070C0"/>
                </a:solidFill>
              </a:rPr>
              <a:t>组数据：</a:t>
            </a:r>
            <a:r>
              <a:rPr lang="en-US" altLang="zh-CN" b="1" dirty="0" smtClean="0">
                <a:solidFill>
                  <a:srgbClr val="0070C0"/>
                </a:solidFill>
              </a:rPr>
              <a:t>		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int</a:t>
            </a:r>
            <a:r>
              <a:rPr lang="en-US" altLang="zh-CN" b="1" dirty="0" smtClean="0">
                <a:solidFill>
                  <a:srgbClr val="0070C0"/>
                </a:solidFill>
              </a:rPr>
              <a:t> main(){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				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int</a:t>
            </a:r>
            <a:r>
              <a:rPr lang="en-US" altLang="zh-CN" b="1" dirty="0" smtClean="0">
                <a:solidFill>
                  <a:srgbClr val="0070C0"/>
                </a:solidFill>
              </a:rPr>
              <a:t> T;	</a:t>
            </a:r>
            <a:r>
              <a:rPr lang="en-US" altLang="zh-CN" b="1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b="1" dirty="0" smtClean="0">
                <a:solidFill>
                  <a:srgbClr val="0070C0"/>
                </a:solidFill>
              </a:rPr>
              <a:t>(“%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d”,</a:t>
            </a:r>
            <a:r>
              <a:rPr lang="en-US" altLang="zh-CN" b="1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b="1" dirty="0" err="1" smtClean="0">
                <a:solidFill>
                  <a:srgbClr val="0070C0"/>
                </a:solidFill>
              </a:rPr>
              <a:t>T</a:t>
            </a:r>
            <a:r>
              <a:rPr lang="en-US" altLang="zh-CN" b="1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				while(T--){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					…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				}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				return 0;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			}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</a:rPr>
              <a:t>多组数据：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main(){</a:t>
            </a:r>
          </a:p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				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 m; double n;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		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while(~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</a:rPr>
              <a:t>scanf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(“%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</a:rPr>
              <a:t>d%lf”,</a:t>
            </a:r>
            <a:r>
              <a:rPr lang="en-US" altLang="zh-CN" b="1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</a:rPr>
              <a:t>m,</a:t>
            </a:r>
            <a:r>
              <a:rPr lang="en-US" altLang="zh-CN" b="1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)){</a:t>
            </a:r>
            <a:endParaRPr lang="en-US" altLang="zh-CN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					…</a:t>
            </a:r>
          </a:p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				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				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0;</a:t>
            </a:r>
          </a:p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			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代码段的构成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以顺序结构为例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代价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时间复杂度 空间复杂度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1.7ACM</a:t>
            </a:r>
            <a:r>
              <a:rPr lang="zh-CN" altLang="en-US" dirty="0" smtClean="0"/>
              <a:t>比赛代码基本结构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1.8</a:t>
            </a:r>
            <a:r>
              <a:rPr lang="zh-CN" altLang="en-US" b="1" dirty="0" smtClean="0">
                <a:solidFill>
                  <a:srgbClr val="C00000"/>
                </a:solidFill>
              </a:rPr>
              <a:t>数组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1.10ACM</a:t>
            </a:r>
            <a:r>
              <a:rPr lang="zh-CN" altLang="en-US" dirty="0" smtClean="0"/>
              <a:t>比赛中常见的错误及原因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 </a:t>
            </a:r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a[100]={1,2,4,1};</a:t>
            </a:r>
          </a:p>
          <a:p>
            <a:r>
              <a:rPr lang="en-US" altLang="zh-CN" dirty="0" smtClean="0"/>
              <a:t>char b[]={  ‘</a:t>
            </a:r>
            <a:r>
              <a:rPr lang="en-US" altLang="zh-CN" b="1" dirty="0" smtClean="0">
                <a:solidFill>
                  <a:srgbClr val="FFC000"/>
                </a:solidFill>
              </a:rPr>
              <a:t>a</a:t>
            </a:r>
            <a:r>
              <a:rPr lang="en-US" altLang="zh-CN" dirty="0" smtClean="0"/>
              <a:t>’ , ‘</a:t>
            </a:r>
            <a:r>
              <a:rPr lang="en-US" altLang="zh-CN" b="1" dirty="0" smtClean="0">
                <a:solidFill>
                  <a:srgbClr val="FFC000"/>
                </a:solidFill>
              </a:rPr>
              <a:t>2</a:t>
            </a:r>
            <a:r>
              <a:rPr lang="en-US" altLang="zh-CN" dirty="0" smtClean="0"/>
              <a:t>’ , ‘</a:t>
            </a:r>
            <a:r>
              <a:rPr lang="en-US" altLang="zh-CN" b="1" dirty="0" smtClean="0">
                <a:solidFill>
                  <a:srgbClr val="FFC000"/>
                </a:solidFill>
              </a:rPr>
              <a:t>=</a:t>
            </a:r>
            <a:r>
              <a:rPr lang="en-US" altLang="zh-CN" dirty="0" smtClean="0"/>
              <a:t>’ , ‘ ’ , ‘</a:t>
            </a:r>
            <a:r>
              <a:rPr lang="en-US" altLang="zh-CN" b="1" dirty="0" smtClean="0">
                <a:solidFill>
                  <a:srgbClr val="FFC000"/>
                </a:solidFill>
              </a:rPr>
              <a:t>\n</a:t>
            </a:r>
            <a:r>
              <a:rPr lang="en-US" altLang="zh-CN" dirty="0" smtClean="0"/>
              <a:t>’ ,  ‘</a:t>
            </a:r>
            <a:r>
              <a:rPr lang="en-US" altLang="zh-CN" b="1" dirty="0" smtClean="0">
                <a:solidFill>
                  <a:srgbClr val="FFC000"/>
                </a:solidFill>
              </a:rPr>
              <a:t>\65</a:t>
            </a:r>
            <a:r>
              <a:rPr lang="en-US" altLang="zh-CN" dirty="0" smtClean="0"/>
              <a:t>’ , ‘</a:t>
            </a:r>
            <a:r>
              <a:rPr lang="en-US" altLang="zh-CN" b="1" dirty="0" err="1" smtClean="0">
                <a:solidFill>
                  <a:srgbClr val="FFC000"/>
                </a:solidFill>
              </a:rPr>
              <a:t>opqr</a:t>
            </a:r>
            <a:r>
              <a:rPr lang="en-US" altLang="zh-CN" dirty="0" smtClean="0"/>
              <a:t>’ };</a:t>
            </a:r>
          </a:p>
          <a:p>
            <a:r>
              <a:rPr lang="en-US" altLang="zh-CN" dirty="0" smtClean="0"/>
              <a:t>char c[33]=“</a:t>
            </a:r>
            <a:r>
              <a:rPr lang="en-US" altLang="zh-CN" dirty="0" err="1" smtClean="0"/>
              <a:t>String!La</a:t>
            </a:r>
            <a:r>
              <a:rPr lang="en-US" altLang="zh-CN" dirty="0" smtClean="0"/>
              <a:t> La </a:t>
            </a:r>
            <a:r>
              <a:rPr lang="en-US" altLang="zh-CN" dirty="0" err="1" smtClean="0"/>
              <a:t>La</a:t>
            </a:r>
            <a:r>
              <a:rPr lang="en-US" altLang="zh-CN" dirty="0" smtClean="0"/>
              <a:t>…”</a:t>
            </a:r>
          </a:p>
          <a:p>
            <a:r>
              <a:rPr lang="en-US" altLang="zh-CN" dirty="0" smtClean="0"/>
              <a:t>float a[100];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&lt;100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 “%f” , &amp;a[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); }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代码段的构成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以顺序结构为例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代价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时间复杂度 空间复杂度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1.7ACM</a:t>
            </a:r>
            <a:r>
              <a:rPr lang="zh-CN" altLang="en-US" dirty="0" smtClean="0"/>
              <a:t>比赛代码基本结构</a:t>
            </a:r>
            <a:endParaRPr lang="en-US" altLang="zh-CN" dirty="0" smtClean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1.9</a:t>
            </a:r>
            <a:r>
              <a:rPr lang="zh-CN" altLang="en-US" b="1" dirty="0" smtClean="0">
                <a:solidFill>
                  <a:srgbClr val="C00000"/>
                </a:solidFill>
              </a:rPr>
              <a:t>字符串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1.10ACM</a:t>
            </a:r>
            <a:r>
              <a:rPr lang="zh-CN" altLang="en-US" dirty="0" smtClean="0"/>
              <a:t>比赛中常见的错误及原因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字符串及其常用函数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char a[100]={“hello”};</a:t>
            </a:r>
          </a:p>
          <a:p>
            <a:r>
              <a:rPr lang="en-US" altLang="zh-CN" dirty="0" smtClean="0"/>
              <a:t>char b[100]=“hello”;</a:t>
            </a:r>
          </a:p>
          <a:p>
            <a:r>
              <a:rPr lang="en-US" altLang="zh-CN" dirty="0" smtClean="0"/>
              <a:t>char c[]=“hello”;</a:t>
            </a:r>
          </a:p>
          <a:p>
            <a:r>
              <a:rPr lang="en-US" altLang="zh-CN" dirty="0" smtClean="0"/>
              <a:t>char d[100];    d=“hello”;		</a:t>
            </a:r>
            <a:r>
              <a:rPr lang="zh-CN" altLang="en-US" dirty="0" smtClean="0"/>
              <a:t>错误</a:t>
            </a:r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r>
              <a:rPr lang="en-US" altLang="zh-CN" dirty="0" smtClean="0"/>
              <a:t>(30min)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1.1</a:t>
            </a:r>
            <a:r>
              <a:rPr lang="zh-CN" altLang="en-US" b="1" dirty="0" smtClean="0">
                <a:solidFill>
                  <a:srgbClr val="C00000"/>
                </a:solidFill>
              </a:rPr>
              <a:t>数据类型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代码段的构成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以顺序结构为例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代价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时间复杂度 空间复杂度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1.7ACM</a:t>
            </a:r>
            <a:r>
              <a:rPr lang="zh-CN" altLang="en-US" dirty="0" smtClean="0"/>
              <a:t>比赛代码基本结构</a:t>
            </a:r>
            <a:endParaRPr lang="en-US" altLang="zh-CN" dirty="0" smtClean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1.10ACM</a:t>
            </a:r>
            <a:r>
              <a:rPr lang="zh-CN" altLang="en-US" dirty="0" smtClean="0"/>
              <a:t>比赛中常见的错误及原因</a:t>
            </a:r>
            <a:endParaRPr lang="en-US" altLang="zh-CN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代码段的构成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以顺序结构为例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代价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时间复杂度 空间复杂度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1.7ACM</a:t>
            </a:r>
            <a:r>
              <a:rPr lang="zh-CN" altLang="en-US" dirty="0" smtClean="0"/>
              <a:t>比赛代码基本结构</a:t>
            </a:r>
            <a:endParaRPr lang="en-US" altLang="zh-CN" dirty="0" smtClean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1.10ACM</a:t>
            </a:r>
            <a:r>
              <a:rPr lang="zh-CN" altLang="en-US" b="1" dirty="0" smtClean="0">
                <a:solidFill>
                  <a:srgbClr val="C00000"/>
                </a:solidFill>
              </a:rPr>
              <a:t>比赛中常见的错误及原因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  <a:r>
              <a:rPr lang="zh-CN" altLang="en-US" dirty="0" smtClean="0"/>
              <a:t>常见错误及原因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8969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初学者错误</a:t>
            </a:r>
            <a:endParaRPr lang="en-US" altLang="zh-CN" dirty="0" smtClean="0"/>
          </a:p>
          <a:p>
            <a:r>
              <a:rPr lang="en-US" altLang="zh-CN" dirty="0" smtClean="0"/>
              <a:t>Presentation Error(PE)</a:t>
            </a:r>
          </a:p>
          <a:p>
            <a:r>
              <a:rPr lang="en-US" altLang="zh-CN" dirty="0" smtClean="0"/>
              <a:t>Compile(Compilation) Error(CE)</a:t>
            </a:r>
          </a:p>
          <a:p>
            <a:r>
              <a:rPr lang="zh-CN" altLang="en-US" dirty="0" smtClean="0"/>
              <a:t>常见错误</a:t>
            </a:r>
            <a:endParaRPr lang="en-US" altLang="zh-CN" dirty="0" smtClean="0"/>
          </a:p>
          <a:p>
            <a:r>
              <a:rPr lang="en-US" altLang="zh-CN" dirty="0" smtClean="0"/>
              <a:t>Wrong Answer(WA)</a:t>
            </a:r>
          </a:p>
          <a:p>
            <a:r>
              <a:rPr lang="en-US" altLang="zh-CN" dirty="0" smtClean="0"/>
              <a:t>Runtime Error(RE)		</a:t>
            </a:r>
            <a:r>
              <a:rPr lang="zh-CN" altLang="en-US" dirty="0" smtClean="0"/>
              <a:t>详见下一页</a:t>
            </a:r>
            <a:endParaRPr lang="en-US" altLang="zh-CN" dirty="0" smtClean="0"/>
          </a:p>
          <a:p>
            <a:r>
              <a:rPr lang="en-US" altLang="zh-CN" dirty="0" smtClean="0"/>
              <a:t>Time Limit Exceeded (TLE)</a:t>
            </a:r>
          </a:p>
          <a:p>
            <a:r>
              <a:rPr lang="en-US" altLang="zh-CN" dirty="0" smtClean="0"/>
              <a:t>Memory Limit Exceeded(MLE)</a:t>
            </a:r>
          </a:p>
          <a:p>
            <a:r>
              <a:rPr lang="en-US" altLang="zh-CN" dirty="0" smtClean="0"/>
              <a:t>Output Limit Exceeded(OLE)</a:t>
            </a:r>
          </a:p>
          <a:p>
            <a:r>
              <a:rPr lang="en-US" altLang="zh-CN" dirty="0" smtClean="0"/>
              <a:t>System Error(SE)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Error(RE) </a:t>
            </a:r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时没加取地址符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指针、数组下标越界。</a:t>
            </a:r>
            <a:endParaRPr lang="en-US" altLang="zh-CN" dirty="0" smtClean="0"/>
          </a:p>
          <a:p>
            <a:r>
              <a:rPr lang="zh-CN" altLang="en-US" dirty="0" smtClean="0"/>
              <a:t>数组开太大。</a:t>
            </a:r>
            <a:endParaRPr lang="en-US" altLang="zh-CN" dirty="0" smtClean="0"/>
          </a:p>
          <a:p>
            <a:r>
              <a:rPr lang="zh-CN" altLang="en-US" dirty="0" smtClean="0"/>
              <a:t>分母为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死循环。</a:t>
            </a:r>
            <a:endParaRPr lang="en-US" altLang="zh-CN" dirty="0" smtClean="0"/>
          </a:p>
          <a:p>
            <a:r>
              <a:rPr lang="zh-CN" altLang="en-US" dirty="0" smtClean="0"/>
              <a:t>递归层数过多。</a:t>
            </a:r>
            <a:endParaRPr lang="en-US" altLang="zh-CN" dirty="0" smtClean="0"/>
          </a:p>
          <a:p>
            <a:r>
              <a:rPr lang="zh-CN" altLang="en-US" dirty="0" smtClean="0"/>
              <a:t>浮点数太大或太小，超出了数据类型的表示范围。</a:t>
            </a:r>
            <a:endParaRPr lang="en-US" altLang="zh-CN" dirty="0" smtClean="0"/>
          </a:p>
          <a:p>
            <a:r>
              <a:rPr lang="zh-CN" altLang="en-US" dirty="0" smtClean="0"/>
              <a:t>库错误</a:t>
            </a:r>
            <a:r>
              <a:rPr lang="en-US" altLang="zh-CN" dirty="0" smtClean="0"/>
              <a:t>(C++</a:t>
            </a:r>
            <a:r>
              <a:rPr lang="zh-CN" altLang="en-US" dirty="0" smtClean="0"/>
              <a:t>标准库</a:t>
            </a:r>
            <a:r>
              <a:rPr lang="en-US" altLang="zh-CN" dirty="0" smtClean="0"/>
              <a:t>/STL)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2.1 </a:t>
            </a:r>
            <a:r>
              <a:rPr lang="zh-CN" altLang="en-US" b="1" dirty="0" smtClean="0">
                <a:solidFill>
                  <a:srgbClr val="C00000"/>
                </a:solidFill>
              </a:rPr>
              <a:t>函数长啥样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是干嘛的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函数的结构，组成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函数库</a:t>
            </a:r>
            <a:endParaRPr lang="en-US" altLang="zh-CN" dirty="0" smtClean="0"/>
          </a:p>
          <a:p>
            <a:r>
              <a:rPr lang="en-US" altLang="zh-CN" dirty="0" smtClean="0"/>
              <a:t>2.5 </a:t>
            </a:r>
            <a:r>
              <a:rPr lang="zh-CN" altLang="en-US" dirty="0" smtClean="0"/>
              <a:t>例题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长啥样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2.2 </a:t>
            </a:r>
            <a:r>
              <a:rPr lang="zh-CN" altLang="en-US" b="1" dirty="0" smtClean="0">
                <a:solidFill>
                  <a:srgbClr val="C00000"/>
                </a:solidFill>
              </a:rPr>
              <a:t>函数是干嘛的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函数的结构，组成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函数库</a:t>
            </a:r>
            <a:endParaRPr lang="en-US" altLang="zh-CN" dirty="0" smtClean="0"/>
          </a:p>
          <a:p>
            <a:r>
              <a:rPr lang="en-US" altLang="zh-CN" dirty="0" smtClean="0"/>
              <a:t>2.5 </a:t>
            </a:r>
            <a:r>
              <a:rPr lang="zh-CN" altLang="en-US" dirty="0" smtClean="0"/>
              <a:t>例题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长啥样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是干嘛的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2.3 </a:t>
            </a:r>
            <a:r>
              <a:rPr lang="zh-CN" altLang="en-US" b="1" dirty="0" smtClean="0">
                <a:solidFill>
                  <a:srgbClr val="C00000"/>
                </a:solidFill>
              </a:rPr>
              <a:t>函数的结构，组成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函数库</a:t>
            </a:r>
            <a:endParaRPr lang="en-US" altLang="zh-CN" dirty="0" smtClean="0"/>
          </a:p>
          <a:p>
            <a:r>
              <a:rPr lang="en-US" altLang="zh-CN" dirty="0" smtClean="0"/>
              <a:t>2.5 </a:t>
            </a:r>
            <a:r>
              <a:rPr lang="zh-CN" altLang="en-US" dirty="0" smtClean="0"/>
              <a:t>例题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671513"/>
            <a:ext cx="7702550" cy="335399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7772400" cy="857250"/>
          </a:xfrm>
        </p:spPr>
        <p:txBody>
          <a:bodyPr/>
          <a:lstStyle/>
          <a:p>
            <a:r>
              <a:rPr lang="zh-CN"/>
              <a:t>第六章  函数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865585"/>
            <a:ext cx="7772400" cy="3657600"/>
          </a:xfrm>
        </p:spPr>
        <p:txBody>
          <a:bodyPr>
            <a:normAutofit lnSpcReduction="10000"/>
          </a:bodyPr>
          <a:lstStyle/>
          <a:p>
            <a:r>
              <a:rPr lang="zh-CN" dirty="0"/>
              <a:t>本章教学要求、重点与难点</a:t>
            </a:r>
          </a:p>
          <a:p>
            <a:pPr lvl="4">
              <a:buFont typeface="Wingdings" pitchFamily="2" charset="2"/>
              <a:buNone/>
            </a:pPr>
            <a:r>
              <a:rPr lang="zh-CN" altLang="zh-CN" sz="2400" dirty="0"/>
              <a:t>1.</a:t>
            </a:r>
            <a:r>
              <a:rPr lang="zh-CN" sz="2400" dirty="0">
                <a:solidFill>
                  <a:schemeClr val="accent2"/>
                </a:solidFill>
              </a:rPr>
              <a:t>函数的定义方法、类型和返回值</a:t>
            </a:r>
          </a:p>
          <a:p>
            <a:pPr lvl="4">
              <a:buFont typeface="Wingdings" pitchFamily="2" charset="2"/>
              <a:buNone/>
            </a:pPr>
            <a:r>
              <a:rPr lang="zh-CN" altLang="zh-CN" sz="2400" dirty="0"/>
              <a:t>2.</a:t>
            </a:r>
            <a:r>
              <a:rPr lang="zh-CN" sz="2400" dirty="0"/>
              <a:t>函数的正确调用；</a:t>
            </a:r>
          </a:p>
          <a:p>
            <a:pPr lvl="4">
              <a:buFont typeface="Wingdings" pitchFamily="2" charset="2"/>
              <a:buNone/>
            </a:pPr>
            <a:r>
              <a:rPr lang="zh-CN" altLang="zh-CN" sz="2400" dirty="0"/>
              <a:t>3.</a:t>
            </a:r>
            <a:r>
              <a:rPr lang="zh-CN" sz="2400" dirty="0">
                <a:solidFill>
                  <a:schemeClr val="accent2"/>
                </a:solidFill>
              </a:rPr>
              <a:t>形参与实参、参数值的传递；</a:t>
            </a:r>
          </a:p>
          <a:p>
            <a:pPr lvl="4">
              <a:buFont typeface="Wingdings" pitchFamily="2" charset="2"/>
              <a:buNone/>
            </a:pPr>
            <a:r>
              <a:rPr lang="zh-CN" altLang="zh-CN" sz="2400" dirty="0"/>
              <a:t>4.</a:t>
            </a:r>
            <a:r>
              <a:rPr lang="zh-CN" sz="2400" dirty="0"/>
              <a:t>函数的正确调用、嵌套调用、</a:t>
            </a:r>
            <a:r>
              <a:rPr lang="zh-CN" sz="2400" dirty="0">
                <a:solidFill>
                  <a:schemeClr val="accent2"/>
                </a:solidFill>
              </a:rPr>
              <a:t>递归调用</a:t>
            </a:r>
          </a:p>
          <a:p>
            <a:pPr lvl="4">
              <a:buFont typeface="Wingdings" pitchFamily="2" charset="2"/>
              <a:buNone/>
            </a:pPr>
            <a:r>
              <a:rPr lang="zh-CN" altLang="zh-CN" sz="2400" dirty="0"/>
              <a:t>5.</a:t>
            </a:r>
            <a:r>
              <a:rPr lang="zh-CN" sz="2400" dirty="0">
                <a:solidFill>
                  <a:schemeClr val="accent2"/>
                </a:solidFill>
              </a:rPr>
              <a:t>局部变量与全局变量；</a:t>
            </a:r>
          </a:p>
          <a:p>
            <a:pPr lvl="4">
              <a:buFont typeface="Wingdings" pitchFamily="2" charset="2"/>
              <a:buNone/>
            </a:pPr>
            <a:r>
              <a:rPr lang="zh-CN" altLang="zh-CN" sz="2400" dirty="0"/>
              <a:t>6.</a:t>
            </a:r>
            <a:r>
              <a:rPr lang="zh-CN" sz="2400" dirty="0"/>
              <a:t>变量的存储类别（自动的、</a:t>
            </a:r>
            <a:r>
              <a:rPr lang="zh-CN" sz="2400" dirty="0">
                <a:solidFill>
                  <a:schemeClr val="accent2"/>
                </a:solidFill>
              </a:rPr>
              <a:t>静态的</a:t>
            </a:r>
            <a:r>
              <a:rPr lang="zh-CN" sz="2400" dirty="0"/>
              <a:t>、寄存器的、外部的）；</a:t>
            </a:r>
          </a:p>
          <a:p>
            <a:pPr lvl="4">
              <a:buFont typeface="Wingdings" pitchFamily="2" charset="2"/>
              <a:buNone/>
            </a:pPr>
            <a:r>
              <a:rPr lang="zh-CN" altLang="zh-CN" sz="2400" dirty="0"/>
              <a:t>7.</a:t>
            </a:r>
            <a:r>
              <a:rPr lang="zh-CN" sz="2400" dirty="0"/>
              <a:t>内部函数与外部函数</a:t>
            </a:r>
          </a:p>
          <a:p>
            <a:endParaRPr lang="zh-CN" altLang="zh-CN" sz="2000" dirty="0"/>
          </a:p>
        </p:txBody>
      </p:sp>
    </p:spTree>
  </p:cSld>
  <p:clrMapOvr>
    <a:masterClrMapping/>
  </p:clrMapOvr>
  <p:transition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65510"/>
            <a:ext cx="7772400" cy="857250"/>
          </a:xfrm>
        </p:spPr>
        <p:txBody>
          <a:bodyPr/>
          <a:lstStyle/>
          <a:p>
            <a:r>
              <a:rPr lang="zh-CN"/>
              <a:t>程序中函数调用的示意图</a:t>
            </a:r>
          </a:p>
        </p:txBody>
      </p:sp>
      <p:pic>
        <p:nvPicPr>
          <p:cNvPr id="5123" name="Picture 3" descr="QW%]5357N~G66A@WNX626Y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576" y="1531144"/>
            <a:ext cx="4202113" cy="245626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213" y="1421606"/>
            <a:ext cx="4114800" cy="255746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0175" y="1134667"/>
            <a:ext cx="3409950" cy="25360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623888"/>
            <a:ext cx="3771900" cy="32218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857250"/>
          </a:xfrm>
        </p:spPr>
        <p:txBody>
          <a:bodyPr/>
          <a:lstStyle/>
          <a:p>
            <a:r>
              <a:rPr lang="zh-CN" altLang="en-US" dirty="0" smtClean="0"/>
              <a:t>数据类型及其转义字符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28662" y="857238"/>
            <a:ext cx="7772400" cy="423268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unsigned</a:t>
            </a: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整数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short, long.</a:t>
            </a:r>
          </a:p>
          <a:p>
            <a:r>
              <a:rPr lang="en-US" altLang="zh-CN" dirty="0" smtClean="0"/>
              <a:t>int.				%d		</a:t>
            </a:r>
            <a:r>
              <a:rPr lang="en-US" altLang="zh-CN" dirty="0" smtClean="0"/>
              <a:t>16 </a:t>
            </a:r>
            <a:r>
              <a:rPr lang="en-US" altLang="zh-CN" dirty="0" smtClean="0"/>
              <a:t>32</a:t>
            </a:r>
          </a:p>
          <a:p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).		%</a:t>
            </a:r>
            <a:r>
              <a:rPr lang="en-US" altLang="zh-CN" dirty="0" err="1" smtClean="0"/>
              <a:t>lld</a:t>
            </a:r>
            <a:r>
              <a:rPr lang="en-US" altLang="zh-CN" dirty="0" smtClean="0"/>
              <a:t>     %I64d		64</a:t>
            </a: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浮点数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float.				%f		</a:t>
            </a:r>
            <a:r>
              <a:rPr lang="en-US" altLang="zh-CN" dirty="0" smtClean="0"/>
              <a:t>32</a:t>
            </a:r>
            <a:endParaRPr lang="en-US" altLang="zh-CN" dirty="0" smtClean="0"/>
          </a:p>
          <a:p>
            <a:r>
              <a:rPr lang="en-US" altLang="zh-CN" dirty="0" smtClean="0"/>
              <a:t>double.			%lf		</a:t>
            </a:r>
            <a:r>
              <a:rPr lang="en-US" altLang="zh-CN" dirty="0" smtClean="0"/>
              <a:t>64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字符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char.				%c		</a:t>
            </a:r>
            <a:r>
              <a:rPr lang="en-US" altLang="zh-CN" dirty="0" smtClean="0"/>
              <a:t>8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布尔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(8)	true false</a:t>
            </a: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指针</a:t>
            </a:r>
            <a:endParaRPr lang="en-US" altLang="zh-CN" b="1" dirty="0" smtClean="0">
              <a:solidFill>
                <a:srgbClr val="00B05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000892" y="589346"/>
          <a:ext cx="928694" cy="850669"/>
        </p:xfrm>
        <a:graphic>
          <a:graphicData uri="http://schemas.openxmlformats.org/presentationml/2006/ole">
            <p:oleObj spid="_x0000_s1026" name="包装程序外壳对象" showAsIcon="1" r:id="rId3" imgW="388080" imgH="473040" progId="Package">
              <p:embed/>
            </p:oleObj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269081"/>
            <a:ext cx="4768850" cy="976313"/>
          </a:xfrm>
        </p:spPr>
        <p:txBody>
          <a:bodyPr/>
          <a:lstStyle/>
          <a:p>
            <a:r>
              <a:rPr lang="zh-CN" altLang="zh-CN">
                <a:solidFill>
                  <a:schemeClr val="accent1"/>
                </a:solidFill>
              </a:rPr>
              <a:t>6.2</a:t>
            </a:r>
            <a:r>
              <a:rPr lang="zh-CN" altLang="zh-CN"/>
              <a:t> </a:t>
            </a:r>
            <a:r>
              <a:rPr lang="zh-CN"/>
              <a:t>函数的定义</a:t>
            </a:r>
          </a:p>
          <a:p>
            <a:pPr lvl="1"/>
            <a:r>
              <a:rPr lang="zh-CN"/>
              <a:t>一般格式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667500" y="603648"/>
            <a:ext cx="1882646" cy="519351"/>
          </a:xfrm>
          <a:prstGeom prst="wedgeEllipseCallout">
            <a:avLst>
              <a:gd name="adj1" fmla="val -148426"/>
              <a:gd name="adj2" fmla="val 137852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>
                <a:solidFill>
                  <a:schemeClr val="tx1"/>
                </a:solidFill>
              </a:rPr>
              <a:t>合法标识符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565525" y="51198"/>
            <a:ext cx="2531834" cy="1298377"/>
          </a:xfrm>
          <a:prstGeom prst="wedgeEllipseCallout">
            <a:avLst>
              <a:gd name="adj1" fmla="val -58528"/>
              <a:gd name="adj2" fmla="val 81292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>
                <a:solidFill>
                  <a:schemeClr val="tx1"/>
                </a:solidFill>
              </a:rPr>
              <a:t>函数返回值类型</a:t>
            </a:r>
          </a:p>
          <a:p>
            <a:pPr eaLnBrk="1" hangingPunct="1"/>
            <a:r>
              <a:rPr lang="zh-CN">
                <a:solidFill>
                  <a:schemeClr val="tx1"/>
                </a:solidFill>
              </a:rPr>
              <a:t>缺省</a:t>
            </a:r>
            <a:r>
              <a:rPr lang="zh-CN" altLang="zh-CN">
                <a:solidFill>
                  <a:schemeClr val="accent2"/>
                </a:solidFill>
              </a:rPr>
              <a:t>int</a:t>
            </a:r>
            <a:r>
              <a:rPr lang="zh-CN">
                <a:solidFill>
                  <a:schemeClr val="tx1"/>
                </a:solidFill>
              </a:rPr>
              <a:t>型</a:t>
            </a:r>
          </a:p>
          <a:p>
            <a:pPr eaLnBrk="1" hangingPunct="1"/>
            <a:r>
              <a:rPr lang="zh-CN">
                <a:solidFill>
                  <a:schemeClr val="tx1"/>
                </a:solidFill>
              </a:rPr>
              <a:t>无返回值</a:t>
            </a:r>
            <a:r>
              <a:rPr lang="zh-CN" altLang="zh-CN">
                <a:solidFill>
                  <a:srgbClr val="3333CC"/>
                </a:solidFill>
              </a:rPr>
              <a:t>void</a:t>
            </a: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7521575" y="1675210"/>
            <a:ext cx="1233458" cy="519351"/>
          </a:xfrm>
          <a:prstGeom prst="wedgeEllipseCallout">
            <a:avLst>
              <a:gd name="adj1" fmla="val -96708"/>
              <a:gd name="adj2" fmla="val 70056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>
                <a:solidFill>
                  <a:schemeClr val="tx1"/>
                </a:solidFill>
              </a:rPr>
              <a:t>函数体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0563" y="1357313"/>
            <a:ext cx="6407660" cy="1563290"/>
            <a:chOff x="0" y="0"/>
            <a:chExt cx="3044" cy="1313"/>
          </a:xfrm>
        </p:grpSpPr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934" y="72"/>
              <a:ext cx="2110" cy="124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>
                  <a:solidFill>
                    <a:schemeClr val="tx1"/>
                  </a:solidFill>
                </a:rPr>
                <a:t>函数类型     函数名</a:t>
              </a:r>
              <a:r>
                <a:rPr lang="zh-CN">
                  <a:solidFill>
                    <a:schemeClr val="accent2"/>
                  </a:solidFill>
                </a:rPr>
                <a:t>（</a:t>
              </a:r>
              <a:r>
                <a:rPr lang="zh-CN">
                  <a:solidFill>
                    <a:schemeClr val="tx1"/>
                  </a:solidFill>
                </a:rPr>
                <a:t>形参类型说明表</a:t>
              </a:r>
              <a:r>
                <a:rPr lang="zh-CN">
                  <a:solidFill>
                    <a:schemeClr val="accent2"/>
                  </a:solidFill>
                </a:rPr>
                <a:t>）</a:t>
              </a:r>
              <a:endParaRPr lang="zh-CN">
                <a:solidFill>
                  <a:schemeClr val="tx1"/>
                </a:solidFill>
              </a:endParaRPr>
            </a:p>
            <a:p>
              <a:pPr algn="l"/>
              <a:r>
                <a:rPr lang="zh-CN" altLang="zh-CN">
                  <a:solidFill>
                    <a:schemeClr val="accent2"/>
                  </a:solidFill>
                </a:rPr>
                <a:t>{</a:t>
              </a:r>
              <a:endParaRPr lang="zh-CN" altLang="zh-CN">
                <a:solidFill>
                  <a:schemeClr val="tx1"/>
                </a:solidFill>
              </a:endParaRPr>
            </a:p>
            <a:p>
              <a:pPr algn="l"/>
              <a:r>
                <a:rPr lang="zh-CN" altLang="zh-CN">
                  <a:solidFill>
                    <a:schemeClr val="tx1"/>
                  </a:solidFill>
                </a:rPr>
                <a:t>	</a:t>
              </a:r>
              <a:r>
                <a:rPr lang="zh-CN">
                  <a:solidFill>
                    <a:schemeClr val="tx1"/>
                  </a:solidFill>
                </a:rPr>
                <a:t>说明部分（ （即：变量定义）</a:t>
              </a:r>
              <a:r>
                <a:rPr lang="zh-CN"/>
                <a:t> </a:t>
              </a:r>
              <a:r>
                <a:rPr lang="zh-CN">
                  <a:solidFill>
                    <a:schemeClr val="tx1"/>
                  </a:solidFill>
                </a:rPr>
                <a:t>）</a:t>
              </a:r>
            </a:p>
            <a:p>
              <a:pPr algn="l"/>
              <a:r>
                <a:rPr lang="zh-CN">
                  <a:solidFill>
                    <a:schemeClr val="tx1"/>
                  </a:solidFill>
                </a:rPr>
                <a:t>	语句部分</a:t>
              </a:r>
            </a:p>
            <a:p>
              <a:pPr algn="l"/>
              <a:r>
                <a:rPr lang="zh-CN" altLang="zh-CN">
                  <a:solidFill>
                    <a:schemeClr val="accent2"/>
                  </a:solidFill>
                </a:rPr>
                <a:t>}</a:t>
              </a: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59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sz="2400">
                  <a:solidFill>
                    <a:srgbClr val="008000"/>
                  </a:solidFill>
                  <a:latin typeface="隶书" pitchFamily="49" charset="-122"/>
                  <a:ea typeface="隶书" pitchFamily="49" charset="-122"/>
                </a:rPr>
                <a:t>格式一</a:t>
              </a:r>
              <a:r>
                <a:rPr lang="zh-CN" altLang="zh-CN" sz="2400">
                  <a:solidFill>
                    <a:srgbClr val="008000"/>
                  </a:solidFill>
                  <a:latin typeface="隶书" pitchFamily="49" charset="-122"/>
                  <a:ea typeface="隶书" pitchFamily="49" charset="-122"/>
                </a:rPr>
                <a:t>:</a:t>
              </a:r>
              <a:endPara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462589" y="2900363"/>
            <a:ext cx="1890261" cy="175432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>
                <a:solidFill>
                  <a:schemeClr val="tx1"/>
                </a:solidFill>
              </a:rPr>
              <a:t>例   有参函数</a:t>
            </a:r>
          </a:p>
          <a:p>
            <a:pPr algn="l"/>
            <a:r>
              <a:rPr lang="zh-CN">
                <a:solidFill>
                  <a:schemeClr val="tx1"/>
                </a:solidFill>
              </a:rPr>
              <a:t>  </a:t>
            </a:r>
            <a:r>
              <a:rPr lang="zh-CN" altLang="zh-CN">
                <a:solidFill>
                  <a:schemeClr val="tx1"/>
                </a:solidFill>
              </a:rPr>
              <a:t>int max</a:t>
            </a:r>
            <a:r>
              <a:rPr lang="zh-CN" altLang="zh-CN"/>
              <a:t>(int x,int y</a:t>
            </a:r>
            <a:r>
              <a:rPr lang="zh-CN" altLang="zh-CN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CN" altLang="zh-CN">
                <a:solidFill>
                  <a:schemeClr val="tx1"/>
                </a:solidFill>
              </a:rPr>
              <a:t>  {    int z;</a:t>
            </a:r>
          </a:p>
          <a:p>
            <a:pPr algn="l"/>
            <a:r>
              <a:rPr lang="zh-CN" altLang="zh-CN">
                <a:solidFill>
                  <a:schemeClr val="tx1"/>
                </a:solidFill>
              </a:rPr>
              <a:t>      z=x&gt;y?x:y;</a:t>
            </a:r>
          </a:p>
          <a:p>
            <a:pPr algn="l"/>
            <a:r>
              <a:rPr lang="zh-CN" altLang="zh-CN">
                <a:solidFill>
                  <a:schemeClr val="tx1"/>
                </a:solidFill>
              </a:rPr>
              <a:t>      return(z);</a:t>
            </a:r>
          </a:p>
          <a:p>
            <a:pPr algn="l"/>
            <a:r>
              <a:rPr lang="zh-CN" altLang="zh-CN">
                <a:solidFill>
                  <a:schemeClr val="tx1"/>
                </a:solidFill>
              </a:rPr>
              <a:t>  }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030538" y="2926557"/>
            <a:ext cx="2894012" cy="1753790"/>
            <a:chOff x="0" y="0"/>
            <a:chExt cx="1823" cy="1473"/>
          </a:xfrm>
        </p:grpSpPr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043" cy="147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>
                  <a:solidFill>
                    <a:schemeClr val="tx1"/>
                  </a:solidFill>
                </a:rPr>
                <a:t>例   有参函数</a:t>
              </a:r>
            </a:p>
            <a:p>
              <a:pPr algn="l"/>
              <a:r>
                <a:rPr lang="zh-CN">
                  <a:solidFill>
                    <a:schemeClr val="tx1"/>
                  </a:solidFill>
                </a:rPr>
                <a:t>  </a:t>
              </a:r>
              <a:r>
                <a:rPr lang="zh-CN" altLang="zh-CN">
                  <a:solidFill>
                    <a:schemeClr val="tx1"/>
                  </a:solidFill>
                </a:rPr>
                <a:t>int max(</a:t>
              </a:r>
              <a:r>
                <a:rPr lang="zh-CN" altLang="zh-CN">
                  <a:solidFill>
                    <a:schemeClr val="accent2"/>
                  </a:solidFill>
                </a:rPr>
                <a:t>int x, y</a:t>
              </a:r>
              <a:r>
                <a:rPr lang="zh-CN" altLang="zh-CN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zh-CN" altLang="zh-CN">
                  <a:solidFill>
                    <a:schemeClr val="tx1"/>
                  </a:solidFill>
                </a:rPr>
                <a:t>    {    int   z;</a:t>
              </a:r>
            </a:p>
            <a:p>
              <a:pPr algn="l"/>
              <a:r>
                <a:rPr lang="zh-CN" altLang="zh-CN">
                  <a:solidFill>
                    <a:schemeClr val="tx1"/>
                  </a:solidFill>
                </a:rPr>
                <a:t>       z=x&gt;y?x:y;</a:t>
              </a:r>
            </a:p>
            <a:p>
              <a:pPr algn="l"/>
              <a:r>
                <a:rPr lang="zh-CN" altLang="zh-CN">
                  <a:solidFill>
                    <a:schemeClr val="tx1"/>
                  </a:solidFill>
                </a:rPr>
                <a:t>       return(z);</a:t>
              </a:r>
            </a:p>
            <a:p>
              <a:pPr algn="l"/>
              <a:r>
                <a:rPr lang="zh-CN" altLang="zh-CN">
                  <a:solidFill>
                    <a:schemeClr val="tx1"/>
                  </a:solidFill>
                </a:rPr>
                <a:t>    }</a:t>
              </a:r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1607" y="842"/>
              <a:ext cx="216" cy="192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1643" y="782"/>
              <a:ext cx="132" cy="276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57626" y="3133725"/>
            <a:ext cx="3244850" cy="1318022"/>
            <a:chOff x="0" y="0"/>
            <a:chExt cx="2044" cy="1107"/>
          </a:xfrm>
        </p:grpSpPr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795" cy="77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>
                  <a:solidFill>
                    <a:schemeClr val="tx1"/>
                  </a:solidFill>
                </a:rPr>
                <a:t>例   </a:t>
              </a:r>
              <a:r>
                <a:rPr lang="zh-CN"/>
                <a:t>空函数</a:t>
              </a:r>
              <a:endParaRPr lang="zh-CN">
                <a:solidFill>
                  <a:schemeClr val="tx1"/>
                </a:solidFill>
              </a:endParaRPr>
            </a:p>
            <a:p>
              <a:pPr algn="l"/>
              <a:r>
                <a:rPr lang="zh-CN">
                  <a:solidFill>
                    <a:schemeClr val="tx1"/>
                  </a:solidFill>
                </a:rPr>
                <a:t>  </a:t>
              </a:r>
              <a:r>
                <a:rPr lang="zh-CN" altLang="zh-CN">
                  <a:solidFill>
                    <a:schemeClr val="tx1"/>
                  </a:solidFill>
                </a:rPr>
                <a:t>dummy( )</a:t>
              </a:r>
            </a:p>
            <a:p>
              <a:pPr algn="l"/>
              <a:r>
                <a:rPr lang="zh-CN" altLang="zh-CN">
                  <a:solidFill>
                    <a:schemeClr val="tx1"/>
                  </a:solidFill>
                </a:rPr>
                <a:t> {  }</a:t>
              </a:r>
            </a:p>
          </p:txBody>
        </p:sp>
        <p:sp>
          <p:nvSpPr>
            <p:cNvPr id="7184" name="AutoShape 16"/>
            <p:cNvSpPr>
              <a:spLocks noChangeArrowheads="1"/>
            </p:cNvSpPr>
            <p:nvPr/>
          </p:nvSpPr>
          <p:spPr bwMode="auto">
            <a:xfrm>
              <a:off x="858" y="671"/>
              <a:ext cx="1186" cy="436"/>
            </a:xfrm>
            <a:prstGeom prst="wedgeEllipseCallout">
              <a:avLst>
                <a:gd name="adj1" fmla="val -74685"/>
                <a:gd name="adj2" fmla="val -79097"/>
              </a:avLst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>
                  <a:solidFill>
                    <a:schemeClr val="tx1"/>
                  </a:solidFill>
                </a:rPr>
                <a:t>函数体为空</a:t>
              </a:r>
            </a:p>
          </p:txBody>
        </p:sp>
      </p:grp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25463" y="2914650"/>
            <a:ext cx="3184077" cy="175432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>
                <a:solidFill>
                  <a:schemeClr val="tx1"/>
                </a:solidFill>
              </a:rPr>
              <a:t>例   无参函数</a:t>
            </a:r>
          </a:p>
          <a:p>
            <a:pPr algn="l"/>
            <a:r>
              <a:rPr lang="zh-CN">
                <a:solidFill>
                  <a:schemeClr val="tx1"/>
                </a:solidFill>
              </a:rPr>
              <a:t>  </a:t>
            </a:r>
            <a:r>
              <a:rPr lang="zh-CN" altLang="zh-CN">
                <a:solidFill>
                  <a:schemeClr val="tx1"/>
                </a:solidFill>
              </a:rPr>
              <a:t>printstar( )</a:t>
            </a:r>
          </a:p>
          <a:p>
            <a:pPr algn="l"/>
            <a:r>
              <a:rPr lang="zh-CN" altLang="zh-CN">
                <a:solidFill>
                  <a:schemeClr val="tx1"/>
                </a:solidFill>
              </a:rPr>
              <a:t> {   printf(“**********\n”);   }</a:t>
            </a:r>
          </a:p>
          <a:p>
            <a:pPr algn="l"/>
            <a:r>
              <a:rPr lang="zh-CN">
                <a:solidFill>
                  <a:schemeClr val="tx1"/>
                </a:solidFill>
              </a:rPr>
              <a:t>或</a:t>
            </a:r>
          </a:p>
          <a:p>
            <a:pPr algn="l"/>
            <a:r>
              <a:rPr 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printstar(</a:t>
            </a:r>
            <a:r>
              <a:rPr lang="zh-CN" altLang="zh-CN"/>
              <a:t>void</a:t>
            </a:r>
            <a:r>
              <a:rPr lang="zh-CN" altLang="zh-CN">
                <a:solidFill>
                  <a:schemeClr val="tx1"/>
                </a:solidFill>
              </a:rPr>
              <a:t> )</a:t>
            </a:r>
          </a:p>
          <a:p>
            <a:pPr algn="l"/>
            <a:r>
              <a:rPr lang="zh-CN" altLang="zh-CN">
                <a:solidFill>
                  <a:schemeClr val="tx1"/>
                </a:solidFill>
              </a:rPr>
              <a:t> {   printf(“**********\n”);   }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bldLvl="5" autoUpdateAnimBg="0"/>
      <p:bldP spid="7171" grpId="0" animBg="1" autoUpdateAnimBg="0"/>
      <p:bldP spid="7172" grpId="0" animBg="1" autoUpdateAnimBg="0"/>
      <p:bldP spid="7173" grpId="0" animBg="1" autoUpdateAnimBg="0"/>
      <p:bldP spid="7177" grpId="0" animBg="1" autoUpdateAnimBg="0"/>
      <p:bldP spid="718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88" y="817960"/>
            <a:ext cx="4684712" cy="13858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4825" y="1258491"/>
            <a:ext cx="3067050" cy="203477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588" y="2534841"/>
            <a:ext cx="4635500" cy="125491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3629"/>
          </a:xfrm>
        </p:spPr>
        <p:txBody>
          <a:bodyPr>
            <a:normAutofit fontScale="90000"/>
          </a:bodyPr>
          <a:lstStyle/>
          <a:p>
            <a:r>
              <a:rPr lang="zh-CN" altLang="zh-CN" sz="4000" dirty="0">
                <a:solidFill>
                  <a:schemeClr val="accent1"/>
                </a:solidFill>
              </a:rPr>
              <a:t>6.3</a:t>
            </a:r>
            <a:r>
              <a:rPr lang="zh-CN" altLang="zh-CN" sz="4000" dirty="0"/>
              <a:t>  </a:t>
            </a:r>
            <a:r>
              <a:rPr lang="zh-CN" sz="4000" dirty="0"/>
              <a:t>函数的参数和返回</a:t>
            </a:r>
            <a:r>
              <a:rPr lang="zh-CN" sz="4000" dirty="0" smtClean="0"/>
              <a:t>值</a:t>
            </a:r>
            <a:endParaRPr lang="zh-CN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9" y="1040606"/>
            <a:ext cx="4516437" cy="232886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7600" y="2501504"/>
            <a:ext cx="3708400" cy="213240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5950" y="17573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zh-CN" altLang="zh-CN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6438" y="1143001"/>
            <a:ext cx="3506788" cy="2100262"/>
            <a:chOff x="0" y="-245"/>
            <a:chExt cx="2209" cy="1764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0" y="295"/>
              <a:ext cx="2023" cy="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4" y="-245"/>
              <a:ext cx="2145" cy="1764"/>
              <a:chOff x="0" y="-245"/>
              <a:chExt cx="2145" cy="1764"/>
            </a:xfrm>
          </p:grpSpPr>
          <p:sp>
            <p:nvSpPr>
              <p:cNvPr id="10246" name="Text Box 6"/>
              <p:cNvSpPr txBox="1">
                <a:spLocks noChangeArrowheads="1"/>
              </p:cNvSpPr>
              <p:nvPr/>
            </p:nvSpPr>
            <p:spPr bwMode="auto">
              <a:xfrm>
                <a:off x="76" y="-245"/>
                <a:ext cx="78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 dirty="0">
                    <a:solidFill>
                      <a:schemeClr val="tx1"/>
                    </a:solidFill>
                  </a:rPr>
                  <a:t>c=max(a,b);</a:t>
                </a:r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1156" y="-185"/>
                <a:ext cx="98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dirty="0">
                    <a:solidFill>
                      <a:schemeClr val="tx1"/>
                    </a:solidFill>
                  </a:rPr>
                  <a:t>（</a:t>
                </a:r>
                <a:r>
                  <a:rPr lang="zh-CN" altLang="zh-CN" dirty="0">
                    <a:solidFill>
                      <a:schemeClr val="tx1"/>
                    </a:solidFill>
                  </a:rPr>
                  <a:t>main </a:t>
                </a:r>
                <a:r>
                  <a:rPr lang="zh-CN" dirty="0">
                    <a:solidFill>
                      <a:schemeClr val="tx1"/>
                    </a:solidFill>
                  </a:rPr>
                  <a:t>函数）</a:t>
                </a:r>
              </a:p>
            </p:txBody>
          </p:sp>
          <p:sp>
            <p:nvSpPr>
              <p:cNvPr id="10248" name="Text Box 8"/>
              <p:cNvSpPr txBox="1">
                <a:spLocks noChangeArrowheads="1"/>
              </p:cNvSpPr>
              <p:nvPr/>
            </p:nvSpPr>
            <p:spPr bwMode="auto">
              <a:xfrm>
                <a:off x="1111" y="295"/>
                <a:ext cx="955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>
                    <a:solidFill>
                      <a:schemeClr val="tx1"/>
                    </a:solidFill>
                  </a:rPr>
                  <a:t>（</a:t>
                </a:r>
                <a:r>
                  <a:rPr lang="zh-CN" altLang="zh-CN">
                    <a:solidFill>
                      <a:schemeClr val="tx1"/>
                    </a:solidFill>
                  </a:rPr>
                  <a:t>max </a:t>
                </a:r>
                <a:r>
                  <a:rPr lang="zh-CN">
                    <a:solidFill>
                      <a:schemeClr val="tx1"/>
                    </a:solidFill>
                  </a:rPr>
                  <a:t>函数）</a:t>
                </a:r>
              </a:p>
            </p:txBody>
          </p:sp>
          <p:sp>
            <p:nvSpPr>
              <p:cNvPr id="10249" name="Text Box 9"/>
              <p:cNvSpPr txBox="1">
                <a:spLocks noChangeArrowheads="1"/>
              </p:cNvSpPr>
              <p:nvPr/>
            </p:nvSpPr>
            <p:spPr bwMode="auto">
              <a:xfrm>
                <a:off x="0" y="278"/>
                <a:ext cx="1010" cy="1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 dirty="0">
                    <a:solidFill>
                      <a:schemeClr val="tx1"/>
                    </a:solidFill>
                  </a:rPr>
                  <a:t>max(int x, int  y)</a:t>
                </a:r>
              </a:p>
              <a:p>
                <a:pPr algn="l" eaLnBrk="1" hangingPunct="1"/>
                <a:r>
                  <a:rPr lang="zh-CN" altLang="zh-CN" dirty="0">
                    <a:solidFill>
                      <a:schemeClr val="tx1"/>
                    </a:solidFill>
                  </a:rPr>
                  <a:t>{   int z;</a:t>
                </a:r>
              </a:p>
              <a:p>
                <a:pPr algn="l" eaLnBrk="1" hangingPunct="1"/>
                <a:r>
                  <a:rPr lang="zh-CN" altLang="zh-CN" dirty="0">
                    <a:solidFill>
                      <a:schemeClr val="tx1"/>
                    </a:solidFill>
                  </a:rPr>
                  <a:t>     z=x&gt;y?x:y;</a:t>
                </a:r>
              </a:p>
              <a:p>
                <a:pPr algn="l" eaLnBrk="1" hangingPunct="1"/>
                <a:r>
                  <a:rPr lang="zh-CN" altLang="zh-CN" dirty="0">
                    <a:solidFill>
                      <a:schemeClr val="tx1"/>
                    </a:solidFill>
                  </a:rPr>
                  <a:t>     return(z);</a:t>
                </a:r>
              </a:p>
              <a:p>
                <a:pPr algn="l" eaLnBrk="1" hangingPunct="1"/>
                <a:r>
                  <a:rPr lang="zh-CN" altLang="zh-CN" dirty="0">
                    <a:solidFill>
                      <a:schemeClr val="tx1"/>
                    </a:solidFill>
                  </a:rPr>
                  <a:t>} </a:t>
                </a:r>
              </a:p>
            </p:txBody>
          </p:sp>
        </p:grpSp>
      </p:grp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1517650" y="1500181"/>
            <a:ext cx="196830" cy="377436"/>
          </a:xfrm>
          <a:prstGeom prst="line">
            <a:avLst/>
          </a:prstGeom>
          <a:noFill/>
          <a:ln w="38100" cmpd="sng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928794" y="1500180"/>
            <a:ext cx="214314" cy="357190"/>
          </a:xfrm>
          <a:prstGeom prst="line">
            <a:avLst/>
          </a:prstGeom>
          <a:noFill/>
          <a:ln w="38100" cmpd="sng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71472" y="1571618"/>
            <a:ext cx="1235075" cy="1662115"/>
            <a:chOff x="0" y="0"/>
            <a:chExt cx="778" cy="1156"/>
          </a:xfrm>
        </p:grpSpPr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767" y="900"/>
              <a:ext cx="0" cy="2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 flipH="1">
              <a:off x="11" y="1134"/>
              <a:ext cx="767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V="1">
              <a:off x="0" y="189"/>
              <a:ext cx="0" cy="96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356" cy="189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46100" y="482203"/>
            <a:ext cx="3639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例 比较两个数并输出大者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57686" y="214296"/>
            <a:ext cx="3182281" cy="4154984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{   int a,b,c;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scanf("%d,%d",&amp;a,&amp;b);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c=</a:t>
            </a:r>
            <a:r>
              <a:rPr lang="zh-CN" altLang="zh-CN" sz="2400" dirty="0">
                <a:solidFill>
                  <a:schemeClr val="accent2"/>
                </a:solidFill>
              </a:rPr>
              <a:t>max(a,b);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printf("Max is %d",c);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max(</a:t>
            </a:r>
            <a:r>
              <a:rPr lang="zh-CN" altLang="zh-CN" sz="2400" dirty="0"/>
              <a:t>int  x, int  y</a:t>
            </a:r>
            <a:r>
              <a:rPr lang="zh-CN" altLang="zh-CN" sz="24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{   int z;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z=x&gt;y?x:y;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return(z);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129220" y="2500306"/>
            <a:ext cx="3532188" cy="369094"/>
            <a:chOff x="0" y="0"/>
            <a:chExt cx="2225" cy="310"/>
          </a:xfrm>
        </p:grpSpPr>
        <p:sp>
          <p:nvSpPr>
            <p:cNvPr id="10260" name="未知"/>
            <p:cNvSpPr>
              <a:spLocks/>
            </p:cNvSpPr>
            <p:nvPr/>
          </p:nvSpPr>
          <p:spPr bwMode="auto">
            <a:xfrm>
              <a:off x="0" y="216"/>
              <a:ext cx="86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8" y="12"/>
                </a:cxn>
                <a:cxn ang="0">
                  <a:pos x="636" y="24"/>
                </a:cxn>
                <a:cxn ang="0">
                  <a:pos x="864" y="0"/>
                </a:cxn>
              </a:cxnLst>
              <a:rect l="0" t="0" r="r" b="b"/>
              <a:pathLst>
                <a:path w="864" h="24">
                  <a:moveTo>
                    <a:pt x="0" y="0"/>
                  </a:moveTo>
                  <a:cubicBezTo>
                    <a:pt x="168" y="19"/>
                    <a:pt x="208" y="22"/>
                    <a:pt x="408" y="12"/>
                  </a:cubicBezTo>
                  <a:cubicBezTo>
                    <a:pt x="484" y="16"/>
                    <a:pt x="560" y="24"/>
                    <a:pt x="636" y="24"/>
                  </a:cubicBezTo>
                  <a:cubicBezTo>
                    <a:pt x="715" y="24"/>
                    <a:pt x="787" y="0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AutoShape 21"/>
            <p:cNvSpPr>
              <a:spLocks/>
            </p:cNvSpPr>
            <p:nvPr/>
          </p:nvSpPr>
          <p:spPr bwMode="auto">
            <a:xfrm>
              <a:off x="1818" y="0"/>
              <a:ext cx="407" cy="310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12671"/>
                <a:gd name="adj5" fmla="val 89065"/>
                <a:gd name="adj6" fmla="val -214481"/>
              </a:avLst>
            </a:prstGeom>
            <a:solidFill>
              <a:srgbClr val="FFFFFF"/>
            </a:solidFill>
            <a:ln w="9525" cmpd="sng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>
                  <a:solidFill>
                    <a:schemeClr val="tx1"/>
                  </a:solidFill>
                </a:rPr>
                <a:t>形参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643570" y="1714494"/>
            <a:ext cx="2960688" cy="369094"/>
            <a:chOff x="0" y="0"/>
            <a:chExt cx="1865" cy="310"/>
          </a:xfrm>
        </p:grpSpPr>
        <p:sp>
          <p:nvSpPr>
            <p:cNvPr id="10263" name="AutoShape 23"/>
            <p:cNvSpPr>
              <a:spLocks/>
            </p:cNvSpPr>
            <p:nvPr/>
          </p:nvSpPr>
          <p:spPr bwMode="auto">
            <a:xfrm>
              <a:off x="1458" y="0"/>
              <a:ext cx="407" cy="310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30315"/>
                <a:gd name="adj5" fmla="val 70315"/>
                <a:gd name="adj6" fmla="val -249773"/>
              </a:avLst>
            </a:prstGeom>
            <a:solidFill>
              <a:srgbClr val="FFFFFF"/>
            </a:solidFill>
            <a:ln w="9525" cmpd="sng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>
                  <a:solidFill>
                    <a:schemeClr val="tx1"/>
                  </a:solidFill>
                </a:rPr>
                <a:t>实参</a:t>
              </a:r>
            </a:p>
          </p:txBody>
        </p:sp>
        <p:sp>
          <p:nvSpPr>
            <p:cNvPr id="10264" name="未知"/>
            <p:cNvSpPr>
              <a:spLocks/>
            </p:cNvSpPr>
            <p:nvPr/>
          </p:nvSpPr>
          <p:spPr bwMode="auto">
            <a:xfrm>
              <a:off x="0" y="180"/>
              <a:ext cx="34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0"/>
                </a:cxn>
              </a:cxnLst>
              <a:rect l="0" t="0" r="r" b="b"/>
              <a:pathLst>
                <a:path w="348" h="1">
                  <a:moveTo>
                    <a:pt x="0" y="0"/>
                  </a:moveTo>
                  <a:cubicBezTo>
                    <a:pt x="116" y="0"/>
                    <a:pt x="232" y="0"/>
                    <a:pt x="348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86262"/>
            <a:ext cx="7089775" cy="7072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animBg="1"/>
      <p:bldP spid="10251" grpId="0" animBg="1"/>
      <p:bldP spid="10257" grpId="0" build="p" autoUpdateAnimBg="0"/>
      <p:bldP spid="1025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3629"/>
          </a:xfrm>
        </p:spPr>
        <p:txBody>
          <a:bodyPr>
            <a:normAutofit fontScale="90000"/>
          </a:bodyPr>
          <a:lstStyle/>
          <a:p>
            <a:r>
              <a:rPr lang="zh-CN" altLang="zh-CN" sz="4000" dirty="0">
                <a:solidFill>
                  <a:schemeClr val="accent1"/>
                </a:solidFill>
              </a:rPr>
              <a:t>6.3</a:t>
            </a:r>
            <a:r>
              <a:rPr lang="zh-CN" altLang="zh-CN" sz="4000" dirty="0"/>
              <a:t>  </a:t>
            </a:r>
            <a:r>
              <a:rPr lang="zh-CN" sz="4000" dirty="0"/>
              <a:t>函数的参数和返回</a:t>
            </a:r>
            <a:r>
              <a:rPr lang="zh-CN" sz="4000" dirty="0" smtClean="0"/>
              <a:t>值</a:t>
            </a:r>
            <a:endParaRPr lang="zh-CN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6" y="809625"/>
            <a:ext cx="4391025" cy="4333875"/>
          </a:xfrm>
        </p:spPr>
        <p:txBody>
          <a:bodyPr>
            <a:normAutofit lnSpcReduction="10000"/>
          </a:bodyPr>
          <a:lstStyle/>
          <a:p>
            <a:r>
              <a:rPr lang="zh-CN" altLang="zh-CN" sz="2400" dirty="0"/>
              <a:t>1.</a:t>
            </a:r>
            <a:r>
              <a:rPr lang="zh-CN" sz="2400" dirty="0"/>
              <a:t>形式参数与实际参数</a:t>
            </a:r>
          </a:p>
          <a:p>
            <a:pPr>
              <a:buFontTx/>
              <a:buNone/>
            </a:pPr>
            <a:r>
              <a:rPr lang="zh-CN" sz="2400" dirty="0"/>
              <a:t>             在调用函数时，大多数情况下，主调函数和被调用函数之间有数据传递关系。这就是有参函数。</a:t>
            </a:r>
          </a:p>
          <a:p>
            <a:pPr>
              <a:buFontTx/>
              <a:buNone/>
            </a:pPr>
            <a:r>
              <a:rPr lang="zh-CN" sz="2400" dirty="0"/>
              <a:t>             形式参数（形参）：在函数定义时函数名后面括弧中的变量名。如： </a:t>
            </a:r>
            <a:r>
              <a:rPr lang="zh-CN" altLang="zh-CN" sz="2400" dirty="0">
                <a:solidFill>
                  <a:srgbClr val="0000FF"/>
                </a:solidFill>
              </a:rPr>
              <a:t>long fac(int x)</a:t>
            </a:r>
          </a:p>
          <a:p>
            <a:pPr>
              <a:buFontTx/>
              <a:buNone/>
            </a:pPr>
            <a:r>
              <a:rPr lang="zh-CN" altLang="zh-CN" sz="2400" dirty="0"/>
              <a:t>            </a:t>
            </a:r>
            <a:r>
              <a:rPr lang="zh-CN" sz="2400" dirty="0"/>
              <a:t>实际参数（实参）：在调用函数时，函数名后面括弧中的表达式。如：</a:t>
            </a:r>
            <a:r>
              <a:rPr lang="zh-CN" altLang="zh-CN" sz="2400" dirty="0">
                <a:solidFill>
                  <a:srgbClr val="0000FF"/>
                </a:solidFill>
              </a:rPr>
              <a:t>f1=fac(m);</a:t>
            </a:r>
          </a:p>
          <a:p>
            <a:pPr>
              <a:buFontTx/>
              <a:buNone/>
            </a:pPr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143504" y="857238"/>
            <a:ext cx="3182281" cy="4154984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{   int a,b,c;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scanf("%d,%d",&amp;a,&amp;b);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c=</a:t>
            </a:r>
            <a:r>
              <a:rPr lang="zh-CN" altLang="zh-CN" sz="2400" dirty="0">
                <a:solidFill>
                  <a:schemeClr val="accent2"/>
                </a:solidFill>
              </a:rPr>
              <a:t>max(a,b);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printf("Max is %d",c);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max(</a:t>
            </a:r>
            <a:r>
              <a:rPr lang="zh-CN" altLang="zh-CN" sz="2400" dirty="0"/>
              <a:t>int  x, int  y</a:t>
            </a:r>
            <a:r>
              <a:rPr lang="zh-CN" altLang="zh-CN" sz="24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{   int z;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z=x&gt;y?x:y;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return(z);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4462463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3504" y="357172"/>
            <a:ext cx="3182281" cy="4154984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int a,b,c;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scanf("%d,%d",&amp;a,&amp;b);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c=</a:t>
            </a:r>
            <a:r>
              <a:rPr lang="zh-CN" altLang="zh-CN" sz="2400">
                <a:solidFill>
                  <a:schemeClr val="accent2"/>
                </a:solidFill>
              </a:rPr>
              <a:t>max(a,b);</a:t>
            </a:r>
            <a:endParaRPr lang="zh-CN" altLang="zh-CN" sz="2400">
              <a:solidFill>
                <a:schemeClr val="tx1"/>
              </a:solidFill>
            </a:endParaRP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printf("Max is %d",c);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max(</a:t>
            </a:r>
            <a:r>
              <a:rPr lang="zh-CN" altLang="zh-CN" sz="2400"/>
              <a:t>int  x, int  y</a:t>
            </a:r>
            <a:r>
              <a:rPr lang="zh-CN" altLang="zh-CN" sz="240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int z;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z=x&gt;y?x:y;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return(z);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49238" y="606028"/>
            <a:ext cx="5612370" cy="4154984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>
                <a:solidFill>
                  <a:schemeClr val="tx1"/>
                </a:solidFill>
              </a:rPr>
              <a:t>#include &lt;stdio.h&gt;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float cube(</a:t>
            </a:r>
            <a:r>
              <a:rPr lang="zh-CN" altLang="zh-CN" sz="2400"/>
              <a:t>float  x</a:t>
            </a:r>
            <a:r>
              <a:rPr lang="zh-CN" altLang="zh-CN" sz="240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return(x*x*x);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float  a, product;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printf("Please input value of a:");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scanf("%f",&amp;a);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product=</a:t>
            </a:r>
            <a:r>
              <a:rPr lang="zh-CN" altLang="zh-CN" sz="2400">
                <a:solidFill>
                  <a:schemeClr val="accent2"/>
                </a:solidFill>
              </a:rPr>
              <a:t>cube(a);</a:t>
            </a:r>
            <a:endParaRPr lang="zh-CN" altLang="zh-CN" sz="2400">
              <a:solidFill>
                <a:schemeClr val="tx1"/>
              </a:solidFill>
            </a:endParaRP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printf(”Cube of %.4f is %.4f\n",a,product);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29500" y="771525"/>
            <a:ext cx="1085850" cy="1885950"/>
            <a:chOff x="0" y="0"/>
            <a:chExt cx="684" cy="1584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84" cy="1584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0" y="216"/>
              <a:ext cx="68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0" y="412"/>
              <a:ext cx="68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0" y="608"/>
              <a:ext cx="68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0" y="804"/>
              <a:ext cx="68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945313" y="1163241"/>
            <a:ext cx="349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800">
                <a:solidFill>
                  <a:srgbClr val="336600"/>
                </a:solidFill>
              </a:rPr>
              <a:t>x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67451" y="742950"/>
            <a:ext cx="1976438" cy="704851"/>
            <a:chOff x="0" y="0"/>
            <a:chExt cx="1245" cy="592"/>
          </a:xfrm>
        </p:grpSpPr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64" y="0"/>
              <a:ext cx="18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 sz="24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0" y="204"/>
              <a:ext cx="668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 sz="2400">
                  <a:solidFill>
                    <a:schemeClr val="accent2"/>
                  </a:solidFill>
                </a:rPr>
                <a:t>product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838" y="7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rgbClr val="003366"/>
                  </a:solidFill>
                </a:rPr>
                <a:t>××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838" y="223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rgbClr val="003366"/>
                  </a:solidFill>
                </a:rPr>
                <a:t>××</a:t>
              </a:r>
            </a:p>
          </p:txBody>
        </p:sp>
      </p:grp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673975" y="736998"/>
            <a:ext cx="46358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/>
              <a:t>1.2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93025" y="900113"/>
            <a:ext cx="825500" cy="720329"/>
            <a:chOff x="0" y="0"/>
            <a:chExt cx="520" cy="605"/>
          </a:xfrm>
        </p:grpSpPr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0" y="295"/>
              <a:ext cx="292" cy="3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/>
                <a:t>1.2</a:t>
              </a:r>
            </a:p>
          </p:txBody>
        </p:sp>
        <p:cxnSp>
          <p:nvCxnSpPr>
            <p:cNvPr id="13330" name="AutoShape 18"/>
            <p:cNvCxnSpPr>
              <a:cxnSpLocks noChangeShapeType="1"/>
            </p:cNvCxnSpPr>
            <p:nvPr/>
          </p:nvCxnSpPr>
          <p:spPr bwMode="auto">
            <a:xfrm>
              <a:off x="508" y="0"/>
              <a:ext cx="12" cy="432"/>
            </a:xfrm>
            <a:prstGeom prst="curvedConnector3">
              <a:avLst>
                <a:gd name="adj1" fmla="val 1300000"/>
              </a:avLst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934200" y="1285875"/>
            <a:ext cx="1219200" cy="200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7566025" y="994173"/>
            <a:ext cx="67518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>
                <a:solidFill>
                  <a:srgbClr val="336600"/>
                </a:solidFill>
              </a:rPr>
              <a:t>1.728</a:t>
            </a:r>
            <a:endParaRPr lang="zh-CN" altLang="zh-CN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90538" y="194072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读程序，写出运行结果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21" grpId="0" build="p" autoUpdateAnimBg="0"/>
      <p:bldP spid="13327" grpId="0" animBg="1" autoUpdateAnimBg="0"/>
      <p:bldP spid="13331" grpId="0" animBg="1"/>
      <p:bldP spid="13332" grpId="0" animBg="1" autoUpdateAnimBg="0"/>
      <p:bldP spid="1333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139" y="927498"/>
            <a:ext cx="4814887" cy="37635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52513" y="378619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读程序，写出运行结果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581025"/>
            <a:ext cx="4284662" cy="358259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5088" y="560785"/>
            <a:ext cx="3530600" cy="398859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563" y="669131"/>
            <a:ext cx="3594100" cy="343495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4114" y="735807"/>
            <a:ext cx="3513137" cy="336589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1.2</a:t>
            </a:r>
            <a:r>
              <a:rPr lang="zh-CN" altLang="en-US" b="1" dirty="0" smtClean="0">
                <a:solidFill>
                  <a:srgbClr val="C00000"/>
                </a:solidFill>
              </a:rPr>
              <a:t>运算符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代码段的构成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以顺序结构为例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代价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时间复杂度 空间复杂度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1.7ACM</a:t>
            </a:r>
            <a:r>
              <a:rPr lang="zh-CN" altLang="en-US" dirty="0" smtClean="0"/>
              <a:t>比赛代码基本结构</a:t>
            </a:r>
            <a:endParaRPr lang="en-US" altLang="zh-CN" dirty="0" smtClean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1.10ACM</a:t>
            </a:r>
            <a:r>
              <a:rPr lang="zh-CN" altLang="en-US" dirty="0" smtClean="0"/>
              <a:t>比赛中常见的错误及原因</a:t>
            </a:r>
            <a:endParaRPr lang="en-US" altLang="zh-CN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1" y="507206"/>
            <a:ext cx="4397375" cy="399692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5714" y="573881"/>
            <a:ext cx="3336925" cy="39147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0" y="0"/>
            <a:ext cx="4699000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5" y="2250281"/>
            <a:ext cx="3314700" cy="193476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92906"/>
            <a:ext cx="3654425" cy="148232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1" y="400050"/>
            <a:ext cx="4144963" cy="3028950"/>
          </a:xfrm>
          <a:ln/>
        </p:spPr>
        <p:txBody>
          <a:bodyPr/>
          <a:lstStyle/>
          <a:p>
            <a:r>
              <a:rPr lang="zh-CN" altLang="zh-CN">
                <a:solidFill>
                  <a:schemeClr val="accent1"/>
                </a:solidFill>
              </a:rPr>
              <a:t>6.4</a:t>
            </a:r>
            <a:r>
              <a:rPr lang="zh-CN" altLang="zh-CN"/>
              <a:t> </a:t>
            </a:r>
            <a:r>
              <a:rPr lang="zh-CN"/>
              <a:t>函数的调用</a:t>
            </a:r>
          </a:p>
          <a:p>
            <a:pPr lvl="1"/>
            <a:r>
              <a:rPr lang="zh-CN"/>
              <a:t>调用形式</a:t>
            </a:r>
          </a:p>
          <a:p>
            <a:pPr lvl="2">
              <a:buFont typeface="Wingdings" pitchFamily="2" charset="2"/>
              <a:buNone/>
            </a:pPr>
            <a:r>
              <a:rPr lang="zh-CN">
                <a:solidFill>
                  <a:srgbClr val="0000FF"/>
                </a:solidFill>
              </a:rPr>
              <a:t>   函数名</a:t>
            </a:r>
            <a:r>
              <a:rPr lang="zh-CN" altLang="zh-CN">
                <a:solidFill>
                  <a:srgbClr val="0000FF"/>
                </a:solidFill>
              </a:rPr>
              <a:t>(</a:t>
            </a:r>
            <a:r>
              <a:rPr lang="zh-CN">
                <a:solidFill>
                  <a:srgbClr val="0000FF"/>
                </a:solidFill>
              </a:rPr>
              <a:t>实参表</a:t>
            </a:r>
            <a:r>
              <a:rPr lang="zh-CN" altLang="zh-CN">
                <a:solidFill>
                  <a:srgbClr val="0000FF"/>
                </a:solidFill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zh-CN"/>
              <a:t>说明：</a:t>
            </a:r>
          </a:p>
          <a:p>
            <a:pPr lvl="3"/>
            <a:r>
              <a:rPr lang="zh-CN" sz="2400"/>
              <a:t>实参与形参</a:t>
            </a:r>
            <a:r>
              <a:rPr lang="zh-CN" sz="2400">
                <a:solidFill>
                  <a:schemeClr val="accent2"/>
                </a:solidFill>
              </a:rPr>
              <a:t>个数相等</a:t>
            </a:r>
            <a:r>
              <a:rPr lang="zh-CN" sz="2400"/>
              <a:t>，</a:t>
            </a:r>
            <a:r>
              <a:rPr lang="zh-CN" sz="2400">
                <a:solidFill>
                  <a:schemeClr val="accent2"/>
                </a:solidFill>
              </a:rPr>
              <a:t>类型一致</a:t>
            </a:r>
            <a:r>
              <a:rPr lang="zh-CN" sz="2400"/>
              <a:t>，</a:t>
            </a:r>
            <a:r>
              <a:rPr lang="zh-CN" sz="2400">
                <a:solidFill>
                  <a:schemeClr val="accent2"/>
                </a:solidFill>
              </a:rPr>
              <a:t>按顺序一一对应</a:t>
            </a:r>
            <a:endParaRPr lang="zh-CN" sz="2400"/>
          </a:p>
          <a:p>
            <a:pPr lvl="3">
              <a:buFont typeface="Wingdings" pitchFamily="2" charset="2"/>
              <a:buNone/>
            </a:pPr>
            <a:endParaRPr lang="zh-CN" altLang="zh-CN" sz="240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7451" y="556023"/>
            <a:ext cx="3275013" cy="392191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" y="3113485"/>
            <a:ext cx="3900487" cy="14013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5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1" y="400050"/>
            <a:ext cx="4144963" cy="3028950"/>
          </a:xfrm>
          <a:ln/>
        </p:spPr>
        <p:txBody>
          <a:bodyPr/>
          <a:lstStyle/>
          <a:p>
            <a:r>
              <a:rPr lang="zh-CN" altLang="zh-CN">
                <a:solidFill>
                  <a:schemeClr val="accent1"/>
                </a:solidFill>
              </a:rPr>
              <a:t>6.4</a:t>
            </a:r>
            <a:r>
              <a:rPr lang="zh-CN" altLang="zh-CN"/>
              <a:t> </a:t>
            </a:r>
            <a:r>
              <a:rPr lang="zh-CN"/>
              <a:t>函数的调用</a:t>
            </a:r>
          </a:p>
          <a:p>
            <a:pPr lvl="1"/>
            <a:r>
              <a:rPr lang="zh-CN"/>
              <a:t>调用形式</a:t>
            </a:r>
          </a:p>
          <a:p>
            <a:pPr lvl="2">
              <a:buFont typeface="Wingdings" pitchFamily="2" charset="2"/>
              <a:buNone/>
            </a:pPr>
            <a:r>
              <a:rPr lang="zh-CN">
                <a:solidFill>
                  <a:srgbClr val="0000FF"/>
                </a:solidFill>
              </a:rPr>
              <a:t>   函数名</a:t>
            </a:r>
            <a:r>
              <a:rPr lang="zh-CN" altLang="zh-CN">
                <a:solidFill>
                  <a:srgbClr val="0000FF"/>
                </a:solidFill>
              </a:rPr>
              <a:t>(</a:t>
            </a:r>
            <a:r>
              <a:rPr lang="zh-CN">
                <a:solidFill>
                  <a:srgbClr val="0000FF"/>
                </a:solidFill>
              </a:rPr>
              <a:t>实参表</a:t>
            </a:r>
            <a:r>
              <a:rPr lang="zh-CN" altLang="zh-CN">
                <a:solidFill>
                  <a:srgbClr val="0000FF"/>
                </a:solidFill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zh-CN"/>
              <a:t>说明：</a:t>
            </a:r>
          </a:p>
          <a:p>
            <a:pPr lvl="3"/>
            <a:r>
              <a:rPr lang="zh-CN" sz="2400"/>
              <a:t>实参与形参</a:t>
            </a:r>
            <a:r>
              <a:rPr lang="zh-CN" sz="2400">
                <a:solidFill>
                  <a:schemeClr val="accent2"/>
                </a:solidFill>
              </a:rPr>
              <a:t>个数相等</a:t>
            </a:r>
            <a:r>
              <a:rPr lang="zh-CN" sz="2400"/>
              <a:t>，</a:t>
            </a:r>
            <a:r>
              <a:rPr lang="zh-CN" sz="2400">
                <a:solidFill>
                  <a:schemeClr val="accent2"/>
                </a:solidFill>
              </a:rPr>
              <a:t>类型一致</a:t>
            </a:r>
            <a:r>
              <a:rPr lang="zh-CN" sz="2400"/>
              <a:t>，</a:t>
            </a:r>
            <a:r>
              <a:rPr lang="zh-CN" sz="2400">
                <a:solidFill>
                  <a:schemeClr val="accent2"/>
                </a:solidFill>
              </a:rPr>
              <a:t>按顺序一一对应</a:t>
            </a:r>
            <a:endParaRPr lang="zh-CN" sz="2400"/>
          </a:p>
          <a:p>
            <a:pPr lvl="3">
              <a:buFont typeface="Wingdings" pitchFamily="2" charset="2"/>
              <a:buNone/>
            </a:pPr>
            <a:endParaRPr lang="zh-CN" altLang="zh-CN" sz="240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" y="3113485"/>
            <a:ext cx="3900487" cy="14013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301" y="429816"/>
            <a:ext cx="3895725" cy="43148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bldLvl="5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8835"/>
            <a:ext cx="8458200" cy="4677965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</a:pPr>
            <a:r>
              <a:rPr lang="zh-CN" sz="2400"/>
              <a:t>调用方式</a:t>
            </a:r>
          </a:p>
          <a:p>
            <a:pPr lvl="2">
              <a:lnSpc>
                <a:spcPct val="80000"/>
              </a:lnSpc>
            </a:pPr>
            <a:r>
              <a:rPr lang="zh-CN" sz="2000">
                <a:solidFill>
                  <a:srgbClr val="0000FF"/>
                </a:solidFill>
              </a:rPr>
              <a:t>函数语句：把函数作为一个语句</a:t>
            </a:r>
            <a:endParaRPr 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zh-CN" sz="2000"/>
              <a:t>   例   </a:t>
            </a:r>
            <a:r>
              <a:rPr lang="zh-CN" altLang="zh-CN" sz="2000"/>
              <a:t>printstar();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000"/>
              <a:t>          printf(“Hello,World!\n”);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</a:pPr>
            <a:r>
              <a:rPr lang="zh-CN" sz="2000">
                <a:solidFill>
                  <a:srgbClr val="0000FF"/>
                </a:solidFill>
              </a:rPr>
              <a:t>函数表达式：函数出现在一个表达式中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zh-CN" sz="2000"/>
              <a:t>  例    </a:t>
            </a:r>
            <a:r>
              <a:rPr lang="zh-CN" altLang="zh-CN" sz="2000"/>
              <a:t>m=max(a,b)*2;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 sz="2000"/>
          </a:p>
          <a:p>
            <a:pPr lvl="2">
              <a:lnSpc>
                <a:spcPct val="80000"/>
              </a:lnSpc>
            </a:pPr>
            <a:r>
              <a:rPr lang="zh-CN" sz="2000">
                <a:solidFill>
                  <a:srgbClr val="0000FF"/>
                </a:solidFill>
              </a:rPr>
              <a:t>函数参数：函数调用作为一个函数的参数</a:t>
            </a:r>
            <a:endParaRPr lang="zh-CN" sz="20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zh-CN" sz="2000"/>
              <a:t>  例     </a:t>
            </a:r>
            <a:r>
              <a:rPr lang="zh-CN" altLang="zh-CN" sz="2000"/>
              <a:t>printf(“%d”,max(a,b));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000"/>
              <a:t>           m=max(a,max(b,c));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6350" y="810816"/>
            <a:ext cx="3333750" cy="71318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13" y="2990850"/>
            <a:ext cx="3573462" cy="48220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1" y="2855119"/>
            <a:ext cx="3852863" cy="64531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9" y="428625"/>
            <a:ext cx="3379787" cy="407551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9489" y="513160"/>
            <a:ext cx="3856037" cy="403740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125" y="492919"/>
            <a:ext cx="4795838" cy="42124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214" y="653653"/>
            <a:ext cx="3430587" cy="365164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7600" y="260748"/>
            <a:ext cx="3729038" cy="412075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4795838" cy="42124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14812"/>
            <a:ext cx="5054600" cy="9286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795838" cy="42124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14812"/>
            <a:ext cx="5054600" cy="9286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7450" y="415529"/>
            <a:ext cx="3614738" cy="405884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305800" cy="1143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6.6</a:t>
            </a:r>
            <a:r>
              <a:rPr lang="zh-CN" altLang="en-US"/>
              <a:t> 函数的嵌套与递归调用</a:t>
            </a:r>
          </a:p>
          <a:p>
            <a:pPr lvl="1"/>
            <a:r>
              <a:rPr lang="zh-CN" altLang="en-US"/>
              <a:t>嵌套调用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C规定：</a:t>
            </a:r>
            <a:r>
              <a:rPr lang="zh-CN" altLang="en-US">
                <a:solidFill>
                  <a:schemeClr val="accent2"/>
                </a:solidFill>
              </a:rPr>
              <a:t>函数定义不可嵌套</a:t>
            </a:r>
            <a:r>
              <a:rPr lang="zh-CN" altLang="en-US"/>
              <a:t>，但</a:t>
            </a:r>
            <a:r>
              <a:rPr lang="zh-CN" altLang="en-US">
                <a:solidFill>
                  <a:srgbClr val="0000FF"/>
                </a:solidFill>
              </a:rPr>
              <a:t>可以嵌套调用</a:t>
            </a:r>
            <a:r>
              <a:rPr lang="zh-CN" altLang="en-US"/>
              <a:t>函数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1" y="1657350"/>
            <a:ext cx="4930775" cy="2003823"/>
            <a:chOff x="0" y="0"/>
            <a:chExt cx="3106" cy="1683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75" y="0"/>
              <a:ext cx="49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</a:rPr>
                <a:t>main( )</a:t>
              </a: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0" y="653"/>
              <a:ext cx="75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调用函数a</a:t>
              </a: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76" y="1373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结束</a:t>
              </a: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420" y="29"/>
              <a:ext cx="4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a函数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2572" y="29"/>
              <a:ext cx="47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b函数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228" y="701"/>
              <a:ext cx="76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调用函数b</a:t>
              </a: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316" y="221"/>
              <a:ext cx="0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16" y="893"/>
              <a:ext cx="0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V="1">
              <a:off x="844" y="269"/>
              <a:ext cx="720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1564" y="365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1564" y="941"/>
              <a:ext cx="0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H="1" flipV="1">
              <a:off x="796" y="893"/>
              <a:ext cx="720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V="1">
              <a:off x="2044" y="269"/>
              <a:ext cx="768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2812" y="365"/>
              <a:ext cx="0" cy="115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 flipV="1">
              <a:off x="1996" y="893"/>
              <a:ext cx="768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940" y="365"/>
              <a:ext cx="24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  <a:sym typeface="Wingdings" pitchFamily="2" charset="2"/>
                </a:rPr>
                <a:t></a:t>
              </a: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76" y="317"/>
              <a:ext cx="24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  <a:sym typeface="Wingdings" pitchFamily="2" charset="2"/>
                </a:rPr>
                <a:t></a:t>
              </a: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1564" y="413"/>
              <a:ext cx="24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  <a:sym typeface="Wingdings" pitchFamily="2" charset="2"/>
                </a:rPr>
                <a:t></a:t>
              </a:r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2188" y="413"/>
              <a:ext cx="24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  <a:sym typeface="Wingdings" pitchFamily="2" charset="2"/>
                </a:rPr>
                <a:t></a:t>
              </a: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2860" y="653"/>
              <a:ext cx="24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  <a:sym typeface="Wingdings" pitchFamily="2" charset="2"/>
                </a:rPr>
                <a:t></a:t>
              </a: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2284" y="1181"/>
              <a:ext cx="24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  <a:sym typeface="Wingdings" pitchFamily="2" charset="2"/>
                </a:rPr>
                <a:t></a:t>
              </a:r>
            </a:p>
          </p:txBody>
        </p:sp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1564" y="1037"/>
              <a:ext cx="24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  <a:sym typeface="Wingdings" pitchFamily="2" charset="2"/>
                </a:rPr>
                <a:t></a:t>
              </a:r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940" y="1085"/>
              <a:ext cx="24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  <a:sym typeface="Wingdings" pitchFamily="2" charset="2"/>
                </a:rPr>
                <a:t></a:t>
              </a: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76" y="989"/>
              <a:ext cx="24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  <a:sym typeface="Wingdings" pitchFamily="2" charset="2"/>
                </a:rPr>
                <a:t></a:t>
              </a: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优先级，结合方向，短路运算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r>
              <a:rPr lang="zh-CN" altLang="en-US" dirty="0" smtClean="0"/>
              <a:t>记不住的话就用</a:t>
            </a:r>
            <a:r>
              <a:rPr lang="zh-CN" altLang="en-US" dirty="0" smtClean="0"/>
              <a:t>括号</a:t>
            </a:r>
            <a:r>
              <a:rPr lang="en-US" altLang="zh-CN" dirty="0" smtClean="0"/>
              <a:t>	//important</a:t>
            </a:r>
            <a:endParaRPr lang="en-US" altLang="zh-CN" dirty="0" smtClean="0"/>
          </a:p>
          <a:p>
            <a:r>
              <a:rPr lang="zh-CN" altLang="en-US" dirty="0" smtClean="0"/>
              <a:t>＋＋</a:t>
            </a:r>
            <a:r>
              <a:rPr lang="en-US" altLang="zh-CN" dirty="0" smtClean="0"/>
              <a:t>,</a:t>
            </a:r>
            <a:r>
              <a:rPr lang="zh-CN" altLang="en-US" dirty="0" smtClean="0"/>
              <a:t>－－</a:t>
            </a:r>
            <a:r>
              <a:rPr lang="en-US" altLang="zh-CN" dirty="0" smtClean="0"/>
              <a:t>			//important</a:t>
            </a:r>
            <a:endParaRPr lang="en-US" altLang="zh-CN" dirty="0" smtClean="0"/>
          </a:p>
          <a:p>
            <a:r>
              <a:rPr lang="zh-CN" altLang="en-US" dirty="0" smtClean="0"/>
              <a:t>结合方向</a:t>
            </a:r>
            <a:endParaRPr lang="en-US" altLang="zh-CN" dirty="0" smtClean="0"/>
          </a:p>
          <a:p>
            <a:r>
              <a:rPr lang="zh-CN" altLang="en-US" dirty="0" smtClean="0"/>
              <a:t>短路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节省时间，提升效率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03225" y="202406"/>
            <a:ext cx="53158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例   求三个数中最大数和最小数的差值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9876" y="621506"/>
            <a:ext cx="3843488" cy="3785652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>
                <a:solidFill>
                  <a:schemeClr val="tx1"/>
                </a:solidFill>
              </a:rPr>
              <a:t>#include &lt;stdio.h&gt;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</a:t>
            </a:r>
            <a:r>
              <a:rPr lang="zh-CN" altLang="zh-CN" sz="2400">
                <a:solidFill>
                  <a:srgbClr val="990033"/>
                </a:solidFill>
              </a:rPr>
              <a:t>int dif(int x,int y,int z);</a:t>
            </a:r>
          </a:p>
          <a:p>
            <a:pPr algn="l"/>
            <a:r>
              <a:rPr lang="zh-CN" altLang="zh-CN" sz="2400">
                <a:solidFill>
                  <a:srgbClr val="990033"/>
                </a:solidFill>
              </a:rPr>
              <a:t> int max(int x,int y,int z);</a:t>
            </a:r>
          </a:p>
          <a:p>
            <a:pPr algn="l"/>
            <a:r>
              <a:rPr lang="zh-CN" altLang="zh-CN" sz="2400">
                <a:solidFill>
                  <a:srgbClr val="990033"/>
                </a:solidFill>
              </a:rPr>
              <a:t> int min(int x,int y,int z);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void main()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{  int a,b,c,d;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scanf("%d%d%d",&amp;a,&amp;b,&amp;c);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</a:t>
            </a:r>
            <a:r>
              <a:rPr lang="zh-CN" altLang="zh-CN" sz="2400">
                <a:solidFill>
                  <a:schemeClr val="accent2"/>
                </a:solidFill>
              </a:rPr>
              <a:t>d=dif(a,b,c);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printf("Max-Min=%d\n",d);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6764" y="516732"/>
            <a:ext cx="3996222" cy="452431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>
                <a:solidFill>
                  <a:srgbClr val="990033"/>
                </a:solidFill>
              </a:rPr>
              <a:t>int dif(int x,int y,int z)</a:t>
            </a:r>
          </a:p>
          <a:p>
            <a:pPr algn="l"/>
            <a:r>
              <a:rPr lang="zh-CN" altLang="zh-CN" sz="2400">
                <a:solidFill>
                  <a:srgbClr val="990033"/>
                </a:solidFill>
              </a:rPr>
              <a:t>{  return max(x,y,z)-min(x,y,z); }</a:t>
            </a:r>
          </a:p>
          <a:p>
            <a:pPr algn="l"/>
            <a:r>
              <a:rPr lang="zh-CN" altLang="zh-CN" sz="2400"/>
              <a:t>int max(int x,int y,int z)</a:t>
            </a:r>
          </a:p>
          <a:p>
            <a:pPr algn="l"/>
            <a:r>
              <a:rPr lang="zh-CN" altLang="zh-CN" sz="2400"/>
              <a:t> {    int r;</a:t>
            </a:r>
          </a:p>
          <a:p>
            <a:pPr algn="l"/>
            <a:r>
              <a:rPr lang="zh-CN" altLang="zh-CN" sz="2400"/>
              <a:t>       r=x&gt;y?x:y;</a:t>
            </a:r>
          </a:p>
          <a:p>
            <a:pPr algn="l"/>
            <a:r>
              <a:rPr lang="zh-CN" altLang="zh-CN" sz="2400"/>
              <a:t>       return(r&gt;z?r:z);</a:t>
            </a:r>
          </a:p>
          <a:p>
            <a:pPr algn="l"/>
            <a:r>
              <a:rPr lang="zh-CN" altLang="zh-CN" sz="2400"/>
              <a:t> }</a:t>
            </a:r>
          </a:p>
          <a:p>
            <a:pPr algn="l"/>
            <a:r>
              <a:rPr lang="zh-CN" altLang="zh-CN" sz="2400">
                <a:solidFill>
                  <a:schemeClr val="accent2"/>
                </a:solidFill>
              </a:rPr>
              <a:t>int min(int x,int y,int z)</a:t>
            </a:r>
          </a:p>
          <a:p>
            <a:pPr algn="l"/>
            <a:r>
              <a:rPr lang="zh-CN" altLang="zh-CN" sz="2400">
                <a:solidFill>
                  <a:schemeClr val="accent2"/>
                </a:solidFill>
              </a:rPr>
              <a:t> {   int r;</a:t>
            </a:r>
          </a:p>
          <a:p>
            <a:pPr algn="l"/>
            <a:r>
              <a:rPr lang="zh-CN" altLang="zh-CN" sz="2400">
                <a:solidFill>
                  <a:schemeClr val="accent2"/>
                </a:solidFill>
              </a:rPr>
              <a:t>       r=x&lt;y?x:y;</a:t>
            </a:r>
          </a:p>
          <a:p>
            <a:pPr algn="l"/>
            <a:r>
              <a:rPr lang="zh-CN" altLang="zh-CN" sz="2400">
                <a:solidFill>
                  <a:schemeClr val="accent2"/>
                </a:solidFill>
              </a:rPr>
              <a:t>       return(r&lt;z?r:z);</a:t>
            </a:r>
          </a:p>
          <a:p>
            <a:pPr algn="l"/>
            <a:r>
              <a:rPr lang="zh-CN" altLang="zh-CN" sz="2400">
                <a:solidFill>
                  <a:schemeClr val="accent2"/>
                </a:solidFill>
              </a:rPr>
              <a:t> }</a:t>
            </a:r>
            <a:endParaRPr lang="zh-CN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  <p:bldP spid="27651" grpId="0" animBg="1" autoUpdateAnimBg="0"/>
      <p:bldP spid="27652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00100" y="1071552"/>
            <a:ext cx="6143668" cy="3000396"/>
            <a:chOff x="0" y="0"/>
            <a:chExt cx="3100" cy="1467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28" y="0"/>
              <a:ext cx="49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</a:rPr>
                <a:t>main( )</a:t>
              </a:r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0" y="459"/>
              <a:ext cx="83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调用函数dif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06" y="924"/>
              <a:ext cx="407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输出</a:t>
              </a:r>
            </a:p>
            <a:p>
              <a:r>
                <a:rPr lang="zh-CN" altLang="en-US">
                  <a:solidFill>
                    <a:schemeClr val="tx1"/>
                  </a:solidFill>
                </a:rPr>
                <a:t>结束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427" y="20"/>
              <a:ext cx="5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dif函数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468" y="29"/>
              <a:ext cx="63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max函数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191" y="493"/>
              <a:ext cx="92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调用函数max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69" y="193"/>
              <a:ext cx="0" cy="30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69" y="665"/>
              <a:ext cx="0" cy="33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900" y="226"/>
              <a:ext cx="724" cy="37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24" y="294"/>
              <a:ext cx="0" cy="2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624" y="961"/>
              <a:ext cx="0" cy="40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 flipV="1">
              <a:off x="852" y="665"/>
              <a:ext cx="760" cy="70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180" y="697"/>
              <a:ext cx="90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调用函数min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2244" y="262"/>
              <a:ext cx="468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676" y="346"/>
              <a:ext cx="0" cy="3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 flipV="1">
              <a:off x="2208" y="646"/>
              <a:ext cx="492" cy="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232" y="814"/>
              <a:ext cx="456" cy="12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2640" y="970"/>
              <a:ext cx="0" cy="24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 flipV="1">
              <a:off x="2220" y="862"/>
              <a:ext cx="384" cy="33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457" y="677"/>
              <a:ext cx="61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min函数</a:t>
              </a: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25" y="1332310"/>
            <a:ext cx="5613400" cy="285154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8600" y="228600"/>
            <a:ext cx="8534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sz="2800">
                <a:solidFill>
                  <a:schemeClr val="tx1"/>
                </a:solidFill>
                <a:ea typeface="隶书" pitchFamily="49" charset="-122"/>
              </a:rPr>
              <a:t>递归调用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sz="2400">
                <a:solidFill>
                  <a:schemeClr val="tx1"/>
                </a:solidFill>
                <a:ea typeface="隶书" pitchFamily="49" charset="-122"/>
              </a:rPr>
              <a:t>定义：函数直接或间接的调用自身叫函数的递归调用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3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8534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sz="2800" dirty="0">
                <a:solidFill>
                  <a:schemeClr val="tx1"/>
                </a:solidFill>
                <a:ea typeface="隶书" pitchFamily="49" charset="-122"/>
              </a:rPr>
              <a:t>递归调用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sz="2400" dirty="0">
                <a:solidFill>
                  <a:schemeClr val="tx1"/>
                </a:solidFill>
                <a:ea typeface="隶书" pitchFamily="49" charset="-122"/>
              </a:rPr>
              <a:t>定义：函数直接或间接的调用自身叫函数的递归调用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9288" y="2582475"/>
            <a:ext cx="801687" cy="1489473"/>
            <a:chOff x="0" y="0"/>
            <a:chExt cx="505" cy="1251"/>
          </a:xfrm>
        </p:grpSpPr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228" y="0"/>
              <a:ext cx="27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</a:rPr>
                <a:t>f( )</a:t>
              </a: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192" y="941"/>
              <a:ext cx="29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调f</a:t>
              </a:r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384" y="269"/>
              <a:ext cx="0" cy="6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 flipH="1">
              <a:off x="0" y="1037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V="1">
              <a:off x="0" y="125"/>
              <a:ext cx="0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0" y="125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929058" y="2643188"/>
            <a:ext cx="2286000" cy="1569243"/>
            <a:chOff x="0" y="0"/>
            <a:chExt cx="1440" cy="1318"/>
          </a:xfrm>
        </p:grpSpPr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0" y="1008"/>
              <a:ext cx="36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调f2</a:t>
              </a:r>
            </a:p>
          </p:txBody>
        </p: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912" y="1008"/>
              <a:ext cx="43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调f1</a:t>
              </a:r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56" y="144"/>
              <a:ext cx="3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</a:rPr>
                <a:t>f1( )</a:t>
              </a: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968" y="144"/>
              <a:ext cx="3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</a:rPr>
                <a:t>f2( )</a:t>
              </a:r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92" y="384"/>
              <a:ext cx="0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336" y="336"/>
              <a:ext cx="768" cy="7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1104" y="432"/>
              <a:ext cx="0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1248" y="1152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V="1">
              <a:off x="1440" y="0"/>
              <a:ext cx="0" cy="115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 flipH="1">
              <a:off x="192" y="0"/>
              <a:ext cx="124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192" y="0"/>
              <a:ext cx="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0" y="3779061"/>
            <a:ext cx="8534400" cy="12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algn="l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ea typeface="隶书" pitchFamily="49" charset="-122"/>
              </a:rPr>
              <a:t>说明</a:t>
            </a:r>
          </a:p>
          <a:p>
            <a:pPr marL="1600200" lvl="3" indent="-228600" algn="l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C编译系统对递归函数的自调用次数没有限制</a:t>
            </a:r>
          </a:p>
          <a:p>
            <a:pPr marL="1600200" lvl="3" indent="-228600" algn="l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每调用函数一次，在内存堆栈区分配空间，用于存放函数变量、返回值等信息，所以递归次数过多，可能引起堆栈溢出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1450976" y="837027"/>
            <a:ext cx="14861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zh-CN" dirty="0">
                <a:solidFill>
                  <a:schemeClr val="tx1"/>
                </a:solidFill>
              </a:rPr>
              <a:t>int  </a:t>
            </a:r>
            <a:r>
              <a:rPr lang="zh-CN" altLang="zh-CN" dirty="0"/>
              <a:t>f(int x)</a:t>
            </a:r>
            <a:endParaRPr lang="zh-CN" altLang="zh-CN" dirty="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zh-CN" dirty="0">
                <a:solidFill>
                  <a:schemeClr val="tx1"/>
                </a:solidFill>
              </a:rPr>
              <a:t>{    int y,z;</a:t>
            </a:r>
          </a:p>
          <a:p>
            <a:pPr algn="l" eaLnBrk="1" hangingPunct="1"/>
            <a:r>
              <a:rPr lang="zh-CN" altLang="zh-CN" dirty="0">
                <a:solidFill>
                  <a:schemeClr val="tx1"/>
                </a:solidFill>
              </a:rPr>
              <a:t>       ……</a:t>
            </a:r>
          </a:p>
          <a:p>
            <a:pPr algn="l" eaLnBrk="1" hangingPunct="1"/>
            <a:r>
              <a:rPr lang="zh-CN" altLang="zh-CN" dirty="0">
                <a:solidFill>
                  <a:schemeClr val="tx1"/>
                </a:solidFill>
              </a:rPr>
              <a:t>      </a:t>
            </a:r>
            <a:r>
              <a:rPr lang="zh-CN" altLang="zh-CN" dirty="0">
                <a:solidFill>
                  <a:schemeClr val="accent2"/>
                </a:solidFill>
              </a:rPr>
              <a:t>z=f(y);</a:t>
            </a:r>
            <a:endParaRPr lang="zh-CN" altLang="zh-CN" dirty="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zh-CN" dirty="0">
                <a:solidFill>
                  <a:schemeClr val="tx1"/>
                </a:solidFill>
              </a:rPr>
              <a:t>      …….</a:t>
            </a:r>
          </a:p>
          <a:p>
            <a:pPr algn="l" eaLnBrk="1" hangingPunct="1"/>
            <a:r>
              <a:rPr lang="zh-CN" altLang="zh-CN" dirty="0">
                <a:solidFill>
                  <a:schemeClr val="tx1"/>
                </a:solidFill>
              </a:rPr>
              <a:t>     return(2*z);</a:t>
            </a:r>
          </a:p>
          <a:p>
            <a:pPr algn="l" eaLnBrk="1" hangingPunct="1"/>
            <a:r>
              <a:rPr lang="zh-CN" altLang="zh-CN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719514" y="792973"/>
            <a:ext cx="4059237" cy="2044304"/>
            <a:chOff x="0" y="0"/>
            <a:chExt cx="2557" cy="1717"/>
          </a:xfrm>
        </p:grpSpPr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0" y="11"/>
              <a:ext cx="936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 dirty="0">
                  <a:solidFill>
                    <a:schemeClr val="tx1"/>
                  </a:solidFill>
                </a:rPr>
                <a:t>int  </a:t>
              </a:r>
              <a:r>
                <a:rPr lang="zh-CN" altLang="zh-CN" dirty="0"/>
                <a:t>f1(int x)</a:t>
              </a:r>
              <a:endParaRPr lang="zh-CN" altLang="zh-CN" dirty="0">
                <a:solidFill>
                  <a:schemeClr val="tx1"/>
                </a:solidFill>
              </a:endParaRPr>
            </a:p>
            <a:p>
              <a:pPr algn="l" eaLnBrk="1" hangingPunct="1"/>
              <a:r>
                <a:rPr lang="zh-CN" altLang="zh-CN" dirty="0">
                  <a:solidFill>
                    <a:schemeClr val="tx1"/>
                  </a:solidFill>
                </a:rPr>
                <a:t>{    int y,z;</a:t>
              </a:r>
            </a:p>
            <a:p>
              <a:pPr algn="l" eaLnBrk="1" hangingPunct="1"/>
              <a:r>
                <a:rPr lang="zh-CN" altLang="zh-CN" dirty="0">
                  <a:solidFill>
                    <a:schemeClr val="tx1"/>
                  </a:solidFill>
                </a:rPr>
                <a:t>       ……</a:t>
              </a:r>
            </a:p>
            <a:p>
              <a:pPr algn="l" eaLnBrk="1" hangingPunct="1"/>
              <a:r>
                <a:rPr lang="zh-CN" altLang="zh-CN" dirty="0">
                  <a:solidFill>
                    <a:schemeClr val="tx1"/>
                  </a:solidFill>
                </a:rPr>
                <a:t>      </a:t>
              </a:r>
              <a:r>
                <a:rPr lang="zh-CN" altLang="zh-CN" dirty="0">
                  <a:solidFill>
                    <a:schemeClr val="accent2"/>
                  </a:solidFill>
                </a:rPr>
                <a:t>z=f2(y);</a:t>
              </a:r>
            </a:p>
            <a:p>
              <a:pPr algn="l" eaLnBrk="1" hangingPunct="1"/>
              <a:r>
                <a:rPr lang="zh-CN" altLang="zh-CN" dirty="0">
                  <a:solidFill>
                    <a:schemeClr val="tx1"/>
                  </a:solidFill>
                </a:rPr>
                <a:t>      …….</a:t>
              </a:r>
            </a:p>
            <a:p>
              <a:pPr algn="l" eaLnBrk="1" hangingPunct="1"/>
              <a:r>
                <a:rPr lang="zh-CN" altLang="zh-CN" dirty="0">
                  <a:solidFill>
                    <a:schemeClr val="tx1"/>
                  </a:solidFill>
                </a:rPr>
                <a:t>     return(2*z);</a:t>
              </a:r>
            </a:p>
            <a:p>
              <a:pPr algn="l" eaLnBrk="1" hangingPunct="1"/>
              <a:r>
                <a:rPr lang="zh-CN" altLang="zh-CN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1589" y="0"/>
              <a:ext cx="968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int  </a:t>
              </a:r>
              <a:r>
                <a:rPr lang="zh-CN" altLang="zh-CN"/>
                <a:t>f2(int t)</a:t>
              </a:r>
              <a:endParaRPr lang="zh-CN" altLang="zh-CN">
                <a:solidFill>
                  <a:schemeClr val="tx1"/>
                </a:solidFill>
              </a:endParaRP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{    int a,c;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       ……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      </a:t>
              </a:r>
              <a:r>
                <a:rPr lang="zh-CN" altLang="zh-CN">
                  <a:solidFill>
                    <a:schemeClr val="accent2"/>
                  </a:solidFill>
                </a:rPr>
                <a:t>c=f1(a);</a:t>
              </a:r>
              <a:endParaRPr lang="zh-CN" altLang="zh-CN">
                <a:solidFill>
                  <a:schemeClr val="tx1"/>
                </a:solidFill>
              </a:endParaRP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      …….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     return(3+c);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flipV="1">
              <a:off x="874" y="163"/>
              <a:ext cx="766" cy="6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 flipH="1" flipV="1">
              <a:off x="840" y="141"/>
              <a:ext cx="823" cy="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9725" name="Picture 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1" y="2559860"/>
            <a:ext cx="2633663" cy="122039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bldLvl="3" autoUpdateAnimBg="0"/>
      <p:bldP spid="29718" grpId="0" build="p" bldLvl="4" autoUpdateAnimBg="0"/>
      <p:bldP spid="297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201216"/>
            <a:ext cx="3752850" cy="180736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4113" y="446485"/>
            <a:ext cx="3321050" cy="12525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" y="2076450"/>
            <a:ext cx="7904162" cy="269676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201216"/>
            <a:ext cx="3752850" cy="180736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1800" y="491729"/>
            <a:ext cx="4305300" cy="3448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0" y="1"/>
            <a:ext cx="4476750" cy="308848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201216"/>
            <a:ext cx="3752850" cy="180736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088" y="3718323"/>
            <a:ext cx="7366000" cy="102989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96900" y="271463"/>
            <a:ext cx="19335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例 求n的阶乘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339" y="908448"/>
            <a:ext cx="4154487" cy="340280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96900" y="271463"/>
            <a:ext cx="19335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例 求n的阶乘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01663" y="914400"/>
          <a:ext cx="3148012" cy="607219"/>
        </p:xfrm>
        <a:graphic>
          <a:graphicData uri="http://schemas.openxmlformats.org/presentationml/2006/ole">
            <p:oleObj spid="_x0000_s16386" r:id="rId4" imgW="1778317" imgH="457517" progId="Equation.3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643438" y="148785"/>
            <a:ext cx="3929089" cy="4708981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#include &lt;stdio.h&gt;</a:t>
            </a:r>
          </a:p>
          <a:p>
            <a:pPr algn="l"/>
            <a:r>
              <a:rPr lang="zh-CN" altLang="zh-CN" sz="2000" dirty="0"/>
              <a:t>int fac(int n)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{   int f;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if(n&lt;0)  printf("n&lt;0,data error!");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else if(n==0||n==1)  f=1;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else </a:t>
            </a:r>
            <a:r>
              <a:rPr lang="zh-CN" altLang="zh-CN" sz="2000" dirty="0">
                <a:solidFill>
                  <a:schemeClr val="accent2"/>
                </a:solidFill>
              </a:rPr>
              <a:t>f=fac(n-1)*n;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return(f);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{   int n, y;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printf("Input a integer number:");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scanf("%d",&amp;n);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</a:t>
            </a:r>
            <a:r>
              <a:rPr lang="zh-CN" altLang="zh-CN" sz="2000" dirty="0"/>
              <a:t>y=fac(n);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printf("%d! =%15d",n,y);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6375" y="2166938"/>
            <a:ext cx="3937000" cy="2231231"/>
            <a:chOff x="0" y="0"/>
            <a:chExt cx="2480" cy="1874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0" y="9"/>
              <a:ext cx="997" cy="39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  <a:p>
              <a:r>
                <a:rPr lang="zh-CN" altLang="zh-CN"/>
                <a:t>fac(3)</a:t>
              </a:r>
            </a:p>
            <a:p>
              <a:r>
                <a:rPr lang="zh-CN" altLang="zh-CN"/>
                <a:t>=fac(2)*3</a:t>
              </a:r>
            </a:p>
            <a:p>
              <a:endParaRPr lang="zh-CN" altLang="zh-CN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46" y="201"/>
              <a:ext cx="87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57" y="713"/>
              <a:ext cx="997" cy="39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  <a:p>
              <a:r>
                <a:rPr lang="zh-CN" altLang="zh-CN"/>
                <a:t>fac(2)</a:t>
              </a:r>
            </a:p>
            <a:p>
              <a:r>
                <a:rPr lang="zh-CN" altLang="zh-CN"/>
                <a:t>=fac(1)*2</a:t>
              </a:r>
            </a:p>
            <a:p>
              <a:endParaRPr lang="zh-CN" altLang="zh-CN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103" y="905"/>
              <a:ext cx="87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587" y="1481"/>
              <a:ext cx="997" cy="39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  <a:p>
              <a:r>
                <a:rPr lang="zh-CN" altLang="zh-CN"/>
                <a:t>fac(1)</a:t>
              </a:r>
            </a:p>
            <a:p>
              <a:r>
                <a:rPr lang="zh-CN" altLang="zh-CN"/>
                <a:t>=1</a:t>
              </a:r>
            </a:p>
            <a:p>
              <a:endParaRPr lang="zh-CN" altLang="zh-CN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651" y="1673"/>
              <a:ext cx="87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1483" y="722"/>
              <a:ext cx="997" cy="39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  <a:p>
              <a:r>
                <a:rPr lang="zh-CN" altLang="zh-CN"/>
                <a:t>fac(2)</a:t>
              </a:r>
            </a:p>
            <a:p>
              <a:r>
                <a:rPr lang="zh-CN" altLang="zh-CN"/>
                <a:t>=1*2</a:t>
              </a:r>
            </a:p>
            <a:p>
              <a:endParaRPr lang="zh-CN" altLang="zh-CN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529" y="914"/>
              <a:ext cx="87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1417" y="0"/>
              <a:ext cx="997" cy="39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  <a:p>
              <a:r>
                <a:rPr lang="zh-CN" altLang="zh-CN"/>
                <a:t>fac(3)</a:t>
              </a:r>
            </a:p>
            <a:p>
              <a:r>
                <a:rPr lang="zh-CN" altLang="zh-CN"/>
                <a:t>=2*3</a:t>
              </a:r>
            </a:p>
            <a:p>
              <a:endParaRPr lang="zh-CN" altLang="zh-CN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1518" y="201"/>
              <a:ext cx="87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437" y="411"/>
              <a:ext cx="55" cy="2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601" y="1115"/>
              <a:ext cx="339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V="1">
              <a:off x="1305" y="1106"/>
              <a:ext cx="549" cy="41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 flipV="1">
              <a:off x="1881" y="365"/>
              <a:ext cx="110" cy="3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385763"/>
            <a:ext cx="7772400" cy="3657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/>
              <a:t>问题描述：</a:t>
            </a:r>
            <a:r>
              <a:rPr lang="zh-CN" altLang="zh-CN"/>
              <a:t>Hanoi</a:t>
            </a:r>
            <a:r>
              <a:rPr lang="zh-CN"/>
              <a:t>塔包括一对尺寸不等的圆盘和三个分别为</a:t>
            </a:r>
            <a:r>
              <a:rPr lang="zh-CN" altLang="zh-CN"/>
              <a:t>A B C</a:t>
            </a:r>
            <a:r>
              <a:rPr lang="zh-CN"/>
              <a:t>的针，初始状态为</a:t>
            </a:r>
            <a:r>
              <a:rPr lang="zh-CN" altLang="zh-CN"/>
              <a:t>n</a:t>
            </a:r>
            <a:r>
              <a:rPr lang="zh-CN"/>
              <a:t>个圆盘放在针</a:t>
            </a:r>
            <a:r>
              <a:rPr lang="zh-CN" altLang="zh-CN"/>
              <a:t>A</a:t>
            </a:r>
            <a:r>
              <a:rPr lang="zh-CN"/>
              <a:t>上。现在要讲圆盘从针</a:t>
            </a:r>
            <a:r>
              <a:rPr lang="zh-CN" altLang="zh-CN"/>
              <a:t>A</a:t>
            </a:r>
            <a:r>
              <a:rPr lang="zh-CN"/>
              <a:t>移动到针</a:t>
            </a:r>
            <a:r>
              <a:rPr lang="zh-CN" altLang="zh-CN"/>
              <a:t>C</a:t>
            </a:r>
            <a:r>
              <a:rPr lang="zh-CN"/>
              <a:t>上，一次只能用移动一个圆盘，并且一相同的顺序重新构建</a:t>
            </a:r>
            <a:r>
              <a:rPr lang="zh-CN" altLang="zh-CN"/>
              <a:t>n</a:t>
            </a:r>
            <a:r>
              <a:rPr lang="zh-CN"/>
              <a:t>个圆盘。在移动圆盘时，尺寸大的圆盘不允许放在尺寸小的圆盘上。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17750" y="3271838"/>
            <a:ext cx="4249738" cy="1358224"/>
            <a:chOff x="0" y="0"/>
            <a:chExt cx="3984" cy="152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1248" cy="1527"/>
              <a:chOff x="0" y="0"/>
              <a:chExt cx="1248" cy="1527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248" cy="1104"/>
                <a:chOff x="0" y="0"/>
                <a:chExt cx="1248" cy="1104"/>
              </a:xfrm>
            </p:grpSpPr>
            <p:sp>
              <p:nvSpPr>
                <p:cNvPr id="35846" name="Line 6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124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7" name="Line 7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110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48" name="Text Box 8"/>
              <p:cNvSpPr txBox="1">
                <a:spLocks noChangeArrowheads="1"/>
              </p:cNvSpPr>
              <p:nvPr/>
            </p:nvSpPr>
            <p:spPr bwMode="auto">
              <a:xfrm>
                <a:off x="424" y="1112"/>
                <a:ext cx="302" cy="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zh-CN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392" y="0"/>
              <a:ext cx="1248" cy="1527"/>
              <a:chOff x="0" y="0"/>
              <a:chExt cx="1248" cy="1527"/>
            </a:xfrm>
          </p:grpSpPr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248" cy="1104"/>
                <a:chOff x="0" y="0"/>
                <a:chExt cx="1248" cy="1104"/>
              </a:xfrm>
            </p:grpSpPr>
            <p:sp>
              <p:nvSpPr>
                <p:cNvPr id="35851" name="Line 11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124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2" name="Line 12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110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53" name="Text Box 13"/>
              <p:cNvSpPr txBox="1">
                <a:spLocks noChangeArrowheads="1"/>
              </p:cNvSpPr>
              <p:nvPr/>
            </p:nvSpPr>
            <p:spPr bwMode="auto">
              <a:xfrm>
                <a:off x="336" y="1112"/>
                <a:ext cx="521" cy="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zh-CN" altLang="zh-CN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36" y="0"/>
              <a:ext cx="1248" cy="1527"/>
              <a:chOff x="0" y="0"/>
              <a:chExt cx="1248" cy="1527"/>
            </a:xfrm>
          </p:grpSpPr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248" cy="1104"/>
                <a:chOff x="0" y="0"/>
                <a:chExt cx="1248" cy="1104"/>
              </a:xfrm>
            </p:grpSpPr>
            <p:sp>
              <p:nvSpPr>
                <p:cNvPr id="35856" name="Line 16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124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7" name="Line 17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110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428" y="1112"/>
                <a:ext cx="307" cy="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zh-CN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192" y="960"/>
              <a:ext cx="768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336" y="816"/>
              <a:ext cx="480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432" y="672"/>
              <a:ext cx="288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1.3</a:t>
            </a:r>
            <a:r>
              <a:rPr lang="zh-CN" altLang="en-US" b="1" dirty="0" smtClean="0">
                <a:solidFill>
                  <a:srgbClr val="C00000"/>
                </a:solidFill>
              </a:rPr>
              <a:t>代码段的构成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以顺序结构为例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代价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时间复杂度 空间复杂度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1.7ACM</a:t>
            </a:r>
            <a:r>
              <a:rPr lang="zh-CN" altLang="en-US" dirty="0" smtClean="0"/>
              <a:t>比赛代码基本结构</a:t>
            </a:r>
            <a:endParaRPr lang="en-US" altLang="zh-CN" dirty="0" smtClean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1.10ACM</a:t>
            </a:r>
            <a:r>
              <a:rPr lang="zh-CN" altLang="en-US" dirty="0" smtClean="0"/>
              <a:t>比赛中常见的错误及原因</a:t>
            </a:r>
            <a:endParaRPr lang="en-US" altLang="zh-CN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34964" y="220266"/>
            <a:ext cx="19159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例  Hanoi问题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500430" y="142858"/>
            <a:ext cx="4358244" cy="4801314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dirty="0">
                <a:solidFill>
                  <a:schemeClr val="tx1"/>
                </a:solidFill>
              </a:rPr>
              <a:t>void   move(char  getone, char  putone)</a:t>
            </a:r>
          </a:p>
          <a:p>
            <a:pPr algn="l"/>
            <a:endParaRPr lang="zh-CN" altLang="zh-CN" dirty="0">
              <a:solidFill>
                <a:schemeClr val="tx1"/>
              </a:solidFill>
            </a:endParaRP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{   printf("%c---&gt;%c\n",getone,putone); }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void  hanoi(int n,char one,char two,char three)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{   if(n==1)  move(one,three);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    else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    {     </a:t>
            </a:r>
            <a:r>
              <a:rPr lang="zh-CN" altLang="zh-CN" dirty="0">
                <a:solidFill>
                  <a:schemeClr val="accent2"/>
                </a:solidFill>
              </a:rPr>
              <a:t>hanoi(n-1,one,three,two);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	move(one,three);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	</a:t>
            </a:r>
            <a:r>
              <a:rPr lang="zh-CN" altLang="zh-CN" dirty="0">
                <a:solidFill>
                  <a:schemeClr val="accent2"/>
                </a:solidFill>
              </a:rPr>
              <a:t>hanoi(n-1,two,one,three);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{   int m;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    printf("Input the number of disks:");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    scanf("%d",&amp;m);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    printf("The steps to moving %3d disks:\n",m);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    hanoi(m,'A','B','C')</a:t>
            </a:r>
            <a:r>
              <a:rPr lang="zh-CN" altLang="zh-CN" dirty="0" smtClean="0">
                <a:solidFill>
                  <a:schemeClr val="tx1"/>
                </a:solidFill>
              </a:rPr>
              <a:t>;}</a:t>
            </a:r>
            <a:endParaRPr lang="zh-CN" altLang="zh-CN" dirty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285875"/>
            <a:ext cx="2705100" cy="804318"/>
            <a:chOff x="0" y="0"/>
            <a:chExt cx="3984" cy="1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1248" cy="1763"/>
              <a:chOff x="0" y="0"/>
              <a:chExt cx="1248" cy="1763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248" cy="1104"/>
                <a:chOff x="0" y="0"/>
                <a:chExt cx="1248" cy="1104"/>
              </a:xfrm>
            </p:grpSpPr>
            <p:sp>
              <p:nvSpPr>
                <p:cNvPr id="36871" name="Line 7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124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72" name="Line 8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110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325" y="953"/>
                <a:ext cx="47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zh-CN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92" y="0"/>
              <a:ext cx="1248" cy="1763"/>
              <a:chOff x="0" y="0"/>
              <a:chExt cx="1248" cy="1763"/>
            </a:xfrm>
          </p:grpSpPr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1248" cy="1104"/>
                <a:chOff x="0" y="0"/>
                <a:chExt cx="1248" cy="1104"/>
              </a:xfrm>
            </p:grpSpPr>
            <p:sp>
              <p:nvSpPr>
                <p:cNvPr id="36876" name="Line 12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124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77" name="Line 13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110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78" name="Text Box 14"/>
              <p:cNvSpPr txBox="1">
                <a:spLocks noChangeArrowheads="1"/>
              </p:cNvSpPr>
              <p:nvPr/>
            </p:nvSpPr>
            <p:spPr bwMode="auto">
              <a:xfrm>
                <a:off x="336" y="953"/>
                <a:ext cx="444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zh-CN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736" y="0"/>
              <a:ext cx="1248" cy="1762"/>
              <a:chOff x="0" y="0"/>
              <a:chExt cx="1248" cy="1762"/>
            </a:xfrm>
          </p:grpSpPr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0"/>
                <a:ext cx="1248" cy="1104"/>
                <a:chOff x="0" y="0"/>
                <a:chExt cx="1248" cy="1104"/>
              </a:xfrm>
            </p:grpSpPr>
            <p:sp>
              <p:nvSpPr>
                <p:cNvPr id="36881" name="Line 17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124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82" name="Line 18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110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83" name="Text Box 19"/>
              <p:cNvSpPr txBox="1">
                <a:spLocks noChangeArrowheads="1"/>
              </p:cNvSpPr>
              <p:nvPr/>
            </p:nvSpPr>
            <p:spPr bwMode="auto">
              <a:xfrm>
                <a:off x="334" y="952"/>
                <a:ext cx="482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zh-CN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192" y="960"/>
              <a:ext cx="768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336" y="816"/>
              <a:ext cx="480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432" y="672"/>
              <a:ext cx="288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83226" y="1506141"/>
            <a:ext cx="3173413" cy="1159669"/>
          </a:xfrm>
          <a:ln/>
        </p:spPr>
        <p:txBody>
          <a:bodyPr>
            <a:normAutofit fontScale="85000" lnSpcReduction="20000"/>
          </a:bodyPr>
          <a:lstStyle/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zh-CN" sz="2800"/>
              <a:t>实参与形参</a:t>
            </a:r>
            <a:r>
              <a:rPr lang="zh-CN" sz="2800">
                <a:solidFill>
                  <a:schemeClr val="accent2"/>
                </a:solidFill>
              </a:rPr>
              <a:t>个数相等</a:t>
            </a:r>
            <a:r>
              <a:rPr lang="zh-CN" sz="2800"/>
              <a:t>，</a:t>
            </a:r>
            <a:r>
              <a:rPr lang="zh-CN" sz="2800">
                <a:solidFill>
                  <a:schemeClr val="accent2"/>
                </a:solidFill>
              </a:rPr>
              <a:t>类型一致</a:t>
            </a:r>
            <a:r>
              <a:rPr lang="zh-CN" sz="2800"/>
              <a:t>，</a:t>
            </a:r>
            <a:r>
              <a:rPr lang="zh-CN" sz="2800">
                <a:solidFill>
                  <a:schemeClr val="accent2"/>
                </a:solidFill>
              </a:rPr>
              <a:t>按顺序一一对应</a:t>
            </a:r>
            <a:endParaRPr lang="zh-CN" sz="2800"/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endParaRPr lang="zh-CN" altLang="zh-CN" sz="280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1" y="407194"/>
            <a:ext cx="3895725" cy="43148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9189" y="2999185"/>
            <a:ext cx="3298825" cy="894159"/>
            <a:chOff x="0" y="0"/>
            <a:chExt cx="2115" cy="32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1679" y="0"/>
              <a:ext cx="4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>
                  <a:solidFill>
                    <a:schemeClr val="tx1"/>
                  </a:solidFill>
                </a:rPr>
                <a:t>实参</a:t>
              </a:r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 flipH="1">
              <a:off x="0" y="175"/>
              <a:ext cx="1738" cy="14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94026" y="1006079"/>
            <a:ext cx="2513013" cy="646509"/>
            <a:chOff x="0" y="0"/>
            <a:chExt cx="2168" cy="543"/>
          </a:xfrm>
        </p:grpSpPr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1732" y="0"/>
              <a:ext cx="436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>
                  <a:solidFill>
                    <a:schemeClr val="tx1"/>
                  </a:solidFill>
                </a:rPr>
                <a:t>形参</a:t>
              </a:r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H="1">
              <a:off x="0" y="149"/>
              <a:ext cx="1839" cy="1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390775" y="2181225"/>
            <a:ext cx="3797300" cy="496491"/>
            <a:chOff x="0" y="0"/>
            <a:chExt cx="2392" cy="417"/>
          </a:xfrm>
        </p:grpSpPr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H="1">
              <a:off x="0" y="157"/>
              <a:ext cx="1774" cy="26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1549" y="0"/>
              <a:ext cx="8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>
                  <a:solidFill>
                    <a:schemeClr val="tx1"/>
                  </a:solidFill>
                </a:rPr>
                <a:t>函数</a:t>
              </a:r>
              <a:r>
                <a:rPr lang="zh-CN"/>
                <a:t>返回值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048000" y="3839767"/>
            <a:ext cx="3187700" cy="369093"/>
            <a:chOff x="0" y="0"/>
            <a:chExt cx="2008" cy="310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1165" y="0"/>
              <a:ext cx="8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>
                  <a:solidFill>
                    <a:schemeClr val="tx1"/>
                  </a:solidFill>
                </a:rPr>
                <a:t>函数的调用</a:t>
              </a:r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H="1" flipV="1">
              <a:off x="0" y="29"/>
              <a:ext cx="1142" cy="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048000" y="536973"/>
            <a:ext cx="3536950" cy="697706"/>
            <a:chOff x="0" y="0"/>
            <a:chExt cx="2228" cy="586"/>
          </a:xfrm>
        </p:grpSpPr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1385" y="0"/>
              <a:ext cx="8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</a:pPr>
              <a:r>
                <a:rPr lang="zh-CN">
                  <a:solidFill>
                    <a:schemeClr val="tx1"/>
                  </a:solidFill>
                </a:rPr>
                <a:t>函数的定义</a:t>
              </a:r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 flipV="1">
              <a:off x="0" y="125"/>
              <a:ext cx="1258" cy="46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3525" y="163116"/>
            <a:ext cx="8618538" cy="1090613"/>
          </a:xfrm>
        </p:spPr>
        <p:txBody>
          <a:bodyPr/>
          <a:lstStyle/>
          <a:p>
            <a:r>
              <a:rPr lang="zh-CN" altLang="zh-CN">
                <a:solidFill>
                  <a:schemeClr val="accent1"/>
                </a:solidFill>
              </a:rPr>
              <a:t>6.7</a:t>
            </a:r>
            <a:r>
              <a:rPr lang="zh-CN" altLang="zh-CN"/>
              <a:t> </a:t>
            </a:r>
            <a:r>
              <a:rPr lang="zh-CN"/>
              <a:t>数组作为函数参数</a:t>
            </a:r>
          </a:p>
          <a:p>
            <a:pPr lvl="1"/>
            <a:r>
              <a:rPr lang="zh-CN"/>
              <a:t>数组元素作函数实参</a:t>
            </a:r>
            <a:r>
              <a:rPr lang="zh-CN" altLang="zh-CN"/>
              <a:t>——</a:t>
            </a:r>
            <a:r>
              <a:rPr lang="zh-CN">
                <a:solidFill>
                  <a:schemeClr val="accent2"/>
                </a:solidFill>
              </a:rPr>
              <a:t>值传递</a:t>
            </a:r>
            <a:endParaRPr lang="zh-CN"/>
          </a:p>
        </p:txBody>
      </p:sp>
      <p:graphicFrame>
        <p:nvGraphicFramePr>
          <p:cNvPr id="38915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689350" y="1184672"/>
          <a:ext cx="882650" cy="542925"/>
        </p:xfrm>
        <a:graphic>
          <a:graphicData uri="http://schemas.openxmlformats.org/presentationml/2006/ole">
            <p:oleObj spid="_x0000_s17410" r:id="rId5" imgW="571817" imgH="467042" progId="Package">
              <p:embed/>
            </p:oleObj>
          </a:graphicData>
        </a:graphic>
      </p:graphicFrame>
      <p:sp useBgFill="1">
        <p:nvSpPr>
          <p:cNvPr id="38916" name="AutoShape 4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685800" y="4457700"/>
            <a:ext cx="533400" cy="514350"/>
          </a:xfrm>
          <a:prstGeom prst="actionButtonDocument">
            <a:avLst/>
          </a:prstGeom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95300" y="1234679"/>
            <a:ext cx="30925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例  两个数组大小比较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35176" y="1700213"/>
            <a:ext cx="4156075" cy="2197893"/>
            <a:chOff x="0" y="0"/>
            <a:chExt cx="2618" cy="184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888" cy="1806"/>
              <a:chOff x="0" y="0"/>
              <a:chExt cx="888" cy="1806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58" y="236"/>
                <a:ext cx="730" cy="1232"/>
                <a:chOff x="0" y="0"/>
                <a:chExt cx="1133" cy="1232"/>
              </a:xfrm>
            </p:grpSpPr>
            <p:sp>
              <p:nvSpPr>
                <p:cNvPr id="38921" name="Rectangle 9"/>
                <p:cNvSpPr>
                  <a:spLocks noChangeArrowheads="1"/>
                </p:cNvSpPr>
                <p:nvPr/>
              </p:nvSpPr>
              <p:spPr bwMode="auto">
                <a:xfrm>
                  <a:off x="11" y="0"/>
                  <a:ext cx="1122" cy="31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22" name="Line 10"/>
                <p:cNvSpPr>
                  <a:spLocks noChangeShapeType="1"/>
                </p:cNvSpPr>
                <p:nvPr/>
              </p:nvSpPr>
              <p:spPr bwMode="auto">
                <a:xfrm>
                  <a:off x="0" y="499"/>
                  <a:ext cx="1122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23" name="Line 11"/>
                <p:cNvSpPr>
                  <a:spLocks noChangeShapeType="1"/>
                </p:cNvSpPr>
                <p:nvPr/>
              </p:nvSpPr>
              <p:spPr bwMode="auto">
                <a:xfrm>
                  <a:off x="11" y="1232"/>
                  <a:ext cx="1111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24" name="Line 12"/>
                <p:cNvSpPr>
                  <a:spLocks noChangeShapeType="1"/>
                </p:cNvSpPr>
                <p:nvPr/>
              </p:nvSpPr>
              <p:spPr bwMode="auto">
                <a:xfrm>
                  <a:off x="11" y="976"/>
                  <a:ext cx="1122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2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" y="744"/>
                  <a:ext cx="1122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26" name="Line 14"/>
                <p:cNvSpPr>
                  <a:spLocks noChangeShapeType="1"/>
                </p:cNvSpPr>
                <p:nvPr/>
              </p:nvSpPr>
              <p:spPr bwMode="auto">
                <a:xfrm>
                  <a:off x="10" y="244"/>
                  <a:ext cx="1111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0" y="233"/>
                <a:ext cx="183" cy="1573"/>
                <a:chOff x="0" y="0"/>
                <a:chExt cx="183" cy="1573"/>
              </a:xfrm>
            </p:grpSpPr>
            <p:sp>
              <p:nvSpPr>
                <p:cNvPr id="389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0" y="1010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89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0" y="757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89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0" y="505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893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0" y="252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89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89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0" y="1263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38934" name="Text Box 22"/>
              <p:cNvSpPr txBox="1">
                <a:spLocks noChangeArrowheads="1"/>
              </p:cNvSpPr>
              <p:nvPr/>
            </p:nvSpPr>
            <p:spPr bwMode="auto">
              <a:xfrm>
                <a:off x="482" y="0"/>
                <a:ext cx="17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376" y="235"/>
                <a:ext cx="250" cy="1556"/>
                <a:chOff x="0" y="0"/>
                <a:chExt cx="250" cy="1556"/>
              </a:xfrm>
            </p:grpSpPr>
            <p:sp>
              <p:nvSpPr>
                <p:cNvPr id="3893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525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56</a:t>
                  </a:r>
                </a:p>
              </p:txBody>
            </p:sp>
            <p:sp>
              <p:nvSpPr>
                <p:cNvPr id="3893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0" y="262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23</a:t>
                  </a:r>
                </a:p>
              </p:txBody>
            </p:sp>
            <p:sp>
              <p:nvSpPr>
                <p:cNvPr id="389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12</a:t>
                  </a:r>
                </a:p>
              </p:txBody>
            </p:sp>
            <p:sp>
              <p:nvSpPr>
                <p:cNvPr id="389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0" y="765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389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983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76</a:t>
                  </a:r>
                </a:p>
              </p:txBody>
            </p:sp>
            <p:sp>
              <p:nvSpPr>
                <p:cNvPr id="389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0" y="1246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88</a:t>
                  </a:r>
                </a:p>
              </p:txBody>
            </p:sp>
          </p:grp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1754" y="33"/>
              <a:ext cx="864" cy="1813"/>
              <a:chOff x="0" y="0"/>
              <a:chExt cx="864" cy="1813"/>
            </a:xfrm>
          </p:grpSpPr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0" y="221"/>
                <a:ext cx="864" cy="1592"/>
                <a:chOff x="0" y="0"/>
                <a:chExt cx="1342" cy="1592"/>
              </a:xfrm>
            </p:grpSpPr>
            <p:grpSp>
              <p:nvGrpSpPr>
                <p:cNvPr id="9" name="Group 3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33" cy="1232"/>
                  <a:chOff x="0" y="0"/>
                  <a:chExt cx="1133" cy="1232"/>
                </a:xfrm>
              </p:grpSpPr>
              <p:sp>
                <p:nvSpPr>
                  <p:cNvPr id="3894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1122" cy="310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0" y="499"/>
                    <a:ext cx="1122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" y="1232"/>
                    <a:ext cx="1111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1" y="976"/>
                    <a:ext cx="1122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9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" y="744"/>
                    <a:ext cx="1122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0" y="244"/>
                    <a:ext cx="1111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047" y="1029"/>
                  <a:ext cx="28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895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47" y="776"/>
                  <a:ext cx="28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89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047" y="524"/>
                  <a:ext cx="28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895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47" y="271"/>
                  <a:ext cx="28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895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058" y="19"/>
                  <a:ext cx="28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895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058" y="1282"/>
                  <a:ext cx="28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38957" name="Text Box 45"/>
              <p:cNvSpPr txBox="1">
                <a:spLocks noChangeArrowheads="1"/>
              </p:cNvSpPr>
              <p:nvPr/>
            </p:nvSpPr>
            <p:spPr bwMode="auto">
              <a:xfrm>
                <a:off x="340" y="0"/>
                <a:ext cx="181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10" name="Group 46"/>
              <p:cNvGrpSpPr>
                <a:grpSpLocks/>
              </p:cNvGrpSpPr>
              <p:nvPr/>
            </p:nvGrpSpPr>
            <p:grpSpPr bwMode="auto">
              <a:xfrm>
                <a:off x="229" y="231"/>
                <a:ext cx="250" cy="1556"/>
                <a:chOff x="0" y="0"/>
                <a:chExt cx="250" cy="1556"/>
              </a:xfrm>
            </p:grpSpPr>
            <p:sp>
              <p:nvSpPr>
                <p:cNvPr id="3895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0" y="525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21</a:t>
                  </a:r>
                </a:p>
              </p:txBody>
            </p:sp>
            <p:sp>
              <p:nvSpPr>
                <p:cNvPr id="3896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0" y="262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23</a:t>
                  </a:r>
                </a:p>
              </p:txBody>
            </p:sp>
            <p:sp>
              <p:nvSpPr>
                <p:cNvPr id="3896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43</a:t>
                  </a:r>
                </a:p>
              </p:txBody>
            </p:sp>
            <p:sp>
              <p:nvSpPr>
                <p:cNvPr id="3896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0" y="765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98</a:t>
                  </a:r>
                </a:p>
              </p:txBody>
            </p:sp>
            <p:sp>
              <p:nvSpPr>
                <p:cNvPr id="389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0" y="983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66</a:t>
                  </a:r>
                </a:p>
              </p:txBody>
            </p:sp>
            <p:sp>
              <p:nvSpPr>
                <p:cNvPr id="3896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0" y="1246"/>
                  <a:ext cx="2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54</a:t>
                  </a:r>
                </a:p>
              </p:txBody>
            </p:sp>
          </p:grpSp>
        </p:grpSp>
      </p:grp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1689101" y="3905251"/>
            <a:ext cx="61106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zh-CN">
                <a:solidFill>
                  <a:schemeClr val="tx1"/>
                </a:solidFill>
              </a:rPr>
              <a:t>n=0</a:t>
            </a:r>
          </a:p>
          <a:p>
            <a:pPr algn="l" eaLnBrk="1" hangingPunct="1"/>
            <a:r>
              <a:rPr lang="zh-CN" altLang="zh-CN">
                <a:solidFill>
                  <a:schemeClr val="tx1"/>
                </a:solidFill>
              </a:rPr>
              <a:t>m=0</a:t>
            </a:r>
          </a:p>
          <a:p>
            <a:pPr algn="l" eaLnBrk="1" hangingPunct="1"/>
            <a:r>
              <a:rPr lang="zh-CN" altLang="zh-CN">
                <a:solidFill>
                  <a:schemeClr val="tx1"/>
                </a:solidFill>
              </a:rPr>
              <a:t>k=0</a:t>
            </a:r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2701926" y="2003822"/>
            <a:ext cx="2022475" cy="2825353"/>
            <a:chOff x="0" y="0"/>
            <a:chExt cx="1274" cy="2373"/>
          </a:xfrm>
        </p:grpSpPr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523" y="0"/>
              <a:ext cx="751" cy="310"/>
              <a:chOff x="0" y="0"/>
              <a:chExt cx="751" cy="310"/>
            </a:xfrm>
          </p:grpSpPr>
          <p:sp>
            <p:nvSpPr>
              <p:cNvPr id="38968" name="Line 56"/>
              <p:cNvSpPr>
                <a:spLocks noChangeShapeType="1"/>
              </p:cNvSpPr>
              <p:nvPr/>
            </p:nvSpPr>
            <p:spPr bwMode="auto">
              <a:xfrm>
                <a:off x="462" y="136"/>
                <a:ext cx="289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9" name="Text Box 57"/>
              <p:cNvSpPr txBox="1">
                <a:spLocks noChangeArrowheads="1"/>
              </p:cNvSpPr>
              <p:nvPr/>
            </p:nvSpPr>
            <p:spPr bwMode="auto">
              <a:xfrm>
                <a:off x="32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38970" name="Line 58"/>
              <p:cNvSpPr>
                <a:spLocks noChangeShapeType="1"/>
              </p:cNvSpPr>
              <p:nvPr/>
            </p:nvSpPr>
            <p:spPr bwMode="auto">
              <a:xfrm flipH="1">
                <a:off x="0" y="128"/>
                <a:ext cx="30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0" y="1597"/>
              <a:ext cx="385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n=0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m=0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k=1</a:t>
              </a:r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3532188" y="2297906"/>
            <a:ext cx="1192212" cy="2531269"/>
            <a:chOff x="0" y="0"/>
            <a:chExt cx="751" cy="2126"/>
          </a:xfrm>
        </p:grpSpPr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0" y="0"/>
              <a:ext cx="751" cy="310"/>
              <a:chOff x="0" y="0"/>
              <a:chExt cx="751" cy="310"/>
            </a:xfrm>
          </p:grpSpPr>
          <p:sp>
            <p:nvSpPr>
              <p:cNvPr id="38974" name="Line 62"/>
              <p:cNvSpPr>
                <a:spLocks noChangeShapeType="1"/>
              </p:cNvSpPr>
              <p:nvPr/>
            </p:nvSpPr>
            <p:spPr bwMode="auto">
              <a:xfrm>
                <a:off x="462" y="136"/>
                <a:ext cx="289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5" name="Text Box 63"/>
              <p:cNvSpPr txBox="1">
                <a:spLocks noChangeArrowheads="1"/>
              </p:cNvSpPr>
              <p:nvPr/>
            </p:nvSpPr>
            <p:spPr bwMode="auto">
              <a:xfrm>
                <a:off x="32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38976" name="Line 64"/>
              <p:cNvSpPr>
                <a:spLocks noChangeShapeType="1"/>
              </p:cNvSpPr>
              <p:nvPr/>
            </p:nvSpPr>
            <p:spPr bwMode="auto">
              <a:xfrm flipH="1">
                <a:off x="0" y="128"/>
                <a:ext cx="30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77" name="Text Box 65"/>
            <p:cNvSpPr txBox="1">
              <a:spLocks noChangeArrowheads="1"/>
            </p:cNvSpPr>
            <p:nvPr/>
          </p:nvSpPr>
          <p:spPr bwMode="auto">
            <a:xfrm>
              <a:off x="115" y="1350"/>
              <a:ext cx="385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n=0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k=1</a:t>
              </a:r>
            </a:p>
          </p:txBody>
        </p:sp>
      </p:grp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3532188" y="2570560"/>
            <a:ext cx="1808163" cy="2258616"/>
            <a:chOff x="0" y="0"/>
            <a:chExt cx="1139" cy="1897"/>
          </a:xfrm>
        </p:grpSpPr>
        <p:grpSp>
          <p:nvGrpSpPr>
            <p:cNvPr id="16" name="Group 67"/>
            <p:cNvGrpSpPr>
              <a:grpSpLocks/>
            </p:cNvGrpSpPr>
            <p:nvPr/>
          </p:nvGrpSpPr>
          <p:grpSpPr bwMode="auto">
            <a:xfrm>
              <a:off x="0" y="0"/>
              <a:ext cx="751" cy="310"/>
              <a:chOff x="0" y="0"/>
              <a:chExt cx="751" cy="310"/>
            </a:xfrm>
          </p:grpSpPr>
          <p:sp>
            <p:nvSpPr>
              <p:cNvPr id="38980" name="Line 68"/>
              <p:cNvSpPr>
                <a:spLocks noChangeShapeType="1"/>
              </p:cNvSpPr>
              <p:nvPr/>
            </p:nvSpPr>
            <p:spPr bwMode="auto">
              <a:xfrm>
                <a:off x="462" y="136"/>
                <a:ext cx="289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1" name="Text Box 69"/>
              <p:cNvSpPr txBox="1">
                <a:spLocks noChangeArrowheads="1"/>
              </p:cNvSpPr>
              <p:nvPr/>
            </p:nvSpPr>
            <p:spPr bwMode="auto">
              <a:xfrm>
                <a:off x="32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38982" name="Line 70"/>
              <p:cNvSpPr>
                <a:spLocks noChangeShapeType="1"/>
              </p:cNvSpPr>
              <p:nvPr/>
            </p:nvSpPr>
            <p:spPr bwMode="auto">
              <a:xfrm flipH="1">
                <a:off x="0" y="128"/>
                <a:ext cx="30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83" name="Text Box 71"/>
            <p:cNvSpPr txBox="1">
              <a:spLocks noChangeArrowheads="1"/>
            </p:cNvSpPr>
            <p:nvPr/>
          </p:nvSpPr>
          <p:spPr bwMode="auto">
            <a:xfrm>
              <a:off x="754" y="1121"/>
              <a:ext cx="385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n=1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k=1</a:t>
              </a:r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532189" y="2845594"/>
            <a:ext cx="2820988" cy="1983582"/>
            <a:chOff x="0" y="0"/>
            <a:chExt cx="1777" cy="1666"/>
          </a:xfrm>
        </p:grpSpPr>
        <p:grpSp>
          <p:nvGrpSpPr>
            <p:cNvPr id="18" name="Group 73"/>
            <p:cNvGrpSpPr>
              <a:grpSpLocks/>
            </p:cNvGrpSpPr>
            <p:nvPr/>
          </p:nvGrpSpPr>
          <p:grpSpPr bwMode="auto">
            <a:xfrm>
              <a:off x="0" y="0"/>
              <a:ext cx="751" cy="310"/>
              <a:chOff x="0" y="0"/>
              <a:chExt cx="751" cy="310"/>
            </a:xfrm>
          </p:grpSpPr>
          <p:sp>
            <p:nvSpPr>
              <p:cNvPr id="38986" name="Line 74"/>
              <p:cNvSpPr>
                <a:spLocks noChangeShapeType="1"/>
              </p:cNvSpPr>
              <p:nvPr/>
            </p:nvSpPr>
            <p:spPr bwMode="auto">
              <a:xfrm>
                <a:off x="462" y="136"/>
                <a:ext cx="289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7" name="Text Box 75"/>
              <p:cNvSpPr txBox="1">
                <a:spLocks noChangeArrowheads="1"/>
              </p:cNvSpPr>
              <p:nvPr/>
            </p:nvSpPr>
            <p:spPr bwMode="auto">
              <a:xfrm>
                <a:off x="32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38988" name="Line 76"/>
              <p:cNvSpPr>
                <a:spLocks noChangeShapeType="1"/>
              </p:cNvSpPr>
              <p:nvPr/>
            </p:nvSpPr>
            <p:spPr bwMode="auto">
              <a:xfrm flipH="1">
                <a:off x="0" y="128"/>
                <a:ext cx="30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89" name="Text Box 77"/>
            <p:cNvSpPr txBox="1">
              <a:spLocks noChangeArrowheads="1"/>
            </p:cNvSpPr>
            <p:nvPr/>
          </p:nvSpPr>
          <p:spPr bwMode="auto">
            <a:xfrm>
              <a:off x="1392" y="890"/>
              <a:ext cx="385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n=1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k=2</a:t>
              </a:r>
            </a:p>
          </p:txBody>
        </p: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3532189" y="3144442"/>
            <a:ext cx="3835400" cy="1684734"/>
            <a:chOff x="0" y="0"/>
            <a:chExt cx="2416" cy="1415"/>
          </a:xfrm>
        </p:grpSpPr>
        <p:grpSp>
          <p:nvGrpSpPr>
            <p:cNvPr id="20" name="Group 79"/>
            <p:cNvGrpSpPr>
              <a:grpSpLocks/>
            </p:cNvGrpSpPr>
            <p:nvPr/>
          </p:nvGrpSpPr>
          <p:grpSpPr bwMode="auto">
            <a:xfrm>
              <a:off x="0" y="0"/>
              <a:ext cx="751" cy="310"/>
              <a:chOff x="0" y="0"/>
              <a:chExt cx="751" cy="310"/>
            </a:xfrm>
          </p:grpSpPr>
          <p:sp>
            <p:nvSpPr>
              <p:cNvPr id="38992" name="Line 80"/>
              <p:cNvSpPr>
                <a:spLocks noChangeShapeType="1"/>
              </p:cNvSpPr>
              <p:nvPr/>
            </p:nvSpPr>
            <p:spPr bwMode="auto">
              <a:xfrm>
                <a:off x="462" y="136"/>
                <a:ext cx="289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93" name="Text Box 81"/>
              <p:cNvSpPr txBox="1">
                <a:spLocks noChangeArrowheads="1"/>
              </p:cNvSpPr>
              <p:nvPr/>
            </p:nvSpPr>
            <p:spPr bwMode="auto">
              <a:xfrm>
                <a:off x="32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38994" name="Line 82"/>
              <p:cNvSpPr>
                <a:spLocks noChangeShapeType="1"/>
              </p:cNvSpPr>
              <p:nvPr/>
            </p:nvSpPr>
            <p:spPr bwMode="auto">
              <a:xfrm flipH="1">
                <a:off x="0" y="128"/>
                <a:ext cx="30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95" name="Text Box 83"/>
            <p:cNvSpPr txBox="1">
              <a:spLocks noChangeArrowheads="1"/>
            </p:cNvSpPr>
            <p:nvPr/>
          </p:nvSpPr>
          <p:spPr bwMode="auto">
            <a:xfrm>
              <a:off x="2031" y="639"/>
              <a:ext cx="385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n=2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k=2</a:t>
              </a:r>
            </a:p>
          </p:txBody>
        </p:sp>
      </p:grpSp>
      <p:grpSp>
        <p:nvGrpSpPr>
          <p:cNvPr id="21" name="Group 84"/>
          <p:cNvGrpSpPr>
            <a:grpSpLocks/>
          </p:cNvGrpSpPr>
          <p:nvPr/>
        </p:nvGrpSpPr>
        <p:grpSpPr bwMode="auto">
          <a:xfrm>
            <a:off x="3532188" y="3457576"/>
            <a:ext cx="4640263" cy="1371600"/>
            <a:chOff x="0" y="0"/>
            <a:chExt cx="2923" cy="1152"/>
          </a:xfrm>
        </p:grpSpPr>
        <p:grpSp>
          <p:nvGrpSpPr>
            <p:cNvPr id="22" name="Group 85"/>
            <p:cNvGrpSpPr>
              <a:grpSpLocks/>
            </p:cNvGrpSpPr>
            <p:nvPr/>
          </p:nvGrpSpPr>
          <p:grpSpPr bwMode="auto">
            <a:xfrm>
              <a:off x="0" y="0"/>
              <a:ext cx="751" cy="310"/>
              <a:chOff x="0" y="0"/>
              <a:chExt cx="751" cy="310"/>
            </a:xfrm>
          </p:grpSpPr>
          <p:sp>
            <p:nvSpPr>
              <p:cNvPr id="38998" name="Line 86"/>
              <p:cNvSpPr>
                <a:spLocks noChangeShapeType="1"/>
              </p:cNvSpPr>
              <p:nvPr/>
            </p:nvSpPr>
            <p:spPr bwMode="auto">
              <a:xfrm>
                <a:off x="462" y="136"/>
                <a:ext cx="289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99" name="Text Box 87"/>
              <p:cNvSpPr txBox="1">
                <a:spLocks noChangeArrowheads="1"/>
              </p:cNvSpPr>
              <p:nvPr/>
            </p:nvSpPr>
            <p:spPr bwMode="auto">
              <a:xfrm>
                <a:off x="32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39000" name="Line 88"/>
              <p:cNvSpPr>
                <a:spLocks noChangeShapeType="1"/>
              </p:cNvSpPr>
              <p:nvPr/>
            </p:nvSpPr>
            <p:spPr bwMode="auto">
              <a:xfrm flipH="1">
                <a:off x="0" y="128"/>
                <a:ext cx="30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001" name="Text Box 89"/>
            <p:cNvSpPr txBox="1">
              <a:spLocks noChangeArrowheads="1"/>
            </p:cNvSpPr>
            <p:nvPr/>
          </p:nvSpPr>
          <p:spPr bwMode="auto">
            <a:xfrm>
              <a:off x="2538" y="376"/>
              <a:ext cx="385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n=3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m=1</a:t>
              </a:r>
            </a:p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k=2</a:t>
              </a:r>
            </a:p>
          </p:txBody>
        </p:sp>
      </p:grpSp>
      <p:sp>
        <p:nvSpPr>
          <p:cNvPr id="39002" name="Rectangle 90"/>
          <p:cNvSpPr>
            <a:spLocks noChangeArrowheads="1"/>
          </p:cNvSpPr>
          <p:nvPr/>
        </p:nvSpPr>
        <p:spPr bwMode="auto">
          <a:xfrm>
            <a:off x="1584325" y="1778794"/>
            <a:ext cx="5570756" cy="267765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为有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个元素的整型数组</a:t>
            </a:r>
          </a:p>
          <a:p>
            <a:pPr algn="l" eaLnBrk="1" hangingPunct="1"/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比较两数组对应元素</a:t>
            </a:r>
          </a:p>
          <a:p>
            <a:pPr algn="l" eaLnBrk="1" hangingPunct="1"/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n,m,k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记录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a[i]&gt;b[i], a[i]==b[i],</a:t>
            </a:r>
          </a:p>
          <a:p>
            <a:pPr algn="l" eaLnBrk="1" hangingPunct="1"/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a[i]&lt;b[i]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的个数</a:t>
            </a:r>
          </a:p>
          <a:p>
            <a:pPr algn="l" eaLnBrk="1" hangingPunct="1"/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最后    若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n&gt;k,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认为数组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a&gt;b</a:t>
            </a:r>
          </a:p>
          <a:p>
            <a:pPr algn="l" eaLnBrk="1" hangingPunct="1"/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    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若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n&lt;k,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认为数组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a&lt;b</a:t>
            </a:r>
          </a:p>
          <a:p>
            <a:pPr algn="l" eaLnBrk="1" hangingPunct="1"/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    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若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n==k,</a:t>
            </a:r>
            <a:r>
              <a:rPr 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认为数组</a:t>
            </a:r>
            <a:r>
              <a:rPr lang="zh-CN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a==b</a:t>
            </a:r>
            <a:endParaRPr lang="zh-CN" altLang="zh-CN" sz="2400">
              <a:solidFill>
                <a:schemeClr val="tx1"/>
              </a:solidFill>
            </a:endParaRPr>
          </a:p>
        </p:txBody>
      </p:sp>
      <p:grpSp>
        <p:nvGrpSpPr>
          <p:cNvPr id="23" name="Group 91"/>
          <p:cNvGrpSpPr>
            <a:grpSpLocks/>
          </p:cNvGrpSpPr>
          <p:nvPr/>
        </p:nvGrpSpPr>
        <p:grpSpPr bwMode="auto">
          <a:xfrm>
            <a:off x="285751" y="571500"/>
            <a:ext cx="8334375" cy="4524375"/>
            <a:chOff x="22" y="-102"/>
            <a:chExt cx="5250" cy="3800"/>
          </a:xfrm>
        </p:grpSpPr>
        <p:sp>
          <p:nvSpPr>
            <p:cNvPr id="39004" name="Text Box 92"/>
            <p:cNvSpPr txBox="1">
              <a:spLocks noChangeArrowheads="1"/>
            </p:cNvSpPr>
            <p:nvPr/>
          </p:nvSpPr>
          <p:spPr bwMode="auto">
            <a:xfrm>
              <a:off x="22" y="-102"/>
              <a:ext cx="2363" cy="380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#include &lt;stdio.h&gt;</a:t>
              </a:r>
            </a:p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main()</a:t>
              </a:r>
            </a:p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{    </a:t>
              </a:r>
              <a:r>
                <a:rPr lang="zh-CN" altLang="zh-CN" dirty="0"/>
                <a:t>int a[10],b[10],i,n=0,m=0,k=0;</a:t>
              </a:r>
            </a:p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     printf("Enter array a:\n");</a:t>
              </a:r>
            </a:p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     for(i=0;i&lt;10;i++)</a:t>
              </a:r>
            </a:p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	scanf("%d",&amp;a[i]);</a:t>
              </a:r>
            </a:p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    printf("Enter array b:\n");</a:t>
              </a:r>
            </a:p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     for(i=0;i&lt;10;i++)</a:t>
              </a:r>
            </a:p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	scanf("%d",&amp;b[i]);</a:t>
              </a:r>
            </a:p>
            <a:p>
              <a:pPr algn="l"/>
              <a:r>
                <a:rPr lang="zh-CN" altLang="zh-CN" dirty="0"/>
                <a:t>     for(i=0;i&lt;10;i++)</a:t>
              </a:r>
            </a:p>
            <a:p>
              <a:pPr algn="l"/>
              <a:r>
                <a:rPr lang="zh-CN" altLang="zh-CN" dirty="0"/>
                <a:t>     {   if(</a:t>
              </a:r>
              <a:r>
                <a:rPr lang="zh-CN" altLang="zh-CN" dirty="0">
                  <a:solidFill>
                    <a:schemeClr val="accent2"/>
                  </a:solidFill>
                </a:rPr>
                <a:t>large(a[i],b[i]</a:t>
              </a:r>
              <a:r>
                <a:rPr lang="zh-CN" altLang="zh-CN" dirty="0"/>
                <a:t>)==1)  n=n+1;</a:t>
              </a:r>
            </a:p>
            <a:p>
              <a:pPr algn="l"/>
              <a:r>
                <a:rPr lang="zh-CN" altLang="zh-CN" dirty="0"/>
                <a:t>         else if(</a:t>
              </a:r>
              <a:r>
                <a:rPr lang="zh-CN" altLang="zh-CN" dirty="0">
                  <a:solidFill>
                    <a:schemeClr val="accent2"/>
                  </a:solidFill>
                </a:rPr>
                <a:t>large(a[i],b[i]</a:t>
              </a:r>
              <a:r>
                <a:rPr lang="zh-CN" altLang="zh-CN" dirty="0"/>
                <a:t>)==0)  m=m+1;</a:t>
              </a:r>
            </a:p>
            <a:p>
              <a:pPr algn="l"/>
              <a:r>
                <a:rPr lang="zh-CN" altLang="zh-CN" dirty="0"/>
                <a:t>         else k=k+1;</a:t>
              </a:r>
            </a:p>
            <a:p>
              <a:pPr algn="l"/>
              <a:r>
                <a:rPr lang="zh-CN" altLang="zh-CN" dirty="0"/>
                <a:t>     }</a:t>
              </a:r>
            </a:p>
            <a:p>
              <a:pPr algn="l"/>
              <a:r>
                <a:rPr lang="zh-CN" altLang="zh-CN" dirty="0"/>
                <a:t>     </a:t>
              </a:r>
              <a:r>
                <a:rPr lang="zh-CN" altLang="zh-CN" dirty="0">
                  <a:solidFill>
                    <a:schemeClr val="tx1"/>
                  </a:solidFill>
                </a:rPr>
                <a:t>/*  Output  */</a:t>
              </a:r>
            </a:p>
            <a:p>
              <a:pPr algn="l"/>
              <a:r>
                <a:rPr lang="zh-CN" altLang="zh-CN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9005" name="Text Box 93"/>
            <p:cNvSpPr txBox="1">
              <a:spLocks noChangeArrowheads="1"/>
            </p:cNvSpPr>
            <p:nvPr/>
          </p:nvSpPr>
          <p:spPr bwMode="auto">
            <a:xfrm>
              <a:off x="3532" y="512"/>
              <a:ext cx="1740" cy="224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400">
                  <a:solidFill>
                    <a:schemeClr val="tx1"/>
                  </a:solidFill>
                </a:rPr>
                <a:t>int </a:t>
              </a:r>
              <a:r>
                <a:rPr lang="zh-CN" altLang="zh-CN" sz="2400">
                  <a:solidFill>
                    <a:schemeClr val="accent2"/>
                  </a:solidFill>
                </a:rPr>
                <a:t> large(int x,int y)</a:t>
              </a:r>
              <a:endParaRPr lang="zh-CN" altLang="zh-CN" sz="2400">
                <a:solidFill>
                  <a:schemeClr val="tx1"/>
                </a:solidFill>
              </a:endParaRPr>
            </a:p>
            <a:p>
              <a:pPr algn="l"/>
              <a:r>
                <a:rPr lang="zh-CN" altLang="zh-CN" sz="2400">
                  <a:solidFill>
                    <a:schemeClr val="tx1"/>
                  </a:solidFill>
                </a:rPr>
                <a:t>{   int flag;</a:t>
              </a:r>
            </a:p>
            <a:p>
              <a:pPr algn="l"/>
              <a:r>
                <a:rPr lang="zh-CN" altLang="zh-CN" sz="2400">
                  <a:solidFill>
                    <a:schemeClr val="tx1"/>
                  </a:solidFill>
                </a:rPr>
                <a:t>    if(x&gt;y)  flag=1;</a:t>
              </a:r>
            </a:p>
            <a:p>
              <a:pPr algn="l"/>
              <a:r>
                <a:rPr lang="zh-CN" altLang="zh-CN" sz="2400">
                  <a:solidFill>
                    <a:schemeClr val="tx1"/>
                  </a:solidFill>
                </a:rPr>
                <a:t>    else if(x&lt;y) flag=-1;</a:t>
              </a:r>
            </a:p>
            <a:p>
              <a:pPr algn="l"/>
              <a:r>
                <a:rPr lang="zh-CN" altLang="zh-CN" sz="2400">
                  <a:solidFill>
                    <a:schemeClr val="tx1"/>
                  </a:solidFill>
                </a:rPr>
                <a:t>    else flag=0;</a:t>
              </a:r>
            </a:p>
            <a:p>
              <a:pPr algn="l"/>
              <a:r>
                <a:rPr lang="zh-CN" altLang="zh-CN" sz="2400">
                  <a:solidFill>
                    <a:schemeClr val="tx1"/>
                  </a:solidFill>
                </a:rPr>
                <a:t>    return(flag);</a:t>
              </a:r>
            </a:p>
            <a:p>
              <a:pPr algn="l"/>
              <a:r>
                <a:rPr lang="zh-CN" altLang="zh-CN" sz="2400">
                  <a:solidFill>
                    <a:schemeClr val="tx1"/>
                  </a:solidFill>
                </a:rPr>
                <a:t>}</a:t>
              </a:r>
              <a:endParaRPr lang="zh-CN" altLang="zh-CN" sz="24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9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bldLvl="5" autoUpdateAnimBg="0"/>
      <p:bldP spid="38917" grpId="0" build="p" autoUpdateAnimBg="0"/>
      <p:bldP spid="38965" grpId="0" autoUpdateAnimBg="0"/>
      <p:bldP spid="39002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003800" y="428610"/>
            <a:ext cx="4140200" cy="452431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zh-CN" sz="2400">
                <a:solidFill>
                  <a:schemeClr val="tx1"/>
                </a:solidFill>
              </a:rPr>
              <a:t>#include &lt;stdio.h&gt;</a:t>
            </a:r>
          </a:p>
          <a:p>
            <a:pPr algn="l"/>
            <a:r>
              <a:rPr lang="zh-CN" altLang="zh-CN" sz="2400">
                <a:solidFill>
                  <a:schemeClr val="accent2"/>
                </a:solidFill>
              </a:rPr>
              <a:t>void</a:t>
            </a:r>
            <a:r>
              <a:rPr lang="zh-CN" altLang="zh-CN" sz="2400">
                <a:solidFill>
                  <a:schemeClr val="tx1"/>
                </a:solidFill>
              </a:rPr>
              <a:t> swap2</a:t>
            </a:r>
            <a:r>
              <a:rPr lang="zh-CN" altLang="zh-CN" sz="2400"/>
              <a:t>(int x[]</a:t>
            </a:r>
            <a:r>
              <a:rPr lang="zh-CN" altLang="zh-CN" sz="240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int z;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z=x[0];     x[0]=x[1];     x[1]=z;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int a[2]={1,2};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</a:t>
            </a:r>
            <a:r>
              <a:rPr lang="zh-CN" altLang="zh-CN" sz="2400"/>
              <a:t>swap2(</a:t>
            </a:r>
            <a:r>
              <a:rPr lang="zh-CN" altLang="zh-CN" sz="2400">
                <a:solidFill>
                  <a:schemeClr val="accent2"/>
                </a:solidFill>
              </a:rPr>
              <a:t>a</a:t>
            </a:r>
            <a:r>
              <a:rPr lang="zh-CN" altLang="zh-CN" sz="2400"/>
              <a:t>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printf("a[0]=%d\na[1]=%d\n",a[0],a[1]);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4948238" cy="4154984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zh-CN" sz="2400">
                <a:solidFill>
                  <a:schemeClr val="tx1"/>
                </a:solidFill>
              </a:rPr>
              <a:t>#include &lt;stdio.h&gt;</a:t>
            </a:r>
          </a:p>
          <a:p>
            <a:pPr algn="l"/>
            <a:r>
              <a:rPr lang="zh-CN" altLang="zh-CN" sz="2400">
                <a:solidFill>
                  <a:schemeClr val="accent2"/>
                </a:solidFill>
              </a:rPr>
              <a:t>void</a:t>
            </a:r>
            <a:r>
              <a:rPr lang="zh-CN" altLang="zh-CN" sz="2400">
                <a:solidFill>
                  <a:schemeClr val="tx1"/>
                </a:solidFill>
              </a:rPr>
              <a:t> swap2(int x,int y)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int z;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z=x;      x=y;      y=z;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int a[2]={1,2};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</a:t>
            </a:r>
            <a:r>
              <a:rPr lang="zh-CN" altLang="zh-CN" sz="2400"/>
              <a:t>swap2(a[0],a[1]);</a:t>
            </a:r>
            <a:endParaRPr lang="zh-CN" altLang="zh-CN" sz="2400">
              <a:solidFill>
                <a:schemeClr val="tx1"/>
              </a:solidFill>
            </a:endParaRP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printf("a[0]=%d\na[1]=%d\n",a[0],a[1]);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 autoUpdateAnimBg="0"/>
      <p:bldP spid="3993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62" name="AutoShape 2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280988" y="4391025"/>
            <a:ext cx="533400" cy="514350"/>
          </a:xfrm>
          <a:prstGeom prst="actionButtonDocument">
            <a:avLst/>
          </a:prstGeom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394098"/>
            <a:ext cx="32303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例   数组元素与 数组名</a:t>
            </a:r>
          </a:p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       作函数参数比较</a:t>
            </a:r>
          </a:p>
        </p:txBody>
      </p:sp>
      <p:graphicFrame>
        <p:nvGraphicFramePr>
          <p:cNvPr id="40964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12764" y="967979"/>
          <a:ext cx="839787" cy="463153"/>
        </p:xfrm>
        <a:graphic>
          <a:graphicData uri="http://schemas.openxmlformats.org/presentationml/2006/ole">
            <p:oleObj spid="_x0000_s18434" r:id="rId5" imgW="638492" imgH="467042" progId="Package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7826" y="3186113"/>
            <a:ext cx="1731963" cy="1269207"/>
            <a:chOff x="0" y="0"/>
            <a:chExt cx="1091" cy="106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1091" cy="1066"/>
              <a:chOff x="0" y="0"/>
              <a:chExt cx="1091" cy="1066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091" cy="788"/>
                <a:chOff x="0" y="0"/>
                <a:chExt cx="1091" cy="788"/>
              </a:xfrm>
            </p:grpSpPr>
            <p:sp>
              <p:nvSpPr>
                <p:cNvPr id="40968" name="Rectangle 8"/>
                <p:cNvSpPr>
                  <a:spLocks noChangeArrowheads="1"/>
                </p:cNvSpPr>
                <p:nvPr/>
              </p:nvSpPr>
              <p:spPr bwMode="auto">
                <a:xfrm>
                  <a:off x="413" y="139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/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69" name="Line 9"/>
                <p:cNvSpPr>
                  <a:spLocks noChangeShapeType="1"/>
                </p:cNvSpPr>
                <p:nvPr/>
              </p:nvSpPr>
              <p:spPr bwMode="auto">
                <a:xfrm>
                  <a:off x="413" y="450"/>
                  <a:ext cx="67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44" y="189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097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32" y="478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097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7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0973" name="Line 13"/>
                <p:cNvSpPr>
                  <a:spLocks noChangeShapeType="1"/>
                </p:cNvSpPr>
                <p:nvPr/>
              </p:nvSpPr>
              <p:spPr bwMode="auto">
                <a:xfrm>
                  <a:off x="157" y="139"/>
                  <a:ext cx="245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974" name="Text Box 14"/>
              <p:cNvSpPr txBox="1">
                <a:spLocks noChangeArrowheads="1"/>
              </p:cNvSpPr>
              <p:nvPr/>
            </p:nvSpPr>
            <p:spPr bwMode="auto">
              <a:xfrm>
                <a:off x="455" y="756"/>
                <a:ext cx="5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>
                    <a:solidFill>
                      <a:schemeClr val="tx1"/>
                    </a:solidFill>
                  </a:rPr>
                  <a:t>调用前</a:t>
                </a:r>
              </a:p>
            </p:txBody>
          </p:sp>
        </p:grp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57" y="185"/>
              <a:ext cx="31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a[0]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75" y="492"/>
              <a:ext cx="31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a[1]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35225" y="3155157"/>
            <a:ext cx="2909888" cy="1321593"/>
            <a:chOff x="0" y="0"/>
            <a:chExt cx="1833" cy="1110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0" y="44"/>
              <a:ext cx="1091" cy="1066"/>
              <a:chOff x="0" y="0"/>
              <a:chExt cx="1091" cy="1066"/>
            </a:xfrm>
          </p:grpSpPr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0"/>
                <a:ext cx="1091" cy="1066"/>
                <a:chOff x="0" y="0"/>
                <a:chExt cx="1091" cy="1066"/>
              </a:xfrm>
            </p:grpSpPr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91" cy="788"/>
                  <a:chOff x="0" y="0"/>
                  <a:chExt cx="1091" cy="788"/>
                </a:xfrm>
              </p:grpSpPr>
              <p:sp>
                <p:nvSpPr>
                  <p:cNvPr id="4098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13" y="139"/>
                    <a:ext cx="678" cy="62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98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13" y="450"/>
                    <a:ext cx="67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8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4" y="189"/>
                    <a:ext cx="183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zh-CN" altLang="zh-CN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40984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78"/>
                    <a:ext cx="183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zh-CN" altLang="zh-CN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4098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7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zh-CN" altLang="zh-CN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098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57" y="139"/>
                    <a:ext cx="245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9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55" y="756"/>
                  <a:ext cx="407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>
                      <a:solidFill>
                        <a:schemeClr val="tx1"/>
                      </a:solidFill>
                    </a:rPr>
                    <a:t>调用</a:t>
                  </a:r>
                </a:p>
              </p:txBody>
            </p:sp>
          </p:grpSp>
          <p:sp>
            <p:nvSpPr>
              <p:cNvPr id="40988" name="Text Box 28"/>
              <p:cNvSpPr txBox="1">
                <a:spLocks noChangeArrowheads="1"/>
              </p:cNvSpPr>
              <p:nvPr/>
            </p:nvSpPr>
            <p:spPr bwMode="auto">
              <a:xfrm>
                <a:off x="57" y="185"/>
                <a:ext cx="311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a[0]</a:t>
                </a:r>
              </a:p>
            </p:txBody>
          </p:sp>
          <p:sp>
            <p:nvSpPr>
              <p:cNvPr id="40989" name="Text Box 29"/>
              <p:cNvSpPr txBox="1">
                <a:spLocks noChangeArrowheads="1"/>
              </p:cNvSpPr>
              <p:nvPr/>
            </p:nvSpPr>
            <p:spPr bwMode="auto">
              <a:xfrm>
                <a:off x="75" y="492"/>
                <a:ext cx="311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a[1]</a:t>
                </a:r>
              </a:p>
            </p:txBody>
          </p:sp>
        </p:grp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989" y="314"/>
              <a:ext cx="27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985" y="710"/>
              <a:ext cx="27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Rectangle 32"/>
            <p:cNvSpPr>
              <a:spLocks noChangeArrowheads="1"/>
            </p:cNvSpPr>
            <p:nvPr/>
          </p:nvSpPr>
          <p:spPr bwMode="auto">
            <a:xfrm>
              <a:off x="1255" y="192"/>
              <a:ext cx="578" cy="26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993" name="Rectangle 33"/>
            <p:cNvSpPr>
              <a:spLocks noChangeArrowheads="1"/>
            </p:cNvSpPr>
            <p:nvPr/>
          </p:nvSpPr>
          <p:spPr bwMode="auto">
            <a:xfrm>
              <a:off x="1251" y="610"/>
              <a:ext cx="567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994" name="Text Box 34"/>
            <p:cNvSpPr txBox="1">
              <a:spLocks noChangeArrowheads="1"/>
            </p:cNvSpPr>
            <p:nvPr/>
          </p:nvSpPr>
          <p:spPr bwMode="auto">
            <a:xfrm>
              <a:off x="1469" y="0"/>
              <a:ext cx="18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0995" name="Text Box 35"/>
            <p:cNvSpPr txBox="1">
              <a:spLocks noChangeArrowheads="1"/>
            </p:cNvSpPr>
            <p:nvPr/>
          </p:nvSpPr>
          <p:spPr bwMode="auto">
            <a:xfrm>
              <a:off x="1436" y="800"/>
              <a:ext cx="17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5700714" y="3112294"/>
            <a:ext cx="923925" cy="1525192"/>
            <a:chOff x="0" y="0"/>
            <a:chExt cx="582" cy="1281"/>
          </a:xfrm>
        </p:grpSpPr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4" y="192"/>
              <a:ext cx="578" cy="26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0" y="610"/>
              <a:ext cx="567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999" name="Text Box 39"/>
            <p:cNvSpPr txBox="1">
              <a:spLocks noChangeArrowheads="1"/>
            </p:cNvSpPr>
            <p:nvPr/>
          </p:nvSpPr>
          <p:spPr bwMode="auto">
            <a:xfrm>
              <a:off x="218" y="0"/>
              <a:ext cx="18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1000" name="Text Box 40"/>
            <p:cNvSpPr txBox="1">
              <a:spLocks noChangeArrowheads="1"/>
            </p:cNvSpPr>
            <p:nvPr/>
          </p:nvSpPr>
          <p:spPr bwMode="auto">
            <a:xfrm>
              <a:off x="185" y="800"/>
              <a:ext cx="17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1001" name="Line 41"/>
            <p:cNvSpPr>
              <a:spLocks noChangeShapeType="1"/>
            </p:cNvSpPr>
            <p:nvPr/>
          </p:nvSpPr>
          <p:spPr bwMode="auto">
            <a:xfrm>
              <a:off x="298" y="451"/>
              <a:ext cx="0" cy="1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2" name="Text Box 42"/>
            <p:cNvSpPr txBox="1">
              <a:spLocks noChangeArrowheads="1"/>
            </p:cNvSpPr>
            <p:nvPr/>
          </p:nvSpPr>
          <p:spPr bwMode="auto">
            <a:xfrm>
              <a:off x="70" y="971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>
                  <a:solidFill>
                    <a:schemeClr val="tx1"/>
                  </a:solidFill>
                </a:rPr>
                <a:t>交换</a:t>
              </a: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7040563" y="3252787"/>
            <a:ext cx="1731962" cy="1247776"/>
            <a:chOff x="0" y="0"/>
            <a:chExt cx="1091" cy="1048"/>
          </a:xfrm>
        </p:grpSpPr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0" y="0"/>
              <a:ext cx="1091" cy="788"/>
              <a:chOff x="0" y="0"/>
              <a:chExt cx="1091" cy="788"/>
            </a:xfrm>
          </p:grpSpPr>
          <p:sp>
            <p:nvSpPr>
              <p:cNvPr id="41005" name="Rectangle 45"/>
              <p:cNvSpPr>
                <a:spLocks noChangeArrowheads="1"/>
              </p:cNvSpPr>
              <p:nvPr/>
            </p:nvSpPr>
            <p:spPr bwMode="auto">
              <a:xfrm>
                <a:off x="413" y="139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006" name="Line 46"/>
              <p:cNvSpPr>
                <a:spLocks noChangeShapeType="1"/>
              </p:cNvSpPr>
              <p:nvPr/>
            </p:nvSpPr>
            <p:spPr bwMode="auto">
              <a:xfrm>
                <a:off x="413" y="450"/>
                <a:ext cx="67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7" name="Text Box 47"/>
              <p:cNvSpPr txBox="1">
                <a:spLocks noChangeArrowheads="1"/>
              </p:cNvSpPr>
              <p:nvPr/>
            </p:nvSpPr>
            <p:spPr bwMode="auto">
              <a:xfrm>
                <a:off x="644" y="189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008" name="Text Box 48"/>
              <p:cNvSpPr txBox="1">
                <a:spLocks noChangeArrowheads="1"/>
              </p:cNvSpPr>
              <p:nvPr/>
            </p:nvSpPr>
            <p:spPr bwMode="auto">
              <a:xfrm>
                <a:off x="632" y="478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1009" name="Text Box 4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7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1010" name="Line 50"/>
              <p:cNvSpPr>
                <a:spLocks noChangeShapeType="1"/>
              </p:cNvSpPr>
              <p:nvPr/>
            </p:nvSpPr>
            <p:spPr bwMode="auto">
              <a:xfrm>
                <a:off x="157" y="139"/>
                <a:ext cx="245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11" name="Text Box 51"/>
            <p:cNvSpPr txBox="1">
              <a:spLocks noChangeArrowheads="1"/>
            </p:cNvSpPr>
            <p:nvPr/>
          </p:nvSpPr>
          <p:spPr bwMode="auto">
            <a:xfrm>
              <a:off x="527" y="738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>
                  <a:solidFill>
                    <a:schemeClr val="tx1"/>
                  </a:solidFill>
                </a:rPr>
                <a:t>返回</a:t>
              </a:r>
            </a:p>
          </p:txBody>
        </p:sp>
      </p:grp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3357564" y="188119"/>
            <a:ext cx="4370427" cy="3170099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#include &lt;stdio.h&gt;</a:t>
            </a:r>
          </a:p>
          <a:p>
            <a:pPr algn="l"/>
            <a:r>
              <a:rPr lang="zh-CN" altLang="zh-CN" sz="2000" dirty="0">
                <a:solidFill>
                  <a:schemeClr val="accent2"/>
                </a:solidFill>
              </a:rPr>
              <a:t>void</a:t>
            </a:r>
            <a:r>
              <a:rPr lang="zh-CN" altLang="zh-CN" sz="2000" dirty="0">
                <a:solidFill>
                  <a:schemeClr val="tx1"/>
                </a:solidFill>
              </a:rPr>
              <a:t> swap2(int x,int y)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{   int z;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z=x;      x=y;      y=z;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{   int a[2]={1,2};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</a:t>
            </a:r>
            <a:r>
              <a:rPr lang="zh-CN" altLang="zh-CN" sz="2000" dirty="0"/>
              <a:t>swap2(a[0],a[1]);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printf("a[0]=%d\na[1]=%d\n",a[0],a[1]);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1013" name="AutoShape 53"/>
          <p:cNvSpPr>
            <a:spLocks noChangeArrowheads="1"/>
          </p:cNvSpPr>
          <p:nvPr/>
        </p:nvSpPr>
        <p:spPr bwMode="auto">
          <a:xfrm>
            <a:off x="677863" y="1531144"/>
            <a:ext cx="1965246" cy="1296591"/>
          </a:xfrm>
          <a:prstGeom prst="irregularSeal1">
            <a:avLst/>
          </a:prstGeom>
          <a:solidFill>
            <a:srgbClr val="FFFFFF"/>
          </a:solidFill>
          <a:ln w="38100" cmpd="sng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sz="2400">
                <a:solidFill>
                  <a:schemeClr val="accent2"/>
                </a:solidFill>
              </a:rPr>
              <a:t>值传递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1012" grpId="0" animBg="1" autoUpdateAnimBg="0"/>
      <p:bldP spid="41013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986" name="AutoShape 2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280988" y="4391025"/>
            <a:ext cx="533400" cy="514350"/>
          </a:xfrm>
          <a:prstGeom prst="actionButtonDocument">
            <a:avLst/>
          </a:prstGeom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87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22300" y="1009650"/>
          <a:ext cx="915988" cy="504825"/>
        </p:xfrm>
        <a:graphic>
          <a:graphicData uri="http://schemas.openxmlformats.org/presentationml/2006/ole">
            <p:oleObj spid="_x0000_s19458" r:id="rId5" imgW="638492" imgH="467042" progId="Package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126" y="3167063"/>
            <a:ext cx="1731963" cy="1269207"/>
            <a:chOff x="0" y="0"/>
            <a:chExt cx="1091" cy="106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1091" cy="788"/>
              <a:chOff x="0" y="0"/>
              <a:chExt cx="1091" cy="788"/>
            </a:xfrm>
          </p:grpSpPr>
          <p:sp>
            <p:nvSpPr>
              <p:cNvPr id="41990" name="Rectangle 6"/>
              <p:cNvSpPr>
                <a:spLocks noChangeArrowheads="1"/>
              </p:cNvSpPr>
              <p:nvPr/>
            </p:nvSpPr>
            <p:spPr bwMode="auto">
              <a:xfrm>
                <a:off x="413" y="139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991" name="Line 7"/>
              <p:cNvSpPr>
                <a:spLocks noChangeShapeType="1"/>
              </p:cNvSpPr>
              <p:nvPr/>
            </p:nvSpPr>
            <p:spPr bwMode="auto">
              <a:xfrm>
                <a:off x="413" y="450"/>
                <a:ext cx="67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2" name="Text Box 8"/>
              <p:cNvSpPr txBox="1">
                <a:spLocks noChangeArrowheads="1"/>
              </p:cNvSpPr>
              <p:nvPr/>
            </p:nvSpPr>
            <p:spPr bwMode="auto">
              <a:xfrm>
                <a:off x="644" y="189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993" name="Text Box 9"/>
              <p:cNvSpPr txBox="1">
                <a:spLocks noChangeArrowheads="1"/>
              </p:cNvSpPr>
              <p:nvPr/>
            </p:nvSpPr>
            <p:spPr bwMode="auto">
              <a:xfrm>
                <a:off x="632" y="478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1994" name="Text Box 1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7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1995" name="Line 11"/>
              <p:cNvSpPr>
                <a:spLocks noChangeShapeType="1"/>
              </p:cNvSpPr>
              <p:nvPr/>
            </p:nvSpPr>
            <p:spPr bwMode="auto">
              <a:xfrm>
                <a:off x="157" y="139"/>
                <a:ext cx="245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55" y="756"/>
              <a:ext cx="5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>
                  <a:solidFill>
                    <a:schemeClr val="tx1"/>
                  </a:solidFill>
                </a:rPr>
                <a:t>调用前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51114" y="3167063"/>
            <a:ext cx="1743075" cy="1233488"/>
            <a:chOff x="0" y="0"/>
            <a:chExt cx="1098" cy="1036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0" y="0"/>
              <a:ext cx="1098" cy="788"/>
              <a:chOff x="0" y="0"/>
              <a:chExt cx="1098" cy="788"/>
            </a:xfrm>
          </p:grpSpPr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7" y="0"/>
                <a:ext cx="1091" cy="788"/>
                <a:chOff x="0" y="0"/>
                <a:chExt cx="1091" cy="788"/>
              </a:xfrm>
            </p:grpSpPr>
            <p:sp>
              <p:nvSpPr>
                <p:cNvPr id="42000" name="Rectangle 16"/>
                <p:cNvSpPr>
                  <a:spLocks noChangeArrowheads="1"/>
                </p:cNvSpPr>
                <p:nvPr/>
              </p:nvSpPr>
              <p:spPr bwMode="auto">
                <a:xfrm>
                  <a:off x="413" y="139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/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001" name="Line 17"/>
                <p:cNvSpPr>
                  <a:spLocks noChangeShapeType="1"/>
                </p:cNvSpPr>
                <p:nvPr/>
              </p:nvSpPr>
              <p:spPr bwMode="auto">
                <a:xfrm>
                  <a:off x="413" y="450"/>
                  <a:ext cx="67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4" y="189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20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32" y="478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200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7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2005" name="Line 21"/>
                <p:cNvSpPr>
                  <a:spLocks noChangeShapeType="1"/>
                </p:cNvSpPr>
                <p:nvPr/>
              </p:nvSpPr>
              <p:spPr bwMode="auto">
                <a:xfrm>
                  <a:off x="157" y="139"/>
                  <a:ext cx="245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06" name="Text Box 22"/>
              <p:cNvSpPr txBox="1">
                <a:spLocks noChangeArrowheads="1"/>
              </p:cNvSpPr>
              <p:nvPr/>
            </p:nvSpPr>
            <p:spPr bwMode="auto">
              <a:xfrm>
                <a:off x="0" y="149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007" name="Line 23"/>
              <p:cNvSpPr>
                <a:spLocks noChangeShapeType="1"/>
              </p:cNvSpPr>
              <p:nvPr/>
            </p:nvSpPr>
            <p:spPr bwMode="auto">
              <a:xfrm flipV="1">
                <a:off x="124" y="187"/>
                <a:ext cx="289" cy="1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588" y="726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>
                  <a:solidFill>
                    <a:schemeClr val="tx1"/>
                  </a:solidFill>
                </a:rPr>
                <a:t>调用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784726" y="3167063"/>
            <a:ext cx="1743075" cy="1227535"/>
            <a:chOff x="0" y="0"/>
            <a:chExt cx="1098" cy="1031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0" y="0"/>
              <a:ext cx="1098" cy="788"/>
              <a:chOff x="0" y="0"/>
              <a:chExt cx="1098" cy="788"/>
            </a:xfrm>
          </p:grpSpPr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7" y="0"/>
                <a:ext cx="1091" cy="788"/>
                <a:chOff x="0" y="0"/>
                <a:chExt cx="1091" cy="788"/>
              </a:xfrm>
            </p:grpSpPr>
            <p:sp>
              <p:nvSpPr>
                <p:cNvPr id="42012" name="Rectangle 28"/>
                <p:cNvSpPr>
                  <a:spLocks noChangeArrowheads="1"/>
                </p:cNvSpPr>
                <p:nvPr/>
              </p:nvSpPr>
              <p:spPr bwMode="auto">
                <a:xfrm>
                  <a:off x="413" y="139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/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013" name="Line 29"/>
                <p:cNvSpPr>
                  <a:spLocks noChangeShapeType="1"/>
                </p:cNvSpPr>
                <p:nvPr/>
              </p:nvSpPr>
              <p:spPr bwMode="auto">
                <a:xfrm>
                  <a:off x="413" y="450"/>
                  <a:ext cx="67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44" y="189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20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32" y="478"/>
                  <a:ext cx="18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20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7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2017" name="Line 33"/>
                <p:cNvSpPr>
                  <a:spLocks noChangeShapeType="1"/>
                </p:cNvSpPr>
                <p:nvPr/>
              </p:nvSpPr>
              <p:spPr bwMode="auto">
                <a:xfrm>
                  <a:off x="157" y="139"/>
                  <a:ext cx="245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18" name="Text Box 34"/>
              <p:cNvSpPr txBox="1">
                <a:spLocks noChangeArrowheads="1"/>
              </p:cNvSpPr>
              <p:nvPr/>
            </p:nvSpPr>
            <p:spPr bwMode="auto">
              <a:xfrm>
                <a:off x="0" y="149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019" name="Line 35"/>
              <p:cNvSpPr>
                <a:spLocks noChangeShapeType="1"/>
              </p:cNvSpPr>
              <p:nvPr/>
            </p:nvSpPr>
            <p:spPr bwMode="auto">
              <a:xfrm flipV="1">
                <a:off x="124" y="187"/>
                <a:ext cx="289" cy="1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20" name="Text Box 36"/>
            <p:cNvSpPr txBox="1">
              <a:spLocks noChangeArrowheads="1"/>
            </p:cNvSpPr>
            <p:nvPr/>
          </p:nvSpPr>
          <p:spPr bwMode="auto">
            <a:xfrm>
              <a:off x="547" y="721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>
                  <a:solidFill>
                    <a:schemeClr val="tx1"/>
                  </a:solidFill>
                </a:rPr>
                <a:t>交换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988176" y="3167062"/>
            <a:ext cx="1731963" cy="1247776"/>
            <a:chOff x="0" y="0"/>
            <a:chExt cx="1091" cy="1048"/>
          </a:xfrm>
        </p:grpSpPr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0" y="0"/>
              <a:ext cx="1091" cy="788"/>
              <a:chOff x="0" y="0"/>
              <a:chExt cx="1091" cy="788"/>
            </a:xfrm>
          </p:grpSpPr>
          <p:sp>
            <p:nvSpPr>
              <p:cNvPr id="42023" name="Rectangle 39"/>
              <p:cNvSpPr>
                <a:spLocks noChangeArrowheads="1"/>
              </p:cNvSpPr>
              <p:nvPr/>
            </p:nvSpPr>
            <p:spPr bwMode="auto">
              <a:xfrm>
                <a:off x="413" y="139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024" name="Line 40"/>
              <p:cNvSpPr>
                <a:spLocks noChangeShapeType="1"/>
              </p:cNvSpPr>
              <p:nvPr/>
            </p:nvSpPr>
            <p:spPr bwMode="auto">
              <a:xfrm>
                <a:off x="413" y="450"/>
                <a:ext cx="67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5" name="Text Box 41"/>
              <p:cNvSpPr txBox="1">
                <a:spLocks noChangeArrowheads="1"/>
              </p:cNvSpPr>
              <p:nvPr/>
            </p:nvSpPr>
            <p:spPr bwMode="auto">
              <a:xfrm>
                <a:off x="644" y="189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026" name="Text Box 42"/>
              <p:cNvSpPr txBox="1">
                <a:spLocks noChangeArrowheads="1"/>
              </p:cNvSpPr>
              <p:nvPr/>
            </p:nvSpPr>
            <p:spPr bwMode="auto">
              <a:xfrm>
                <a:off x="632" y="478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2027" name="Text Box 4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7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028" name="Line 44"/>
              <p:cNvSpPr>
                <a:spLocks noChangeShapeType="1"/>
              </p:cNvSpPr>
              <p:nvPr/>
            </p:nvSpPr>
            <p:spPr bwMode="auto">
              <a:xfrm>
                <a:off x="157" y="139"/>
                <a:ext cx="245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29" name="Text Box 45"/>
            <p:cNvSpPr txBox="1">
              <a:spLocks noChangeArrowheads="1"/>
            </p:cNvSpPr>
            <p:nvPr/>
          </p:nvSpPr>
          <p:spPr bwMode="auto">
            <a:xfrm>
              <a:off x="527" y="738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>
                  <a:solidFill>
                    <a:schemeClr val="tx1"/>
                  </a:solidFill>
                </a:rPr>
                <a:t>返回</a:t>
              </a:r>
            </a:p>
          </p:txBody>
        </p:sp>
      </p:grp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3298825" y="216694"/>
            <a:ext cx="5205015" cy="3785652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>
                <a:solidFill>
                  <a:schemeClr val="tx1"/>
                </a:solidFill>
              </a:rPr>
              <a:t>#include &lt;stdio.h&gt;</a:t>
            </a:r>
          </a:p>
          <a:p>
            <a:pPr algn="l"/>
            <a:r>
              <a:rPr lang="zh-CN" altLang="zh-CN" sz="2400">
                <a:solidFill>
                  <a:schemeClr val="accent2"/>
                </a:solidFill>
              </a:rPr>
              <a:t>void</a:t>
            </a:r>
            <a:r>
              <a:rPr lang="zh-CN" altLang="zh-CN" sz="2400">
                <a:solidFill>
                  <a:schemeClr val="tx1"/>
                </a:solidFill>
              </a:rPr>
              <a:t> swap2</a:t>
            </a:r>
            <a:r>
              <a:rPr lang="zh-CN" altLang="zh-CN" sz="2400"/>
              <a:t>(int x[]</a:t>
            </a:r>
            <a:r>
              <a:rPr lang="zh-CN" altLang="zh-CN" sz="240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int z;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z=x[0];     x[0]=x[1];     x[1]=z;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int a[2]={1,2};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</a:t>
            </a:r>
            <a:r>
              <a:rPr lang="zh-CN" altLang="zh-CN" sz="2400"/>
              <a:t>swap2(</a:t>
            </a:r>
            <a:r>
              <a:rPr lang="zh-CN" altLang="zh-CN" sz="2400">
                <a:solidFill>
                  <a:schemeClr val="accent2"/>
                </a:solidFill>
              </a:rPr>
              <a:t>a</a:t>
            </a:r>
            <a:r>
              <a:rPr lang="zh-CN" altLang="zh-CN" sz="2400"/>
              <a:t>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printf("a[0]=%d\na[1]=%d\n",a[0],a[1]);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2031" name="AutoShape 47"/>
          <p:cNvSpPr>
            <a:spLocks noChangeArrowheads="1"/>
          </p:cNvSpPr>
          <p:nvPr/>
        </p:nvSpPr>
        <p:spPr bwMode="auto">
          <a:xfrm>
            <a:off x="407988" y="1532335"/>
            <a:ext cx="2511147" cy="1296591"/>
          </a:xfrm>
          <a:prstGeom prst="irregularSeal1">
            <a:avLst/>
          </a:prstGeom>
          <a:solidFill>
            <a:srgbClr val="FFFFFF"/>
          </a:solidFill>
          <a:ln w="38100" cmpd="sng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sz="2400">
                <a:solidFill>
                  <a:schemeClr val="accent2"/>
                </a:solidFill>
              </a:rPr>
              <a:t>地址传递</a:t>
            </a: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0" y="394098"/>
            <a:ext cx="32303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例   数组元素与 数组名</a:t>
            </a:r>
          </a:p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       作函数参数比较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0" grpId="0" animBg="1" autoUpdateAnimBg="0"/>
      <p:bldP spid="42031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869157"/>
            <a:ext cx="8618538" cy="181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sz="2800">
                <a:solidFill>
                  <a:schemeClr val="tx1"/>
                </a:solidFill>
                <a:ea typeface="隶书" pitchFamily="49" charset="-122"/>
              </a:rPr>
              <a:t>数组名作函数参数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sz="2400">
                <a:solidFill>
                  <a:schemeClr val="accent2"/>
                </a:solidFill>
                <a:ea typeface="隶书" pitchFamily="49" charset="-122"/>
              </a:rPr>
              <a:t>地址传递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sz="2400">
                <a:solidFill>
                  <a:schemeClr val="tx1"/>
                </a:solidFill>
                <a:ea typeface="隶书" pitchFamily="49" charset="-122"/>
              </a:rPr>
              <a:t>在主调函数与被调函数分别定义数组</a:t>
            </a:r>
            <a:r>
              <a:rPr lang="zh-CN" altLang="zh-CN" sz="2400">
                <a:solidFill>
                  <a:schemeClr val="tx1"/>
                </a:solidFill>
                <a:ea typeface="隶书" pitchFamily="49" charset="-122"/>
              </a:rPr>
              <a:t>,</a:t>
            </a:r>
            <a:r>
              <a:rPr lang="zh-CN" sz="2400">
                <a:solidFill>
                  <a:schemeClr val="tx1"/>
                </a:solidFill>
                <a:ea typeface="隶书" pitchFamily="49" charset="-122"/>
              </a:rPr>
              <a:t>且类型应一致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sz="2400">
                <a:solidFill>
                  <a:schemeClr val="tx1"/>
                </a:solidFill>
                <a:ea typeface="隶书" pitchFamily="49" charset="-122"/>
              </a:rPr>
              <a:t>形参数组大小</a:t>
            </a:r>
            <a:r>
              <a:rPr lang="zh-CN" altLang="zh-CN" sz="240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zh-CN" sz="2400">
                <a:solidFill>
                  <a:schemeClr val="tx1"/>
                </a:solidFill>
                <a:ea typeface="隶书" pitchFamily="49" charset="-122"/>
              </a:rPr>
              <a:t>多维数组第一维</a:t>
            </a:r>
            <a:r>
              <a:rPr lang="zh-CN" altLang="zh-CN" sz="2400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sz="2400">
                <a:solidFill>
                  <a:schemeClr val="tx1"/>
                </a:solidFill>
                <a:ea typeface="隶书" pitchFamily="49" charset="-122"/>
              </a:rPr>
              <a:t>可不指定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sz="2400">
                <a:solidFill>
                  <a:schemeClr val="tx1"/>
                </a:solidFill>
                <a:ea typeface="隶书" pitchFamily="49" charset="-122"/>
              </a:rPr>
              <a:t>形参数组名是</a:t>
            </a:r>
            <a:r>
              <a:rPr lang="zh-CN" sz="2400">
                <a:solidFill>
                  <a:srgbClr val="008000"/>
                </a:solidFill>
                <a:ea typeface="隶书" pitchFamily="49" charset="-122"/>
              </a:rPr>
              <a:t>地址变量</a:t>
            </a:r>
            <a:endParaRPr lang="zh-CN" sz="2400">
              <a:solidFill>
                <a:schemeClr val="tx1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bldLvl="3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zh-CN" dirty="0"/>
              <a:t>#include&lt;stdio.h&gt; </a:t>
            </a:r>
          </a:p>
          <a:p>
            <a:pPr algn="l"/>
            <a:r>
              <a:rPr lang="zh-CN" altLang="zh-CN" dirty="0"/>
              <a:t>void find(int a[],int n,int c[])</a:t>
            </a:r>
          </a:p>
          <a:p>
            <a:pPr algn="l"/>
            <a:r>
              <a:rPr lang="zh-CN" altLang="zh-CN" dirty="0"/>
              <a:t>{</a:t>
            </a:r>
          </a:p>
          <a:p>
            <a:pPr algn="l"/>
            <a:r>
              <a:rPr lang="zh-CN" altLang="zh-CN" dirty="0"/>
              <a:t> int maxd=a[0],mind=a[0],i,max,min;</a:t>
            </a:r>
          </a:p>
          <a:p>
            <a:pPr algn="l"/>
            <a:r>
              <a:rPr lang="zh-CN" altLang="zh-CN" dirty="0"/>
              <a:t> for( i=1,maxd=a[0],mind=a[0];i&lt;10;i++)</a:t>
            </a:r>
          </a:p>
          <a:p>
            <a:pPr algn="l"/>
            <a:r>
              <a:rPr lang="zh-CN" altLang="zh-CN" dirty="0"/>
              <a:t> {</a:t>
            </a:r>
          </a:p>
          <a:p>
            <a:pPr algn="l"/>
            <a:r>
              <a:rPr lang="zh-CN" altLang="zh-CN" dirty="0"/>
              <a:t>  if(a[i]&gt;maxd)</a:t>
            </a:r>
          </a:p>
          <a:p>
            <a:pPr algn="l"/>
            <a:r>
              <a:rPr lang="zh-CN" altLang="zh-CN" dirty="0"/>
              <a:t>         {maxd=a[i];c[0]=i;}</a:t>
            </a:r>
          </a:p>
          <a:p>
            <a:pPr algn="l"/>
            <a:r>
              <a:rPr lang="zh-CN" altLang="zh-CN" dirty="0"/>
              <a:t>  if(a[i]&lt;mind)</a:t>
            </a:r>
          </a:p>
          <a:p>
            <a:pPr algn="l"/>
            <a:r>
              <a:rPr lang="zh-CN" altLang="zh-CN" dirty="0"/>
              <a:t>      {mind=a[i];c[1]=i;}</a:t>
            </a:r>
          </a:p>
          <a:p>
            <a:pPr algn="l"/>
            <a:r>
              <a:rPr lang="zh-CN" altLang="zh-CN" dirty="0"/>
              <a:t> }</a:t>
            </a:r>
          </a:p>
          <a:p>
            <a:pPr algn="l"/>
            <a:r>
              <a:rPr lang="zh-CN" altLang="zh-CN" dirty="0"/>
              <a:t>}</a:t>
            </a:r>
          </a:p>
          <a:p>
            <a:pPr algn="l"/>
            <a:r>
              <a:rPr lang="zh-CN" altLang="zh-CN" dirty="0"/>
              <a:t>void main()</a:t>
            </a:r>
          </a:p>
          <a:p>
            <a:pPr algn="l"/>
            <a:r>
              <a:rPr lang="zh-CN" altLang="zh-CN" dirty="0"/>
              <a:t>{</a:t>
            </a:r>
          </a:p>
          <a:p>
            <a:pPr algn="l"/>
            <a:r>
              <a:rPr lang="zh-CN" altLang="zh-CN" dirty="0"/>
              <a:t> int a[10]={5,1,10,3,4,9,6,7,8,2},b[2];</a:t>
            </a:r>
          </a:p>
          <a:p>
            <a:pPr algn="l"/>
            <a:r>
              <a:rPr lang="zh-CN" altLang="zh-CN" dirty="0"/>
              <a:t> find(a,10,b);</a:t>
            </a:r>
          </a:p>
          <a:p>
            <a:pPr algn="l"/>
            <a:r>
              <a:rPr lang="zh-CN" altLang="zh-CN" dirty="0"/>
              <a:t> printf("Max=%d,Min=%d\n",b[0],b[1]);</a:t>
            </a:r>
          </a:p>
          <a:p>
            <a:pPr algn="l"/>
            <a:r>
              <a:rPr lang="zh-CN" altLang="zh-CN" dirty="0"/>
              <a:t>    getch()</a:t>
            </a:r>
            <a:r>
              <a:rPr lang="zh-CN" altLang="zh-CN" dirty="0" smtClean="0"/>
              <a:t>;}</a:t>
            </a:r>
            <a:endParaRPr lang="zh-CN" altLang="zh-CN" dirty="0"/>
          </a:p>
        </p:txBody>
      </p:sp>
    </p:spTree>
  </p:cSld>
  <p:clrMapOvr>
    <a:masterClrMapping/>
  </p:clrMapOvr>
  <p:transition>
    <p:randomBar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058" name="AutoShape 2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685800" y="4457700"/>
            <a:ext cx="533400" cy="514350"/>
          </a:xfrm>
          <a:prstGeom prst="actionButtonDocument">
            <a:avLst/>
          </a:prstGeom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9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476376" y="4439841"/>
          <a:ext cx="911225" cy="502444"/>
        </p:xfrm>
        <a:graphic>
          <a:graphicData uri="http://schemas.openxmlformats.org/presentationml/2006/ole">
            <p:oleObj spid="_x0000_s20482" r:id="rId5" imgW="638492" imgH="467042" progId="Package">
              <p:embed/>
            </p:oleObj>
          </a:graphicData>
        </a:graphic>
      </p:graphicFrame>
      <p:graphicFrame>
        <p:nvGraphicFramePr>
          <p:cNvPr id="45060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276476" y="4463654"/>
          <a:ext cx="911225" cy="502444"/>
        </p:xfrm>
        <a:graphic>
          <a:graphicData uri="http://schemas.openxmlformats.org/presentationml/2006/ole">
            <p:oleObj spid="_x0000_s20483" r:id="rId6" imgW="638492" imgH="467042" progId="Package">
              <p:embed/>
            </p:oleObj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84176" y="788194"/>
            <a:ext cx="4060663" cy="4154984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>
                <a:solidFill>
                  <a:schemeClr val="tx1"/>
                </a:solidFill>
              </a:rPr>
              <a:t> #include &lt;stdio.h&gt;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</a:t>
            </a:r>
            <a:r>
              <a:rPr lang="zh-CN" altLang="zh-CN" sz="2400">
                <a:solidFill>
                  <a:srgbClr val="990033"/>
                </a:solidFill>
              </a:rPr>
              <a:t>float average(int stu[10], int n);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void main()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{ </a:t>
            </a:r>
            <a:r>
              <a:rPr lang="zh-CN" altLang="zh-CN" sz="2400"/>
              <a:t>int score[10]</a:t>
            </a:r>
            <a:r>
              <a:rPr lang="zh-CN" altLang="zh-CN" sz="2400">
                <a:solidFill>
                  <a:schemeClr val="tx1"/>
                </a:solidFill>
              </a:rPr>
              <a:t>, i;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float   av;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printf("Input  10  scores</a:t>
            </a:r>
            <a:r>
              <a:rPr lang="zh-CN" sz="2400">
                <a:solidFill>
                  <a:schemeClr val="tx1"/>
                </a:solidFill>
              </a:rPr>
              <a:t>：</a:t>
            </a:r>
            <a:r>
              <a:rPr lang="zh-CN" altLang="zh-CN" sz="2400">
                <a:solidFill>
                  <a:schemeClr val="tx1"/>
                </a:solidFill>
              </a:rPr>
              <a:t>\n");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for( i=0; i&lt;10; i++ 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    scanf("%d", &amp;score[i]);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av=</a:t>
            </a:r>
            <a:r>
              <a:rPr lang="zh-CN" altLang="zh-CN" sz="2400"/>
              <a:t>average(</a:t>
            </a:r>
            <a:r>
              <a:rPr lang="zh-CN" altLang="zh-CN" sz="2400">
                <a:solidFill>
                  <a:schemeClr val="accent2"/>
                </a:solidFill>
              </a:rPr>
              <a:t>score</a:t>
            </a:r>
            <a:r>
              <a:rPr lang="zh-CN" altLang="zh-CN" sz="2400"/>
              <a:t>,10);</a:t>
            </a:r>
            <a:endParaRPr lang="zh-CN" altLang="zh-CN" sz="2400">
              <a:solidFill>
                <a:schemeClr val="tx1"/>
              </a:solidFill>
            </a:endParaRP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printf("Average  is</a:t>
            </a:r>
            <a:r>
              <a:rPr lang="zh-CN" sz="2400">
                <a:solidFill>
                  <a:schemeClr val="tx1"/>
                </a:solidFill>
              </a:rPr>
              <a:t>：</a:t>
            </a:r>
            <a:r>
              <a:rPr lang="zh-CN" altLang="zh-CN" sz="2400">
                <a:solidFill>
                  <a:schemeClr val="tx1"/>
                </a:solidFill>
              </a:rPr>
              <a:t>%.2f", av);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043488" y="831057"/>
            <a:ext cx="3696653" cy="304698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>
                <a:solidFill>
                  <a:schemeClr val="tx1"/>
                </a:solidFill>
              </a:rPr>
              <a:t>float   average(</a:t>
            </a:r>
            <a:r>
              <a:rPr lang="zh-CN" altLang="zh-CN" sz="2400"/>
              <a:t>int</a:t>
            </a:r>
            <a:r>
              <a:rPr lang="zh-CN" altLang="zh-CN" sz="2400">
                <a:solidFill>
                  <a:schemeClr val="tx1"/>
                </a:solidFill>
              </a:rPr>
              <a:t> </a:t>
            </a:r>
            <a:r>
              <a:rPr lang="zh-CN" altLang="zh-CN" sz="2400">
                <a:solidFill>
                  <a:schemeClr val="accent2"/>
                </a:solidFill>
              </a:rPr>
              <a:t>stu[10]</a:t>
            </a:r>
            <a:r>
              <a:rPr lang="zh-CN" altLang="zh-CN" sz="2400">
                <a:solidFill>
                  <a:schemeClr val="tx1"/>
                </a:solidFill>
              </a:rPr>
              <a:t>, int n)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{ int i;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float av,total=0;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for( i=0; i&lt;n; i++ 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    total += stu[i];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av = total/n;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return av;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2727325" y="4065985"/>
            <a:ext cx="1569660" cy="369332"/>
          </a:xfrm>
          <a:prstGeom prst="wedgeRectCallout">
            <a:avLst>
              <a:gd name="adj1" fmla="val -51366"/>
              <a:gd name="adj2" fmla="val -280292"/>
            </a:avLst>
          </a:prstGeom>
          <a:solidFill>
            <a:srgbClr val="FFFFFF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zh-CN">
                <a:solidFill>
                  <a:schemeClr val="tx1"/>
                </a:solidFill>
              </a:rPr>
              <a:t>实参用数组名</a:t>
            </a:r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5505451" y="308373"/>
            <a:ext cx="2950231" cy="369332"/>
          </a:xfrm>
          <a:prstGeom prst="wedgeRectCallout">
            <a:avLst>
              <a:gd name="adj1" fmla="val 9907"/>
              <a:gd name="adj2" fmla="val 135769"/>
            </a:avLst>
          </a:prstGeom>
          <a:solidFill>
            <a:srgbClr val="FFFFFF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zh-CN">
                <a:solidFill>
                  <a:schemeClr val="tx1"/>
                </a:solidFill>
              </a:rPr>
              <a:t>形参用数组定义</a:t>
            </a:r>
            <a:r>
              <a:rPr lang="zh-CN" altLang="zh-CN">
                <a:solidFill>
                  <a:schemeClr val="tx1"/>
                </a:solidFill>
              </a:rPr>
              <a:t>,  </a:t>
            </a:r>
            <a:r>
              <a:rPr lang="zh-CN" altLang="zh-CN">
                <a:solidFill>
                  <a:schemeClr val="tx1"/>
                </a:solidFill>
                <a:sym typeface="Wingdings" pitchFamily="2" charset="2"/>
              </a:rPr>
              <a:t></a:t>
            </a:r>
            <a:r>
              <a:rPr lang="zh-CN" altLang="zh-CN">
                <a:solidFill>
                  <a:schemeClr val="accent2"/>
                </a:solidFill>
              </a:rPr>
              <a:t>int  stu[ ]</a:t>
            </a:r>
            <a:endParaRPr lang="zh-CN" altLang="zh-CN">
              <a:solidFill>
                <a:schemeClr val="tx1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92789" y="3155157"/>
            <a:ext cx="2320925" cy="2059782"/>
            <a:chOff x="0" y="0"/>
            <a:chExt cx="1462" cy="1730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732" y="160"/>
              <a:ext cx="730" cy="1232"/>
              <a:chOff x="0" y="0"/>
              <a:chExt cx="1133" cy="1232"/>
            </a:xfrm>
          </p:grpSpPr>
          <p:sp>
            <p:nvSpPr>
              <p:cNvPr id="45067" name="Rectangle 11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1122" cy="31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68" name="Line 12"/>
              <p:cNvSpPr>
                <a:spLocks noChangeShapeType="1"/>
              </p:cNvSpPr>
              <p:nvPr/>
            </p:nvSpPr>
            <p:spPr bwMode="auto">
              <a:xfrm>
                <a:off x="0" y="499"/>
                <a:ext cx="112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69" name="Line 13"/>
              <p:cNvSpPr>
                <a:spLocks noChangeShapeType="1"/>
              </p:cNvSpPr>
              <p:nvPr/>
            </p:nvSpPr>
            <p:spPr bwMode="auto">
              <a:xfrm>
                <a:off x="11" y="1232"/>
                <a:ext cx="1111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0" name="Line 14"/>
              <p:cNvSpPr>
                <a:spLocks noChangeShapeType="1"/>
              </p:cNvSpPr>
              <p:nvPr/>
            </p:nvSpPr>
            <p:spPr bwMode="auto">
              <a:xfrm>
                <a:off x="11" y="976"/>
                <a:ext cx="112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1" name="Line 15"/>
              <p:cNvSpPr>
                <a:spLocks noChangeShapeType="1"/>
              </p:cNvSpPr>
              <p:nvPr/>
            </p:nvSpPr>
            <p:spPr bwMode="auto">
              <a:xfrm flipV="1">
                <a:off x="10" y="744"/>
                <a:ext cx="112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2" name="Line 16"/>
              <p:cNvSpPr>
                <a:spLocks noChangeShapeType="1"/>
              </p:cNvSpPr>
              <p:nvPr/>
            </p:nvSpPr>
            <p:spPr bwMode="auto">
              <a:xfrm>
                <a:off x="10" y="244"/>
                <a:ext cx="1111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574" y="157"/>
              <a:ext cx="183" cy="1573"/>
              <a:chOff x="0" y="0"/>
              <a:chExt cx="183" cy="1573"/>
            </a:xfrm>
          </p:grpSpPr>
          <p:sp>
            <p:nvSpPr>
              <p:cNvPr id="45074" name="Text Box 18"/>
              <p:cNvSpPr txBox="1">
                <a:spLocks noChangeArrowheads="1"/>
              </p:cNvSpPr>
              <p:nvPr/>
            </p:nvSpPr>
            <p:spPr bwMode="auto">
              <a:xfrm>
                <a:off x="20" y="1010"/>
                <a:ext cx="15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45075" name="Text Box 19"/>
              <p:cNvSpPr txBox="1">
                <a:spLocks noChangeArrowheads="1"/>
              </p:cNvSpPr>
              <p:nvPr/>
            </p:nvSpPr>
            <p:spPr bwMode="auto">
              <a:xfrm>
                <a:off x="20" y="757"/>
                <a:ext cx="15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45076" name="Text Box 20"/>
              <p:cNvSpPr txBox="1">
                <a:spLocks noChangeArrowheads="1"/>
              </p:cNvSpPr>
              <p:nvPr/>
            </p:nvSpPr>
            <p:spPr bwMode="auto">
              <a:xfrm>
                <a:off x="0" y="505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5077" name="Text Box 21"/>
              <p:cNvSpPr txBox="1">
                <a:spLocks noChangeArrowheads="1"/>
              </p:cNvSpPr>
              <p:nvPr/>
            </p:nvSpPr>
            <p:spPr bwMode="auto">
              <a:xfrm>
                <a:off x="0" y="252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078" name="Text Box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5079" name="Text Box 23"/>
              <p:cNvSpPr txBox="1">
                <a:spLocks noChangeArrowheads="1"/>
              </p:cNvSpPr>
              <p:nvPr/>
            </p:nvSpPr>
            <p:spPr bwMode="auto">
              <a:xfrm>
                <a:off x="0" y="1263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48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 sz="2400"/>
                <a:t>score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930" y="159"/>
              <a:ext cx="304" cy="1556"/>
              <a:chOff x="0" y="0"/>
              <a:chExt cx="304" cy="1556"/>
            </a:xfrm>
          </p:grpSpPr>
          <p:sp>
            <p:nvSpPr>
              <p:cNvPr id="45082" name="Text Box 26"/>
              <p:cNvSpPr txBox="1">
                <a:spLocks noChangeArrowheads="1"/>
              </p:cNvSpPr>
              <p:nvPr/>
            </p:nvSpPr>
            <p:spPr bwMode="auto">
              <a:xfrm>
                <a:off x="20" y="525"/>
                <a:ext cx="2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56</a:t>
                </a:r>
              </a:p>
            </p:txBody>
          </p:sp>
          <p:sp>
            <p:nvSpPr>
              <p:cNvPr id="45083" name="Text Box 27"/>
              <p:cNvSpPr txBox="1">
                <a:spLocks noChangeArrowheads="1"/>
              </p:cNvSpPr>
              <p:nvPr/>
            </p:nvSpPr>
            <p:spPr bwMode="auto">
              <a:xfrm>
                <a:off x="20" y="262"/>
                <a:ext cx="2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23</a:t>
                </a:r>
              </a:p>
            </p:txBody>
          </p:sp>
          <p:sp>
            <p:nvSpPr>
              <p:cNvPr id="45084" name="Text Box 28"/>
              <p:cNvSpPr txBox="1">
                <a:spLocks noChangeArrowheads="1"/>
              </p:cNvSpPr>
              <p:nvPr/>
            </p:nvSpPr>
            <p:spPr bwMode="auto">
              <a:xfrm>
                <a:off x="20" y="0"/>
                <a:ext cx="2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45085" name="Text Box 29"/>
              <p:cNvSpPr txBox="1">
                <a:spLocks noChangeArrowheads="1"/>
              </p:cNvSpPr>
              <p:nvPr/>
            </p:nvSpPr>
            <p:spPr bwMode="auto">
              <a:xfrm>
                <a:off x="0" y="765"/>
                <a:ext cx="30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….</a:t>
                </a:r>
              </a:p>
            </p:txBody>
          </p:sp>
          <p:sp>
            <p:nvSpPr>
              <p:cNvPr id="45086" name="Text Box 30"/>
              <p:cNvSpPr txBox="1">
                <a:spLocks noChangeArrowheads="1"/>
              </p:cNvSpPr>
              <p:nvPr/>
            </p:nvSpPr>
            <p:spPr bwMode="auto">
              <a:xfrm>
                <a:off x="0" y="983"/>
                <a:ext cx="30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….</a:t>
                </a:r>
              </a:p>
            </p:txBody>
          </p:sp>
          <p:sp>
            <p:nvSpPr>
              <p:cNvPr id="45087" name="Text Box 31"/>
              <p:cNvSpPr txBox="1">
                <a:spLocks noChangeArrowheads="1"/>
              </p:cNvSpPr>
              <p:nvPr/>
            </p:nvSpPr>
            <p:spPr bwMode="auto">
              <a:xfrm>
                <a:off x="20" y="1246"/>
                <a:ext cx="2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88</a:t>
                </a:r>
              </a:p>
            </p:txBody>
          </p:sp>
        </p:grp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>
              <a:off x="407" y="170"/>
              <a:ext cx="336" cy="0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8115301" y="3140869"/>
            <a:ext cx="763588" cy="461963"/>
            <a:chOff x="0" y="0"/>
            <a:chExt cx="481" cy="388"/>
          </a:xfrm>
        </p:grpSpPr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 flipH="1">
              <a:off x="0" y="182"/>
              <a:ext cx="216" cy="0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159" y="0"/>
              <a:ext cx="32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 sz="2400">
                  <a:solidFill>
                    <a:schemeClr val="accent2"/>
                  </a:solidFill>
                </a:rPr>
                <a:t>stu</a:t>
              </a: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 autoUpdateAnimBg="0"/>
      <p:bldP spid="45062" grpId="0" animBg="1" autoUpdateAnimBg="0"/>
      <p:bldP spid="45063" grpId="0" animBg="1" autoUpdateAnimBg="0"/>
      <p:bldP spid="4506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3689" y="277416"/>
            <a:ext cx="8459787" cy="1122759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>
                <a:solidFill>
                  <a:schemeClr val="accent1"/>
                </a:solidFill>
              </a:rPr>
              <a:t>6.8</a:t>
            </a:r>
            <a:r>
              <a:rPr lang="zh-CN" altLang="zh-CN"/>
              <a:t> </a:t>
            </a:r>
            <a:r>
              <a:rPr lang="zh-CN"/>
              <a:t>变量的存储属性</a:t>
            </a:r>
          </a:p>
          <a:p>
            <a:pPr lvl="1"/>
            <a:r>
              <a:rPr lang="zh-CN"/>
              <a:t>概述</a:t>
            </a:r>
          </a:p>
          <a:p>
            <a:pPr lvl="2"/>
            <a:r>
              <a:rPr lang="zh-CN"/>
              <a:t>变量是对程序中数据的存储空间的抽象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35038" y="1122760"/>
            <a:ext cx="7370762" cy="3864769"/>
            <a:chOff x="0" y="0"/>
            <a:chExt cx="4643" cy="324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647" y="0"/>
              <a:ext cx="996" cy="3246"/>
              <a:chOff x="0" y="0"/>
              <a:chExt cx="996" cy="3246"/>
            </a:xfrm>
          </p:grpSpPr>
          <p:sp>
            <p:nvSpPr>
              <p:cNvPr id="53253" name="Rectangle 5"/>
              <p:cNvSpPr>
                <a:spLocks noChangeArrowheads="1"/>
              </p:cNvSpPr>
              <p:nvPr/>
            </p:nvSpPr>
            <p:spPr bwMode="auto">
              <a:xfrm>
                <a:off x="0" y="257"/>
                <a:ext cx="996" cy="2916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2" y="521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5" name="Line 7"/>
              <p:cNvSpPr>
                <a:spLocks noChangeShapeType="1"/>
              </p:cNvSpPr>
              <p:nvPr/>
            </p:nvSpPr>
            <p:spPr bwMode="auto">
              <a:xfrm>
                <a:off x="12" y="1389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6" name="Line 8"/>
              <p:cNvSpPr>
                <a:spLocks noChangeShapeType="1"/>
              </p:cNvSpPr>
              <p:nvPr/>
            </p:nvSpPr>
            <p:spPr bwMode="auto">
              <a:xfrm>
                <a:off x="12" y="1824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7" name="Line 9"/>
              <p:cNvSpPr>
                <a:spLocks noChangeShapeType="1"/>
              </p:cNvSpPr>
              <p:nvPr/>
            </p:nvSpPr>
            <p:spPr bwMode="auto">
              <a:xfrm>
                <a:off x="12" y="2041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8" name="Line 10"/>
              <p:cNvSpPr>
                <a:spLocks noChangeShapeType="1"/>
              </p:cNvSpPr>
              <p:nvPr/>
            </p:nvSpPr>
            <p:spPr bwMode="auto">
              <a:xfrm>
                <a:off x="12" y="2258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12" y="2475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12" y="2693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>
                <a:off x="12" y="738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>
                <a:off x="12" y="955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>
                <a:off x="12" y="1172"/>
                <a:ext cx="9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4" name="Line 16"/>
              <p:cNvSpPr>
                <a:spLocks noChangeShapeType="1"/>
              </p:cNvSpPr>
              <p:nvPr/>
            </p:nvSpPr>
            <p:spPr bwMode="auto">
              <a:xfrm>
                <a:off x="0" y="1607"/>
                <a:ext cx="996" cy="1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5" name="Text Box 17"/>
              <p:cNvSpPr txBox="1">
                <a:spLocks noChangeArrowheads="1"/>
              </p:cNvSpPr>
              <p:nvPr/>
            </p:nvSpPr>
            <p:spPr bwMode="auto">
              <a:xfrm>
                <a:off x="274" y="0"/>
                <a:ext cx="40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>
                    <a:solidFill>
                      <a:schemeClr val="tx1"/>
                    </a:solidFill>
                  </a:rPr>
                  <a:t>内存</a:t>
                </a:r>
              </a:p>
            </p:txBody>
          </p:sp>
          <p:sp>
            <p:nvSpPr>
              <p:cNvPr id="53266" name="Text Box 18"/>
              <p:cNvSpPr txBox="1">
                <a:spLocks noChangeArrowheads="1"/>
              </p:cNvSpPr>
              <p:nvPr/>
            </p:nvSpPr>
            <p:spPr bwMode="auto">
              <a:xfrm>
                <a:off x="355" y="2724"/>
                <a:ext cx="291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…….</a:t>
                </a:r>
              </a:p>
            </p:txBody>
          </p:sp>
        </p:grp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0" y="481"/>
              <a:ext cx="1660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zh-CN" altLang="zh-CN" sz="2400">
                  <a:solidFill>
                    <a:schemeClr val="tx1"/>
                  </a:solidFill>
                </a:rPr>
                <a:t>main()</a:t>
              </a:r>
            </a:p>
            <a:p>
              <a:pPr algn="l" eaLnBrk="1" hangingPunct="1"/>
              <a:r>
                <a:rPr lang="zh-CN" altLang="zh-CN" sz="2400">
                  <a:solidFill>
                    <a:schemeClr val="tx1"/>
                  </a:solidFill>
                </a:rPr>
                <a:t>{   int     a;</a:t>
              </a:r>
            </a:p>
            <a:p>
              <a:pPr algn="l" eaLnBrk="1" hangingPunct="1"/>
              <a:r>
                <a:rPr lang="zh-CN" altLang="zh-CN" sz="2400">
                  <a:solidFill>
                    <a:schemeClr val="tx1"/>
                  </a:solidFill>
                </a:rPr>
                <a:t>     a=10;</a:t>
              </a:r>
            </a:p>
            <a:p>
              <a:pPr algn="l" eaLnBrk="1" hangingPunct="1"/>
              <a:r>
                <a:rPr lang="zh-CN" altLang="zh-CN" sz="2400">
                  <a:solidFill>
                    <a:schemeClr val="tx1"/>
                  </a:solidFill>
                </a:rPr>
                <a:t>     printf(“%d”,a);</a:t>
              </a:r>
            </a:p>
            <a:p>
              <a:pPr algn="l" eaLnBrk="1" hangingPunct="1"/>
              <a:r>
                <a:rPr lang="zh-CN" altLang="zh-CN" sz="2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3268" name="未知"/>
          <p:cNvSpPr>
            <a:spLocks/>
          </p:cNvSpPr>
          <p:nvPr/>
        </p:nvSpPr>
        <p:spPr bwMode="auto">
          <a:xfrm>
            <a:off x="2609850" y="2114550"/>
            <a:ext cx="3562350" cy="700088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72" y="12"/>
              </a:cxn>
              <a:cxn ang="0">
                <a:pos x="108" y="0"/>
              </a:cxn>
              <a:cxn ang="0">
                <a:pos x="552" y="12"/>
              </a:cxn>
              <a:cxn ang="0">
                <a:pos x="1344" y="120"/>
              </a:cxn>
              <a:cxn ang="0">
                <a:pos x="1428" y="144"/>
              </a:cxn>
              <a:cxn ang="0">
                <a:pos x="1464" y="168"/>
              </a:cxn>
              <a:cxn ang="0">
                <a:pos x="1764" y="252"/>
              </a:cxn>
              <a:cxn ang="0">
                <a:pos x="1920" y="336"/>
              </a:cxn>
              <a:cxn ang="0">
                <a:pos x="2064" y="432"/>
              </a:cxn>
              <a:cxn ang="0">
                <a:pos x="2136" y="480"/>
              </a:cxn>
              <a:cxn ang="0">
                <a:pos x="2172" y="504"/>
              </a:cxn>
              <a:cxn ang="0">
                <a:pos x="2244" y="588"/>
              </a:cxn>
            </a:cxnLst>
            <a:rect l="0" t="0" r="r" b="b"/>
            <a:pathLst>
              <a:path w="2244" h="588">
                <a:moveTo>
                  <a:pt x="0" y="36"/>
                </a:moveTo>
                <a:cubicBezTo>
                  <a:pt x="24" y="28"/>
                  <a:pt x="48" y="20"/>
                  <a:pt x="72" y="12"/>
                </a:cubicBezTo>
                <a:cubicBezTo>
                  <a:pt x="84" y="8"/>
                  <a:pt x="108" y="0"/>
                  <a:pt x="108" y="0"/>
                </a:cubicBezTo>
                <a:cubicBezTo>
                  <a:pt x="256" y="4"/>
                  <a:pt x="404" y="4"/>
                  <a:pt x="552" y="12"/>
                </a:cubicBezTo>
                <a:cubicBezTo>
                  <a:pt x="819" y="27"/>
                  <a:pt x="1080" y="91"/>
                  <a:pt x="1344" y="120"/>
                </a:cubicBezTo>
                <a:cubicBezTo>
                  <a:pt x="1359" y="124"/>
                  <a:pt x="1411" y="135"/>
                  <a:pt x="1428" y="144"/>
                </a:cubicBezTo>
                <a:cubicBezTo>
                  <a:pt x="1441" y="150"/>
                  <a:pt x="1450" y="163"/>
                  <a:pt x="1464" y="168"/>
                </a:cubicBezTo>
                <a:cubicBezTo>
                  <a:pt x="1559" y="202"/>
                  <a:pt x="1674" y="207"/>
                  <a:pt x="1764" y="252"/>
                </a:cubicBezTo>
                <a:cubicBezTo>
                  <a:pt x="1817" y="278"/>
                  <a:pt x="1868" y="310"/>
                  <a:pt x="1920" y="336"/>
                </a:cubicBezTo>
                <a:cubicBezTo>
                  <a:pt x="1976" y="364"/>
                  <a:pt x="2015" y="394"/>
                  <a:pt x="2064" y="432"/>
                </a:cubicBezTo>
                <a:cubicBezTo>
                  <a:pt x="2087" y="450"/>
                  <a:pt x="2112" y="464"/>
                  <a:pt x="2136" y="480"/>
                </a:cubicBezTo>
                <a:cubicBezTo>
                  <a:pt x="2148" y="488"/>
                  <a:pt x="2172" y="504"/>
                  <a:pt x="2172" y="504"/>
                </a:cubicBezTo>
                <a:cubicBezTo>
                  <a:pt x="2199" y="545"/>
                  <a:pt x="2225" y="549"/>
                  <a:pt x="2244" y="58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 rot="654748">
            <a:off x="2575857" y="1872735"/>
            <a:ext cx="38779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>
                <a:solidFill>
                  <a:schemeClr val="tx1"/>
                </a:solidFill>
              </a:rPr>
              <a:t>编译或函数调用时为其分配内存单元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7261225" y="2857500"/>
            <a:ext cx="466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zh-CN" sz="2400"/>
              <a:t>10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054725" y="2751535"/>
            <a:ext cx="608013" cy="654843"/>
            <a:chOff x="0" y="0"/>
            <a:chExt cx="383" cy="550"/>
          </a:xfrm>
        </p:grpSpPr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38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2000</a:t>
              </a:r>
            </a:p>
          </p:txBody>
        </p:sp>
        <p:sp>
          <p:nvSpPr>
            <p:cNvPr id="53273" name="Text Box 25"/>
            <p:cNvSpPr txBox="1">
              <a:spLocks noChangeArrowheads="1"/>
            </p:cNvSpPr>
            <p:nvPr/>
          </p:nvSpPr>
          <p:spPr bwMode="auto">
            <a:xfrm>
              <a:off x="0" y="240"/>
              <a:ext cx="38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chemeClr val="tx1"/>
                  </a:solidFill>
                </a:rPr>
                <a:t>2001</a:t>
              </a:r>
            </a:p>
          </p:txBody>
        </p:sp>
      </p:grp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2771775" y="3365898"/>
            <a:ext cx="3185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>
                <a:solidFill>
                  <a:schemeClr val="tx1"/>
                </a:solidFill>
              </a:rPr>
              <a:t>程序中使用变量名对内存操作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590800" y="2414588"/>
            <a:ext cx="3486150" cy="800100"/>
            <a:chOff x="0" y="0"/>
            <a:chExt cx="2196" cy="672"/>
          </a:xfrm>
        </p:grpSpPr>
        <p:sp>
          <p:nvSpPr>
            <p:cNvPr id="53276" name="未知"/>
            <p:cNvSpPr>
              <a:spLocks/>
            </p:cNvSpPr>
            <p:nvPr/>
          </p:nvSpPr>
          <p:spPr bwMode="auto">
            <a:xfrm>
              <a:off x="0" y="0"/>
              <a:ext cx="2196" cy="5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" y="48"/>
                </a:cxn>
                <a:cxn ang="0">
                  <a:pos x="600" y="84"/>
                </a:cxn>
                <a:cxn ang="0">
                  <a:pos x="804" y="180"/>
                </a:cxn>
                <a:cxn ang="0">
                  <a:pos x="888" y="228"/>
                </a:cxn>
                <a:cxn ang="0">
                  <a:pos x="1128" y="312"/>
                </a:cxn>
                <a:cxn ang="0">
                  <a:pos x="1272" y="336"/>
                </a:cxn>
                <a:cxn ang="0">
                  <a:pos x="1344" y="348"/>
                </a:cxn>
                <a:cxn ang="0">
                  <a:pos x="1512" y="396"/>
                </a:cxn>
                <a:cxn ang="0">
                  <a:pos x="1560" y="420"/>
                </a:cxn>
                <a:cxn ang="0">
                  <a:pos x="1704" y="444"/>
                </a:cxn>
                <a:cxn ang="0">
                  <a:pos x="2088" y="516"/>
                </a:cxn>
                <a:cxn ang="0">
                  <a:pos x="2196" y="528"/>
                </a:cxn>
              </a:cxnLst>
              <a:rect l="0" t="0" r="r" b="b"/>
              <a:pathLst>
                <a:path w="2196" h="531">
                  <a:moveTo>
                    <a:pt x="0" y="0"/>
                  </a:moveTo>
                  <a:cubicBezTo>
                    <a:pt x="148" y="11"/>
                    <a:pt x="297" y="27"/>
                    <a:pt x="444" y="48"/>
                  </a:cubicBezTo>
                  <a:cubicBezTo>
                    <a:pt x="495" y="65"/>
                    <a:pt x="548" y="71"/>
                    <a:pt x="600" y="84"/>
                  </a:cubicBezTo>
                  <a:cubicBezTo>
                    <a:pt x="662" y="126"/>
                    <a:pt x="735" y="151"/>
                    <a:pt x="804" y="180"/>
                  </a:cubicBezTo>
                  <a:cubicBezTo>
                    <a:pt x="834" y="193"/>
                    <a:pt x="858" y="216"/>
                    <a:pt x="888" y="228"/>
                  </a:cubicBezTo>
                  <a:cubicBezTo>
                    <a:pt x="966" y="259"/>
                    <a:pt x="1048" y="285"/>
                    <a:pt x="1128" y="312"/>
                  </a:cubicBezTo>
                  <a:cubicBezTo>
                    <a:pt x="1174" y="327"/>
                    <a:pt x="1224" y="328"/>
                    <a:pt x="1272" y="336"/>
                  </a:cubicBezTo>
                  <a:cubicBezTo>
                    <a:pt x="1296" y="340"/>
                    <a:pt x="1321" y="340"/>
                    <a:pt x="1344" y="348"/>
                  </a:cubicBezTo>
                  <a:cubicBezTo>
                    <a:pt x="1399" y="366"/>
                    <a:pt x="1458" y="373"/>
                    <a:pt x="1512" y="396"/>
                  </a:cubicBezTo>
                  <a:cubicBezTo>
                    <a:pt x="1528" y="403"/>
                    <a:pt x="1543" y="416"/>
                    <a:pt x="1560" y="420"/>
                  </a:cubicBezTo>
                  <a:cubicBezTo>
                    <a:pt x="1607" y="432"/>
                    <a:pt x="1658" y="429"/>
                    <a:pt x="1704" y="444"/>
                  </a:cubicBezTo>
                  <a:cubicBezTo>
                    <a:pt x="1835" y="488"/>
                    <a:pt x="1950" y="506"/>
                    <a:pt x="2088" y="516"/>
                  </a:cubicBezTo>
                  <a:cubicBezTo>
                    <a:pt x="2164" y="531"/>
                    <a:pt x="2128" y="528"/>
                    <a:pt x="2196" y="5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未知"/>
            <p:cNvSpPr>
              <a:spLocks/>
            </p:cNvSpPr>
            <p:nvPr/>
          </p:nvSpPr>
          <p:spPr bwMode="auto">
            <a:xfrm>
              <a:off x="384" y="360"/>
              <a:ext cx="1740" cy="312"/>
            </a:xfrm>
            <a:custGeom>
              <a:avLst/>
              <a:gdLst/>
              <a:ahLst/>
              <a:cxnLst>
                <a:cxn ang="0">
                  <a:pos x="1740" y="264"/>
                </a:cxn>
                <a:cxn ang="0">
                  <a:pos x="1668" y="300"/>
                </a:cxn>
                <a:cxn ang="0">
                  <a:pos x="1572" y="312"/>
                </a:cxn>
                <a:cxn ang="0">
                  <a:pos x="720" y="240"/>
                </a:cxn>
                <a:cxn ang="0">
                  <a:pos x="504" y="216"/>
                </a:cxn>
                <a:cxn ang="0">
                  <a:pos x="252" y="120"/>
                </a:cxn>
                <a:cxn ang="0">
                  <a:pos x="144" y="60"/>
                </a:cxn>
                <a:cxn ang="0">
                  <a:pos x="0" y="0"/>
                </a:cxn>
              </a:cxnLst>
              <a:rect l="0" t="0" r="r" b="b"/>
              <a:pathLst>
                <a:path w="1740" h="312">
                  <a:moveTo>
                    <a:pt x="1740" y="264"/>
                  </a:moveTo>
                  <a:cubicBezTo>
                    <a:pt x="1715" y="272"/>
                    <a:pt x="1694" y="293"/>
                    <a:pt x="1668" y="300"/>
                  </a:cubicBezTo>
                  <a:cubicBezTo>
                    <a:pt x="1637" y="308"/>
                    <a:pt x="1604" y="308"/>
                    <a:pt x="1572" y="312"/>
                  </a:cubicBezTo>
                  <a:cubicBezTo>
                    <a:pt x="1280" y="303"/>
                    <a:pt x="1007" y="283"/>
                    <a:pt x="720" y="240"/>
                  </a:cubicBezTo>
                  <a:cubicBezTo>
                    <a:pt x="647" y="229"/>
                    <a:pt x="576" y="230"/>
                    <a:pt x="504" y="216"/>
                  </a:cubicBezTo>
                  <a:cubicBezTo>
                    <a:pt x="409" y="198"/>
                    <a:pt x="335" y="162"/>
                    <a:pt x="252" y="120"/>
                  </a:cubicBezTo>
                  <a:cubicBezTo>
                    <a:pt x="215" y="102"/>
                    <a:pt x="183" y="73"/>
                    <a:pt x="144" y="60"/>
                  </a:cubicBezTo>
                  <a:cubicBezTo>
                    <a:pt x="97" y="44"/>
                    <a:pt x="35" y="35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bldLvl="5" autoUpdateAnimBg="0"/>
      <p:bldP spid="53268" grpId="0" animBg="1"/>
      <p:bldP spid="53269" grpId="0" autoUpdateAnimBg="0"/>
      <p:bldP spid="53270" grpId="0" autoUpdateAnimBg="0"/>
      <p:bldP spid="5327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代码段的结构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28662" y="1232287"/>
            <a:ext cx="5000660" cy="219671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rgbClr val="00B05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#include &lt;</a:t>
            </a:r>
            <a:r>
              <a:rPr lang="en-US" altLang="zh-CN" sz="3600" dirty="0" err="1" smtClean="0">
                <a:solidFill>
                  <a:srgbClr val="00B05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stdio.h</a:t>
            </a:r>
            <a:r>
              <a:rPr lang="en-US" altLang="zh-CN" sz="3600" dirty="0" smtClean="0">
                <a:solidFill>
                  <a:srgbClr val="00B05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3600" b="1" dirty="0" err="1" smtClean="0">
                <a:solidFill>
                  <a:srgbClr val="00206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int</a:t>
            </a:r>
            <a:r>
              <a:rPr lang="en-US" altLang="zh-CN" sz="3600" dirty="0" smtClean="0"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 main</a:t>
            </a:r>
            <a:r>
              <a:rPr lang="en-US" altLang="zh-CN" sz="3600" dirty="0" smtClean="0">
                <a:solidFill>
                  <a:srgbClr val="FF000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(){</a:t>
            </a:r>
          </a:p>
          <a:p>
            <a:pPr>
              <a:buNone/>
            </a:pPr>
            <a:r>
              <a:rPr lang="en-US" altLang="zh-CN" sz="3600" dirty="0" smtClean="0"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    </a:t>
            </a:r>
            <a:r>
              <a:rPr lang="en-US" altLang="zh-CN" sz="3600" dirty="0" err="1" smtClean="0"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printf</a:t>
            </a:r>
            <a:r>
              <a:rPr lang="en-US" altLang="zh-CN" sz="3600" dirty="0" smtClean="0">
                <a:solidFill>
                  <a:srgbClr val="FF000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(</a:t>
            </a:r>
            <a:r>
              <a:rPr lang="en-US" altLang="zh-CN" sz="3600" dirty="0" smtClean="0">
                <a:solidFill>
                  <a:srgbClr val="0070C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"%.2lf\n"</a:t>
            </a:r>
            <a:r>
              <a:rPr lang="en-US" altLang="zh-CN" sz="3600" dirty="0" smtClean="0"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,</a:t>
            </a:r>
            <a:r>
              <a:rPr lang="en-US" altLang="zh-CN" sz="3600" dirty="0" smtClean="0">
                <a:solidFill>
                  <a:srgbClr val="FFC00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'0'</a:t>
            </a:r>
            <a:r>
              <a:rPr lang="en-US" altLang="zh-CN" sz="3600" dirty="0" smtClean="0">
                <a:solidFill>
                  <a:srgbClr val="FF000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/</a:t>
            </a:r>
            <a:r>
              <a:rPr lang="en-US" altLang="zh-CN" sz="3600" dirty="0" smtClean="0">
                <a:solidFill>
                  <a:srgbClr val="7030A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9.0</a:t>
            </a:r>
            <a:r>
              <a:rPr lang="en-US" altLang="zh-CN" sz="3600" dirty="0" smtClean="0">
                <a:solidFill>
                  <a:srgbClr val="FF000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);</a:t>
            </a:r>
          </a:p>
          <a:p>
            <a:pPr>
              <a:buNone/>
            </a:pPr>
            <a:r>
              <a:rPr lang="en-US" altLang="zh-CN" sz="3600" dirty="0" smtClean="0"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    </a:t>
            </a:r>
            <a:r>
              <a:rPr lang="en-US" altLang="zh-CN" sz="3600" b="1" dirty="0" smtClean="0">
                <a:solidFill>
                  <a:srgbClr val="00206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return</a:t>
            </a:r>
            <a:r>
              <a:rPr lang="en-US" altLang="zh-CN" sz="3600" dirty="0" smtClean="0"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 </a:t>
            </a:r>
            <a:r>
              <a:rPr lang="en-US" altLang="zh-CN" sz="3600" dirty="0" smtClean="0">
                <a:solidFill>
                  <a:srgbClr val="7030A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0</a:t>
            </a:r>
            <a:r>
              <a:rPr lang="en-US" altLang="zh-CN" sz="3600" dirty="0" smtClean="0">
                <a:solidFill>
                  <a:srgbClr val="FF000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;</a:t>
            </a:r>
          </a:p>
          <a:p>
            <a:pPr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Microsoft JhengHei UI Light" pitchFamily="34" charset="-122"/>
                <a:ea typeface="Microsoft JhengHei UI Light" pitchFamily="34" charset="-122"/>
                <a:cs typeface="Microsoft JhengHei UI Light" pitchFamily="34" charset="-122"/>
              </a:rPr>
              <a:t>}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长啥样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是干嘛的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函数的结构，组成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2.4 </a:t>
            </a:r>
            <a:r>
              <a:rPr lang="zh-CN" altLang="en-US" b="1" dirty="0" smtClean="0">
                <a:solidFill>
                  <a:srgbClr val="C00000"/>
                </a:solidFill>
              </a:rPr>
              <a:t>函数库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2.5 </a:t>
            </a:r>
            <a:r>
              <a:rPr lang="zh-CN" altLang="en-US" dirty="0" smtClean="0"/>
              <a:t>例题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长啥样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是干嘛的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函数的结构，组成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函数库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2.5 </a:t>
            </a:r>
            <a:r>
              <a:rPr lang="zh-CN" altLang="en-US" b="1" dirty="0" smtClean="0">
                <a:solidFill>
                  <a:srgbClr val="C00000"/>
                </a:solidFill>
              </a:rPr>
              <a:t>例题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17500" y="205979"/>
            <a:ext cx="2310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例  计算x的立方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49238" y="606028"/>
            <a:ext cx="5612370" cy="4154984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>
                <a:solidFill>
                  <a:schemeClr val="tx1"/>
                </a:solidFill>
              </a:rPr>
              <a:t>#include &lt;stdio.h&gt;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float cube(</a:t>
            </a:r>
            <a:r>
              <a:rPr lang="zh-CN" altLang="zh-CN" sz="2400"/>
              <a:t>float  x</a:t>
            </a:r>
            <a:r>
              <a:rPr lang="zh-CN" altLang="zh-CN" sz="240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return(x*x*x);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{   float  a, product;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printf("Please input value of a:");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scanf("%f",&amp;a);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product=</a:t>
            </a:r>
            <a:r>
              <a:rPr lang="zh-CN" altLang="zh-CN" sz="2400">
                <a:solidFill>
                  <a:schemeClr val="accent2"/>
                </a:solidFill>
              </a:rPr>
              <a:t>cube(a);</a:t>
            </a:r>
            <a:endParaRPr lang="zh-CN" altLang="zh-CN" sz="2400">
              <a:solidFill>
                <a:schemeClr val="tx1"/>
              </a:solidFill>
            </a:endParaRP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    printf(”Cube of %.4f is %.4f\n",a,product);</a:t>
            </a:r>
          </a:p>
          <a:p>
            <a:pPr algn="l"/>
            <a:r>
              <a:rPr lang="zh-CN" altLang="zh-CN" sz="240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29500" y="771525"/>
            <a:ext cx="1085850" cy="1885950"/>
            <a:chOff x="0" y="0"/>
            <a:chExt cx="684" cy="1584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684" cy="1584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0" name="Line 6"/>
            <p:cNvSpPr>
              <a:spLocks noChangeShapeType="1"/>
            </p:cNvSpPr>
            <p:nvPr/>
          </p:nvSpPr>
          <p:spPr bwMode="auto">
            <a:xfrm>
              <a:off x="0" y="216"/>
              <a:ext cx="68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>
              <a:off x="0" y="412"/>
              <a:ext cx="68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>
              <a:off x="0" y="608"/>
              <a:ext cx="68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>
              <a:off x="0" y="804"/>
              <a:ext cx="68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6945313" y="1163241"/>
            <a:ext cx="349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800">
                <a:solidFill>
                  <a:srgbClr val="336600"/>
                </a:solidFill>
              </a:rPr>
              <a:t>x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67451" y="742950"/>
            <a:ext cx="1976438" cy="704851"/>
            <a:chOff x="0" y="0"/>
            <a:chExt cx="1245" cy="592"/>
          </a:xfrm>
        </p:grpSpPr>
        <p:sp>
          <p:nvSpPr>
            <p:cNvPr id="72716" name="Text Box 12"/>
            <p:cNvSpPr txBox="1">
              <a:spLocks noChangeArrowheads="1"/>
            </p:cNvSpPr>
            <p:nvPr/>
          </p:nvSpPr>
          <p:spPr bwMode="auto">
            <a:xfrm>
              <a:off x="464" y="0"/>
              <a:ext cx="18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 sz="24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0" y="204"/>
              <a:ext cx="668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 sz="2400">
                  <a:solidFill>
                    <a:schemeClr val="accent2"/>
                  </a:solidFill>
                </a:rPr>
                <a:t>product</a:t>
              </a:r>
            </a:p>
          </p:txBody>
        </p:sp>
        <p:sp>
          <p:nvSpPr>
            <p:cNvPr id="72718" name="Text Box 14"/>
            <p:cNvSpPr txBox="1">
              <a:spLocks noChangeArrowheads="1"/>
            </p:cNvSpPr>
            <p:nvPr/>
          </p:nvSpPr>
          <p:spPr bwMode="auto">
            <a:xfrm>
              <a:off x="838" y="7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rgbClr val="003366"/>
                  </a:solidFill>
                </a:rPr>
                <a:t>××</a:t>
              </a:r>
            </a:p>
          </p:txBody>
        </p:sp>
        <p:sp>
          <p:nvSpPr>
            <p:cNvPr id="72719" name="Text Box 15"/>
            <p:cNvSpPr txBox="1">
              <a:spLocks noChangeArrowheads="1"/>
            </p:cNvSpPr>
            <p:nvPr/>
          </p:nvSpPr>
          <p:spPr bwMode="auto">
            <a:xfrm>
              <a:off x="838" y="223"/>
              <a:ext cx="4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>
                  <a:solidFill>
                    <a:srgbClr val="003366"/>
                  </a:solidFill>
                </a:rPr>
                <a:t>××</a:t>
              </a:r>
            </a:p>
          </p:txBody>
        </p:sp>
      </p:grp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7673975" y="736998"/>
            <a:ext cx="46358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/>
              <a:t>1.2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93025" y="900113"/>
            <a:ext cx="825500" cy="720329"/>
            <a:chOff x="0" y="0"/>
            <a:chExt cx="520" cy="605"/>
          </a:xfrm>
        </p:grpSpPr>
        <p:sp>
          <p:nvSpPr>
            <p:cNvPr id="72722" name="Text Box 18"/>
            <p:cNvSpPr txBox="1">
              <a:spLocks noChangeArrowheads="1"/>
            </p:cNvSpPr>
            <p:nvPr/>
          </p:nvSpPr>
          <p:spPr bwMode="auto">
            <a:xfrm>
              <a:off x="0" y="295"/>
              <a:ext cx="292" cy="3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zh-CN"/>
                <a:t>1.2</a:t>
              </a:r>
            </a:p>
          </p:txBody>
        </p:sp>
        <p:cxnSp>
          <p:nvCxnSpPr>
            <p:cNvPr id="72723" name="AutoShape 19"/>
            <p:cNvCxnSpPr>
              <a:cxnSpLocks noChangeShapeType="1"/>
            </p:cNvCxnSpPr>
            <p:nvPr/>
          </p:nvCxnSpPr>
          <p:spPr bwMode="auto">
            <a:xfrm>
              <a:off x="508" y="0"/>
              <a:ext cx="12" cy="432"/>
            </a:xfrm>
            <a:prstGeom prst="curvedConnector3">
              <a:avLst>
                <a:gd name="adj1" fmla="val 1300000"/>
              </a:avLst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6934200" y="1285875"/>
            <a:ext cx="1219200" cy="200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7566025" y="994173"/>
            <a:ext cx="67518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>
                <a:solidFill>
                  <a:srgbClr val="336600"/>
                </a:solidFill>
              </a:rPr>
              <a:t>1.728</a:t>
            </a:r>
            <a:endParaRPr lang="zh-CN" altLang="zh-C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 autoUpdateAnimBg="0"/>
      <p:bldP spid="72707" grpId="0" animBg="1" autoUpdateAnimBg="0"/>
      <p:bldP spid="72714" grpId="0" build="p" autoUpdateAnimBg="0"/>
      <p:bldP spid="72720" grpId="0" animBg="1" autoUpdateAnimBg="0"/>
      <p:bldP spid="72724" grpId="0" animBg="1"/>
      <p:bldP spid="72725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154" name="AutoShape 2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385763" y="4629150"/>
            <a:ext cx="533400" cy="514350"/>
          </a:xfrm>
          <a:prstGeom prst="actionButtonDocument">
            <a:avLst/>
          </a:prstGeom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68313" y="300037"/>
            <a:ext cx="4015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例  求二维数组中最大元素值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4025" y="932260"/>
            <a:ext cx="2998788" cy="1957388"/>
            <a:chOff x="0" y="0"/>
            <a:chExt cx="1889" cy="164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1" y="434"/>
              <a:ext cx="1508" cy="958"/>
              <a:chOff x="0" y="0"/>
              <a:chExt cx="1508" cy="958"/>
            </a:xfrm>
          </p:grpSpPr>
          <p:sp>
            <p:nvSpPr>
              <p:cNvPr id="49159" name="Text Box 7"/>
              <p:cNvSpPr txBox="1">
                <a:spLocks noChangeArrowheads="1"/>
              </p:cNvSpPr>
              <p:nvPr/>
            </p:nvSpPr>
            <p:spPr bwMode="auto">
              <a:xfrm>
                <a:off x="31" y="0"/>
                <a:ext cx="10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1       3       5      7</a:t>
                </a:r>
              </a:p>
            </p:txBody>
          </p:sp>
          <p:sp>
            <p:nvSpPr>
              <p:cNvPr id="49160" name="Text Box 8"/>
              <p:cNvSpPr txBox="1">
                <a:spLocks noChangeArrowheads="1"/>
              </p:cNvSpPr>
              <p:nvPr/>
            </p:nvSpPr>
            <p:spPr bwMode="auto">
              <a:xfrm>
                <a:off x="31" y="324"/>
                <a:ext cx="10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2       4       6      8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31" y="648"/>
                <a:ext cx="107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15    17    34     12</a:t>
                </a:r>
              </a:p>
            </p:txBody>
          </p:sp>
          <p:sp>
            <p:nvSpPr>
              <p:cNvPr id="49162" name="AutoShape 10"/>
              <p:cNvSpPr>
                <a:spLocks/>
              </p:cNvSpPr>
              <p:nvPr/>
            </p:nvSpPr>
            <p:spPr bwMode="auto">
              <a:xfrm>
                <a:off x="0" y="94"/>
                <a:ext cx="164" cy="436"/>
              </a:xfrm>
              <a:prstGeom prst="leftBracket">
                <a:avLst>
                  <a:gd name="adj" fmla="val 12606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63" name="AutoShape 11"/>
              <p:cNvSpPr>
                <a:spLocks/>
              </p:cNvSpPr>
              <p:nvPr/>
            </p:nvSpPr>
            <p:spPr bwMode="auto">
              <a:xfrm>
                <a:off x="1344" y="94"/>
                <a:ext cx="164" cy="436"/>
              </a:xfrm>
              <a:prstGeom prst="rightBracket">
                <a:avLst>
                  <a:gd name="adj" fmla="val 12606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0" y="444"/>
              <a:ext cx="325" cy="310"/>
              <a:chOff x="0" y="0"/>
              <a:chExt cx="325" cy="310"/>
            </a:xfrm>
          </p:grpSpPr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92" y="129"/>
                <a:ext cx="233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66" name="Text Box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34" y="0"/>
              <a:ext cx="150" cy="417"/>
              <a:chOff x="0" y="0"/>
              <a:chExt cx="150" cy="417"/>
            </a:xfrm>
          </p:grpSpPr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58" y="228"/>
                <a:ext cx="0" cy="189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j</a:t>
                </a:r>
              </a:p>
            </p:txBody>
          </p:sp>
        </p:grp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268" y="1334"/>
              <a:ext cx="50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max=1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322638" y="981075"/>
            <a:ext cx="2998788" cy="1905001"/>
            <a:chOff x="0" y="0"/>
            <a:chExt cx="1889" cy="1600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81" y="390"/>
              <a:ext cx="1508" cy="958"/>
              <a:chOff x="0" y="0"/>
              <a:chExt cx="1508" cy="958"/>
            </a:xfrm>
          </p:grpSpPr>
          <p:sp>
            <p:nvSpPr>
              <p:cNvPr id="49173" name="Text Box 21"/>
              <p:cNvSpPr txBox="1">
                <a:spLocks noChangeArrowheads="1"/>
              </p:cNvSpPr>
              <p:nvPr/>
            </p:nvSpPr>
            <p:spPr bwMode="auto">
              <a:xfrm>
                <a:off x="31" y="0"/>
                <a:ext cx="10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1       3       5      7</a:t>
                </a:r>
              </a:p>
            </p:txBody>
          </p:sp>
          <p:sp>
            <p:nvSpPr>
              <p:cNvPr id="49174" name="Text Box 22"/>
              <p:cNvSpPr txBox="1">
                <a:spLocks noChangeArrowheads="1"/>
              </p:cNvSpPr>
              <p:nvPr/>
            </p:nvSpPr>
            <p:spPr bwMode="auto">
              <a:xfrm>
                <a:off x="31" y="324"/>
                <a:ext cx="10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2       4       6      8</a:t>
                </a:r>
              </a:p>
            </p:txBody>
          </p:sp>
          <p:sp>
            <p:nvSpPr>
              <p:cNvPr id="49175" name="Text Box 23"/>
              <p:cNvSpPr txBox="1">
                <a:spLocks noChangeArrowheads="1"/>
              </p:cNvSpPr>
              <p:nvPr/>
            </p:nvSpPr>
            <p:spPr bwMode="auto">
              <a:xfrm>
                <a:off x="31" y="648"/>
                <a:ext cx="107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15    17    34     12</a:t>
                </a:r>
              </a:p>
            </p:txBody>
          </p:sp>
          <p:sp>
            <p:nvSpPr>
              <p:cNvPr id="49176" name="AutoShape 24"/>
              <p:cNvSpPr>
                <a:spLocks/>
              </p:cNvSpPr>
              <p:nvPr/>
            </p:nvSpPr>
            <p:spPr bwMode="auto">
              <a:xfrm>
                <a:off x="0" y="94"/>
                <a:ext cx="164" cy="436"/>
              </a:xfrm>
              <a:prstGeom prst="leftBracket">
                <a:avLst>
                  <a:gd name="adj" fmla="val 12606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77" name="AutoShape 25"/>
              <p:cNvSpPr>
                <a:spLocks/>
              </p:cNvSpPr>
              <p:nvPr/>
            </p:nvSpPr>
            <p:spPr bwMode="auto">
              <a:xfrm>
                <a:off x="1344" y="94"/>
                <a:ext cx="164" cy="436"/>
              </a:xfrm>
              <a:prstGeom prst="rightBracket">
                <a:avLst>
                  <a:gd name="adj" fmla="val 12606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0" y="400"/>
              <a:ext cx="325" cy="310"/>
              <a:chOff x="0" y="0"/>
              <a:chExt cx="325" cy="310"/>
            </a:xfrm>
          </p:grpSpPr>
          <p:sp>
            <p:nvSpPr>
              <p:cNvPr id="49179" name="Line 27"/>
              <p:cNvSpPr>
                <a:spLocks noChangeShapeType="1"/>
              </p:cNvSpPr>
              <p:nvPr/>
            </p:nvSpPr>
            <p:spPr bwMode="auto">
              <a:xfrm>
                <a:off x="92" y="129"/>
                <a:ext cx="233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0" name="Text Box 2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790" y="0"/>
              <a:ext cx="150" cy="417"/>
              <a:chOff x="0" y="0"/>
              <a:chExt cx="150" cy="417"/>
            </a:xfrm>
          </p:grpSpPr>
          <p:sp>
            <p:nvSpPr>
              <p:cNvPr id="49182" name="Line 30"/>
              <p:cNvSpPr>
                <a:spLocks noChangeShapeType="1"/>
              </p:cNvSpPr>
              <p:nvPr/>
            </p:nvSpPr>
            <p:spPr bwMode="auto">
              <a:xfrm>
                <a:off x="58" y="228"/>
                <a:ext cx="0" cy="189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3" name="Text Box 3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j</a:t>
                </a:r>
              </a:p>
            </p:txBody>
          </p:sp>
        </p:grpSp>
        <p:sp>
          <p:nvSpPr>
            <p:cNvPr id="49184" name="Text Box 32"/>
            <p:cNvSpPr txBox="1">
              <a:spLocks noChangeArrowheads="1"/>
            </p:cNvSpPr>
            <p:nvPr/>
          </p:nvSpPr>
          <p:spPr bwMode="auto">
            <a:xfrm>
              <a:off x="268" y="1290"/>
              <a:ext cx="50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max=3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6119813" y="975123"/>
            <a:ext cx="2998788" cy="1878807"/>
            <a:chOff x="0" y="0"/>
            <a:chExt cx="1889" cy="1578"/>
          </a:xfrm>
        </p:grpSpPr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381" y="368"/>
              <a:ext cx="1508" cy="958"/>
              <a:chOff x="0" y="0"/>
              <a:chExt cx="1508" cy="958"/>
            </a:xfrm>
          </p:grpSpPr>
          <p:sp>
            <p:nvSpPr>
              <p:cNvPr id="49187" name="Text Box 35"/>
              <p:cNvSpPr txBox="1">
                <a:spLocks noChangeArrowheads="1"/>
              </p:cNvSpPr>
              <p:nvPr/>
            </p:nvSpPr>
            <p:spPr bwMode="auto">
              <a:xfrm>
                <a:off x="31" y="0"/>
                <a:ext cx="10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1       3       5      7</a:t>
                </a:r>
              </a:p>
            </p:txBody>
          </p:sp>
          <p:sp>
            <p:nvSpPr>
              <p:cNvPr id="49188" name="Text Box 36"/>
              <p:cNvSpPr txBox="1">
                <a:spLocks noChangeArrowheads="1"/>
              </p:cNvSpPr>
              <p:nvPr/>
            </p:nvSpPr>
            <p:spPr bwMode="auto">
              <a:xfrm>
                <a:off x="31" y="324"/>
                <a:ext cx="10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2       4       6      8</a:t>
                </a:r>
              </a:p>
            </p:txBody>
          </p:sp>
          <p:sp>
            <p:nvSpPr>
              <p:cNvPr id="49189" name="Text Box 37"/>
              <p:cNvSpPr txBox="1">
                <a:spLocks noChangeArrowheads="1"/>
              </p:cNvSpPr>
              <p:nvPr/>
            </p:nvSpPr>
            <p:spPr bwMode="auto">
              <a:xfrm>
                <a:off x="31" y="648"/>
                <a:ext cx="107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15    17    34     12</a:t>
                </a:r>
              </a:p>
            </p:txBody>
          </p:sp>
          <p:sp>
            <p:nvSpPr>
              <p:cNvPr id="49190" name="AutoShape 38"/>
              <p:cNvSpPr>
                <a:spLocks/>
              </p:cNvSpPr>
              <p:nvPr/>
            </p:nvSpPr>
            <p:spPr bwMode="auto">
              <a:xfrm>
                <a:off x="0" y="94"/>
                <a:ext cx="164" cy="436"/>
              </a:xfrm>
              <a:prstGeom prst="leftBracket">
                <a:avLst>
                  <a:gd name="adj" fmla="val 12606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91" name="AutoShape 39"/>
              <p:cNvSpPr>
                <a:spLocks/>
              </p:cNvSpPr>
              <p:nvPr/>
            </p:nvSpPr>
            <p:spPr bwMode="auto">
              <a:xfrm>
                <a:off x="1344" y="94"/>
                <a:ext cx="164" cy="436"/>
              </a:xfrm>
              <a:prstGeom prst="rightBracket">
                <a:avLst>
                  <a:gd name="adj" fmla="val 12606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0" y="378"/>
              <a:ext cx="325" cy="310"/>
              <a:chOff x="0" y="0"/>
              <a:chExt cx="325" cy="310"/>
            </a:xfrm>
          </p:grpSpPr>
          <p:sp>
            <p:nvSpPr>
              <p:cNvPr id="49193" name="Line 41"/>
              <p:cNvSpPr>
                <a:spLocks noChangeShapeType="1"/>
              </p:cNvSpPr>
              <p:nvPr/>
            </p:nvSpPr>
            <p:spPr bwMode="auto">
              <a:xfrm>
                <a:off x="92" y="129"/>
                <a:ext cx="233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94" name="Text Box 4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1180" y="0"/>
              <a:ext cx="150" cy="417"/>
              <a:chOff x="0" y="0"/>
              <a:chExt cx="150" cy="417"/>
            </a:xfrm>
          </p:grpSpPr>
          <p:sp>
            <p:nvSpPr>
              <p:cNvPr id="49196" name="Line 44"/>
              <p:cNvSpPr>
                <a:spLocks noChangeShapeType="1"/>
              </p:cNvSpPr>
              <p:nvPr/>
            </p:nvSpPr>
            <p:spPr bwMode="auto">
              <a:xfrm>
                <a:off x="58" y="228"/>
                <a:ext cx="0" cy="189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97" name="Text Box 4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j</a:t>
                </a:r>
              </a:p>
            </p:txBody>
          </p:sp>
        </p:grpSp>
        <p:sp>
          <p:nvSpPr>
            <p:cNvPr id="49198" name="Text Box 46"/>
            <p:cNvSpPr txBox="1">
              <a:spLocks noChangeArrowheads="1"/>
            </p:cNvSpPr>
            <p:nvPr/>
          </p:nvSpPr>
          <p:spPr bwMode="auto">
            <a:xfrm>
              <a:off x="268" y="1268"/>
              <a:ext cx="50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max=5</a:t>
              </a:r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222250" y="2742010"/>
            <a:ext cx="2998788" cy="1852613"/>
            <a:chOff x="0" y="0"/>
            <a:chExt cx="1889" cy="1556"/>
          </a:xfrm>
        </p:grpSpPr>
        <p:grpSp>
          <p:nvGrpSpPr>
            <p:cNvPr id="15" name="Group 48"/>
            <p:cNvGrpSpPr>
              <a:grpSpLocks/>
            </p:cNvGrpSpPr>
            <p:nvPr/>
          </p:nvGrpSpPr>
          <p:grpSpPr bwMode="auto">
            <a:xfrm>
              <a:off x="1491" y="0"/>
              <a:ext cx="150" cy="417"/>
              <a:chOff x="0" y="0"/>
              <a:chExt cx="150" cy="417"/>
            </a:xfrm>
          </p:grpSpPr>
          <p:sp>
            <p:nvSpPr>
              <p:cNvPr id="49201" name="Line 49"/>
              <p:cNvSpPr>
                <a:spLocks noChangeShapeType="1"/>
              </p:cNvSpPr>
              <p:nvPr/>
            </p:nvSpPr>
            <p:spPr bwMode="auto">
              <a:xfrm>
                <a:off x="58" y="228"/>
                <a:ext cx="0" cy="189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2" name="Text Box 5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j</a:t>
                </a:r>
              </a:p>
            </p:txBody>
          </p: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0" y="346"/>
              <a:ext cx="1889" cy="1210"/>
              <a:chOff x="0" y="0"/>
              <a:chExt cx="1889" cy="1210"/>
            </a:xfrm>
          </p:grpSpPr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381" y="0"/>
                <a:ext cx="1508" cy="958"/>
                <a:chOff x="0" y="0"/>
                <a:chExt cx="1508" cy="958"/>
              </a:xfrm>
            </p:grpSpPr>
            <p:sp>
              <p:nvSpPr>
                <p:cNvPr id="4920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1" y="0"/>
                  <a:ext cx="1029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1       3       5      7</a:t>
                  </a:r>
                </a:p>
              </p:txBody>
            </p:sp>
            <p:sp>
              <p:nvSpPr>
                <p:cNvPr id="4920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1" y="324"/>
                  <a:ext cx="1029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2       4       6      8</a:t>
                  </a:r>
                </a:p>
              </p:txBody>
            </p:sp>
            <p:sp>
              <p:nvSpPr>
                <p:cNvPr id="4920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" y="648"/>
                  <a:ext cx="107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15    17    34     12</a:t>
                  </a:r>
                </a:p>
              </p:txBody>
            </p:sp>
            <p:sp>
              <p:nvSpPr>
                <p:cNvPr id="49208" name="AutoShape 56"/>
                <p:cNvSpPr>
                  <a:spLocks/>
                </p:cNvSpPr>
                <p:nvPr/>
              </p:nvSpPr>
              <p:spPr bwMode="auto">
                <a:xfrm>
                  <a:off x="0" y="94"/>
                  <a:ext cx="164" cy="436"/>
                </a:xfrm>
                <a:prstGeom prst="leftBracket">
                  <a:avLst>
                    <a:gd name="adj" fmla="val 126064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09" name="AutoShape 57"/>
                <p:cNvSpPr>
                  <a:spLocks/>
                </p:cNvSpPr>
                <p:nvPr/>
              </p:nvSpPr>
              <p:spPr bwMode="auto">
                <a:xfrm>
                  <a:off x="1344" y="94"/>
                  <a:ext cx="164" cy="436"/>
                </a:xfrm>
                <a:prstGeom prst="rightBracket">
                  <a:avLst>
                    <a:gd name="adj" fmla="val 126064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58"/>
              <p:cNvGrpSpPr>
                <a:grpSpLocks/>
              </p:cNvGrpSpPr>
              <p:nvPr/>
            </p:nvGrpSpPr>
            <p:grpSpPr bwMode="auto">
              <a:xfrm>
                <a:off x="0" y="10"/>
                <a:ext cx="325" cy="310"/>
                <a:chOff x="0" y="0"/>
                <a:chExt cx="325" cy="310"/>
              </a:xfrm>
            </p:grpSpPr>
            <p:sp>
              <p:nvSpPr>
                <p:cNvPr id="49211" name="Line 59"/>
                <p:cNvSpPr>
                  <a:spLocks noChangeShapeType="1"/>
                </p:cNvSpPr>
                <p:nvPr/>
              </p:nvSpPr>
              <p:spPr bwMode="auto">
                <a:xfrm>
                  <a:off x="92" y="129"/>
                  <a:ext cx="233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1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</p:grpSp>
          <p:sp>
            <p:nvSpPr>
              <p:cNvPr id="49213" name="Text Box 61"/>
              <p:cNvSpPr txBox="1">
                <a:spLocks noChangeArrowheads="1"/>
              </p:cNvSpPr>
              <p:nvPr/>
            </p:nvSpPr>
            <p:spPr bwMode="auto">
              <a:xfrm>
                <a:off x="268" y="900"/>
                <a:ext cx="505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max=7</a:t>
                </a:r>
              </a:p>
            </p:txBody>
          </p:sp>
        </p:grpSp>
      </p:grpSp>
      <p:grpSp>
        <p:nvGrpSpPr>
          <p:cNvPr id="19" name="Group 62"/>
          <p:cNvGrpSpPr>
            <a:grpSpLocks/>
          </p:cNvGrpSpPr>
          <p:nvPr/>
        </p:nvGrpSpPr>
        <p:grpSpPr bwMode="auto">
          <a:xfrm>
            <a:off x="3197226" y="2802732"/>
            <a:ext cx="2963863" cy="1813323"/>
            <a:chOff x="0" y="0"/>
            <a:chExt cx="1867" cy="1523"/>
          </a:xfrm>
        </p:grpSpPr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435" y="0"/>
              <a:ext cx="150" cy="417"/>
              <a:chOff x="0" y="0"/>
              <a:chExt cx="150" cy="417"/>
            </a:xfrm>
          </p:grpSpPr>
          <p:sp>
            <p:nvSpPr>
              <p:cNvPr id="49216" name="Line 64"/>
              <p:cNvSpPr>
                <a:spLocks noChangeShapeType="1"/>
              </p:cNvSpPr>
              <p:nvPr/>
            </p:nvSpPr>
            <p:spPr bwMode="auto">
              <a:xfrm>
                <a:off x="58" y="228"/>
                <a:ext cx="0" cy="189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17" name="Text Box 6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j</a:t>
                </a:r>
              </a:p>
            </p:txBody>
          </p:sp>
        </p:grpSp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313"/>
              <a:ext cx="1867" cy="1210"/>
              <a:chOff x="0" y="0"/>
              <a:chExt cx="1867" cy="1210"/>
            </a:xfrm>
          </p:grpSpPr>
          <p:grpSp>
            <p:nvGrpSpPr>
              <p:cNvPr id="22" name="Group 67"/>
              <p:cNvGrpSpPr>
                <a:grpSpLocks/>
              </p:cNvGrpSpPr>
              <p:nvPr/>
            </p:nvGrpSpPr>
            <p:grpSpPr bwMode="auto">
              <a:xfrm>
                <a:off x="359" y="0"/>
                <a:ext cx="1508" cy="958"/>
                <a:chOff x="0" y="0"/>
                <a:chExt cx="1508" cy="958"/>
              </a:xfrm>
            </p:grpSpPr>
            <p:sp>
              <p:nvSpPr>
                <p:cNvPr id="492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1" y="0"/>
                  <a:ext cx="1029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1       3       5      7</a:t>
                  </a:r>
                </a:p>
              </p:txBody>
            </p:sp>
            <p:sp>
              <p:nvSpPr>
                <p:cNvPr id="4922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1" y="324"/>
                  <a:ext cx="1029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2       4       6      8</a:t>
                  </a:r>
                </a:p>
              </p:txBody>
            </p:sp>
            <p:sp>
              <p:nvSpPr>
                <p:cNvPr id="4922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1" y="648"/>
                  <a:ext cx="107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15    17    34     12</a:t>
                  </a:r>
                </a:p>
              </p:txBody>
            </p:sp>
            <p:sp>
              <p:nvSpPr>
                <p:cNvPr id="49223" name="AutoShape 71"/>
                <p:cNvSpPr>
                  <a:spLocks/>
                </p:cNvSpPr>
                <p:nvPr/>
              </p:nvSpPr>
              <p:spPr bwMode="auto">
                <a:xfrm>
                  <a:off x="0" y="94"/>
                  <a:ext cx="164" cy="436"/>
                </a:xfrm>
                <a:prstGeom prst="leftBracket">
                  <a:avLst>
                    <a:gd name="adj" fmla="val 126064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24" name="AutoShape 72"/>
                <p:cNvSpPr>
                  <a:spLocks/>
                </p:cNvSpPr>
                <p:nvPr/>
              </p:nvSpPr>
              <p:spPr bwMode="auto">
                <a:xfrm>
                  <a:off x="1344" y="94"/>
                  <a:ext cx="164" cy="436"/>
                </a:xfrm>
                <a:prstGeom prst="rightBracket">
                  <a:avLst>
                    <a:gd name="adj" fmla="val 126064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73"/>
              <p:cNvGrpSpPr>
                <a:grpSpLocks/>
              </p:cNvGrpSpPr>
              <p:nvPr/>
            </p:nvGrpSpPr>
            <p:grpSpPr bwMode="auto">
              <a:xfrm>
                <a:off x="0" y="310"/>
                <a:ext cx="325" cy="310"/>
                <a:chOff x="0" y="0"/>
                <a:chExt cx="325" cy="310"/>
              </a:xfrm>
            </p:grpSpPr>
            <p:sp>
              <p:nvSpPr>
                <p:cNvPr id="49226" name="Line 74"/>
                <p:cNvSpPr>
                  <a:spLocks noChangeShapeType="1"/>
                </p:cNvSpPr>
                <p:nvPr/>
              </p:nvSpPr>
              <p:spPr bwMode="auto">
                <a:xfrm>
                  <a:off x="92" y="129"/>
                  <a:ext cx="233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2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5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zh-CN" altLang="zh-CN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</p:grpSp>
          <p:sp>
            <p:nvSpPr>
              <p:cNvPr id="49228" name="Text Box 76"/>
              <p:cNvSpPr txBox="1">
                <a:spLocks noChangeArrowheads="1"/>
              </p:cNvSpPr>
              <p:nvPr/>
            </p:nvSpPr>
            <p:spPr bwMode="auto">
              <a:xfrm>
                <a:off x="246" y="900"/>
                <a:ext cx="505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max=7</a:t>
                </a:r>
              </a:p>
            </p:txBody>
          </p:sp>
        </p:grpSp>
      </p:grpSp>
      <p:grpSp>
        <p:nvGrpSpPr>
          <p:cNvPr id="24" name="Group 77"/>
          <p:cNvGrpSpPr>
            <a:grpSpLocks/>
          </p:cNvGrpSpPr>
          <p:nvPr/>
        </p:nvGrpSpPr>
        <p:grpSpPr bwMode="auto">
          <a:xfrm>
            <a:off x="6137276" y="2797969"/>
            <a:ext cx="2963863" cy="1839517"/>
            <a:chOff x="0" y="0"/>
            <a:chExt cx="1867" cy="1545"/>
          </a:xfrm>
        </p:grpSpPr>
        <p:grpSp>
          <p:nvGrpSpPr>
            <p:cNvPr id="25" name="Group 78"/>
            <p:cNvGrpSpPr>
              <a:grpSpLocks/>
            </p:cNvGrpSpPr>
            <p:nvPr/>
          </p:nvGrpSpPr>
          <p:grpSpPr bwMode="auto">
            <a:xfrm>
              <a:off x="1481" y="0"/>
              <a:ext cx="150" cy="417"/>
              <a:chOff x="0" y="0"/>
              <a:chExt cx="150" cy="417"/>
            </a:xfrm>
          </p:grpSpPr>
          <p:sp>
            <p:nvSpPr>
              <p:cNvPr id="49231" name="Line 79"/>
              <p:cNvSpPr>
                <a:spLocks noChangeShapeType="1"/>
              </p:cNvSpPr>
              <p:nvPr/>
            </p:nvSpPr>
            <p:spPr bwMode="auto">
              <a:xfrm>
                <a:off x="58" y="228"/>
                <a:ext cx="0" cy="189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32" name="Text Box 8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j</a:t>
                </a:r>
              </a:p>
            </p:txBody>
          </p:sp>
        </p:grpSp>
        <p:grpSp>
          <p:nvGrpSpPr>
            <p:cNvPr id="26" name="Group 81"/>
            <p:cNvGrpSpPr>
              <a:grpSpLocks/>
            </p:cNvGrpSpPr>
            <p:nvPr/>
          </p:nvGrpSpPr>
          <p:grpSpPr bwMode="auto">
            <a:xfrm>
              <a:off x="359" y="335"/>
              <a:ext cx="1508" cy="958"/>
              <a:chOff x="0" y="0"/>
              <a:chExt cx="1508" cy="958"/>
            </a:xfrm>
          </p:grpSpPr>
          <p:sp>
            <p:nvSpPr>
              <p:cNvPr id="49234" name="Text Box 82"/>
              <p:cNvSpPr txBox="1">
                <a:spLocks noChangeArrowheads="1"/>
              </p:cNvSpPr>
              <p:nvPr/>
            </p:nvSpPr>
            <p:spPr bwMode="auto">
              <a:xfrm>
                <a:off x="31" y="0"/>
                <a:ext cx="10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1       3       5      7</a:t>
                </a:r>
              </a:p>
            </p:txBody>
          </p:sp>
          <p:sp>
            <p:nvSpPr>
              <p:cNvPr id="49235" name="Text Box 83"/>
              <p:cNvSpPr txBox="1">
                <a:spLocks noChangeArrowheads="1"/>
              </p:cNvSpPr>
              <p:nvPr/>
            </p:nvSpPr>
            <p:spPr bwMode="auto">
              <a:xfrm>
                <a:off x="31" y="324"/>
                <a:ext cx="10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2       4       6      8</a:t>
                </a:r>
              </a:p>
            </p:txBody>
          </p:sp>
          <p:sp>
            <p:nvSpPr>
              <p:cNvPr id="49236" name="Text Box 84"/>
              <p:cNvSpPr txBox="1">
                <a:spLocks noChangeArrowheads="1"/>
              </p:cNvSpPr>
              <p:nvPr/>
            </p:nvSpPr>
            <p:spPr bwMode="auto">
              <a:xfrm>
                <a:off x="31" y="648"/>
                <a:ext cx="107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15    17    34     12</a:t>
                </a:r>
              </a:p>
            </p:txBody>
          </p:sp>
          <p:sp>
            <p:nvSpPr>
              <p:cNvPr id="49237" name="AutoShape 85"/>
              <p:cNvSpPr>
                <a:spLocks/>
              </p:cNvSpPr>
              <p:nvPr/>
            </p:nvSpPr>
            <p:spPr bwMode="auto">
              <a:xfrm>
                <a:off x="0" y="94"/>
                <a:ext cx="164" cy="436"/>
              </a:xfrm>
              <a:prstGeom prst="leftBracket">
                <a:avLst>
                  <a:gd name="adj" fmla="val 12606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38" name="AutoShape 86"/>
              <p:cNvSpPr>
                <a:spLocks/>
              </p:cNvSpPr>
              <p:nvPr/>
            </p:nvSpPr>
            <p:spPr bwMode="auto">
              <a:xfrm>
                <a:off x="1344" y="94"/>
                <a:ext cx="164" cy="436"/>
              </a:xfrm>
              <a:prstGeom prst="rightBracket">
                <a:avLst>
                  <a:gd name="adj" fmla="val 12606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Group 87"/>
            <p:cNvGrpSpPr>
              <a:grpSpLocks/>
            </p:cNvGrpSpPr>
            <p:nvPr/>
          </p:nvGrpSpPr>
          <p:grpSpPr bwMode="auto">
            <a:xfrm>
              <a:off x="0" y="923"/>
              <a:ext cx="325" cy="310"/>
              <a:chOff x="0" y="0"/>
              <a:chExt cx="325" cy="310"/>
            </a:xfrm>
          </p:grpSpPr>
          <p:sp>
            <p:nvSpPr>
              <p:cNvPr id="49240" name="Line 88"/>
              <p:cNvSpPr>
                <a:spLocks noChangeShapeType="1"/>
              </p:cNvSpPr>
              <p:nvPr/>
            </p:nvSpPr>
            <p:spPr bwMode="auto">
              <a:xfrm>
                <a:off x="92" y="129"/>
                <a:ext cx="233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41" name="Text Box 8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zh-CN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49242" name="Text Box 90"/>
            <p:cNvSpPr txBox="1">
              <a:spLocks noChangeArrowheads="1"/>
            </p:cNvSpPr>
            <p:nvPr/>
          </p:nvSpPr>
          <p:spPr bwMode="auto">
            <a:xfrm>
              <a:off x="246" y="1235"/>
              <a:ext cx="57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zh-CN">
                  <a:solidFill>
                    <a:schemeClr val="tx1"/>
                  </a:solidFill>
                </a:rPr>
                <a:t>max=34</a:t>
              </a:r>
            </a:p>
          </p:txBody>
        </p:sp>
      </p:grpSp>
      <p:sp>
        <p:nvSpPr>
          <p:cNvPr id="49243" name="Text Box 91"/>
          <p:cNvSpPr txBox="1">
            <a:spLocks noChangeArrowheads="1"/>
          </p:cNvSpPr>
          <p:nvPr/>
        </p:nvSpPr>
        <p:spPr bwMode="auto">
          <a:xfrm>
            <a:off x="1714480" y="214297"/>
            <a:ext cx="5315879" cy="440120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int  max_value</a:t>
            </a:r>
            <a:r>
              <a:rPr lang="zh-CN" altLang="zh-CN" sz="2000" dirty="0">
                <a:solidFill>
                  <a:schemeClr val="accent2"/>
                </a:solidFill>
              </a:rPr>
              <a:t>(int  array[3][4]</a:t>
            </a:r>
            <a:r>
              <a:rPr lang="zh-CN" altLang="zh-CN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{   int i,j,k,max;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max=array[0][0];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for(i=0;i&lt;3;i++)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   for(j=0;j&lt;4;j++)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	  if(array[i][j]&gt;max)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	     max=array[i][j];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return(max);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{ int a[3][4]={{1,3,5,7},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		 {2,4,6,8},{15,17,34,12}};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printf("max value is %d\n",</a:t>
            </a:r>
            <a:r>
              <a:rPr lang="zh-CN" altLang="zh-CN" sz="2000" dirty="0"/>
              <a:t>max_value(</a:t>
            </a:r>
            <a:r>
              <a:rPr lang="zh-CN" altLang="zh-CN" sz="2000" dirty="0">
                <a:solidFill>
                  <a:schemeClr val="accent2"/>
                </a:solidFill>
              </a:rPr>
              <a:t>a</a:t>
            </a:r>
            <a:r>
              <a:rPr lang="zh-CN" altLang="zh-CN" sz="2000" dirty="0"/>
              <a:t>)</a:t>
            </a:r>
            <a:r>
              <a:rPr lang="zh-CN" altLang="zh-CN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8" name="Group 92"/>
          <p:cNvGrpSpPr>
            <a:grpSpLocks/>
          </p:cNvGrpSpPr>
          <p:nvPr/>
        </p:nvGrpSpPr>
        <p:grpSpPr bwMode="auto">
          <a:xfrm>
            <a:off x="4518025" y="1314450"/>
            <a:ext cx="2724150" cy="1121569"/>
            <a:chOff x="0" y="0"/>
            <a:chExt cx="1716" cy="942"/>
          </a:xfrm>
        </p:grpSpPr>
        <p:sp>
          <p:nvSpPr>
            <p:cNvPr id="49245" name="Text Box 93"/>
            <p:cNvSpPr txBox="1">
              <a:spLocks noChangeArrowheads="1"/>
            </p:cNvSpPr>
            <p:nvPr/>
          </p:nvSpPr>
          <p:spPr bwMode="auto">
            <a:xfrm>
              <a:off x="0" y="166"/>
              <a:ext cx="1716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>
                  <a:solidFill>
                    <a:srgbClr val="990033"/>
                  </a:solidFill>
                </a:rPr>
                <a:t>多维形参数组第一维维数</a:t>
              </a:r>
            </a:p>
            <a:p>
              <a:pPr algn="l" eaLnBrk="1" hangingPunct="1"/>
              <a:r>
                <a:rPr lang="zh-CN">
                  <a:solidFill>
                    <a:srgbClr val="990033"/>
                  </a:solidFill>
                </a:rPr>
                <a:t>可省略</a:t>
              </a:r>
              <a:r>
                <a:rPr lang="zh-CN" altLang="zh-CN">
                  <a:solidFill>
                    <a:srgbClr val="990033"/>
                  </a:solidFill>
                </a:rPr>
                <a:t>,</a:t>
              </a:r>
              <a:r>
                <a:rPr lang="zh-CN">
                  <a:solidFill>
                    <a:srgbClr val="990033"/>
                  </a:solidFill>
                </a:rPr>
                <a:t>第二维必须相同</a:t>
              </a:r>
            </a:p>
            <a:p>
              <a:pPr algn="l" eaLnBrk="1" hangingPunct="1"/>
              <a:r>
                <a:rPr lang="zh-CN">
                  <a:solidFill>
                    <a:schemeClr val="tx1"/>
                  </a:solidFill>
                  <a:sym typeface="Wingdings" pitchFamily="2" charset="2"/>
                </a:rPr>
                <a:t>  </a:t>
              </a:r>
              <a:r>
                <a:rPr lang="zh-CN" altLang="zh-CN">
                  <a:solidFill>
                    <a:schemeClr val="accent2"/>
                  </a:solidFill>
                  <a:sym typeface="Wingdings" pitchFamily="2" charset="2"/>
                </a:rPr>
                <a:t>int   array[][4]</a:t>
              </a:r>
            </a:p>
          </p:txBody>
        </p:sp>
        <p:sp>
          <p:nvSpPr>
            <p:cNvPr id="49246" name="Line 94"/>
            <p:cNvSpPr>
              <a:spLocks noChangeShapeType="1"/>
            </p:cNvSpPr>
            <p:nvPr/>
          </p:nvSpPr>
          <p:spPr bwMode="auto">
            <a:xfrm flipH="1" flipV="1">
              <a:off x="34" y="0"/>
              <a:ext cx="324" cy="144"/>
            </a:xfrm>
            <a:prstGeom prst="line">
              <a:avLst/>
            </a:prstGeom>
            <a:noFill/>
            <a:ln w="38100" cmpd="sng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9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43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8" name="AutoShape 2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266700" y="4443413"/>
            <a:ext cx="533400" cy="514350"/>
          </a:xfrm>
          <a:prstGeom prst="actionButtonDocument">
            <a:avLst/>
          </a:prstGeom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79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981951" y="4344591"/>
          <a:ext cx="904875" cy="556022"/>
        </p:xfrm>
        <a:graphic>
          <a:graphicData uri="http://schemas.openxmlformats.org/presentationml/2006/ole">
            <p:oleObj spid="_x0000_s25602" r:id="rId5" imgW="571817" imgH="467042" progId="Package">
              <p:embed/>
            </p:oleObj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85750" y="144066"/>
            <a:ext cx="4323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zh-CN" sz="2400">
                <a:solidFill>
                  <a:schemeClr val="tx1"/>
                </a:solidFill>
              </a:rPr>
              <a:t>例  求二维数组中各行元素之和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00034" y="357172"/>
            <a:ext cx="5767220" cy="4708981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000" dirty="0"/>
              <a:t>get_sum_row(</a:t>
            </a:r>
            <a:r>
              <a:rPr lang="zh-CN" altLang="zh-CN" sz="2000" dirty="0">
                <a:solidFill>
                  <a:schemeClr val="accent2"/>
                </a:solidFill>
              </a:rPr>
              <a:t>int  x[][3], int  result[]</a:t>
            </a:r>
            <a:r>
              <a:rPr lang="zh-CN" altLang="zh-CN" sz="2000" dirty="0"/>
              <a:t> ,int  row, int  col)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{   int i,j;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for(i=0;i&lt;row;i++)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{     result[i]=0;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	for(j=0;j&lt;col;j++)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	      result[i]+=x[i][j];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{   int a[2][3]={3,6,9,1,4,7};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int sum_row[2],row=2,col=3,i;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</a:t>
            </a:r>
            <a:r>
              <a:rPr lang="zh-CN" altLang="zh-CN" sz="2000" dirty="0"/>
              <a:t>get_sum_row(</a:t>
            </a:r>
            <a:r>
              <a:rPr lang="zh-CN" altLang="zh-CN" sz="2000" dirty="0">
                <a:solidFill>
                  <a:schemeClr val="accent2"/>
                </a:solidFill>
              </a:rPr>
              <a:t>a</a:t>
            </a:r>
            <a:r>
              <a:rPr lang="zh-CN" altLang="zh-CN" sz="2000" dirty="0"/>
              <a:t>,</a:t>
            </a:r>
            <a:r>
              <a:rPr lang="zh-CN" altLang="zh-CN" sz="2000" dirty="0">
                <a:solidFill>
                  <a:schemeClr val="accent2"/>
                </a:solidFill>
              </a:rPr>
              <a:t>sum_row</a:t>
            </a:r>
            <a:r>
              <a:rPr lang="zh-CN" altLang="zh-CN" sz="2000" dirty="0"/>
              <a:t>,row,col);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for(i=0;i&lt;row;i++)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       printf("The sum of row[%d]=%d\n",i+1,sum_row[i]);</a:t>
            </a:r>
          </a:p>
          <a:p>
            <a:pPr algn="l"/>
            <a:r>
              <a:rPr lang="zh-CN" altLang="zh-CN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87814" y="1365648"/>
            <a:ext cx="4902200" cy="997744"/>
            <a:chOff x="0" y="0"/>
            <a:chExt cx="3088" cy="83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653" cy="838"/>
              <a:chOff x="0" y="0"/>
              <a:chExt cx="1653" cy="83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465" y="149"/>
                <a:ext cx="1188" cy="636"/>
                <a:chOff x="0" y="0"/>
                <a:chExt cx="1188" cy="636"/>
              </a:xfrm>
            </p:grpSpPr>
            <p:sp>
              <p:nvSpPr>
                <p:cNvPr id="50185" name="Rectangle 9"/>
                <p:cNvSpPr>
                  <a:spLocks noChangeArrowheads="1"/>
                </p:cNvSpPr>
                <p:nvPr/>
              </p:nvSpPr>
              <p:spPr bwMode="auto">
                <a:xfrm>
                  <a:off x="12" y="0"/>
                  <a:ext cx="1176" cy="636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86" name="Line 10"/>
                <p:cNvSpPr>
                  <a:spLocks noChangeShapeType="1"/>
                </p:cNvSpPr>
                <p:nvPr/>
              </p:nvSpPr>
              <p:spPr bwMode="auto">
                <a:xfrm>
                  <a:off x="0" y="324"/>
                  <a:ext cx="1176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8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72" y="0"/>
                  <a:ext cx="0" cy="6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8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768" y="0"/>
                  <a:ext cx="0" cy="6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189" name="Text Box 13"/>
              <p:cNvSpPr txBox="1">
                <a:spLocks noChangeArrowheads="1"/>
              </p:cNvSpPr>
              <p:nvPr/>
            </p:nvSpPr>
            <p:spPr bwMode="auto">
              <a:xfrm>
                <a:off x="547" y="216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0190" name="Text Box 14"/>
              <p:cNvSpPr txBox="1">
                <a:spLocks noChangeArrowheads="1"/>
              </p:cNvSpPr>
              <p:nvPr/>
            </p:nvSpPr>
            <p:spPr bwMode="auto">
              <a:xfrm>
                <a:off x="547" y="528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191" name="Text Box 15"/>
              <p:cNvSpPr txBox="1">
                <a:spLocks noChangeArrowheads="1"/>
              </p:cNvSpPr>
              <p:nvPr/>
            </p:nvSpPr>
            <p:spPr bwMode="auto">
              <a:xfrm>
                <a:off x="955" y="528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0192" name="Text Box 16"/>
              <p:cNvSpPr txBox="1">
                <a:spLocks noChangeArrowheads="1"/>
              </p:cNvSpPr>
              <p:nvPr/>
            </p:nvSpPr>
            <p:spPr bwMode="auto">
              <a:xfrm>
                <a:off x="955" y="216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0193" name="Text Box 17"/>
              <p:cNvSpPr txBox="1">
                <a:spLocks noChangeArrowheads="1"/>
              </p:cNvSpPr>
              <p:nvPr/>
            </p:nvSpPr>
            <p:spPr bwMode="auto">
              <a:xfrm>
                <a:off x="1339" y="528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0194" name="Text Box 18"/>
              <p:cNvSpPr txBox="1">
                <a:spLocks noChangeArrowheads="1"/>
              </p:cNvSpPr>
              <p:nvPr/>
            </p:nvSpPr>
            <p:spPr bwMode="auto">
              <a:xfrm>
                <a:off x="1363" y="216"/>
                <a:ext cx="18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0195" name="Line 19"/>
              <p:cNvSpPr>
                <a:spLocks noChangeShapeType="1"/>
              </p:cNvSpPr>
              <p:nvPr/>
            </p:nvSpPr>
            <p:spPr bwMode="auto">
              <a:xfrm>
                <a:off x="153" y="137"/>
                <a:ext cx="32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Text Box 2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70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941" y="12"/>
              <a:ext cx="1147" cy="785"/>
              <a:chOff x="0" y="0"/>
              <a:chExt cx="1147" cy="785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0" y="125"/>
                <a:ext cx="312" cy="66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9" name="Line 23"/>
              <p:cNvSpPr>
                <a:spLocks noChangeShapeType="1"/>
              </p:cNvSpPr>
              <p:nvPr/>
            </p:nvSpPr>
            <p:spPr bwMode="auto">
              <a:xfrm>
                <a:off x="0" y="473"/>
                <a:ext cx="31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Line 24"/>
              <p:cNvSpPr>
                <a:spLocks noChangeShapeType="1"/>
              </p:cNvSpPr>
              <p:nvPr/>
            </p:nvSpPr>
            <p:spPr bwMode="auto">
              <a:xfrm flipH="1">
                <a:off x="312" y="137"/>
                <a:ext cx="25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1" name="Text Box 25"/>
              <p:cNvSpPr txBox="1">
                <a:spLocks noChangeArrowheads="1"/>
              </p:cNvSpPr>
              <p:nvPr/>
            </p:nvSpPr>
            <p:spPr bwMode="auto">
              <a:xfrm>
                <a:off x="533" y="0"/>
                <a:ext cx="61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</a:rPr>
                  <a:t>sum_row</a:t>
                </a:r>
              </a:p>
            </p:txBody>
          </p: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060826" y="1051323"/>
            <a:ext cx="4594225" cy="940593"/>
            <a:chOff x="0" y="0"/>
            <a:chExt cx="2894" cy="790"/>
          </a:xfrm>
        </p:grpSpPr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 flipV="1">
              <a:off x="158" y="413"/>
              <a:ext cx="324" cy="168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Text Box 28"/>
            <p:cNvSpPr txBox="1">
              <a:spLocks noChangeArrowheads="1"/>
            </p:cNvSpPr>
            <p:nvPr/>
          </p:nvSpPr>
          <p:spPr bwMode="auto">
            <a:xfrm>
              <a:off x="0" y="480"/>
              <a:ext cx="18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/>
                <a:t>x</a:t>
              </a:r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 flipH="1">
              <a:off x="2270" y="185"/>
              <a:ext cx="228" cy="228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Text Box 30"/>
            <p:cNvSpPr txBox="1">
              <a:spLocks noChangeArrowheads="1"/>
            </p:cNvSpPr>
            <p:nvPr/>
          </p:nvSpPr>
          <p:spPr bwMode="auto">
            <a:xfrm>
              <a:off x="2480" y="0"/>
              <a:ext cx="41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zh-CN"/>
                <a:t>result</a:t>
              </a:r>
            </a:p>
          </p:txBody>
        </p:sp>
      </p:grp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7197725" y="1608535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zh-CN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7216775" y="1951435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zh-CN">
                <a:solidFill>
                  <a:schemeClr val="accent2"/>
                </a:solidFill>
              </a:rPr>
              <a:t>12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autoUpdateAnimBg="0"/>
      <p:bldP spid="50181" grpId="0" animBg="1" autoUpdateAnimBg="0"/>
      <p:bldP spid="50207" grpId="0" build="p" autoUpdateAnimBg="0"/>
      <p:bldP spid="50208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76225" y="547688"/>
            <a:ext cx="859313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zh-CN" sz="3600"/>
              <a:t>（</a:t>
            </a:r>
            <a:r>
              <a:rPr lang="zh-CN" altLang="zh-CN" sz="3600"/>
              <a:t>3</a:t>
            </a:r>
            <a:r>
              <a:rPr lang="zh-CN" sz="3600"/>
              <a:t>）编写一个函数，找出数组</a:t>
            </a:r>
            <a:r>
              <a:rPr lang="zh-CN" altLang="zh-CN" sz="3600"/>
              <a:t>a[n]</a:t>
            </a:r>
            <a:r>
              <a:rPr lang="zh-CN" sz="3600"/>
              <a:t>中最大元素和最小元素所在的下标，并返回给主调函数。</a:t>
            </a:r>
          </a:p>
          <a:p>
            <a:pPr algn="l"/>
            <a:endParaRPr lang="zh-CN" sz="3600"/>
          </a:p>
          <a:p>
            <a:pPr algn="l"/>
            <a:endParaRPr lang="zh-CN" sz="3600"/>
          </a:p>
          <a:p>
            <a:pPr algn="l"/>
            <a:r>
              <a:rPr lang="zh-CN" sz="3600"/>
              <a:t>（</a:t>
            </a:r>
            <a:r>
              <a:rPr lang="zh-CN" altLang="zh-CN" sz="3600"/>
              <a:t>4</a:t>
            </a:r>
            <a:r>
              <a:rPr lang="zh-CN" sz="3600"/>
              <a:t>）有一个数组，内放</a:t>
            </a:r>
            <a:r>
              <a:rPr lang="zh-CN" altLang="zh-CN" sz="3600"/>
              <a:t>10</a:t>
            </a:r>
            <a:r>
              <a:rPr lang="zh-CN" sz="3600"/>
              <a:t>个学生的成绩，写一个函数，求出平均分，并且打印出高于平均分的成绩。</a:t>
            </a:r>
          </a:p>
        </p:txBody>
      </p:sp>
    </p:spTree>
  </p:cSld>
  <p:clrMapOvr>
    <a:masterClrMapping/>
  </p:clrMapOvr>
  <p:transition>
    <p:randomBar dir="vert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09600" y="0"/>
            <a:ext cx="63706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zh-CN" dirty="0"/>
              <a:t>#include&lt;stdio.h&gt; </a:t>
            </a:r>
          </a:p>
          <a:p>
            <a:pPr algn="l"/>
            <a:r>
              <a:rPr lang="zh-CN" altLang="zh-CN" dirty="0"/>
              <a:t>void find(int a[],int n,int c[])</a:t>
            </a:r>
          </a:p>
          <a:p>
            <a:pPr algn="l"/>
            <a:r>
              <a:rPr lang="zh-CN" altLang="zh-CN" dirty="0"/>
              <a:t>{</a:t>
            </a:r>
          </a:p>
          <a:p>
            <a:pPr algn="l"/>
            <a:r>
              <a:rPr lang="zh-CN" altLang="zh-CN" dirty="0"/>
              <a:t> int maxd=a[0],mind=a[0],i,max,min;</a:t>
            </a:r>
          </a:p>
          <a:p>
            <a:pPr algn="l"/>
            <a:r>
              <a:rPr lang="zh-CN" altLang="zh-CN" dirty="0"/>
              <a:t> for( i=1,maxd=a[0],mind=a[0];i&lt;10;i++)</a:t>
            </a:r>
          </a:p>
          <a:p>
            <a:pPr algn="l"/>
            <a:r>
              <a:rPr lang="zh-CN" altLang="zh-CN" dirty="0"/>
              <a:t> {</a:t>
            </a:r>
          </a:p>
          <a:p>
            <a:pPr algn="l"/>
            <a:r>
              <a:rPr lang="zh-CN" altLang="zh-CN" dirty="0"/>
              <a:t>  if(a[i]&gt;maxd)</a:t>
            </a:r>
          </a:p>
          <a:p>
            <a:pPr algn="l"/>
            <a:r>
              <a:rPr lang="zh-CN" altLang="zh-CN" dirty="0"/>
              <a:t>         {maxd=a[i];c[0]=i;}</a:t>
            </a:r>
          </a:p>
          <a:p>
            <a:pPr algn="l"/>
            <a:r>
              <a:rPr lang="zh-CN" altLang="zh-CN" dirty="0"/>
              <a:t>  if(a[i]&lt;mind)</a:t>
            </a:r>
          </a:p>
          <a:p>
            <a:pPr algn="l"/>
            <a:r>
              <a:rPr lang="zh-CN" altLang="zh-CN" dirty="0"/>
              <a:t>      {mind=a[i];c[1]=i;}</a:t>
            </a:r>
          </a:p>
          <a:p>
            <a:pPr algn="l"/>
            <a:r>
              <a:rPr lang="zh-CN" altLang="zh-CN" dirty="0"/>
              <a:t> }</a:t>
            </a:r>
          </a:p>
          <a:p>
            <a:pPr algn="l"/>
            <a:r>
              <a:rPr lang="zh-CN" altLang="zh-CN" dirty="0"/>
              <a:t>}</a:t>
            </a:r>
          </a:p>
          <a:p>
            <a:pPr algn="l"/>
            <a:r>
              <a:rPr lang="zh-CN" altLang="zh-CN" dirty="0"/>
              <a:t>void main()</a:t>
            </a:r>
          </a:p>
          <a:p>
            <a:pPr algn="l"/>
            <a:r>
              <a:rPr lang="zh-CN" altLang="zh-CN" dirty="0"/>
              <a:t>{</a:t>
            </a:r>
          </a:p>
          <a:p>
            <a:pPr algn="l"/>
            <a:r>
              <a:rPr lang="zh-CN" altLang="zh-CN" dirty="0"/>
              <a:t> int a[10]={5,1,10,3,4,9,6,7,8,2},b[2];</a:t>
            </a:r>
          </a:p>
          <a:p>
            <a:pPr algn="l"/>
            <a:r>
              <a:rPr lang="zh-CN" altLang="zh-CN" dirty="0"/>
              <a:t> find(a,10,b);</a:t>
            </a:r>
          </a:p>
          <a:p>
            <a:pPr algn="l"/>
            <a:r>
              <a:rPr lang="zh-CN" altLang="zh-CN" dirty="0"/>
              <a:t> printf("Max=%d,Min=%d\n",b[0],b[1]);</a:t>
            </a:r>
          </a:p>
          <a:p>
            <a:pPr algn="l"/>
            <a:r>
              <a:rPr lang="zh-CN" altLang="zh-CN" dirty="0"/>
              <a:t>    getch();}</a:t>
            </a:r>
          </a:p>
        </p:txBody>
      </p:sp>
    </p:spTree>
  </p:cSld>
  <p:clrMapOvr>
    <a:masterClrMapping/>
  </p:clrMapOvr>
  <p:transition>
    <p:randomBar dir="vert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1785932"/>
            <a:ext cx="7772400" cy="857250"/>
          </a:xfrm>
        </p:spPr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514350"/>
            <a:ext cx="8305800" cy="3943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7.6  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函数的递归调用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在调用一个函数的过程中又出现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直接或间接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地调用该函数本身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，称为函数的递归调用。Ｃ语言的特点之一就在于允许函数的递归调用。例如：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514350"/>
            <a:ext cx="8305800" cy="3771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C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f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x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｛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y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，ｚ；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ｚ＝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2*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ｚ）；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｝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在调用函数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的过程中，又要调用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函数，这是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直接调用本函数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，见图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7.9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。下面是间接调用本函数。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语言基础知识复习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代码段的构成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以顺序结构为例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1.4</a:t>
            </a:r>
            <a:r>
              <a:rPr lang="zh-CN" altLang="en-US" b="1" dirty="0" smtClean="0">
                <a:solidFill>
                  <a:srgbClr val="C00000"/>
                </a:solidFill>
              </a:rPr>
              <a:t>分支结构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代价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时间复杂度 空间复杂度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1.7ACM</a:t>
            </a:r>
            <a:r>
              <a:rPr lang="zh-CN" altLang="en-US" dirty="0" smtClean="0"/>
              <a:t>比赛代码基本结构</a:t>
            </a:r>
            <a:endParaRPr lang="en-US" altLang="zh-CN" dirty="0" smtClean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1.10ACM</a:t>
            </a:r>
            <a:r>
              <a:rPr lang="zh-CN" altLang="en-US" dirty="0" smtClean="0"/>
              <a:t>比赛中常见的错误及原因</a:t>
            </a:r>
            <a:endParaRPr lang="en-US" altLang="zh-CN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1918111"/>
            <a:ext cx="8305800" cy="2743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在调用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函数过程中要调用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函数，而在调用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函数过程中又要调用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函数，这两种递归调用都是无终止的自身调用。显然，程序中不应出现这种无终止的递归调用，而只应出现有限次数的、有终止的递归调用，这可以用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语句来控制，只有在某一条件成立时才继续执行递归调用，否则就不再继续。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 descr="C:\WINDOWS\Desktop\电子书\new\fsz\7.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7912"/>
            <a:ext cx="2819400" cy="1513285"/>
          </a:xfrm>
          <a:prstGeom prst="rect">
            <a:avLst/>
          </a:prstGeom>
          <a:noFill/>
        </p:spPr>
      </p:pic>
      <p:pic>
        <p:nvPicPr>
          <p:cNvPr id="6" name="Picture 4" descr="C:\WINDOWS\Desktop\电子书\new\fsz\7.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17912"/>
            <a:ext cx="3733800" cy="1296591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71454"/>
            <a:ext cx="8305800" cy="48577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7.7  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个人坐在一起，问第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个人多少岁？他说比第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个人大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岁。问第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个人岁数，他说比第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个人大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岁。问第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个人，又说比第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个人大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岁。问第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个人，说比第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个人大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岁。最后问第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个人，他说是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岁。请问第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个人多大。显然，这是一个递归问题。要求第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个人的年龄，就必须先知道第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个人的年龄，而第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个人的年龄也不知道，要求第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个人的年龄必须先知道第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个人的年龄，而第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个人的年龄又取决于第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个人的年龄，第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个人的年龄取决于第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个人的年龄。而且每一个人的年龄都比其前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个人的年龄大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5720" y="642924"/>
            <a:ext cx="8305800" cy="380405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  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）＋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）＋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）＋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）＋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可以用式子表述如下：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　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）＋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          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＞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可以看到，当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＞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时，求第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个人的年龄的公式是相同的。因此可以用一个函数表示上述关系。图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表示求第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个人年龄的过程。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09889" y="3900487"/>
            <a:ext cx="3324225" cy="234554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7.11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 descr="C:\WINDOWS\Desktop\电子书\new\fsz\7.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-285750"/>
            <a:ext cx="10134600" cy="542925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485775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从图可知，求解可分成两个阶段：第一阶段是“回推”，即将第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个人的年龄表示为第（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）个人年龄的函数，而第（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）个人的年龄仍然不知道，还要“回推”到第（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）个人的年龄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直到第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个人年龄。此时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）已知，不必再向前推了。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然后开始第二阶段，采用递推方法，从第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个人的已知年龄推算出第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岁），从第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个人的年龄推算出第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岁）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一直推算出第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个人的年龄（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岁）为止。也就是说，一个递归的问题可以分为“回推”和“递推”两个阶段。要经历许多步才能求出最后的值。显而易见，如果要求递归过程不是无限制进行下去，必须具有一个结束递归过程的条件。例如，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）＝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，就是使递归结束的条件。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4114800" cy="4057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&lt;stdio.h&gt;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age (int 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 c;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if(n==1)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c=10;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c=age(n-1)+2;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return(c);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95800" y="1143000"/>
            <a:ext cx="4648200" cy="26345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/>
              <a:t>void main()</a:t>
            </a:r>
          </a:p>
          <a:p>
            <a:pPr>
              <a:spcBef>
                <a:spcPct val="20000"/>
              </a:spcBef>
            </a:pPr>
            <a:r>
              <a:rPr lang="en-US" altLang="zh-CN" sz="2800" b="1"/>
              <a:t>{	    	printf("%d\n",age(5));</a:t>
            </a:r>
          </a:p>
          <a:p>
            <a:pPr>
              <a:spcBef>
                <a:spcPct val="20000"/>
              </a:spcBef>
            </a:pPr>
            <a:r>
              <a:rPr lang="en-US" altLang="zh-CN" sz="2800" b="1"/>
              <a:t>}</a:t>
            </a:r>
          </a:p>
          <a:p>
            <a:pPr>
              <a:spcBef>
                <a:spcPct val="50000"/>
              </a:spcBef>
            </a:pPr>
            <a:endParaRPr lang="en-US" altLang="zh-CN" sz="280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0"/>
            <a:ext cx="83058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函数中只有一个语句。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 descr="C:\WINDOWS\Desktop\电子书\new\fsz\7.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1257300"/>
            <a:ext cx="9753600" cy="3028950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84589" y="4406504"/>
            <a:ext cx="1133644" cy="5232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图</a:t>
            </a:r>
            <a:r>
              <a:rPr lang="en-US" altLang="zh-CN" sz="2800" b="1"/>
              <a:t>7.12</a:t>
            </a:r>
            <a:endParaRPr lang="en-US" altLang="zh-C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514350"/>
            <a:ext cx="8305800" cy="42291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从图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可以看到：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函数共被调用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次，即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）。其中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）是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函数调用的，其余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次是在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函数中调用的，即递归调用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次。请读者仔细分析调用的过程。应当强调说明的是在某一次调用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函数时并不是立即得到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）的值，而是一次又一次地进行递归调用，到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）时才有确定的值，然后再递推出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）。请读者将程序和图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、图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结合起来认真分析。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0"/>
            <a:ext cx="8382000" cy="48577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　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7.8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用递归方法求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··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也可以用递归方法，即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！等于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，而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×4…1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。可用下面的递归公式表示：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n·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）！（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＞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4724400" cy="4914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rIns="0">
            <a:normAutofit fontScale="92500" lnSpcReduction="20000"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&lt;stdio.h&gt;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  fac(int n)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float f;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if(n&lt;0)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printf("n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＜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error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f=-1;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if(n==0||n==1)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f=1;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else 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f=fac(n-1)*n;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return(f);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24400" y="228600"/>
            <a:ext cx="4419600" cy="41088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zh-CN" b="1"/>
          </a:p>
          <a:p>
            <a:pPr>
              <a:spcBef>
                <a:spcPct val="20000"/>
              </a:spcBef>
            </a:pPr>
            <a:r>
              <a:rPr lang="en-US" altLang="zh-CN" b="1"/>
              <a:t>void main()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	int n;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	float y;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	printf("input a integer ");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	scanf("%d",&amp;n);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	y=fac(n);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      printf("%d!=%15.0f\n",n,y);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}</a:t>
            </a:r>
          </a:p>
          <a:p>
            <a:pPr>
              <a:spcBef>
                <a:spcPct val="20000"/>
              </a:spcBef>
            </a:pPr>
            <a:endParaRPr lang="en-US" altLang="zh-CN" b="1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 选择结构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95051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if(…) {…}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else{…}</a:t>
            </a:r>
          </a:p>
          <a:p>
            <a:r>
              <a:rPr lang="en-US" altLang="zh-CN" dirty="0" smtClean="0"/>
              <a:t>if(…) {…}</a:t>
            </a:r>
          </a:p>
          <a:p>
            <a:r>
              <a:rPr lang="en-US" altLang="zh-CN" dirty="0" smtClean="0"/>
              <a:t>if(…) </a:t>
            </a:r>
            <a:r>
              <a:rPr lang="en-US" altLang="zh-CN" dirty="0" smtClean="0"/>
              <a:t>{…}</a:t>
            </a:r>
            <a:r>
              <a:rPr lang="en-US" altLang="zh-CN" dirty="0" smtClean="0"/>
              <a:t> 		//important</a:t>
            </a:r>
          </a:p>
          <a:p>
            <a:pPr>
              <a:buNone/>
            </a:pPr>
            <a:r>
              <a:rPr lang="en-US" altLang="zh-CN" dirty="0" smtClean="0"/>
              <a:t>    else if</a:t>
            </a:r>
            <a:r>
              <a:rPr lang="en-US" altLang="zh-CN" dirty="0" smtClean="0"/>
              <a:t>(…){…}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else if(…){…}</a:t>
            </a:r>
          </a:p>
          <a:p>
            <a:pPr>
              <a:buNone/>
            </a:pPr>
            <a:r>
              <a:rPr lang="en-US" altLang="zh-CN" dirty="0" smtClean="0"/>
              <a:t>    else{…}</a:t>
            </a:r>
            <a:endParaRPr lang="en-US" altLang="zh-CN" dirty="0" smtClean="0"/>
          </a:p>
          <a:p>
            <a:r>
              <a:rPr lang="en-US" altLang="zh-CN" dirty="0" smtClean="0"/>
              <a:t>switch(…){		//important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case …:{…}break;</a:t>
            </a:r>
          </a:p>
          <a:p>
            <a:pPr>
              <a:buNone/>
            </a:pPr>
            <a:r>
              <a:rPr lang="en-US" altLang="zh-CN" dirty="0" smtClean="0"/>
              <a:t>		case …:{…}break;</a:t>
            </a:r>
          </a:p>
          <a:p>
            <a:pPr>
              <a:buNone/>
            </a:pPr>
            <a:r>
              <a:rPr lang="en-US" altLang="zh-CN" dirty="0" smtClean="0"/>
              <a:t>		default :{…}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0"/>
            <a:ext cx="8305800" cy="48577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7.9hanoi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（汉诺）塔问题。这是一个古典的数学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问题，是一个只有用递归方法（而不可能用其他方法）解决的问题。问题是这样的：古代有一个梵塔，塔内有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个座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，开始时Ａ座上有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个盘子，盘子大小不等，大的在下，小的在上。有一个老和尚想把这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个盘子从Ａ座移到Ｃ座，但每次只允许移动一个盘，且在移动过程中每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个座上都始终保持大盘在下，小盘在上。在移动过程中可以利用Ｂ座，要求编程序打印出移动的步骤。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 descr="C:\WINDOWS\Desktop\电子书\new\fsz\7.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471487"/>
            <a:ext cx="7224713" cy="2100263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0"/>
            <a:ext cx="8305800" cy="47434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座移到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自己将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个盘子（最底下的、最大的盘子）从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座移到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座移到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至此，全部任务完成了。这就是递归方法。但是，有一个问题实际上未解决：第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个和尚怎样才能将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座移到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座？为了解决将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座移到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座，第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个和尚又想：如果有人能将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个盘子从一个座移到另一座，我就能将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座移到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座，他是这样做的：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0"/>
            <a:ext cx="83058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座移到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自己将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座移到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座移到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再进行一次递归。如此“层层下放”， 直到后来找到第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个和尚，让他完成将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个盘子从一个座移到另一座，进行到此，问题就接近解决了。最后找到第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个和尚，让他完成将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个盘子从一个座移到另一座，至此，全部工作都已落实，都是可以执行的。可以看出，递归的结束条件是最后一个和尚只需移一个盘子。否则递归还要继续进行下去。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0"/>
            <a:ext cx="83058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应当说明，只有第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个和尚的任务完成后，第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63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个和尚的任务才能完成。只有第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到第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个和尚任务完成后，第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个和尚的任务才能完成。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我们先分析将Ａ座上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个盘子移到Ｃ座上的过程：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将Ａ座上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个盘子移到Ｂ座上（借助Ｃ）；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将Ａ座上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个盘子移到Ｃ座上；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将Ｂ座上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个盘子移到Ｃ座上（借助Ａ）。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其中第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步可以直接实现。第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步又可用递归方法分解为：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0"/>
            <a:ext cx="8305800" cy="497205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将Ａ上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个盘子从Ａ移到Ｃ；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将Ａ上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个盘子从Ａ移到Ｂ；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将Ｃ上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个盘子从Ｃ移到Ｂ。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步可以分解为：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将Ｂ上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个盘子从Ｂ移到Ａ上；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将Ｂ上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个盘子从Ｂ移到Ｃ上；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将Ａ上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个盘子从Ａ移到Ｃ上。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将以上综合起来，可得到移动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个盘子的步骤为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Ａ→Ｃ，Ａ→Ｂ，Ｃ→Ｂ，Ａ→Ｃ，Ｂ→Ａ，Ｂ→Ｃ，Ａ→Ｃ。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0"/>
            <a:ext cx="8305800" cy="4800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共经历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步。由此可推出：移动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个盘子要经历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步。如移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个盘子经历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步，移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个盘子经历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步，移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个盘子经历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由上面的分析可知：将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个盘子从Ａ座移到Ｃ座可以分解为以下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个步骤：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将Ａ上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个盘借助Ｃ座先移到Ｂ座上。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把Ａ座上剩下的一个盘移到Ｃ座上。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个盘从Ｂ座借助于Ａ座移到Ｃ座上。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上面第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步和第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步，都是把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个盘从一个座移到另一个座上，采取的办法是一样的，只是座的名字不同而已。为使之一般化，可以将第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步和第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步表示为：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144000" cy="497205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#include&lt;stdio.h&gt;/*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个盘从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座借助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座，移到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座*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hanoi(int n,char one,char two,char three)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if(n==1) 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printf("%c----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＞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%c\n",one,three);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hanoi(n-1,one,three,two);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printf("%c----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＞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%c\n",one,three);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hanoi(n-1,two,one,three);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}}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int m;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printf("input the number of diskes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scanf("%d",&amp;m);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printf("The step to moving %3d diskes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\n",m);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hanoi(m,'a','b','c');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0"/>
            <a:ext cx="8305800" cy="474345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#include&lt;stdio.h&gt;//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move(char x,char y)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printf("%c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－－＞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%c\n",x,y);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hanoi(int n,char one,char two,char three)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个盘从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座借助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座，移到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座*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if(n==1) move(one,three);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hanoi(n-1,one,three,two);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move(one,three);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hanoi(n-1,two,one,three);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 m;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printf("input the number of diskes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scanf("%d",&amp;m);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printf("The step to moving %3d diskes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\n",m);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hanoi(m,'a','b','c');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485900"/>
            <a:ext cx="3962400" cy="365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结果为：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the number of diskes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step to moving   3 diskes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－－＞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－－＞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－－＞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－－＞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－－＞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－－＞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－－＞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14800" y="1485900"/>
            <a:ext cx="40386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结果为：</a:t>
            </a:r>
          </a:p>
          <a:p>
            <a:r>
              <a:rPr lang="en-US" altLang="zh-CN"/>
              <a:t>input the number of diskes</a:t>
            </a:r>
            <a:r>
              <a:rPr lang="zh-CN" altLang="en-US"/>
              <a:t>：</a:t>
            </a:r>
            <a:r>
              <a:rPr lang="en-US" altLang="zh-CN"/>
              <a:t>3</a:t>
            </a:r>
          </a:p>
          <a:p>
            <a:r>
              <a:rPr lang="en-US" altLang="zh-CN"/>
              <a:t>The step to moving   3 diskes</a:t>
            </a:r>
            <a:r>
              <a:rPr lang="zh-CN" altLang="en-US"/>
              <a:t>：</a:t>
            </a:r>
          </a:p>
          <a:p>
            <a:r>
              <a:rPr lang="en-US" altLang="zh-CN"/>
              <a:t>a----</a:t>
            </a:r>
            <a:r>
              <a:rPr lang="zh-CN" altLang="en-US"/>
              <a:t>＞</a:t>
            </a:r>
            <a:r>
              <a:rPr lang="en-US" altLang="zh-CN"/>
              <a:t>c</a:t>
            </a:r>
          </a:p>
          <a:p>
            <a:r>
              <a:rPr lang="en-US" altLang="zh-CN"/>
              <a:t>a----</a:t>
            </a:r>
            <a:r>
              <a:rPr lang="zh-CN" altLang="en-US"/>
              <a:t>＞</a:t>
            </a:r>
            <a:r>
              <a:rPr lang="en-US" altLang="zh-CN"/>
              <a:t>b</a:t>
            </a:r>
          </a:p>
          <a:p>
            <a:r>
              <a:rPr lang="en-US" altLang="zh-CN"/>
              <a:t>c----</a:t>
            </a:r>
            <a:r>
              <a:rPr lang="zh-CN" altLang="en-US"/>
              <a:t>＞</a:t>
            </a:r>
            <a:r>
              <a:rPr lang="en-US" altLang="zh-CN"/>
              <a:t>b</a:t>
            </a:r>
          </a:p>
          <a:p>
            <a:r>
              <a:rPr lang="en-US" altLang="zh-CN"/>
              <a:t>a----</a:t>
            </a:r>
            <a:r>
              <a:rPr lang="zh-CN" altLang="en-US"/>
              <a:t>＞</a:t>
            </a:r>
            <a:r>
              <a:rPr lang="en-US" altLang="zh-CN"/>
              <a:t>c</a:t>
            </a:r>
          </a:p>
          <a:p>
            <a:r>
              <a:rPr lang="en-US" altLang="zh-CN"/>
              <a:t>b----</a:t>
            </a:r>
            <a:r>
              <a:rPr lang="zh-CN" altLang="en-US"/>
              <a:t>＞</a:t>
            </a:r>
            <a:r>
              <a:rPr lang="en-US" altLang="zh-CN"/>
              <a:t>a</a:t>
            </a:r>
          </a:p>
          <a:p>
            <a:r>
              <a:rPr lang="en-US" altLang="zh-CN"/>
              <a:t>b----</a:t>
            </a:r>
            <a:r>
              <a:rPr lang="zh-CN" altLang="en-US"/>
              <a:t>＞</a:t>
            </a:r>
            <a:r>
              <a:rPr lang="en-US" altLang="zh-CN"/>
              <a:t>c</a:t>
            </a:r>
          </a:p>
          <a:p>
            <a:r>
              <a:rPr lang="en-US" altLang="zh-CN"/>
              <a:t>a----</a:t>
            </a:r>
            <a:r>
              <a:rPr lang="zh-CN" altLang="en-US"/>
              <a:t>＞</a:t>
            </a:r>
            <a:r>
              <a:rPr lang="en-US" altLang="zh-CN"/>
              <a:t>c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平衡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平衡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</TotalTime>
  <Words>6371</Words>
  <PresentationFormat>全屏显示(16:9)</PresentationFormat>
  <Paragraphs>1092</Paragraphs>
  <Slides>105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105</vt:i4>
      </vt:variant>
    </vt:vector>
  </HeadingPairs>
  <TitlesOfParts>
    <vt:vector size="109" baseType="lpstr">
      <vt:lpstr>平衡</vt:lpstr>
      <vt:lpstr>包装程序外壳对象</vt:lpstr>
      <vt:lpstr>Microsoft 公式 3.0</vt:lpstr>
      <vt:lpstr>Package</vt:lpstr>
      <vt:lpstr>函数与递归分治</vt:lpstr>
      <vt:lpstr>C语言基础知识复习(30min)</vt:lpstr>
      <vt:lpstr>数据类型及其转义字符</vt:lpstr>
      <vt:lpstr>C语言基础知识复习</vt:lpstr>
      <vt:lpstr>优先级，结合方向，短路运算</vt:lpstr>
      <vt:lpstr>C语言基础知识复习</vt:lpstr>
      <vt:lpstr>代码段的结构</vt:lpstr>
      <vt:lpstr>C语言基础知识复习</vt:lpstr>
      <vt:lpstr>分支结构 选择结构</vt:lpstr>
      <vt:lpstr>C语言基础知识复习</vt:lpstr>
      <vt:lpstr>循环结构</vt:lpstr>
      <vt:lpstr>C语言基础知识复习</vt:lpstr>
      <vt:lpstr>时间复杂度 空间复杂度</vt:lpstr>
      <vt:lpstr>C语言基础知识复习</vt:lpstr>
      <vt:lpstr>幻灯片 15</vt:lpstr>
      <vt:lpstr>C语言基础知识复习</vt:lpstr>
      <vt:lpstr>数组 Array</vt:lpstr>
      <vt:lpstr>C语言基础知识复习</vt:lpstr>
      <vt:lpstr>字符串及其常用函数</vt:lpstr>
      <vt:lpstr>C语言基础知识复习</vt:lpstr>
      <vt:lpstr>ACM常见错误及原因</vt:lpstr>
      <vt:lpstr>Runtime Error(RE) 原因</vt:lpstr>
      <vt:lpstr>函数</vt:lpstr>
      <vt:lpstr>函数</vt:lpstr>
      <vt:lpstr>函数</vt:lpstr>
      <vt:lpstr>幻灯片 26</vt:lpstr>
      <vt:lpstr>第六章  函数</vt:lpstr>
      <vt:lpstr>程序中函数调用的示意图</vt:lpstr>
      <vt:lpstr>幻灯片 29</vt:lpstr>
      <vt:lpstr>幻灯片 30</vt:lpstr>
      <vt:lpstr>幻灯片 31</vt:lpstr>
      <vt:lpstr>6.3  函数的参数和返回值</vt:lpstr>
      <vt:lpstr>幻灯片 33</vt:lpstr>
      <vt:lpstr>6.3  函数的参数和返回值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函数</vt:lpstr>
      <vt:lpstr>函数</vt:lpstr>
      <vt:lpstr>幻灯片 72</vt:lpstr>
      <vt:lpstr>幻灯片 73</vt:lpstr>
      <vt:lpstr>幻灯片 74</vt:lpstr>
      <vt:lpstr>幻灯片 75</vt:lpstr>
      <vt:lpstr>幻灯片 76</vt:lpstr>
      <vt:lpstr>递归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分治</vt:lpstr>
      <vt:lpstr>棋盘覆盖</vt:lpstr>
      <vt:lpstr>幻灯片 103</vt:lpstr>
      <vt:lpstr>幻灯片 104</vt:lpstr>
      <vt:lpstr>幻灯片 105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函数与递归分治</dc:title>
  <dc:creator>王喆</dc:creator>
  <cp:lastModifiedBy>王喆</cp:lastModifiedBy>
  <cp:revision>166</cp:revision>
  <dcterms:created xsi:type="dcterms:W3CDTF">2015-12-07T09:56:23Z</dcterms:created>
  <dcterms:modified xsi:type="dcterms:W3CDTF">2016-01-18T07:07:48Z</dcterms:modified>
</cp:coreProperties>
</file>