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89" r:id="rId4"/>
    <p:sldId id="292" r:id="rId5"/>
    <p:sldId id="288" r:id="rId6"/>
    <p:sldId id="291" r:id="rId7"/>
    <p:sldId id="257" r:id="rId8"/>
    <p:sldId id="258" r:id="rId9"/>
    <p:sldId id="269" r:id="rId10"/>
    <p:sldId id="270" r:id="rId11"/>
    <p:sldId id="272" r:id="rId12"/>
    <p:sldId id="273" r:id="rId13"/>
    <p:sldId id="274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97" r:id="rId27"/>
    <p:sldId id="296" r:id="rId28"/>
    <p:sldId id="286" r:id="rId29"/>
    <p:sldId id="293" r:id="rId30"/>
    <p:sldId id="294" r:id="rId31"/>
    <p:sldId id="295" r:id="rId32"/>
    <p:sldId id="290" r:id="rId33"/>
    <p:sldId id="287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8467B"/>
    <a:srgbClr val="4D5492"/>
    <a:srgbClr val="E53331"/>
    <a:srgbClr val="4F6378"/>
    <a:srgbClr val="4183CD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7783A74-22FE-45DA-9792-66C1A1B27B91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BBF7615-44A5-4247-ADB4-1E381D471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F7615-44A5-4247-ADB4-1E381D471AF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4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D7A7B-B2FD-4E4F-A0DA-605D83FAB9C4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4F599-CE98-48F0-B647-A8A6D1C0DB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D77B-0488-49B6-BD8F-E20F38A2D021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91CE9-D558-47E6-B61C-35396008A4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D4410-F519-44F1-8849-58074AD85B35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73A69-ED20-425F-88B0-3CD2FD80DE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47A93-8035-42D2-90CF-FD4BB4246A73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42DB5-2401-4058-89A3-343EFBB6FF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75C6F-0FF5-42EC-9F42-1F00BEEC3F2B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09780-77E8-4643-9C20-DD50A56369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D5B38-2852-4061-8B99-0D8EA2ECE5C8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2F510-B918-4D8C-8501-CA3FFF954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E9170-A219-4499-AED1-2F97CEFDBEA8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0E0B6-A9E0-4520-923F-5C97E66E2E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0442E-A099-4EC2-BAC5-14141A027F1E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50098-65AB-44B3-8826-306A028BD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E1B98-3621-46F7-BA04-C79087B4BCF5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4E3A2-BE36-4FB7-8F57-19E500E73B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FB02A-FE91-471C-81B4-3DBE467CD6C2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38DDB-3F39-4DF2-9329-AB2DFABC5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72BA2-4295-44C2-868A-82B070990CD9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7441A-D2B4-49E8-83E9-2C486CE997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F26D1F-96CC-4C78-8381-702CC7FA3C95}" type="datetimeFigureOut">
              <a:rPr lang="zh-CN" altLang="en-US"/>
              <a:pPr>
                <a:defRPr/>
              </a:pPr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037123-33DC-49DF-8598-5A29C72588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11760" y="1017496"/>
            <a:ext cx="4500563" cy="4500563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3347864" y="2204864"/>
            <a:ext cx="48577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46814" y="3266189"/>
            <a:ext cx="363045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04048" y="3639044"/>
            <a:ext cx="24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罗心语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栈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3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栈的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实现代码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9712" y="98072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）数组版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78" y="870525"/>
            <a:ext cx="3485714" cy="5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460" y="1340768"/>
            <a:ext cx="3276600" cy="37814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653136"/>
            <a:ext cx="220494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栈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3688" y="40886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链表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版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08720"/>
            <a:ext cx="4561905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栈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4664"/>
            <a:ext cx="3476190" cy="3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4664"/>
            <a:ext cx="3800000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7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栈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3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栈的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主要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应用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）括号匹配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（比较基础）</a:t>
            </a:r>
            <a:endParaRPr lang="en-US" altLang="zh-CN" sz="20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（</a:t>
            </a: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2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）二进制转化（比较基础）</a:t>
            </a:r>
            <a:endParaRPr lang="en-US" altLang="zh-CN" sz="20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（</a:t>
            </a: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3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）优化深度优先搜索（提高）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31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队列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     队列</a:t>
            </a:r>
            <a:r>
              <a:rPr lang="zh-CN" altLang="en-US" sz="2000" dirty="0"/>
              <a:t>是一种特殊的线性表，特殊之处在于它只允许在表的前端（</a:t>
            </a:r>
            <a:r>
              <a:rPr lang="en-US" altLang="zh-CN" sz="2000" dirty="0"/>
              <a:t>front</a:t>
            </a:r>
            <a:r>
              <a:rPr lang="zh-CN" altLang="en-US" sz="2000" dirty="0"/>
              <a:t>）进行删除操作，而在表的后端（</a:t>
            </a:r>
            <a:r>
              <a:rPr lang="en-US" altLang="zh-CN" sz="2000" dirty="0"/>
              <a:t>rear</a:t>
            </a:r>
            <a:r>
              <a:rPr lang="zh-CN" altLang="en-US" sz="2000" dirty="0"/>
              <a:t>）进行插入操作，和栈一样，队列是一种操作受限制的线性表。进行插入操作的端称为队尾，进行删除操作的端称为队头。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88" y="2492896"/>
            <a:ext cx="7200800" cy="26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队列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的实现思想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（</a:t>
            </a: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1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）数组实现</a:t>
            </a:r>
            <a:endParaRPr lang="en-US" altLang="zh-CN" sz="20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     队列</a:t>
            </a:r>
            <a:r>
              <a:rPr lang="zh-CN" altLang="en-US" sz="2000" dirty="0"/>
              <a:t>可以用数组</a:t>
            </a:r>
            <a:r>
              <a:rPr lang="en-US" altLang="zh-CN" sz="2000" dirty="0"/>
              <a:t>Q[1…m]</a:t>
            </a:r>
            <a:r>
              <a:rPr lang="zh-CN" altLang="en-US" sz="2000" dirty="0"/>
              <a:t>来存储，数组的上界</a:t>
            </a:r>
            <a:r>
              <a:rPr lang="en-US" altLang="zh-CN" sz="2000" dirty="0"/>
              <a:t>m</a:t>
            </a:r>
            <a:r>
              <a:rPr lang="zh-CN" altLang="en-US" sz="2000" dirty="0"/>
              <a:t>即是队列所容许的最大容量。在队列的运算中需设两个指针：</a:t>
            </a:r>
            <a:r>
              <a:rPr lang="en-US" altLang="zh-CN" sz="2000" dirty="0"/>
              <a:t>head</a:t>
            </a:r>
            <a:r>
              <a:rPr lang="zh-CN" altLang="en-US" sz="2000" dirty="0"/>
              <a:t>，队头指针，指向实际队头元素；</a:t>
            </a:r>
            <a:r>
              <a:rPr lang="en-US" altLang="zh-CN" sz="2000" dirty="0"/>
              <a:t>tail</a:t>
            </a:r>
            <a:r>
              <a:rPr lang="zh-CN" altLang="en-US" sz="2000" dirty="0"/>
              <a:t>，队尾指针，指向实际队尾元素的下一个位置。一般情况下，两个指针的初值设为</a:t>
            </a:r>
            <a:r>
              <a:rPr lang="en-US" altLang="zh-CN" sz="2000" dirty="0"/>
              <a:t>0</a:t>
            </a:r>
            <a:r>
              <a:rPr lang="zh-CN" altLang="en-US" sz="2000" dirty="0"/>
              <a:t>，这时队列为空，没有元素。数组定义</a:t>
            </a:r>
            <a:r>
              <a:rPr lang="en-US" altLang="zh-CN" sz="2000" dirty="0"/>
              <a:t>Q[1…10]</a:t>
            </a:r>
            <a:r>
              <a:rPr lang="zh-CN" altLang="en-US" sz="2000" dirty="0"/>
              <a:t>。</a:t>
            </a:r>
            <a:r>
              <a:rPr lang="en-US" altLang="zh-CN" sz="2000" dirty="0"/>
              <a:t>Q(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=3,4,5,6,7,8</a:t>
            </a:r>
            <a:r>
              <a:rPr lang="zh-CN" altLang="en-US" sz="2000" dirty="0"/>
              <a:t>。头指针</a:t>
            </a:r>
            <a:r>
              <a:rPr lang="en-US" altLang="zh-CN" sz="2000" dirty="0"/>
              <a:t>head=2</a:t>
            </a:r>
            <a:r>
              <a:rPr lang="zh-CN" altLang="en-US" sz="2000" dirty="0"/>
              <a:t>，尾指针</a:t>
            </a:r>
            <a:r>
              <a:rPr lang="en-US" altLang="zh-CN" sz="2000" dirty="0"/>
              <a:t>tail=8</a:t>
            </a:r>
            <a:r>
              <a:rPr lang="zh-CN" altLang="en-US" sz="2000" dirty="0"/>
              <a:t>。队列中拥有的元素个数为</a:t>
            </a:r>
            <a:r>
              <a:rPr lang="en-US" altLang="zh-CN" sz="2000" dirty="0"/>
              <a:t>:L=tail-head</a:t>
            </a:r>
            <a:r>
              <a:rPr lang="zh-CN" altLang="en-US" sz="2000" dirty="0"/>
              <a:t>。现要让排头的元素出队，则需将头指针加</a:t>
            </a:r>
            <a:r>
              <a:rPr lang="en-US" altLang="zh-CN" sz="2000" dirty="0"/>
              <a:t>1</a:t>
            </a:r>
            <a:r>
              <a:rPr lang="zh-CN" altLang="en-US" sz="2000" dirty="0"/>
              <a:t>。即</a:t>
            </a:r>
            <a:r>
              <a:rPr lang="en-US" altLang="zh-CN" sz="2000" dirty="0"/>
              <a:t>head=head+1</a:t>
            </a:r>
            <a:r>
              <a:rPr lang="zh-CN" altLang="en-US" sz="2000" dirty="0"/>
              <a:t>这时头指针向上移动一个位置，指向</a:t>
            </a:r>
            <a:r>
              <a:rPr lang="en-US" altLang="zh-CN" sz="2000" dirty="0"/>
              <a:t>Q(3)</a:t>
            </a:r>
            <a:r>
              <a:rPr lang="zh-CN" altLang="en-US" sz="2000" dirty="0"/>
              <a:t>，表示</a:t>
            </a:r>
            <a:r>
              <a:rPr lang="en-US" altLang="zh-CN" sz="2000" dirty="0"/>
              <a:t>Q(3)</a:t>
            </a:r>
            <a:r>
              <a:rPr lang="zh-CN" altLang="en-US" sz="2000" dirty="0"/>
              <a:t>已出队。如果想让一个新元素入队，则需尾指针向上移动一个位置。即</a:t>
            </a:r>
            <a:r>
              <a:rPr lang="en-US" altLang="zh-CN" sz="2000" dirty="0"/>
              <a:t>tail=tail+1</a:t>
            </a:r>
            <a:r>
              <a:rPr lang="zh-CN" altLang="en-US" sz="2000" dirty="0"/>
              <a:t>这时</a:t>
            </a:r>
            <a:r>
              <a:rPr lang="en-US" altLang="zh-CN" sz="2000" dirty="0"/>
              <a:t>Q(9)</a:t>
            </a:r>
            <a:r>
              <a:rPr lang="zh-CN" altLang="en-US" sz="2000" dirty="0"/>
              <a:t>入队。</a:t>
            </a:r>
            <a:endParaRPr lang="en-US" altLang="zh-CN" sz="20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）链表实现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    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用链表实现此过程。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437112"/>
            <a:ext cx="3672408" cy="23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队列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的实现代码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8072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）数组版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14" y="1412776"/>
            <a:ext cx="5658251" cy="52565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31" y="901452"/>
            <a:ext cx="3895725" cy="2095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64088" y="381023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</a:t>
            </a:r>
            <a:r>
              <a:rPr lang="en-US" altLang="zh-CN" sz="2400" dirty="0" smtClean="0"/>
              <a:t>-1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结束输入操作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94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437112"/>
            <a:ext cx="3895725" cy="2095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85750"/>
            <a:ext cx="3971429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4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696" y="34730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链表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版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98455"/>
            <a:ext cx="5704762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84" y="321595"/>
            <a:ext cx="7344816" cy="51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思考题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76672"/>
            <a:ext cx="67687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有一个宾馆，一天</a:t>
            </a:r>
            <a:r>
              <a:rPr lang="en-US" altLang="zh-CN" sz="2000" dirty="0" smtClean="0"/>
              <a:t>24</a:t>
            </a:r>
            <a:r>
              <a:rPr lang="zh-CN" altLang="en-US" sz="2000" dirty="0" smtClean="0"/>
              <a:t>小时几乎每一秒钟都有人入住和离开，宾馆的管理员打算统计每一秒的宾馆的总人数，如何利用你们现在所学的知识解决以上问题？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其中存储空间可以认为是无限大，但是时间要求尽可能的小，大家有什么想法吗？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07888"/>
            <a:ext cx="3075003" cy="4101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79712" y="256490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答案：开</a:t>
            </a:r>
            <a:r>
              <a:rPr lang="zh-CN" altLang="en-US" dirty="0">
                <a:solidFill>
                  <a:schemeClr val="accent2"/>
                </a:solidFill>
              </a:rPr>
              <a:t>一</a:t>
            </a:r>
            <a:r>
              <a:rPr lang="zh-CN" altLang="en-US" dirty="0" smtClean="0">
                <a:solidFill>
                  <a:schemeClr val="accent2"/>
                </a:solidFill>
              </a:rPr>
              <a:t>个数组，用下标名表示时间，先初值化为</a:t>
            </a:r>
            <a:r>
              <a:rPr lang="en-US" altLang="zh-CN" dirty="0" smtClean="0">
                <a:solidFill>
                  <a:schemeClr val="accent2"/>
                </a:solidFill>
              </a:rPr>
              <a:t>0</a:t>
            </a:r>
            <a:r>
              <a:rPr lang="zh-CN" altLang="en-US" dirty="0" smtClean="0">
                <a:solidFill>
                  <a:schemeClr val="accent2"/>
                </a:solidFill>
              </a:rPr>
              <a:t>，如果有人入住就加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，有人离开就减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4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4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队列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的主要应用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）打水问题（比较基础）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）排队问题（比较基础）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）优化广度优先搜索（提高）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571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的定义（优先队列）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     列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个或多个元素的集合</a:t>
            </a:r>
            <a:r>
              <a:rPr lang="en-US" altLang="zh-CN" sz="2000" dirty="0"/>
              <a:t>,</a:t>
            </a:r>
            <a:r>
              <a:rPr lang="zh-CN" altLang="en-US" sz="2000" dirty="0"/>
              <a:t>每个元素都有一个优先权或</a:t>
            </a:r>
            <a:r>
              <a:rPr lang="zh-CN" altLang="en-US" sz="2000" dirty="0" smtClean="0"/>
              <a:t>值。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44824"/>
            <a:ext cx="63627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的实现思想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如果不学习</a:t>
            </a: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STL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，有一定的难度。。。</a:t>
            </a:r>
            <a:endParaRPr lang="en-US" altLang="zh-CN" sz="20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这里不做讲解，未来你们数据结构老师会做详细讲解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27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-13281" y="330862"/>
            <a:ext cx="17235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并查集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     在</a:t>
            </a:r>
            <a:r>
              <a:rPr lang="zh-CN" altLang="en-US" sz="2000" dirty="0"/>
              <a:t>一些有</a:t>
            </a:r>
            <a:r>
              <a:rPr lang="en-US" altLang="zh-CN" sz="2000" dirty="0"/>
              <a:t>N</a:t>
            </a:r>
            <a:r>
              <a:rPr lang="zh-CN" altLang="en-US" sz="2000" dirty="0"/>
              <a:t>个元素的集合应用问题中，我们通常是在开始时让每个元素构成一个单元素的集合，然后按一定顺序将属于同一组的元素所在的集合合并，其间要反复查找一个元素在哪个集合中。这一类问题近几年来反复出现在信息学的国际国内赛题中，其特点是看似并不复杂，但数据量极大，若用正常的数据结构来描述的话，往往在空间上过大，计算机无法承受；即使在空间上勉强通过，运行的时间复杂度也极高，根本就不可能在比赛规定的运行时间（</a:t>
            </a:r>
            <a:r>
              <a:rPr lang="en-US" altLang="zh-CN" sz="2000" dirty="0"/>
              <a:t>1</a:t>
            </a:r>
            <a:r>
              <a:rPr lang="zh-CN" altLang="en-US" sz="2000" dirty="0"/>
              <a:t>～</a:t>
            </a:r>
            <a:r>
              <a:rPr lang="en-US" altLang="zh-CN" sz="2000" dirty="0"/>
              <a:t>3</a:t>
            </a:r>
            <a:r>
              <a:rPr lang="zh-CN" altLang="en-US" sz="2000" dirty="0"/>
              <a:t>秒）内计算出试题需要的结果，只能用并查集来描述。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92" y="3717032"/>
            <a:ext cx="5796136" cy="30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-13281" y="330862"/>
            <a:ext cx="17235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并查集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并查集的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实现思想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(1)</a:t>
            </a:r>
            <a:r>
              <a:rPr lang="zh-CN" altLang="en-US" sz="2000" dirty="0"/>
              <a:t>初始化：把每个点所在集合初始化为其自身。通常</a:t>
            </a:r>
            <a:r>
              <a:rPr lang="zh-CN" altLang="en-US" sz="2000" dirty="0" smtClean="0"/>
              <a:t>来说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这个</a:t>
            </a:r>
            <a:r>
              <a:rPr lang="zh-CN" altLang="en-US" sz="2000" dirty="0"/>
              <a:t>步骤在每次使用该数据结构时只需要执行一次，无论何种实现方式，时间复杂度均为</a:t>
            </a:r>
            <a:r>
              <a:rPr lang="en-US" altLang="zh-CN" sz="2000" dirty="0"/>
              <a:t>O(N)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father[x]=x;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查找：查找</a:t>
            </a:r>
            <a:r>
              <a:rPr lang="zh-CN" altLang="en-US" sz="2000" dirty="0"/>
              <a:t>元素所在的集合，即根节点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dirty="0" smtClean="0"/>
              <a:t>(3)</a:t>
            </a:r>
            <a:r>
              <a:rPr lang="zh-CN" altLang="en-US" sz="2000" dirty="0" smtClean="0"/>
              <a:t>合并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两个元素所在的集合合并为一个集合</a:t>
            </a:r>
            <a:r>
              <a:rPr lang="zh-CN" altLang="en-US" sz="2000" dirty="0" smtClean="0"/>
              <a:t>。通常</a:t>
            </a:r>
            <a:r>
              <a:rPr lang="zh-CN" altLang="en-US" sz="2000" dirty="0"/>
              <a:t>来说，合并之前，应先判断两个元素是否属于同一集合，这可用</a:t>
            </a:r>
            <a:r>
              <a:rPr lang="zh-CN" altLang="en-US" sz="2000" dirty="0" smtClean="0"/>
              <a:t>上面的</a:t>
            </a:r>
            <a:r>
              <a:rPr lang="zh-CN" altLang="en-US" sz="2000" dirty="0"/>
              <a:t>“查找”操作实现。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85" y="3714750"/>
            <a:ext cx="5848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-13281" y="330862"/>
            <a:ext cx="17235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并查集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3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并查集的实现代码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61048"/>
            <a:ext cx="5982665" cy="26805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79105"/>
            <a:ext cx="8085563" cy="28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-13281" y="330862"/>
            <a:ext cx="17235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并查集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429000"/>
            <a:ext cx="6021506" cy="31390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188640"/>
            <a:ext cx="6781800" cy="2790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236539"/>
            <a:ext cx="4635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-13281" y="330862"/>
            <a:ext cx="17235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并查集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5736" y="4725144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这样就简单多了。。。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优化只有路径压缩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0862"/>
            <a:ext cx="4314286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2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-13281" y="330862"/>
            <a:ext cx="17235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并查集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4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并查集的应用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实在是太广泛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了。。。</a:t>
            </a:r>
            <a:endParaRPr lang="en-US" altLang="zh-CN" sz="20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推荐题目：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HDUOJ 1232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、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HDUOJ1272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94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107504" y="378082"/>
            <a:ext cx="13917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7704" y="380213"/>
            <a:ext cx="62646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1. 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栈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 smtClean="0">
                <a:solidFill>
                  <a:srgbClr val="7030A0"/>
                </a:solidFill>
              </a:rPr>
              <a:t>#</a:t>
            </a:r>
            <a:r>
              <a:rPr lang="en-US" altLang="zh-CN" kern="0" dirty="0">
                <a:solidFill>
                  <a:srgbClr val="7030A0"/>
                </a:solidFill>
              </a:rPr>
              <a:t>include&lt;</a:t>
            </a:r>
            <a:r>
              <a:rPr lang="en-US" altLang="zh-CN" kern="0" dirty="0" err="1">
                <a:solidFill>
                  <a:srgbClr val="7030A0"/>
                </a:solidFill>
              </a:rPr>
              <a:t>iostream</a:t>
            </a:r>
            <a:r>
              <a:rPr lang="en-US" altLang="zh-CN" kern="0" dirty="0">
                <a:solidFill>
                  <a:srgbClr val="7030A0"/>
                </a:solidFill>
              </a:rPr>
              <a:t>&gt;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#include&lt;</a:t>
            </a:r>
            <a:r>
              <a:rPr lang="en-US" altLang="zh-CN" kern="0" dirty="0" err="1">
                <a:solidFill>
                  <a:srgbClr val="7030A0"/>
                </a:solidFill>
              </a:rPr>
              <a:t>cstdio</a:t>
            </a:r>
            <a:r>
              <a:rPr lang="en-US" altLang="zh-CN" kern="0" dirty="0">
                <a:solidFill>
                  <a:srgbClr val="7030A0"/>
                </a:solidFill>
              </a:rPr>
              <a:t>&gt;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#include&lt;stack</a:t>
            </a:r>
            <a:r>
              <a:rPr lang="en-US" altLang="zh-CN" kern="0" dirty="0" smtClean="0">
                <a:solidFill>
                  <a:srgbClr val="7030A0"/>
                </a:solidFill>
              </a:rPr>
              <a:t>&gt;//</a:t>
            </a:r>
            <a:r>
              <a:rPr lang="zh-CN" altLang="en-US" kern="0" dirty="0" smtClean="0">
                <a:solidFill>
                  <a:srgbClr val="7030A0"/>
                </a:solidFill>
              </a:rPr>
              <a:t>头文件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7030A0"/>
                </a:solidFill>
              </a:rPr>
              <a:t>using </a:t>
            </a:r>
            <a:r>
              <a:rPr lang="en-US" altLang="zh-CN" kern="0" dirty="0">
                <a:solidFill>
                  <a:srgbClr val="7030A0"/>
                </a:solidFill>
              </a:rPr>
              <a:t>namespace </a:t>
            </a:r>
            <a:r>
              <a:rPr lang="en-US" altLang="zh-CN" kern="0" dirty="0" err="1">
                <a:solidFill>
                  <a:srgbClr val="7030A0"/>
                </a:solidFill>
              </a:rPr>
              <a:t>std</a:t>
            </a:r>
            <a:r>
              <a:rPr lang="en-US" altLang="zh-CN" kern="0" dirty="0" smtClean="0">
                <a:solidFill>
                  <a:srgbClr val="7030A0"/>
                </a:solidFill>
              </a:rPr>
              <a:t>;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 smtClean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7030A0"/>
                </a:solidFill>
              </a:rPr>
              <a:t>stack&lt;</a:t>
            </a:r>
            <a:r>
              <a:rPr lang="en-US" altLang="zh-CN" kern="0" dirty="0" err="1" smtClean="0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 </a:t>
            </a:r>
            <a:r>
              <a:rPr lang="en-US" altLang="zh-CN" kern="0" dirty="0" err="1">
                <a:solidFill>
                  <a:srgbClr val="7030A0"/>
                </a:solidFill>
              </a:rPr>
              <a:t>st</a:t>
            </a:r>
            <a:r>
              <a:rPr lang="en-US" altLang="zh-CN" kern="0" dirty="0" smtClean="0">
                <a:solidFill>
                  <a:srgbClr val="7030A0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 main()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{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st.push</a:t>
            </a:r>
            <a:r>
              <a:rPr lang="en-US" altLang="zh-CN" kern="0" dirty="0">
                <a:solidFill>
                  <a:srgbClr val="7030A0"/>
                </a:solidFill>
              </a:rPr>
              <a:t>(a);//a</a:t>
            </a:r>
            <a:r>
              <a:rPr lang="zh-CN" altLang="en-US" kern="0" dirty="0">
                <a:solidFill>
                  <a:srgbClr val="7030A0"/>
                </a:solidFill>
              </a:rPr>
              <a:t>为元素</a:t>
            </a:r>
            <a:r>
              <a:rPr lang="en-US" altLang="zh-CN" kern="0" dirty="0">
                <a:solidFill>
                  <a:srgbClr val="7030A0"/>
                </a:solidFill>
              </a:rPr>
              <a:t>,</a:t>
            </a:r>
            <a:r>
              <a:rPr lang="zh-CN" altLang="en-US" kern="0" dirty="0">
                <a:solidFill>
                  <a:srgbClr val="7030A0"/>
                </a:solidFill>
              </a:rPr>
              <a:t>将</a:t>
            </a:r>
            <a:r>
              <a:rPr lang="en-US" altLang="zh-CN" kern="0" dirty="0">
                <a:solidFill>
                  <a:srgbClr val="7030A0"/>
                </a:solidFill>
              </a:rPr>
              <a:t>a</a:t>
            </a:r>
            <a:r>
              <a:rPr lang="zh-CN" altLang="en-US" kern="0" dirty="0">
                <a:solidFill>
                  <a:srgbClr val="7030A0"/>
                </a:solidFill>
              </a:rPr>
              <a:t>放入栈</a:t>
            </a:r>
            <a:r>
              <a:rPr lang="zh-CN" altLang="en-US" kern="0" dirty="0" smtClean="0">
                <a:solidFill>
                  <a:srgbClr val="7030A0"/>
                </a:solidFill>
              </a:rPr>
              <a:t>中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st.top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读取栈顶</a:t>
            </a:r>
            <a:r>
              <a:rPr lang="zh-CN" altLang="en-US" kern="0" dirty="0" smtClean="0">
                <a:solidFill>
                  <a:srgbClr val="7030A0"/>
                </a:solidFill>
              </a:rPr>
              <a:t>元素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st.pop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弹出栈顶</a:t>
            </a:r>
            <a:r>
              <a:rPr lang="zh-CN" altLang="en-US" kern="0" dirty="0" smtClean="0">
                <a:solidFill>
                  <a:srgbClr val="7030A0"/>
                </a:solidFill>
              </a:rPr>
              <a:t>元素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st.empty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判断栈是否为空</a:t>
            </a:r>
            <a:r>
              <a:rPr lang="en-US" altLang="zh-CN" kern="0" dirty="0">
                <a:solidFill>
                  <a:srgbClr val="7030A0"/>
                </a:solidFill>
              </a:rPr>
              <a:t>bool</a:t>
            </a:r>
            <a:r>
              <a:rPr lang="zh-CN" altLang="en-US" kern="0" dirty="0">
                <a:solidFill>
                  <a:srgbClr val="7030A0"/>
                </a:solidFill>
              </a:rPr>
              <a:t>型</a:t>
            </a:r>
            <a:r>
              <a:rPr lang="en-US" altLang="zh-CN" kern="0" dirty="0">
                <a:solidFill>
                  <a:srgbClr val="7030A0"/>
                </a:solidFill>
              </a:rPr>
              <a:t>true</a:t>
            </a:r>
            <a:r>
              <a:rPr lang="zh-CN" altLang="en-US" kern="0" dirty="0">
                <a:solidFill>
                  <a:srgbClr val="7030A0"/>
                </a:solidFill>
              </a:rPr>
              <a:t>为</a:t>
            </a:r>
            <a:r>
              <a:rPr lang="zh-CN" altLang="en-US" kern="0" dirty="0" smtClean="0">
                <a:solidFill>
                  <a:srgbClr val="7030A0"/>
                </a:solidFill>
              </a:rPr>
              <a:t>空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st.size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栈内还有多少个元素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 smtClean="0">
                <a:solidFill>
                  <a:srgbClr val="7030A0"/>
                </a:solidFill>
              </a:rPr>
              <a:t>}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366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323528" y="414477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复习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19672" y="437763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1.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数组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Maxn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];        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a[0]: 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第一个元素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7704" y="155679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数据类型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17797" y="1215786"/>
            <a:ext cx="486051" cy="33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03848" y="155679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数组名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635895" y="1245474"/>
            <a:ext cx="1" cy="383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75955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数组大小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139954" y="1215786"/>
            <a:ext cx="504054" cy="413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19672" y="2356197"/>
            <a:ext cx="8928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2.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结构体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定义结构体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typedef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struct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node{ //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typedef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用户自定义数据类型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}node;  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新数据类型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以后直接用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node q;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或者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node q[1000];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定义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node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型数据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solidFill>
                  <a:srgbClr val="7030A0"/>
                </a:solidFill>
              </a:rPr>
              <a:t>也可以直接使用以下方法进行定义：</a:t>
            </a:r>
            <a:endParaRPr lang="en-US" altLang="zh-CN" sz="2400" kern="0" dirty="0" smtClean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err="1" smtClean="0">
                <a:solidFill>
                  <a:srgbClr val="7030A0"/>
                </a:solidFill>
              </a:rPr>
              <a:t>struct</a:t>
            </a:r>
            <a:r>
              <a:rPr lang="en-US" altLang="zh-CN" sz="2400" kern="0" dirty="0" smtClean="0">
                <a:solidFill>
                  <a:srgbClr val="7030A0"/>
                </a:solidFill>
              </a:rPr>
              <a:t> </a:t>
            </a:r>
            <a:r>
              <a:rPr lang="en-US" altLang="zh-CN" sz="2400" kern="0" dirty="0">
                <a:solidFill>
                  <a:srgbClr val="7030A0"/>
                </a:solidFill>
              </a:rPr>
              <a:t>node</a:t>
            </a:r>
            <a:r>
              <a:rPr lang="en-US" altLang="zh-CN" sz="2400" kern="0" dirty="0" smtClean="0">
                <a:solidFill>
                  <a:srgbClr val="7030A0"/>
                </a:solidFill>
              </a:rPr>
              <a:t>{</a:t>
            </a:r>
            <a:endParaRPr lang="en-US" altLang="zh-CN" sz="2400" kern="0" dirty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solidFill>
                  <a:srgbClr val="7030A0"/>
                </a:solidFill>
              </a:rPr>
              <a:t>		  </a:t>
            </a:r>
            <a:r>
              <a:rPr lang="en-US" altLang="zh-CN" sz="2400" kern="0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2400" kern="0" dirty="0" smtClean="0">
                <a:solidFill>
                  <a:srgbClr val="7030A0"/>
                </a:solidFill>
              </a:rPr>
              <a:t> </a:t>
            </a:r>
            <a:r>
              <a:rPr lang="en-US" altLang="zh-CN" sz="2400" kern="0" dirty="0">
                <a:solidFill>
                  <a:srgbClr val="7030A0"/>
                </a:solidFill>
              </a:rPr>
              <a:t>n;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rgbClr val="7030A0"/>
                </a:solidFill>
              </a:rPr>
              <a:t>	</a:t>
            </a:r>
            <a:r>
              <a:rPr lang="en-US" altLang="zh-CN" sz="2400" kern="0" dirty="0" smtClean="0">
                <a:solidFill>
                  <a:srgbClr val="7030A0"/>
                </a:solidFill>
              </a:rPr>
              <a:t>	</a:t>
            </a:r>
            <a:r>
              <a:rPr lang="en-US" altLang="zh-CN" sz="2400" kern="0" dirty="0">
                <a:solidFill>
                  <a:srgbClr val="7030A0"/>
                </a:solidFill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</a:rPr>
              <a:t> </a:t>
            </a:r>
            <a:r>
              <a:rPr lang="en-US" altLang="zh-CN" sz="2400" kern="0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2400" kern="0" dirty="0" smtClean="0">
                <a:solidFill>
                  <a:srgbClr val="7030A0"/>
                </a:solidFill>
              </a:rPr>
              <a:t> </a:t>
            </a:r>
            <a:r>
              <a:rPr lang="en-US" altLang="zh-CN" sz="2400" kern="0" dirty="0">
                <a:solidFill>
                  <a:srgbClr val="7030A0"/>
                </a:solidFill>
              </a:rPr>
              <a:t>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solidFill>
                  <a:srgbClr val="7030A0"/>
                </a:solidFill>
              </a:rPr>
              <a:t>}p[2000]; //</a:t>
            </a:r>
            <a:r>
              <a:rPr lang="zh-CN" altLang="en-US" sz="2400" kern="0" dirty="0" smtClean="0">
                <a:solidFill>
                  <a:srgbClr val="7030A0"/>
                </a:solidFill>
              </a:rPr>
              <a:t>在主函数中使用</a:t>
            </a:r>
            <a:r>
              <a:rPr lang="en-US" altLang="zh-CN" sz="2400" kern="0" dirty="0" smtClean="0">
                <a:solidFill>
                  <a:srgbClr val="7030A0"/>
                </a:solidFill>
              </a:rPr>
              <a:t>p[</a:t>
            </a:r>
            <a:r>
              <a:rPr lang="en-US" altLang="zh-CN" sz="2400" kern="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kern="0" dirty="0" smtClean="0">
                <a:solidFill>
                  <a:srgbClr val="7030A0"/>
                </a:solidFill>
              </a:rPr>
              <a:t>].n</a:t>
            </a:r>
            <a:r>
              <a:rPr lang="zh-CN" altLang="en-US" sz="2400" kern="0" dirty="0" smtClean="0">
                <a:solidFill>
                  <a:srgbClr val="7030A0"/>
                </a:solidFill>
              </a:rPr>
              <a:t>的形式访问</a:t>
            </a:r>
            <a:r>
              <a:rPr lang="en-US" altLang="zh-CN" sz="2400" kern="0" dirty="0" smtClean="0">
                <a:solidFill>
                  <a:srgbClr val="7030A0"/>
                </a:solidFill>
              </a:rPr>
              <a:t>n</a:t>
            </a:r>
            <a:r>
              <a:rPr lang="zh-CN" altLang="en-US" sz="2400" kern="0" dirty="0" smtClean="0">
                <a:solidFill>
                  <a:srgbClr val="7030A0"/>
                </a:solidFill>
              </a:rPr>
              <a:t>，</a:t>
            </a:r>
            <a:r>
              <a:rPr lang="en-US" altLang="zh-CN" sz="2400" kern="0" dirty="0" err="1" smtClean="0">
                <a:solidFill>
                  <a:srgbClr val="7030A0"/>
                </a:solidFill>
              </a:rPr>
              <a:t>i</a:t>
            </a:r>
            <a:r>
              <a:rPr lang="zh-CN" altLang="en-US" sz="2400" kern="0" dirty="0" smtClean="0">
                <a:solidFill>
                  <a:srgbClr val="7030A0"/>
                </a:solidFill>
              </a:rPr>
              <a:t>为个数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763688" y="2204864"/>
            <a:ext cx="7049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3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107504" y="378082"/>
            <a:ext cx="13917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五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STL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7704" y="380213"/>
            <a:ext cx="626469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2.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队列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 smtClean="0">
                <a:solidFill>
                  <a:srgbClr val="7030A0"/>
                </a:solidFill>
              </a:rPr>
              <a:t>#</a:t>
            </a:r>
            <a:r>
              <a:rPr lang="en-US" altLang="zh-CN" kern="0" dirty="0">
                <a:solidFill>
                  <a:srgbClr val="7030A0"/>
                </a:solidFill>
              </a:rPr>
              <a:t>include&lt;</a:t>
            </a:r>
            <a:r>
              <a:rPr lang="en-US" altLang="zh-CN" kern="0" dirty="0" err="1">
                <a:solidFill>
                  <a:srgbClr val="7030A0"/>
                </a:solidFill>
              </a:rPr>
              <a:t>iostream</a:t>
            </a:r>
            <a:r>
              <a:rPr lang="en-US" altLang="zh-CN" kern="0" dirty="0">
                <a:solidFill>
                  <a:srgbClr val="7030A0"/>
                </a:solidFill>
              </a:rPr>
              <a:t>&gt;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#include&lt;</a:t>
            </a:r>
            <a:r>
              <a:rPr lang="en-US" altLang="zh-CN" kern="0" dirty="0" err="1">
                <a:solidFill>
                  <a:srgbClr val="7030A0"/>
                </a:solidFill>
              </a:rPr>
              <a:t>cstdio</a:t>
            </a:r>
            <a:r>
              <a:rPr lang="en-US" altLang="zh-CN" kern="0" dirty="0">
                <a:solidFill>
                  <a:srgbClr val="7030A0"/>
                </a:solidFill>
              </a:rPr>
              <a:t>&gt;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#include&lt;queue</a:t>
            </a:r>
            <a:r>
              <a:rPr lang="en-US" altLang="zh-CN" kern="0" dirty="0" smtClean="0">
                <a:solidFill>
                  <a:srgbClr val="7030A0"/>
                </a:solidFill>
              </a:rPr>
              <a:t>&gt;//</a:t>
            </a:r>
            <a:r>
              <a:rPr lang="zh-CN" altLang="en-US" kern="0" dirty="0" smtClean="0">
                <a:solidFill>
                  <a:srgbClr val="7030A0"/>
                </a:solidFill>
              </a:rPr>
              <a:t>头文件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using namespace </a:t>
            </a:r>
            <a:r>
              <a:rPr lang="en-US" altLang="zh-CN" kern="0" dirty="0" err="1">
                <a:solidFill>
                  <a:srgbClr val="7030A0"/>
                </a:solidFill>
              </a:rPr>
              <a:t>std</a:t>
            </a:r>
            <a:r>
              <a:rPr lang="en-US" altLang="zh-CN" kern="0" dirty="0">
                <a:solidFill>
                  <a:srgbClr val="7030A0"/>
                </a:solidFill>
              </a:rPr>
              <a:t>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queue&lt;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 </a:t>
            </a:r>
            <a:r>
              <a:rPr lang="en-US" altLang="zh-CN" kern="0" dirty="0" err="1">
                <a:solidFill>
                  <a:srgbClr val="7030A0"/>
                </a:solidFill>
              </a:rPr>
              <a:t>qu</a:t>
            </a:r>
            <a:r>
              <a:rPr lang="en-US" altLang="zh-CN" kern="0" dirty="0" smtClean="0">
                <a:solidFill>
                  <a:srgbClr val="7030A0"/>
                </a:solidFill>
              </a:rPr>
              <a:t>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 err="1" smtClean="0">
                <a:solidFill>
                  <a:srgbClr val="7030A0"/>
                </a:solidFill>
              </a:rPr>
              <a:t>int</a:t>
            </a:r>
            <a:r>
              <a:rPr lang="en-US" altLang="zh-CN" kern="0" dirty="0" smtClean="0">
                <a:solidFill>
                  <a:srgbClr val="7030A0"/>
                </a:solidFill>
              </a:rPr>
              <a:t> </a:t>
            </a:r>
            <a:r>
              <a:rPr lang="en-US" altLang="zh-CN" kern="0" dirty="0">
                <a:solidFill>
                  <a:srgbClr val="7030A0"/>
                </a:solidFill>
              </a:rPr>
              <a:t>main()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{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qu.push</a:t>
            </a:r>
            <a:r>
              <a:rPr lang="en-US" altLang="zh-CN" kern="0" dirty="0">
                <a:solidFill>
                  <a:srgbClr val="7030A0"/>
                </a:solidFill>
              </a:rPr>
              <a:t>(a);//a</a:t>
            </a:r>
            <a:r>
              <a:rPr lang="zh-CN" altLang="en-US" kern="0" dirty="0">
                <a:solidFill>
                  <a:srgbClr val="7030A0"/>
                </a:solidFill>
              </a:rPr>
              <a:t>为元素</a:t>
            </a:r>
            <a:r>
              <a:rPr lang="en-US" altLang="zh-CN" kern="0" dirty="0">
                <a:solidFill>
                  <a:srgbClr val="7030A0"/>
                </a:solidFill>
              </a:rPr>
              <a:t>,</a:t>
            </a:r>
            <a:r>
              <a:rPr lang="zh-CN" altLang="en-US" kern="0" dirty="0">
                <a:solidFill>
                  <a:srgbClr val="7030A0"/>
                </a:solidFill>
              </a:rPr>
              <a:t>将</a:t>
            </a:r>
            <a:r>
              <a:rPr lang="en-US" altLang="zh-CN" kern="0" dirty="0">
                <a:solidFill>
                  <a:srgbClr val="7030A0"/>
                </a:solidFill>
              </a:rPr>
              <a:t>a</a:t>
            </a:r>
            <a:r>
              <a:rPr lang="zh-CN" altLang="en-US" kern="0" dirty="0">
                <a:solidFill>
                  <a:srgbClr val="7030A0"/>
                </a:solidFill>
              </a:rPr>
              <a:t>放入队列</a:t>
            </a:r>
            <a:r>
              <a:rPr lang="zh-CN" altLang="en-US" kern="0" dirty="0" smtClean="0">
                <a:solidFill>
                  <a:srgbClr val="7030A0"/>
                </a:solidFill>
              </a:rPr>
              <a:t>中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qu.front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读取队首</a:t>
            </a:r>
            <a:r>
              <a:rPr lang="zh-CN" altLang="en-US" kern="0" dirty="0" smtClean="0">
                <a:solidFill>
                  <a:srgbClr val="7030A0"/>
                </a:solidFill>
              </a:rPr>
              <a:t>元素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 smtClean="0">
                <a:solidFill>
                  <a:srgbClr val="7030A0"/>
                </a:solidFill>
              </a:rPr>
              <a:t>qu.back</a:t>
            </a:r>
            <a:r>
              <a:rPr lang="en-US" altLang="zh-CN" kern="0" dirty="0" smtClean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读取</a:t>
            </a:r>
            <a:r>
              <a:rPr lang="zh-CN" altLang="en-US" kern="0" dirty="0" smtClean="0">
                <a:solidFill>
                  <a:srgbClr val="7030A0"/>
                </a:solidFill>
              </a:rPr>
              <a:t>队尾元素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qu.pop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弹出队尾</a:t>
            </a:r>
            <a:r>
              <a:rPr lang="zh-CN" altLang="en-US" kern="0" dirty="0" smtClean="0">
                <a:solidFill>
                  <a:srgbClr val="7030A0"/>
                </a:solidFill>
              </a:rPr>
              <a:t>元素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qu.empty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判断队列是否为空</a:t>
            </a:r>
            <a:r>
              <a:rPr lang="en-US" altLang="zh-CN" kern="0" dirty="0">
                <a:solidFill>
                  <a:srgbClr val="7030A0"/>
                </a:solidFill>
              </a:rPr>
              <a:t>bool</a:t>
            </a:r>
            <a:r>
              <a:rPr lang="zh-CN" altLang="en-US" kern="0" dirty="0">
                <a:solidFill>
                  <a:srgbClr val="7030A0"/>
                </a:solidFill>
              </a:rPr>
              <a:t>型</a:t>
            </a:r>
            <a:r>
              <a:rPr lang="en-US" altLang="zh-CN" kern="0" dirty="0">
                <a:solidFill>
                  <a:srgbClr val="7030A0"/>
                </a:solidFill>
              </a:rPr>
              <a:t>true</a:t>
            </a:r>
            <a:r>
              <a:rPr lang="zh-CN" altLang="en-US" kern="0" dirty="0">
                <a:solidFill>
                  <a:srgbClr val="7030A0"/>
                </a:solidFill>
              </a:rPr>
              <a:t>为</a:t>
            </a:r>
            <a:r>
              <a:rPr lang="zh-CN" altLang="en-US" kern="0" dirty="0" smtClean="0">
                <a:solidFill>
                  <a:srgbClr val="7030A0"/>
                </a:solidFill>
              </a:rPr>
              <a:t>空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qu.size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队列内还有多少个元素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}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kern="0" dirty="0" smtClean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907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107504" y="378082"/>
            <a:ext cx="13917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五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STL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7704" y="380213"/>
            <a:ext cx="71287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3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优先队列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#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include&lt;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iostream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#include&lt;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cstdio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#include&lt;queue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&gt;//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头文件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 smtClean="0">
                <a:solidFill>
                  <a:srgbClr val="7030A0"/>
                </a:solidFill>
              </a:rPr>
              <a:t>priority_queue</a:t>
            </a:r>
            <a:r>
              <a:rPr lang="en-US" altLang="zh-CN" kern="0" dirty="0" smtClean="0">
                <a:solidFill>
                  <a:srgbClr val="7030A0"/>
                </a:solidFill>
              </a:rPr>
              <a:t>&lt;</a:t>
            </a:r>
            <a:r>
              <a:rPr lang="en-US" altLang="zh-CN" kern="0" dirty="0" err="1" smtClean="0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 q1</a:t>
            </a:r>
            <a:r>
              <a:rPr lang="en-US" altLang="zh-CN" kern="0" dirty="0" smtClean="0">
                <a:solidFill>
                  <a:srgbClr val="7030A0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>
                <a:solidFill>
                  <a:srgbClr val="7030A0"/>
                </a:solidFill>
              </a:rPr>
              <a:t>priority_queue</a:t>
            </a:r>
            <a:r>
              <a:rPr lang="en-US" altLang="zh-CN" kern="0" dirty="0">
                <a:solidFill>
                  <a:srgbClr val="7030A0"/>
                </a:solidFill>
              </a:rPr>
              <a:t>&lt; pair&lt;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, 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 &gt; q2; // </a:t>
            </a:r>
            <a:r>
              <a:rPr lang="zh-CN" altLang="en-US" kern="0" dirty="0">
                <a:solidFill>
                  <a:srgbClr val="7030A0"/>
                </a:solidFill>
              </a:rPr>
              <a:t>注意在两个尖括号之间一定要留空格</a:t>
            </a:r>
            <a:r>
              <a:rPr lang="zh-CN" altLang="en-US" kern="0" dirty="0" smtClean="0">
                <a:solidFill>
                  <a:srgbClr val="7030A0"/>
                </a:solidFill>
              </a:rPr>
              <a:t>。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>
                <a:solidFill>
                  <a:srgbClr val="7030A0"/>
                </a:solidFill>
              </a:rPr>
              <a:t>priority_queue</a:t>
            </a:r>
            <a:r>
              <a:rPr lang="en-US" altLang="zh-CN" kern="0" dirty="0">
                <a:solidFill>
                  <a:srgbClr val="7030A0"/>
                </a:solidFill>
              </a:rPr>
              <a:t>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, vector&lt;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&gt;, greater&lt;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 &gt; q3; // </a:t>
            </a:r>
            <a:r>
              <a:rPr lang="zh-CN" altLang="en-US" kern="0" dirty="0">
                <a:solidFill>
                  <a:srgbClr val="7030A0"/>
                </a:solidFill>
              </a:rPr>
              <a:t>定义小的先出</a:t>
            </a:r>
            <a:r>
              <a:rPr lang="zh-CN" altLang="en-US" kern="0" dirty="0" smtClean="0">
                <a:solidFill>
                  <a:srgbClr val="7030A0"/>
                </a:solidFill>
              </a:rPr>
              <a:t>队</a:t>
            </a:r>
            <a:r>
              <a:rPr lang="en-US" altLang="zh-CN" kern="0" dirty="0" smtClean="0">
                <a:solidFill>
                  <a:srgbClr val="7030A0"/>
                </a:solidFill>
              </a:rPr>
              <a:t>greater</a:t>
            </a:r>
            <a:r>
              <a:rPr lang="zh-CN" altLang="en-US" kern="0" dirty="0" smtClean="0">
                <a:solidFill>
                  <a:srgbClr val="7030A0"/>
                </a:solidFill>
              </a:rPr>
              <a:t>算子为小顶堆，</a:t>
            </a:r>
            <a:r>
              <a:rPr lang="en-US" altLang="zh-CN" kern="0" dirty="0" smtClean="0">
                <a:solidFill>
                  <a:srgbClr val="7030A0"/>
                </a:solidFill>
              </a:rPr>
              <a:t>less</a:t>
            </a:r>
            <a:r>
              <a:rPr lang="zh-CN" altLang="en-US" kern="0" dirty="0" smtClean="0">
                <a:solidFill>
                  <a:srgbClr val="7030A0"/>
                </a:solidFill>
              </a:rPr>
              <a:t>算子为大顶堆</a:t>
            </a:r>
            <a:endParaRPr lang="en-US" altLang="zh-CN" kern="0" dirty="0" smtClean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>
                <a:solidFill>
                  <a:srgbClr val="7030A0"/>
                </a:solidFill>
              </a:rPr>
              <a:t>priority_queue</a:t>
            </a:r>
            <a:r>
              <a:rPr lang="en-US" altLang="zh-CN" kern="0" dirty="0">
                <a:solidFill>
                  <a:srgbClr val="7030A0"/>
                </a:solidFill>
              </a:rPr>
              <a:t> </a:t>
            </a:r>
            <a:r>
              <a:rPr lang="zh-CN" altLang="en-US" kern="0" dirty="0">
                <a:solidFill>
                  <a:srgbClr val="7030A0"/>
                </a:solidFill>
              </a:rPr>
              <a:t>的基本操作与</a:t>
            </a:r>
            <a:r>
              <a:rPr lang="en-US" altLang="zh-CN" kern="0" dirty="0">
                <a:solidFill>
                  <a:srgbClr val="7030A0"/>
                </a:solidFill>
              </a:rPr>
              <a:t>queue </a:t>
            </a:r>
            <a:r>
              <a:rPr lang="zh-CN" altLang="en-US" kern="0" dirty="0">
                <a:solidFill>
                  <a:srgbClr val="7030A0"/>
                </a:solidFill>
              </a:rPr>
              <a:t>相同。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24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-13281" y="330862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en-US" altLang="zh-CN" sz="2800" b="1" kern="0" noProof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kern="0" noProof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今日题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的提示：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1001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：这是个数学题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1002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：今天讲的内容</a:t>
            </a: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(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栈</a:t>
            </a: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1003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今天讲的内容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(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栈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)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1004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：也是栈，但是有一些难度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1005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：这是个数学题</a:t>
            </a:r>
            <a:endParaRPr lang="en-US" altLang="zh-CN" sz="2000" kern="0" dirty="0" smtClean="0">
              <a:solidFill>
                <a:sysClr val="windowText" lastClr="000000"/>
              </a:solidFill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1006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：并查集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1007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：今日的签到题</a:t>
            </a:r>
            <a:endParaRPr lang="en-US" altLang="zh-CN" sz="2000" kern="0" dirty="0" smtClean="0">
              <a:solidFill>
                <a:sysClr val="windowText" lastClr="000000"/>
              </a:solidFill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1008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：队列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1010" y="3717032"/>
            <a:ext cx="708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做题顺序：</a:t>
            </a:r>
            <a:r>
              <a:rPr lang="en-US" altLang="zh-CN" dirty="0" smtClean="0"/>
              <a:t>1007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4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9752" y="2564904"/>
            <a:ext cx="3600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Std" panose="03060802040607070404" pitchFamily="66" charset="0"/>
              </a:rPr>
              <a:t>Thanks!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323528" y="414477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复习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71700" y="433996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(2)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结构体内部数据访问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	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</a:rPr>
              <a:t>q.n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;    </a:t>
            </a:r>
            <a:r>
              <a:rPr lang="en-US" altLang="zh-CN" sz="2400" kern="0" dirty="0" err="1">
                <a:solidFill>
                  <a:sysClr val="windowText" lastClr="000000"/>
                </a:solidFill>
              </a:rPr>
              <a:t>q.m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;	q[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].n;	q[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].m;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成员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访问符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	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如果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q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为</a:t>
            </a:r>
            <a:r>
              <a:rPr lang="zh-CN" altLang="en-US" sz="2400" kern="0" dirty="0" smtClean="0">
                <a:solidFill>
                  <a:srgbClr val="7030A0"/>
                </a:solidFill>
              </a:rPr>
              <a:t>结构体指针</a:t>
            </a:r>
            <a:r>
              <a:rPr lang="en-US" altLang="zh-CN" sz="2400" kern="0" dirty="0" smtClean="0">
                <a:solidFill>
                  <a:srgbClr val="7030A0"/>
                </a:solidFill>
              </a:rPr>
              <a:t>(</a:t>
            </a:r>
            <a:r>
              <a:rPr lang="en-US" altLang="zh-CN" sz="2400" kern="0" dirty="0" err="1" smtClean="0">
                <a:solidFill>
                  <a:srgbClr val="7030A0"/>
                </a:solidFill>
              </a:rPr>
              <a:t>struct</a:t>
            </a:r>
            <a:r>
              <a:rPr lang="en-US" altLang="zh-CN" sz="2400" kern="0" dirty="0" smtClean="0">
                <a:solidFill>
                  <a:srgbClr val="7030A0"/>
                </a:solidFill>
              </a:rPr>
              <a:t> node* q)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则使用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	q-&gt;n;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q-&gt;m;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访问结构体中成员变量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30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323528" y="414477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复习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1700" y="433996"/>
            <a:ext cx="70927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3.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函数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调用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void fun(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 x) {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</a:rPr>
              <a:t>printf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();} //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被调用的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函数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  fun(x);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void fun(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 *t); 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 t; fun(&amp;t); 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主意取地址符号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4. 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指针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 t;	t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代表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对应</a:t>
            </a:r>
            <a:r>
              <a:rPr lang="zh-CN" altLang="en-US" sz="2400" dirty="0"/>
              <a:t>的存储单元中的</a:t>
            </a:r>
            <a:r>
              <a:rPr lang="zh-CN" altLang="en-US" sz="2400" dirty="0" smtClean="0"/>
              <a:t>数据 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&amp;t</a:t>
            </a:r>
            <a:r>
              <a:rPr lang="zh-CN" altLang="en-US" sz="2400" dirty="0" smtClean="0"/>
              <a:t>代表地址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 *t;	*t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代表指针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	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 t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代表地址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                              fun(&amp;t);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                                                   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调用函数：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传参数的时候：                          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void fun(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 *t){}</a:t>
            </a: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   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 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                              fun(t); 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842897" y="1772816"/>
            <a:ext cx="7049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3923928" y="4653136"/>
            <a:ext cx="432048" cy="1872208"/>
          </a:xfrm>
          <a:prstGeom prst="leftBrace">
            <a:avLst>
              <a:gd name="adj1" fmla="val 8333"/>
              <a:gd name="adj2" fmla="val 469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20255" y="433996"/>
            <a:ext cx="16754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1700" y="433996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数据结构定义：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    数据结构</a:t>
            </a:r>
            <a:r>
              <a:rPr lang="zh-CN" altLang="en-US" sz="2400" dirty="0"/>
              <a:t>是计算机存储、组织数据的</a:t>
            </a:r>
            <a:r>
              <a:rPr lang="zh-CN" altLang="en-US" sz="2400" dirty="0" smtClean="0"/>
              <a:t>方式。数据结构</a:t>
            </a:r>
            <a:r>
              <a:rPr lang="zh-CN" altLang="en-US" sz="2400" dirty="0"/>
              <a:t>是指相互之间存在一种或多种特定关系的数据元素的</a:t>
            </a:r>
            <a:r>
              <a:rPr lang="zh-CN" altLang="en-US" sz="2400" dirty="0" smtClean="0"/>
              <a:t>集合。较好的数据结构可以提高算法的运算效率。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267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6" name="TextBox 12"/>
          <p:cNvSpPr txBox="1">
            <a:spLocks noChangeArrowheads="1"/>
          </p:cNvSpPr>
          <p:nvPr/>
        </p:nvSpPr>
        <p:spPr bwMode="auto">
          <a:xfrm>
            <a:off x="285750" y="428625"/>
            <a:ext cx="1000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643188" y="2466975"/>
            <a:ext cx="4392612" cy="533400"/>
            <a:chOff x="2643188" y="2466975"/>
            <a:chExt cx="4392612" cy="533400"/>
          </a:xfrm>
        </p:grpSpPr>
        <p:sp>
          <p:nvSpPr>
            <p:cNvPr id="15" name="AutoShape 2"/>
            <p:cNvSpPr>
              <a:spLocks noChangeArrowheads="1"/>
            </p:cNvSpPr>
            <p:nvPr/>
          </p:nvSpPr>
          <p:spPr bwMode="gray">
            <a:xfrm>
              <a:off x="3082925" y="2590800"/>
              <a:ext cx="3952875" cy="360363"/>
            </a:xfrm>
            <a:prstGeom prst="roundRect">
              <a:avLst>
                <a:gd name="adj" fmla="val 16667"/>
              </a:avLst>
            </a:prstGeom>
            <a:solidFill>
              <a:srgbClr val="4D5492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gray">
            <a:xfrm>
              <a:off x="2643188" y="2466975"/>
              <a:ext cx="609600" cy="533400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rgbClr val="68467B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Impact" pitchFamily="34" charset="0"/>
                  <a:ea typeface="Gulim" pitchFamily="34" charset="-127"/>
                </a:rPr>
                <a:t>2</a:t>
              </a:r>
            </a:p>
          </p:txBody>
        </p:sp>
        <p:sp>
          <p:nvSpPr>
            <p:cNvPr id="3087" name="矩形 20"/>
            <p:cNvSpPr>
              <a:spLocks noChangeArrowheads="1"/>
            </p:cNvSpPr>
            <p:nvPr/>
          </p:nvSpPr>
          <p:spPr bwMode="auto">
            <a:xfrm>
              <a:off x="4736196" y="2590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队列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43188" y="1752600"/>
            <a:ext cx="4392612" cy="533400"/>
            <a:chOff x="2643188" y="1752600"/>
            <a:chExt cx="4392612" cy="533400"/>
          </a:xfrm>
        </p:grpSpPr>
        <p:sp>
          <p:nvSpPr>
            <p:cNvPr id="11" name="AutoShape 2"/>
            <p:cNvSpPr>
              <a:spLocks noChangeArrowheads="1"/>
            </p:cNvSpPr>
            <p:nvPr/>
          </p:nvSpPr>
          <p:spPr bwMode="gray">
            <a:xfrm>
              <a:off x="3082925" y="1876425"/>
              <a:ext cx="3952875" cy="360363"/>
            </a:xfrm>
            <a:prstGeom prst="roundRect">
              <a:avLst>
                <a:gd name="adj" fmla="val 16667"/>
              </a:avLst>
            </a:prstGeom>
            <a:solidFill>
              <a:srgbClr val="68467B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2643188" y="1752600"/>
              <a:ext cx="609600" cy="533400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rgbClr val="4D549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bg1"/>
                  </a:solidFill>
                  <a:latin typeface="Impact" pitchFamily="34" charset="0"/>
                  <a:ea typeface="Gulim" pitchFamily="34" charset="-127"/>
                </a:rPr>
                <a:t>1</a:t>
              </a:r>
            </a:p>
          </p:txBody>
        </p:sp>
        <p:sp>
          <p:nvSpPr>
            <p:cNvPr id="3088" name="矩形 22"/>
            <p:cNvSpPr>
              <a:spLocks noChangeArrowheads="1"/>
            </p:cNvSpPr>
            <p:nvPr/>
          </p:nvSpPr>
          <p:spPr bwMode="auto">
            <a:xfrm>
              <a:off x="4851613" y="1916668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栈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43188" y="3181350"/>
            <a:ext cx="4392612" cy="533400"/>
            <a:chOff x="2643188" y="3181350"/>
            <a:chExt cx="4392612" cy="533400"/>
          </a:xfrm>
        </p:grpSpPr>
        <p:sp>
          <p:nvSpPr>
            <p:cNvPr id="18" name="AutoShape 2"/>
            <p:cNvSpPr>
              <a:spLocks noChangeArrowheads="1"/>
            </p:cNvSpPr>
            <p:nvPr/>
          </p:nvSpPr>
          <p:spPr bwMode="gray">
            <a:xfrm>
              <a:off x="3082925" y="3305175"/>
              <a:ext cx="3952875" cy="360363"/>
            </a:xfrm>
            <a:prstGeom prst="roundRect">
              <a:avLst>
                <a:gd name="adj" fmla="val 16667"/>
              </a:avLst>
            </a:prstGeom>
            <a:solidFill>
              <a:srgbClr val="68467B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gray">
            <a:xfrm>
              <a:off x="2643188" y="3181350"/>
              <a:ext cx="609600" cy="533400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rgbClr val="4D549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Impact" pitchFamily="34" charset="0"/>
                  <a:ea typeface="Gulim" pitchFamily="34" charset="-127"/>
                </a:rPr>
                <a:t>3</a:t>
              </a:r>
            </a:p>
          </p:txBody>
        </p:sp>
        <p:sp>
          <p:nvSpPr>
            <p:cNvPr id="3090" name="矩形 22"/>
            <p:cNvSpPr>
              <a:spLocks noChangeArrowheads="1"/>
            </p:cNvSpPr>
            <p:nvPr/>
          </p:nvSpPr>
          <p:spPr bwMode="auto">
            <a:xfrm>
              <a:off x="4851613" y="3289280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堆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5307" y="3970338"/>
            <a:ext cx="4392612" cy="533400"/>
            <a:chOff x="2655307" y="4752976"/>
            <a:chExt cx="4392612" cy="533400"/>
          </a:xfrm>
        </p:grpSpPr>
        <p:sp>
          <p:nvSpPr>
            <p:cNvPr id="24" name="AutoShape 2"/>
            <p:cNvSpPr>
              <a:spLocks noChangeArrowheads="1"/>
            </p:cNvSpPr>
            <p:nvPr/>
          </p:nvSpPr>
          <p:spPr bwMode="gray">
            <a:xfrm>
              <a:off x="3095044" y="4876801"/>
              <a:ext cx="3952875" cy="360362"/>
            </a:xfrm>
            <a:prstGeom prst="roundRect">
              <a:avLst>
                <a:gd name="adj" fmla="val 16667"/>
              </a:avLst>
            </a:prstGeom>
            <a:solidFill>
              <a:srgbClr val="4D5492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gray">
            <a:xfrm>
              <a:off x="2655307" y="4752976"/>
              <a:ext cx="609600" cy="533400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rgbClr val="68467B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Impact" pitchFamily="34" charset="0"/>
                  <a:ea typeface="Gulim" pitchFamily="34" charset="-127"/>
                </a:rPr>
                <a:t>4</a:t>
              </a:r>
            </a:p>
          </p:txBody>
        </p:sp>
        <p:sp>
          <p:nvSpPr>
            <p:cNvPr id="26" name="矩形 20"/>
            <p:cNvSpPr>
              <a:spLocks noChangeArrowheads="1"/>
            </p:cNvSpPr>
            <p:nvPr/>
          </p:nvSpPr>
          <p:spPr bwMode="auto">
            <a:xfrm>
              <a:off x="4717831" y="4906190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并查集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栈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栈的定义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栈</a:t>
            </a:r>
            <a:r>
              <a:rPr lang="zh-CN" altLang="en-US" sz="2000" dirty="0"/>
              <a:t>（</a:t>
            </a:r>
            <a:r>
              <a:rPr lang="en-US" altLang="zh-CN" sz="2000" dirty="0"/>
              <a:t>stack</a:t>
            </a:r>
            <a:r>
              <a:rPr lang="zh-CN" altLang="en-US" sz="2000" dirty="0"/>
              <a:t>）又名堆栈，它是一种运算受限的线性表。其限制是仅允许在表的一端进行插入和删除运算。这一端被称为栈顶，相对地，把另一端称为栈底。向一个栈插入新元素又称作进栈、入栈或压栈，它是把新元素放到栈顶元素的上面，使之成为新的栈顶元素；从一个栈删除元素又称作出栈或退栈，它是把栈顶元素删除掉，使其相邻的元素成为新的栈顶元素。</a:t>
            </a:r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68" y="3284984"/>
            <a:ext cx="3224784" cy="305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栈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栈的实现思想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zh-CN" altLang="en-US" sz="2000" dirty="0" smtClean="0"/>
              <a:t>允许</a:t>
            </a:r>
            <a:r>
              <a:rPr lang="zh-CN" altLang="en-US" sz="2000" dirty="0"/>
              <a:t>进行插入和删除操作的一端称为栈顶</a:t>
            </a:r>
            <a:r>
              <a:rPr lang="en-US" altLang="zh-CN" sz="2000" dirty="0"/>
              <a:t>(top)</a:t>
            </a:r>
            <a:r>
              <a:rPr lang="zh-CN" altLang="en-US" sz="2000" dirty="0"/>
              <a:t>，另一端为栈底</a:t>
            </a:r>
            <a:r>
              <a:rPr lang="en-US" altLang="zh-CN" sz="2000" dirty="0"/>
              <a:t>(bottom)</a:t>
            </a:r>
            <a:r>
              <a:rPr lang="zh-CN" altLang="en-US" sz="2000" dirty="0"/>
              <a:t>；栈底固定，而栈顶浮动；栈中元素个数为零时称为空栈。插入一般称为进栈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push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删除则</a:t>
            </a:r>
            <a:r>
              <a:rPr lang="zh-CN" altLang="en-US" sz="2000" dirty="0" smtClean="0"/>
              <a:t>称为退栈（</a:t>
            </a:r>
            <a:r>
              <a:rPr lang="en-US" altLang="zh-CN" sz="2000" dirty="0"/>
              <a:t>pop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。栈也称为后进先出表</a:t>
            </a:r>
            <a:r>
              <a:rPr lang="zh-CN" altLang="en-US" sz="2000" dirty="0" smtClean="0"/>
              <a:t>。具体过程如下图所示。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585586"/>
            <a:ext cx="4399006" cy="39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1987</Words>
  <Application>Microsoft Office PowerPoint</Application>
  <PresentationFormat>全屏显示(4:3)</PresentationFormat>
  <Paragraphs>325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Gulim</vt:lpstr>
      <vt:lpstr>楷体</vt:lpstr>
      <vt:lpstr>宋体</vt:lpstr>
      <vt:lpstr>微软雅黑</vt:lpstr>
      <vt:lpstr>Arial</vt:lpstr>
      <vt:lpstr>Brush Script Std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罗心语</cp:lastModifiedBy>
  <cp:revision>371</cp:revision>
  <dcterms:created xsi:type="dcterms:W3CDTF">2013-10-30T09:04:50Z</dcterms:created>
  <dcterms:modified xsi:type="dcterms:W3CDTF">2016-01-20T00:15:44Z</dcterms:modified>
</cp:coreProperties>
</file>