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  <p:sldMasterId id="2147483978" r:id="rId2"/>
    <p:sldMasterId id="2147483990" r:id="rId3"/>
    <p:sldMasterId id="214748401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4" r:id="rId18"/>
    <p:sldId id="269" r:id="rId19"/>
    <p:sldId id="270" r:id="rId20"/>
    <p:sldId id="271" r:id="rId21"/>
    <p:sldId id="272" r:id="rId22"/>
    <p:sldId id="273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雪含" initials="吴雪含" lastIdx="1" clrIdx="0">
    <p:extLst>
      <p:ext uri="{19B8F6BF-5375-455C-9EA6-DF929625EA0E}">
        <p15:presenceInfo xmlns:p15="http://schemas.microsoft.com/office/powerpoint/2012/main" userId="ecd75e24bc351c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5268" autoAdjust="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57A-C8D9-427D-BC1A-19864E17AC1D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A4A9-BB68-41B1-BCCD-F18A9BDFB67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215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ECB1-B94A-4BAD-8131-ED28A4BA7BEE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2B39-BB80-4787-B9EE-B6581D71D7B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659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2B95-48F7-4C40-AF12-AA2C92007B5F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5963-2EF1-4E3B-A82C-FAA2A9A3D9B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315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57A-C8D9-427D-BC1A-19864E17AC1D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A4A9-BB68-41B1-BCCD-F18A9BDFB67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210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92CB-820C-4EE4-BAAC-27D548E62152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A9-3EB0-4AD1-9F45-61527B1E78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8917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FB30-D701-4F16-A505-6DC1AF5DF569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EB17-F0ED-4A23-88E6-98A67DC1625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9491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6A8D-A8EE-4207-856C-2A2BE8FEA04B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493A-A0CF-460A-874D-1E59B70CA09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84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350D-6A0F-48CD-8B99-16378874F1E5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B2E7-24E3-4287-8432-54E6ECBF397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533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FEE3-1220-47F0-B91A-6EAE5E767F4C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B379-7E63-4C37-B1DE-18EF836E0E8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51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53A9-6E6C-491E-8967-6BD2ECAAF1DE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780C-F48E-4E71-980E-D3F3A3B2354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923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1DE2-9411-478F-8B4B-7C9A834D153C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5081-23BA-4958-8863-3532610B8A7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56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92CB-820C-4EE4-BAAC-27D548E62152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A9-3EB0-4AD1-9F45-61527B1E78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253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A9CA-2BCB-4CAD-ACA9-740F6AE27800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6ACE-DC19-4D7F-91C5-055A8E48171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914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ECB1-B94A-4BAD-8131-ED28A4BA7BEE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2B39-BB80-4787-B9EE-B6581D71D7B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851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2B95-48F7-4C40-AF12-AA2C92007B5F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5963-2EF1-4E3B-A82C-FAA2A9A3D9B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000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57A-C8D9-427D-BC1A-19864E17AC1D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A4A9-BB68-41B1-BCCD-F18A9BDFB67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6881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92CB-820C-4EE4-BAAC-27D548E62152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A9-3EB0-4AD1-9F45-61527B1E78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23250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FB30-D701-4F16-A505-6DC1AF5DF569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EB17-F0ED-4A23-88E6-98A67DC1625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2209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6A8D-A8EE-4207-856C-2A2BE8FEA04B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493A-A0CF-460A-874D-1E59B70CA09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2852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350D-6A0F-48CD-8B99-16378874F1E5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B2E7-24E3-4287-8432-54E6ECBF397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856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FEE3-1220-47F0-B91A-6EAE5E767F4C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B379-7E63-4C37-B1DE-18EF836E0E8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81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53A9-6E6C-491E-8967-6BD2ECAAF1DE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780C-F48E-4E71-980E-D3F3A3B2354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71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FB30-D701-4F16-A505-6DC1AF5DF569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EB17-F0ED-4A23-88E6-98A67DC1625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08296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1DE2-9411-478F-8B4B-7C9A834D153C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5081-23BA-4958-8863-3532610B8A7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2765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A9CA-2BCB-4CAD-ACA9-740F6AE27800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6ACE-DC19-4D7F-91C5-055A8E48171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4966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ECB1-B94A-4BAD-8131-ED28A4BA7BEE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2B39-BB80-4787-B9EE-B6581D71D7B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035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2B95-48F7-4C40-AF12-AA2C92007B5F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5963-2EF1-4E3B-A82C-FAA2A9A3D9B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9143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8357A-C8D9-427D-BC1A-19864E17AC1D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A4A9-BB68-41B1-BCCD-F18A9BDFB67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7557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92CB-820C-4EE4-BAAC-27D548E62152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A9-3EB0-4AD1-9F45-61527B1E78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57066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FB30-D701-4F16-A505-6DC1AF5DF569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EB17-F0ED-4A23-88E6-98A67DC1625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55089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6A8D-A8EE-4207-856C-2A2BE8FEA04B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493A-A0CF-460A-874D-1E59B70CA09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97496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350D-6A0F-48CD-8B99-16378874F1E5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B2E7-24E3-4287-8432-54E6ECBF397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841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FEE3-1220-47F0-B91A-6EAE5E767F4C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B379-7E63-4C37-B1DE-18EF836E0E8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7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6A8D-A8EE-4207-856C-2A2BE8FEA04B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493A-A0CF-460A-874D-1E59B70CA09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72195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53A9-6E6C-491E-8967-6BD2ECAAF1DE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780C-F48E-4E71-980E-D3F3A3B2354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7927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1DE2-9411-478F-8B4B-7C9A834D153C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5081-23BA-4958-8863-3532610B8A7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0220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A9CA-2BCB-4CAD-ACA9-740F6AE27800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6ACE-DC19-4D7F-91C5-055A8E48171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7340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ECB1-B94A-4BAD-8131-ED28A4BA7BEE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52B39-BB80-4787-B9EE-B6581D71D7B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3982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2B95-48F7-4C40-AF12-AA2C92007B5F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B5963-2EF1-4E3B-A82C-FAA2A9A3D9B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84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350D-6A0F-48CD-8B99-16378874F1E5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B2E7-24E3-4287-8432-54E6ECBF397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6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FEE3-1220-47F0-B91A-6EAE5E767F4C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B379-7E63-4C37-B1DE-18EF836E0E8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2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53A9-6E6C-491E-8967-6BD2ECAAF1DE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780C-F48E-4E71-980E-D3F3A3B2354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26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1DE2-9411-478F-8B4B-7C9A834D153C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A5081-23BA-4958-8863-3532610B8A7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83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A9CA-2BCB-4CAD-ACA9-740F6AE27800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66ACE-DC19-4D7F-91C5-055A8E48171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925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873494-8C11-423D-9B7C-EAC785796B50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2C8D-60AD-41F1-A218-B1333F8240E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985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873494-8C11-423D-9B7C-EAC785796B50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2C8D-60AD-41F1-A218-B1333F8240E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926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873494-8C11-423D-9B7C-EAC785796B50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2C8D-60AD-41F1-A218-B1333F8240E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705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873494-8C11-423D-9B7C-EAC785796B50}" type="datetimeFigureOut">
              <a:rPr lang="en-US" altLang="zh-CN" smtClean="0"/>
              <a:pPr/>
              <a:t>1/13/2017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2C8D-60AD-41F1-A218-B1333F8240E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082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zh-CN" altLang="en-US" sz="16600" dirty="0">
                <a:solidFill>
                  <a:schemeClr val="bg1"/>
                </a:solidFill>
                <a:latin typeface="Wingdings 3" panose="05040102010807070707" pitchFamily="18" charset="2"/>
                <a:ea typeface="华文楷体" panose="02010600040101010101" pitchFamily="2" charset="-122"/>
              </a:rPr>
              <a:t>图论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08328" y="5561815"/>
            <a:ext cx="5238161" cy="817776"/>
          </a:xfrm>
          <a:noFill/>
        </p:spPr>
        <p:txBody>
          <a:bodyPr>
            <a:no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Yuki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812260882@qq.com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234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85421" y="914400"/>
            <a:ext cx="5814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、单源最短路问题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</a:rPr>
              <a:t>Bellman-ford</a:t>
            </a:r>
            <a:r>
              <a:rPr lang="zh-CN" altLang="en-US" sz="2400" dirty="0">
                <a:solidFill>
                  <a:schemeClr val="bg1"/>
                </a:solidFill>
              </a:rPr>
              <a:t>）算法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5421" y="1625946"/>
            <a:ext cx="974176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         单源最短路是固定一个起点求它到其他所有点的最短路的问题。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记从起点</a:t>
            </a:r>
            <a:r>
              <a:rPr lang="en-US" altLang="zh-CN" sz="2400" dirty="0">
                <a:solidFill>
                  <a:schemeClr val="bg1"/>
                </a:solidFill>
              </a:rPr>
              <a:t>S</a:t>
            </a:r>
            <a:r>
              <a:rPr lang="zh-CN" altLang="en-US" sz="2400" dirty="0">
                <a:solidFill>
                  <a:schemeClr val="bg1"/>
                </a:solidFill>
              </a:rPr>
              <a:t>出发到顶点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zh-CN" altLang="en-US" sz="2400" dirty="0">
                <a:solidFill>
                  <a:schemeClr val="bg1"/>
                </a:solidFill>
              </a:rPr>
              <a:t>的最短距离为</a:t>
            </a:r>
            <a:r>
              <a:rPr lang="en-US" altLang="zh-CN" sz="2400" dirty="0">
                <a:solidFill>
                  <a:schemeClr val="bg1"/>
                </a:solidFill>
              </a:rPr>
              <a:t>d[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]</a:t>
            </a:r>
            <a:r>
              <a:rPr lang="zh-CN" altLang="en-US" sz="2400" dirty="0">
                <a:solidFill>
                  <a:schemeClr val="bg1"/>
                </a:solidFill>
              </a:rPr>
              <a:t>。则下述等式成立。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d[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] = min{d[j]+</a:t>
            </a:r>
            <a:r>
              <a:rPr lang="zh-CN" altLang="en-US" sz="2400" dirty="0">
                <a:solidFill>
                  <a:schemeClr val="bg1"/>
                </a:solidFill>
              </a:rPr>
              <a:t>（从</a:t>
            </a:r>
            <a:r>
              <a:rPr lang="en-US" altLang="zh-CN" sz="2400" dirty="0">
                <a:solidFill>
                  <a:schemeClr val="bg1"/>
                </a:solidFill>
              </a:rPr>
              <a:t>j</a:t>
            </a:r>
            <a:r>
              <a:rPr lang="zh-CN" altLang="en-US" sz="2400" dirty="0">
                <a:solidFill>
                  <a:schemeClr val="bg1"/>
                </a:solidFill>
              </a:rPr>
              <a:t>到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zh-CN" altLang="en-US" sz="2400" dirty="0">
                <a:solidFill>
                  <a:schemeClr val="bg1"/>
                </a:solidFill>
              </a:rPr>
              <a:t>的边的权值）</a:t>
            </a:r>
            <a:r>
              <a:rPr lang="en-US" altLang="zh-CN" sz="2400" dirty="0">
                <a:solidFill>
                  <a:schemeClr val="bg1"/>
                </a:solidFill>
              </a:rPr>
              <a:t>|e=(</a:t>
            </a:r>
            <a:r>
              <a:rPr lang="en-US" altLang="zh-CN" sz="2400" dirty="0" err="1">
                <a:solidFill>
                  <a:schemeClr val="bg1"/>
                </a:solidFill>
              </a:rPr>
              <a:t>j,i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r>
              <a:rPr lang="zh-CN" altLang="en-US" sz="2400" dirty="0">
                <a:solidFill>
                  <a:schemeClr val="bg1"/>
                </a:solidFill>
              </a:rPr>
              <a:t>∈</a:t>
            </a:r>
            <a:r>
              <a:rPr lang="en-US" altLang="zh-CN" sz="2400" dirty="0">
                <a:solidFill>
                  <a:schemeClr val="bg1"/>
                </a:solidFill>
              </a:rPr>
              <a:t>E}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         如果给定的图是一个无圈图，就可以按照拓扑序给定点编号，并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利用这条递推关系式计算出</a:t>
            </a:r>
            <a:r>
              <a:rPr lang="en-US" altLang="zh-CN" sz="2400" dirty="0">
                <a:solidFill>
                  <a:schemeClr val="bg1"/>
                </a:solidFill>
              </a:rPr>
              <a:t>d</a:t>
            </a:r>
            <a:r>
              <a:rPr lang="zh-CN" altLang="en-US" sz="2400" dirty="0">
                <a:solidFill>
                  <a:schemeClr val="bg1"/>
                </a:solidFill>
              </a:rPr>
              <a:t>。但是如果图中有圈，就无法以来这样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的顺序进行计算。在这种情况下，记当前到顶点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zh-CN" altLang="en-US" sz="2400" dirty="0">
                <a:solidFill>
                  <a:schemeClr val="bg1"/>
                </a:solidFill>
              </a:rPr>
              <a:t>的最短路长度为</a:t>
            </a:r>
            <a:r>
              <a:rPr lang="en-US" altLang="zh-CN" sz="2400" dirty="0">
                <a:solidFill>
                  <a:schemeClr val="bg1"/>
                </a:solidFill>
              </a:rPr>
              <a:t>d[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]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并设初值</a:t>
            </a:r>
            <a:r>
              <a:rPr lang="en-US" altLang="zh-CN" sz="2400" dirty="0">
                <a:solidFill>
                  <a:schemeClr val="bg1"/>
                </a:solidFill>
              </a:rPr>
              <a:t>d[s]=0,d[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]=INF(</a:t>
            </a:r>
            <a:r>
              <a:rPr lang="zh-CN" altLang="en-US" sz="2400" dirty="0">
                <a:solidFill>
                  <a:schemeClr val="bg1"/>
                </a:solidFill>
              </a:rPr>
              <a:t>足够大的常数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r>
              <a:rPr lang="zh-CN" altLang="en-US" sz="2400" dirty="0">
                <a:solidFill>
                  <a:schemeClr val="bg1"/>
                </a:solidFill>
              </a:rPr>
              <a:t>，再不断使用这条递推关系式更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新</a:t>
            </a:r>
            <a:r>
              <a:rPr lang="en-US" altLang="zh-CN" sz="2400" dirty="0">
                <a:solidFill>
                  <a:schemeClr val="bg1"/>
                </a:solidFill>
              </a:rPr>
              <a:t>d</a:t>
            </a:r>
            <a:r>
              <a:rPr lang="zh-CN" altLang="en-US" sz="2400" dirty="0">
                <a:solidFill>
                  <a:schemeClr val="bg1"/>
                </a:solidFill>
              </a:rPr>
              <a:t>的值，就可以算出新的</a:t>
            </a:r>
            <a:r>
              <a:rPr lang="en-US" altLang="zh-CN" sz="2400" dirty="0">
                <a:solidFill>
                  <a:schemeClr val="bg1"/>
                </a:solidFill>
              </a:rPr>
              <a:t>d</a:t>
            </a:r>
            <a:r>
              <a:rPr lang="zh-CN" altLang="en-US" sz="2400" dirty="0">
                <a:solidFill>
                  <a:schemeClr val="bg1"/>
                </a:solidFill>
              </a:rPr>
              <a:t>。只要途中不存在负圈，这样的更新操作就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是有限的。结束之后的</a:t>
            </a:r>
            <a:r>
              <a:rPr lang="en-US" altLang="zh-CN" sz="2400" dirty="0">
                <a:solidFill>
                  <a:schemeClr val="bg1"/>
                </a:solidFill>
              </a:rPr>
              <a:t>d</a:t>
            </a:r>
            <a:r>
              <a:rPr lang="zh-CN" altLang="en-US" sz="2400" dirty="0">
                <a:solidFill>
                  <a:schemeClr val="bg1"/>
                </a:solidFill>
              </a:rPr>
              <a:t>就是所求的最短距离了。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36" y="349662"/>
            <a:ext cx="5387708" cy="36043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564" y="4078988"/>
            <a:ext cx="9824137" cy="181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8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" y="91440"/>
            <a:ext cx="6237033" cy="49011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656" y="1847724"/>
            <a:ext cx="6935494" cy="435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06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8373" y="585927"/>
            <a:ext cx="5126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</a:t>
            </a:r>
            <a:r>
              <a:rPr lang="zh-CN" altLang="en-US" sz="2400" dirty="0">
                <a:solidFill>
                  <a:schemeClr val="bg1"/>
                </a:solidFill>
              </a:rPr>
              <a:t>、单源最短路问题</a:t>
            </a:r>
            <a:r>
              <a:rPr lang="en-US" altLang="zh-CN" sz="2400" dirty="0">
                <a:solidFill>
                  <a:schemeClr val="bg1"/>
                </a:solidFill>
              </a:rPr>
              <a:t>2</a:t>
            </a:r>
            <a:r>
              <a:rPr lang="zh-CN" altLang="en-US" sz="2400" dirty="0">
                <a:solidFill>
                  <a:schemeClr val="bg1"/>
                </a:solidFill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</a:rPr>
              <a:t>Dijkstra</a:t>
            </a:r>
            <a:r>
              <a:rPr lang="zh-CN" altLang="en-US" sz="2400" dirty="0">
                <a:solidFill>
                  <a:schemeClr val="bg1"/>
                </a:solidFill>
              </a:rPr>
              <a:t>算法）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06" y="1633431"/>
            <a:ext cx="9060965" cy="30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34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43" y="0"/>
            <a:ext cx="9679819" cy="18746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843" y="1874682"/>
            <a:ext cx="9679819" cy="498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13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8" y="13255"/>
            <a:ext cx="8710415" cy="2941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552" y="2750644"/>
            <a:ext cx="6652837" cy="410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18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5309" y="452761"/>
            <a:ext cx="2969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对</a:t>
            </a:r>
            <a:r>
              <a:rPr lang="en-US" altLang="zh-CN" sz="2400" dirty="0">
                <a:solidFill>
                  <a:schemeClr val="bg1"/>
                </a:solidFill>
              </a:rPr>
              <a:t>Dijkstra</a:t>
            </a:r>
            <a:r>
              <a:rPr lang="zh-CN" altLang="en-US" sz="2400" dirty="0">
                <a:solidFill>
                  <a:schemeClr val="bg1"/>
                </a:solidFill>
              </a:rPr>
              <a:t>的路径还原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1" y="1002015"/>
            <a:ext cx="5578626" cy="54254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750" y="914426"/>
            <a:ext cx="8402494" cy="235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2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5207" y="506027"/>
            <a:ext cx="4003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3</a:t>
            </a:r>
            <a:r>
              <a:rPr lang="zh-CN" altLang="en-US" sz="2400" dirty="0">
                <a:solidFill>
                  <a:schemeClr val="bg1"/>
                </a:solidFill>
              </a:rPr>
              <a:t>、最小生成树（</a:t>
            </a:r>
            <a:r>
              <a:rPr lang="en-US" altLang="zh-CN" sz="2400" dirty="0">
                <a:solidFill>
                  <a:schemeClr val="bg1"/>
                </a:solidFill>
              </a:rPr>
              <a:t>prim</a:t>
            </a:r>
            <a:r>
              <a:rPr lang="zh-CN" altLang="en-US" sz="2400" dirty="0">
                <a:solidFill>
                  <a:schemeClr val="bg1"/>
                </a:solidFill>
              </a:rPr>
              <a:t>算法）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24" y="1070014"/>
            <a:ext cx="5502117" cy="352836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54" y="818688"/>
            <a:ext cx="8321761" cy="55402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992" y="1854942"/>
            <a:ext cx="5944115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53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39198" y="64807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30315" y="648070"/>
            <a:ext cx="2160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4</a:t>
            </a:r>
            <a:r>
              <a:rPr lang="zh-CN" altLang="en-US" sz="2400" dirty="0">
                <a:solidFill>
                  <a:schemeClr val="bg1"/>
                </a:solidFill>
              </a:rPr>
              <a:t>、</a:t>
            </a:r>
            <a:r>
              <a:rPr lang="en-US" altLang="zh-CN" sz="2400" dirty="0">
                <a:solidFill>
                  <a:schemeClr val="bg1"/>
                </a:solidFill>
              </a:rPr>
              <a:t>Kruskal</a:t>
            </a:r>
            <a:r>
              <a:rPr lang="zh-CN" altLang="en-US" sz="2400" dirty="0">
                <a:solidFill>
                  <a:schemeClr val="bg1"/>
                </a:solidFill>
              </a:rPr>
              <a:t>算法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035" y="1017402"/>
            <a:ext cx="7675738" cy="549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56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79" y="189081"/>
            <a:ext cx="9661358" cy="63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62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75" y="506318"/>
            <a:ext cx="10743057" cy="599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4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58420" y="367644"/>
            <a:ext cx="7772400" cy="9247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Wingdings 3" panose="05040102010807070707" pitchFamily="18" charset="2"/>
                <a:ea typeface="华文行楷" panose="02010800040101010101" pitchFamily="2" charset="-122"/>
              </a:rPr>
              <a:t>什么是图论</a:t>
            </a:r>
            <a:r>
              <a:rPr lang="en-US" altLang="zh-CN" dirty="0">
                <a:solidFill>
                  <a:schemeClr val="bg1"/>
                </a:solidFill>
                <a:latin typeface="+mj-ea"/>
              </a:rPr>
              <a:t>?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77072" y="1868361"/>
            <a:ext cx="7772400" cy="3863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图论</a:t>
            </a:r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〔Graph Theory〕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是数学的一个分支。它以图为研究对象。图论中的图是由若干给定的点及连接两点的线所构成的图形，这种图形通常用来描述某些事物之间的某种特定关系，用点代表事物，用连接两点的线表示相应两个事物间具有这种关系 。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图由顶点（</a:t>
            </a:r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vertex, node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）和边（</a:t>
            </a:r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edge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）组成。顶点代表对象。在示意图中，我们使用点或圆来表示。边表示的是两个对象的连接关系。在示意图中，我们使用连接两顶点之间的线段来表示。顶点的集合</a:t>
            </a:r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、边的集合是</a:t>
            </a:r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的图记为</a:t>
            </a:r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G=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），连接两点</a:t>
            </a:r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的边用</a:t>
            </a:r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e=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）表示。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200" y="2051589"/>
            <a:ext cx="3375436" cy="281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96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42" y="149837"/>
            <a:ext cx="7994073" cy="62032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133" y="5278542"/>
            <a:ext cx="6485182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24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64" y="73592"/>
            <a:ext cx="3345134" cy="663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8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05354" y="405353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图的种类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5354" y="1465718"/>
            <a:ext cx="749115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图大体上分为</a:t>
            </a:r>
            <a:r>
              <a:rPr lang="en-US" altLang="zh-CN" sz="2400" dirty="0">
                <a:solidFill>
                  <a:schemeClr val="bg1"/>
                </a:solidFill>
              </a:rPr>
              <a:t>2</a:t>
            </a:r>
            <a:r>
              <a:rPr lang="zh-CN" altLang="en-US" sz="2400" dirty="0">
                <a:solidFill>
                  <a:schemeClr val="bg1"/>
                </a:solidFill>
              </a:rPr>
              <a:t>种。边没有指向性的图叫做无向图，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边具有指向性的图叫做有向图。表示朋友关系的图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（顶点表示人、边表示朋友关系的图）和路线图是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无向图。表示数值大小关系的图（顶点表示数值、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A&gt;B</a:t>
            </a:r>
            <a:r>
              <a:rPr lang="zh-CN" altLang="en-US" sz="2400" dirty="0">
                <a:solidFill>
                  <a:schemeClr val="bg1"/>
                </a:solidFill>
              </a:rPr>
              <a:t>时从</a:t>
            </a:r>
            <a:r>
              <a:rPr lang="en-US" altLang="zh-CN" sz="2400" dirty="0">
                <a:solidFill>
                  <a:schemeClr val="bg1"/>
                </a:solidFill>
              </a:rPr>
              <a:t>A</a:t>
            </a:r>
            <a:r>
              <a:rPr lang="zh-CN" altLang="en-US" sz="2400" dirty="0">
                <a:solidFill>
                  <a:schemeClr val="bg1"/>
                </a:solidFill>
              </a:rPr>
              <a:t>向</a:t>
            </a:r>
            <a:r>
              <a:rPr lang="en-US" altLang="zh-CN" sz="2400" dirty="0">
                <a:solidFill>
                  <a:schemeClr val="bg1"/>
                </a:solidFill>
              </a:rPr>
              <a:t>B</a:t>
            </a:r>
            <a:r>
              <a:rPr lang="zh-CN" altLang="en-US" sz="2400" dirty="0">
                <a:solidFill>
                  <a:schemeClr val="bg1"/>
                </a:solidFill>
              </a:rPr>
              <a:t>连一条边得到的图）和流程图时有向图。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l="223" t="-388" r="51287" b="388"/>
          <a:stretch/>
        </p:blipFill>
        <p:spPr>
          <a:xfrm>
            <a:off x="7692653" y="1465718"/>
            <a:ext cx="4100280" cy="24280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653" y="4298230"/>
            <a:ext cx="4100280" cy="233692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16860" y="3893768"/>
            <a:ext cx="69557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我们可以给边赋予各种各样的属性。比较具有代表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性的有权值（</a:t>
            </a:r>
            <a:r>
              <a:rPr lang="en-US" altLang="zh-CN" sz="2400" dirty="0">
                <a:solidFill>
                  <a:schemeClr val="bg1"/>
                </a:solidFill>
              </a:rPr>
              <a:t>cost</a:t>
            </a:r>
            <a:r>
              <a:rPr lang="zh-CN" altLang="en-US" sz="2400" dirty="0">
                <a:solidFill>
                  <a:schemeClr val="bg1"/>
                </a:solidFill>
              </a:rPr>
              <a:t>）。边上带有权值的图叫做带权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图。在不同问题中，权值可以代表距离、时间以及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价格等不同的属性。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6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18" y="347123"/>
            <a:ext cx="5708007" cy="35650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119" y="347123"/>
            <a:ext cx="2655953" cy="350075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70134">
            <a:off x="2713322" y="1196779"/>
            <a:ext cx="5368544" cy="33212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9411" y="1361286"/>
            <a:ext cx="5343220" cy="4628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8769" y="1530691"/>
            <a:ext cx="5254339" cy="428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9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950" y="367645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图的表示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3950" y="2142892"/>
            <a:ext cx="66479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、邻接矩阵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     </a:t>
            </a:r>
            <a:r>
              <a:rPr lang="zh-CN" altLang="en-US" sz="2400" dirty="0">
                <a:solidFill>
                  <a:schemeClr val="bg1"/>
                </a:solidFill>
              </a:rPr>
              <a:t>邻接矩阵使用</a:t>
            </a:r>
            <a:r>
              <a:rPr lang="en-US" altLang="zh-CN" sz="2400" dirty="0">
                <a:solidFill>
                  <a:schemeClr val="bg1"/>
                </a:solidFill>
              </a:rPr>
              <a:t>|V|X|V|</a:t>
            </a:r>
            <a:r>
              <a:rPr lang="zh-CN" altLang="en-US" sz="2400" dirty="0">
                <a:solidFill>
                  <a:schemeClr val="bg1"/>
                </a:solidFill>
              </a:rPr>
              <a:t>的二维数组来表示图。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G[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][j]</a:t>
            </a:r>
            <a:r>
              <a:rPr lang="zh-CN" altLang="en-US" sz="2400" dirty="0">
                <a:solidFill>
                  <a:schemeClr val="bg1"/>
                </a:solidFill>
              </a:rPr>
              <a:t>表示的是顶点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zh-CN" altLang="en-US" sz="2400" dirty="0">
                <a:solidFill>
                  <a:schemeClr val="bg1"/>
                </a:solidFill>
              </a:rPr>
              <a:t>和顶点</a:t>
            </a:r>
            <a:r>
              <a:rPr lang="en-US" altLang="zh-CN" sz="2400" dirty="0">
                <a:solidFill>
                  <a:schemeClr val="bg1"/>
                </a:solidFill>
              </a:rPr>
              <a:t>j</a:t>
            </a:r>
            <a:r>
              <a:rPr lang="zh-CN" altLang="en-US" sz="2400" dirty="0">
                <a:solidFill>
                  <a:schemeClr val="bg1"/>
                </a:solidFill>
              </a:rPr>
              <a:t>的关系。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     </a:t>
            </a:r>
            <a:r>
              <a:rPr lang="zh-CN" altLang="en-US" sz="2400" dirty="0">
                <a:solidFill>
                  <a:schemeClr val="bg1"/>
                </a:solidFill>
              </a:rPr>
              <a:t>由于在无向图中，只需知道“顶点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zh-CN" altLang="en-US" sz="2400" dirty="0">
                <a:solidFill>
                  <a:schemeClr val="bg1"/>
                </a:solidFill>
              </a:rPr>
              <a:t>和顶点</a:t>
            </a:r>
            <a:r>
              <a:rPr lang="en-US" altLang="zh-CN" sz="2400" dirty="0">
                <a:solidFill>
                  <a:schemeClr val="bg1"/>
                </a:solidFill>
              </a:rPr>
              <a:t>j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之间是否有边连着”这样的信息，因此如果顶点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zh-CN" altLang="en-US" sz="2400" dirty="0">
                <a:solidFill>
                  <a:schemeClr val="bg1"/>
                </a:solidFill>
              </a:rPr>
              <a:t>和顶点</a:t>
            </a:r>
            <a:r>
              <a:rPr lang="en-US" altLang="zh-CN" sz="2400" dirty="0">
                <a:solidFill>
                  <a:schemeClr val="bg1"/>
                </a:solidFill>
              </a:rPr>
              <a:t>j</a:t>
            </a:r>
            <a:r>
              <a:rPr lang="zh-CN" altLang="en-US" sz="2400" dirty="0">
                <a:solidFill>
                  <a:schemeClr val="bg1"/>
                </a:solidFill>
              </a:rPr>
              <a:t>之间有边相连，那么</a:t>
            </a:r>
            <a:r>
              <a:rPr lang="en-US" altLang="zh-CN" sz="2400" dirty="0">
                <a:solidFill>
                  <a:schemeClr val="bg1"/>
                </a:solidFill>
              </a:rPr>
              <a:t>g[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][j]</a:t>
            </a:r>
            <a:r>
              <a:rPr lang="zh-CN" altLang="en-US" sz="2400" dirty="0">
                <a:solidFill>
                  <a:schemeClr val="bg1"/>
                </a:solidFill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</a:rPr>
              <a:t>g[j][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]</a:t>
            </a:r>
            <a:r>
              <a:rPr lang="zh-CN" altLang="en-US" sz="2400" dirty="0">
                <a:solidFill>
                  <a:schemeClr val="bg1"/>
                </a:solidFill>
              </a:rPr>
              <a:t>就设为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，否则设为</a:t>
            </a:r>
            <a:r>
              <a:rPr lang="en-US" altLang="zh-CN" sz="2400" dirty="0">
                <a:solidFill>
                  <a:schemeClr val="bg1"/>
                </a:solidFill>
              </a:rPr>
              <a:t>0.</a:t>
            </a:r>
            <a:r>
              <a:rPr lang="zh-CN" altLang="en-US" sz="2400" dirty="0">
                <a:solidFill>
                  <a:schemeClr val="bg1"/>
                </a:solidFill>
              </a:rPr>
              <a:t>这样就可以表示一个无向图了。</a:t>
            </a:r>
            <a:endParaRPr lang="en-US" altLang="zh-CN" sz="2400" dirty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     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557" y="2142892"/>
            <a:ext cx="5262443" cy="26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4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4892" y="3300604"/>
            <a:ext cx="4602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在带权图中，只需将边权值填入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矩阵，无权值的点设为</a:t>
            </a:r>
            <a:r>
              <a:rPr lang="en-US" altLang="zh-CN" sz="2400" dirty="0">
                <a:solidFill>
                  <a:schemeClr val="bg1"/>
                </a:solidFill>
              </a:rPr>
              <a:t>INF</a:t>
            </a:r>
            <a:r>
              <a:rPr lang="zh-CN" altLang="en-US" sz="2400" dirty="0">
                <a:solidFill>
                  <a:schemeClr val="bg1"/>
                </a:solidFill>
              </a:rPr>
              <a:t>即可。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892" y="3068530"/>
            <a:ext cx="4592998" cy="19175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7168" y="4986107"/>
            <a:ext cx="58737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使用邻接矩阵的好处是可以在常数时间内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判断两点之间是否有边存在，但是需要花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费</a:t>
            </a:r>
            <a:r>
              <a:rPr lang="en-US" altLang="zh-CN" sz="2400" dirty="0">
                <a:solidFill>
                  <a:schemeClr val="bg1"/>
                </a:solidFill>
              </a:rPr>
              <a:t>O</a:t>
            </a:r>
            <a:r>
              <a:rPr lang="zh-CN" altLang="en-US" sz="2400" dirty="0">
                <a:solidFill>
                  <a:schemeClr val="bg1"/>
                </a:solidFill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</a:rPr>
              <a:t>|V|²</a:t>
            </a:r>
            <a:r>
              <a:rPr lang="zh-CN" altLang="en-US" sz="2400" dirty="0">
                <a:solidFill>
                  <a:schemeClr val="bg1"/>
                </a:solidFill>
              </a:rPr>
              <a:t>）的空间。在边很少的稀疏图里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十分浪费。</a:t>
            </a:r>
          </a:p>
        </p:txBody>
      </p:sp>
      <p:sp>
        <p:nvSpPr>
          <p:cNvPr id="6" name="矩形 5"/>
          <p:cNvSpPr/>
          <p:nvPr/>
        </p:nvSpPr>
        <p:spPr>
          <a:xfrm>
            <a:off x="454892" y="59729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由于在有向图种，只需要知道“是否有从顶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点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zh-CN" altLang="en-US" sz="2400" dirty="0">
                <a:solidFill>
                  <a:schemeClr val="bg1"/>
                </a:solidFill>
              </a:rPr>
              <a:t>发出指向顶点</a:t>
            </a:r>
            <a:r>
              <a:rPr lang="en-US" altLang="zh-CN" sz="2400" dirty="0">
                <a:solidFill>
                  <a:schemeClr val="bg1"/>
                </a:solidFill>
              </a:rPr>
              <a:t>j</a:t>
            </a:r>
            <a:r>
              <a:rPr lang="zh-CN" altLang="en-US" sz="2400" dirty="0">
                <a:solidFill>
                  <a:schemeClr val="bg1"/>
                </a:solidFill>
              </a:rPr>
              <a:t>的边”这样的信息，因此如果顶点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有一条指向顶点</a:t>
            </a:r>
            <a:r>
              <a:rPr lang="en-US" altLang="zh-CN" sz="2400" dirty="0">
                <a:solidFill>
                  <a:schemeClr val="bg1"/>
                </a:solidFill>
              </a:rPr>
              <a:t>j</a:t>
            </a:r>
            <a:r>
              <a:rPr lang="zh-CN" altLang="en-US" sz="2400" dirty="0">
                <a:solidFill>
                  <a:schemeClr val="bg1"/>
                </a:solidFill>
              </a:rPr>
              <a:t>的边，那么</a:t>
            </a:r>
            <a:r>
              <a:rPr lang="en-US" altLang="zh-CN" sz="2400" dirty="0">
                <a:solidFill>
                  <a:schemeClr val="bg1"/>
                </a:solidFill>
              </a:rPr>
              <a:t>g[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][j]</a:t>
            </a:r>
            <a:r>
              <a:rPr lang="zh-CN" altLang="en-US" sz="2400" dirty="0">
                <a:solidFill>
                  <a:schemeClr val="bg1"/>
                </a:solidFill>
              </a:rPr>
              <a:t>就设为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，否则设为零。有向图与无向图不同，并不需要满足</a:t>
            </a:r>
            <a:r>
              <a:rPr lang="en-US" altLang="zh-CN" sz="2400" dirty="0">
                <a:solidFill>
                  <a:schemeClr val="bg1"/>
                </a:solidFill>
              </a:rPr>
              <a:t>g[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][j] = g[j][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]</a:t>
            </a:r>
            <a:r>
              <a:rPr lang="zh-CN" altLang="en-US" sz="2400" dirty="0">
                <a:solidFill>
                  <a:schemeClr val="bg1"/>
                </a:solidFill>
              </a:rPr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892" y="597295"/>
            <a:ext cx="5262443" cy="235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2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8912" y="722376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</a:t>
            </a:r>
            <a:r>
              <a:rPr lang="zh-CN" altLang="en-US" sz="2400" dirty="0">
                <a:solidFill>
                  <a:schemeClr val="bg1"/>
                </a:solidFill>
              </a:rPr>
              <a:t>、邻接表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4842" y="1510003"/>
            <a:ext cx="11011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用邻接矩阵表示稀疏图会浪费大量内存空间。而在邻接表中，是通过把“从顶点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O</a:t>
            </a:r>
            <a:r>
              <a:rPr lang="zh-CN" altLang="en-US" sz="2400" dirty="0">
                <a:solidFill>
                  <a:schemeClr val="bg1"/>
                </a:solidFill>
              </a:rPr>
              <a:t>出发有到顶点</a:t>
            </a:r>
            <a:r>
              <a:rPr lang="en-US" altLang="zh-CN" sz="2400" dirty="0">
                <a:solidFill>
                  <a:schemeClr val="bg1"/>
                </a:solidFill>
              </a:rPr>
              <a:t>2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4</a:t>
            </a:r>
            <a:r>
              <a:rPr lang="zh-CN" altLang="en-US" sz="2400" dirty="0">
                <a:solidFill>
                  <a:schemeClr val="bg1"/>
                </a:solidFill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</a:rPr>
              <a:t>5</a:t>
            </a:r>
            <a:r>
              <a:rPr lang="zh-CN" altLang="en-US" sz="2400" dirty="0">
                <a:solidFill>
                  <a:schemeClr val="bg1"/>
                </a:solidFill>
              </a:rPr>
              <a:t>的边”这样的信息保存在链表中来表示图的。这样只需要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O</a:t>
            </a:r>
            <a:r>
              <a:rPr lang="zh-CN" altLang="en-US" sz="2400" dirty="0">
                <a:solidFill>
                  <a:schemeClr val="bg1"/>
                </a:solidFill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</a:rPr>
              <a:t>|V|+|E|</a:t>
            </a:r>
            <a:r>
              <a:rPr lang="zh-CN" altLang="en-US" sz="2400" dirty="0">
                <a:solidFill>
                  <a:schemeClr val="bg1"/>
                </a:solidFill>
              </a:rPr>
              <a:t>）的内存空间。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965" y="3176495"/>
            <a:ext cx="6554579" cy="232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29" y="1342192"/>
            <a:ext cx="2886075" cy="1323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29" y="3536178"/>
            <a:ext cx="2590800" cy="18097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7149" y="4083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程序举例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826" y="870036"/>
            <a:ext cx="6483031" cy="562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8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9495" y="355107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算法</a:t>
            </a:r>
            <a:endParaRPr lang="en-US" altLang="zh-CN" sz="6000" dirty="0">
              <a:solidFill>
                <a:schemeClr val="bg1"/>
              </a:solidFill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1189608" y="2104007"/>
            <a:ext cx="1003177" cy="25301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92785" y="187317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最短路径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92785" y="428020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最小生成树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919" y="793721"/>
            <a:ext cx="5478275" cy="30946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134" y="2876775"/>
            <a:ext cx="5993158" cy="324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6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1523</TotalTime>
  <Words>888</Words>
  <Application>Microsoft Office PowerPoint</Application>
  <PresentationFormat>宽屏</PresentationFormat>
  <Paragraphs>56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华文行楷</vt:lpstr>
      <vt:lpstr>华文楷体</vt:lpstr>
      <vt:lpstr>楷体_GB2312</vt:lpstr>
      <vt:lpstr>宋体</vt:lpstr>
      <vt:lpstr>Arial</vt:lpstr>
      <vt:lpstr>Calibri</vt:lpstr>
      <vt:lpstr>Calibri Light</vt:lpstr>
      <vt:lpstr>Wingdings 2</vt:lpstr>
      <vt:lpstr>Wingdings 3</vt:lpstr>
      <vt:lpstr>HDOfficeLightV0</vt:lpstr>
      <vt:lpstr>1_HDOfficeLightV0</vt:lpstr>
      <vt:lpstr>2_HDOfficeLightV0</vt:lpstr>
      <vt:lpstr>3_HDOfficeLightV0</vt:lpstr>
      <vt:lpstr>图论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放飞气球</dc:title>
  <dc:creator>吴雪含</dc:creator>
  <cp:lastModifiedBy>吴雪含</cp:lastModifiedBy>
  <cp:revision>50</cp:revision>
  <dcterms:created xsi:type="dcterms:W3CDTF">2016-05-05T15:43:28Z</dcterms:created>
  <dcterms:modified xsi:type="dcterms:W3CDTF">2017-01-13T10:01:12Z</dcterms:modified>
</cp:coreProperties>
</file>