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57" r:id="rId4"/>
    <p:sldId id="258" r:id="rId5"/>
    <p:sldId id="269" r:id="rId6"/>
    <p:sldId id="270" r:id="rId7"/>
    <p:sldId id="272" r:id="rId8"/>
    <p:sldId id="273" r:id="rId9"/>
    <p:sldId id="274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93" r:id="rId18"/>
    <p:sldId id="294" r:id="rId19"/>
    <p:sldId id="295" r:id="rId20"/>
    <p:sldId id="287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8467B"/>
    <a:srgbClr val="4D5492"/>
    <a:srgbClr val="E53331"/>
    <a:srgbClr val="4F6378"/>
    <a:srgbClr val="4183CD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5633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7783A74-22FE-45DA-9792-66C1A1B27B91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BBF7615-44A5-4247-ADB4-1E381D471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BF7615-44A5-4247-ADB4-1E381D471AF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D7A7B-B2FD-4E4F-A0DA-605D83FAB9C4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F599-CE98-48F0-B647-A8A6D1C0DB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8D77B-0488-49B6-BD8F-E20F38A2D021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91CE9-D558-47E6-B61C-35396008A4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D4410-F519-44F1-8849-58074AD85B35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3A69-ED20-425F-88B0-3CD2FD80D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47A93-8035-42D2-90CF-FD4BB4246A73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42DB5-2401-4058-89A3-343EFBB6FF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75C6F-0FF5-42EC-9F42-1F00BEEC3F2B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09780-77E8-4643-9C20-DD50A56369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D5B38-2852-4061-8B99-0D8EA2ECE5C8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2F510-B918-4D8C-8501-CA3FFF954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E9170-A219-4499-AED1-2F97CEFDBEA8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0E0B6-A9E0-4520-923F-5C97E66E2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0442E-A099-4EC2-BAC5-14141A027F1E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50098-65AB-44B3-8826-306A028BD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E1B98-3621-46F7-BA04-C79087B4BCF5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E3A2-BE36-4FB7-8F57-19E500E73B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FB02A-FE91-471C-81B4-3DBE467CD6C2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8DDB-3F39-4DF2-9329-AB2DFABC5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72BA2-4295-44C2-868A-82B070990CD9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441A-D2B4-49E8-83E9-2C486CE997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F26D1F-96CC-4C78-8381-702CC7FA3C95}" type="datetimeFigureOut">
              <a:rPr lang="zh-CN" altLang="en-US"/>
              <a:pPr>
                <a:defRPr/>
              </a:pPr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037123-33DC-49DF-8598-5A29C72588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411760" y="1017496"/>
            <a:ext cx="4500563" cy="4500563"/>
          </a:xfrm>
          <a:prstGeom prst="ellipse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52" name="TextBox 6"/>
          <p:cNvSpPr txBox="1">
            <a:spLocks noChangeArrowheads="1"/>
          </p:cNvSpPr>
          <p:nvPr/>
        </p:nvSpPr>
        <p:spPr bwMode="auto">
          <a:xfrm>
            <a:off x="3347864" y="2204864"/>
            <a:ext cx="48577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800" dirty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846814" y="3266189"/>
            <a:ext cx="363045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04048" y="3639044"/>
            <a:ext cx="24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杨卓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 队列是一种特殊的线性表，特殊之处在于它只允许在表的前端（</a:t>
            </a:r>
            <a:r>
              <a:rPr lang="en-US" altLang="zh-CN" sz="2000" dirty="0"/>
              <a:t>front</a:t>
            </a:r>
            <a:r>
              <a:rPr lang="zh-CN" altLang="en-US" sz="2000" dirty="0"/>
              <a:t>）进行删除操作，而在表的后端（</a:t>
            </a:r>
            <a:r>
              <a:rPr lang="en-US" altLang="zh-CN" sz="2000" dirty="0"/>
              <a:t>rear</a:t>
            </a:r>
            <a:r>
              <a:rPr lang="zh-CN" altLang="en-US" sz="2000" dirty="0"/>
              <a:t>）进行插入操作，和栈一样，队列是一种操作受限制的线性表。进行插入操作的端称为队尾，进行删除操作的端称为队头。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88" y="2492896"/>
            <a:ext cx="7200800" cy="26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9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的实现思想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）数组实现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     队列可以用数组</a:t>
            </a:r>
            <a:r>
              <a:rPr lang="en-US" altLang="zh-CN" sz="2000" dirty="0"/>
              <a:t>Q[1…m]</a:t>
            </a:r>
            <a:r>
              <a:rPr lang="zh-CN" altLang="en-US" sz="2000" dirty="0"/>
              <a:t>来存储，数组的上界</a:t>
            </a:r>
            <a:r>
              <a:rPr lang="en-US" altLang="zh-CN" sz="2000" dirty="0"/>
              <a:t>m</a:t>
            </a:r>
            <a:r>
              <a:rPr lang="zh-CN" altLang="en-US" sz="2000" dirty="0"/>
              <a:t>即是队列所容许的最大容量。在队列的运算中需设两个指针：</a:t>
            </a:r>
            <a:r>
              <a:rPr lang="en-US" altLang="zh-CN" sz="2000" dirty="0"/>
              <a:t>head</a:t>
            </a:r>
            <a:r>
              <a:rPr lang="zh-CN" altLang="en-US" sz="2000" dirty="0"/>
              <a:t>，队头指针，指向实际队头元素；</a:t>
            </a:r>
            <a:r>
              <a:rPr lang="en-US" altLang="zh-CN" sz="2000" dirty="0"/>
              <a:t>tail</a:t>
            </a:r>
            <a:r>
              <a:rPr lang="zh-CN" altLang="en-US" sz="2000" dirty="0"/>
              <a:t>，队尾指针，指向实际队尾元素的下一个位置。一般情况下，两个指针的初值设为</a:t>
            </a:r>
            <a:r>
              <a:rPr lang="en-US" altLang="zh-CN" sz="2000" dirty="0"/>
              <a:t>0</a:t>
            </a:r>
            <a:r>
              <a:rPr lang="zh-CN" altLang="en-US" sz="2000" dirty="0"/>
              <a:t>，这时队列为空，没有元素。数组定义</a:t>
            </a:r>
            <a:r>
              <a:rPr lang="en-US" altLang="zh-CN" sz="2000" dirty="0"/>
              <a:t>Q[1…10]</a:t>
            </a:r>
            <a:r>
              <a:rPr lang="zh-CN" altLang="en-US" sz="2000" dirty="0"/>
              <a:t>。</a:t>
            </a:r>
            <a:r>
              <a:rPr lang="en-US" altLang="zh-CN" sz="2000" dirty="0"/>
              <a:t>Q(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=3,4,5,6,7,8</a:t>
            </a:r>
            <a:r>
              <a:rPr lang="zh-CN" altLang="en-US" sz="2000" dirty="0"/>
              <a:t>。头指针</a:t>
            </a:r>
            <a:r>
              <a:rPr lang="en-US" altLang="zh-CN" sz="2000" dirty="0"/>
              <a:t>head=2</a:t>
            </a:r>
            <a:r>
              <a:rPr lang="zh-CN" altLang="en-US" sz="2000" dirty="0"/>
              <a:t>，尾指针</a:t>
            </a:r>
            <a:r>
              <a:rPr lang="en-US" altLang="zh-CN" sz="2000" dirty="0"/>
              <a:t>tail=8</a:t>
            </a:r>
            <a:r>
              <a:rPr lang="zh-CN" altLang="en-US" sz="2000" dirty="0"/>
              <a:t>。队列中拥有的元素个数为</a:t>
            </a:r>
            <a:r>
              <a:rPr lang="en-US" altLang="zh-CN" sz="2000" dirty="0"/>
              <a:t>:L=tail-head</a:t>
            </a:r>
            <a:r>
              <a:rPr lang="zh-CN" altLang="en-US" sz="2000" dirty="0"/>
              <a:t>。现要让排头的元素出队，则需将头指针加</a:t>
            </a:r>
            <a:r>
              <a:rPr lang="en-US" altLang="zh-CN" sz="2000" dirty="0"/>
              <a:t>1</a:t>
            </a:r>
            <a:r>
              <a:rPr lang="zh-CN" altLang="en-US" sz="2000" dirty="0"/>
              <a:t>。即</a:t>
            </a:r>
            <a:r>
              <a:rPr lang="en-US" altLang="zh-CN" sz="2000" dirty="0"/>
              <a:t>head=head+1</a:t>
            </a:r>
            <a:r>
              <a:rPr lang="zh-CN" altLang="en-US" sz="2000" dirty="0"/>
              <a:t>这时头指针向上移动一个位置，指向</a:t>
            </a:r>
            <a:r>
              <a:rPr lang="en-US" altLang="zh-CN" sz="2000" dirty="0"/>
              <a:t>Q(3)</a:t>
            </a:r>
            <a:r>
              <a:rPr lang="zh-CN" altLang="en-US" sz="2000" dirty="0"/>
              <a:t>，表示</a:t>
            </a:r>
            <a:r>
              <a:rPr lang="en-US" altLang="zh-CN" sz="2000" dirty="0"/>
              <a:t>Q(3)</a:t>
            </a:r>
            <a:r>
              <a:rPr lang="zh-CN" altLang="en-US" sz="2000" dirty="0"/>
              <a:t>已出队。如果想让一个新元素入队，则需尾指针向上移动一个位置。即</a:t>
            </a:r>
            <a:r>
              <a:rPr lang="en-US" altLang="zh-CN" sz="2000" dirty="0"/>
              <a:t>tail=tail+1</a:t>
            </a:r>
            <a:r>
              <a:rPr lang="zh-CN" altLang="en-US" sz="2000" dirty="0"/>
              <a:t>这时</a:t>
            </a:r>
            <a:r>
              <a:rPr lang="en-US" altLang="zh-CN" sz="2000" dirty="0"/>
              <a:t>Q(9)</a:t>
            </a:r>
            <a:r>
              <a:rPr lang="zh-CN" altLang="en-US" sz="2000" dirty="0"/>
              <a:t>入队。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）链表实现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ysClr val="windowText" lastClr="000000"/>
                </a:solidFill>
              </a:rPr>
              <a:t>     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用链表实现此过程。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437112"/>
            <a:ext cx="3672408" cy="232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5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的实现代码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807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）数组版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414" y="1412776"/>
            <a:ext cx="5658251" cy="52565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31" y="901452"/>
            <a:ext cx="3895725" cy="2095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64088" y="38102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输入</a:t>
            </a:r>
            <a:r>
              <a:rPr lang="en-US" altLang="zh-CN" sz="2400" dirty="0"/>
              <a:t>-1</a:t>
            </a:r>
            <a:r>
              <a:rPr lang="zh-CN" altLang="en-US" sz="2400" dirty="0"/>
              <a:t>时结束输入操作</a:t>
            </a:r>
          </a:p>
        </p:txBody>
      </p:sp>
    </p:spTree>
    <p:extLst>
      <p:ext uri="{BB962C8B-B14F-4D97-AF65-F5344CB8AC3E}">
        <p14:creationId xmlns:p14="http://schemas.microsoft.com/office/powerpoint/2010/main" val="22494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437112"/>
            <a:ext cx="3895725" cy="2095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85750"/>
            <a:ext cx="3971429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35696" y="34730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链表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98455"/>
            <a:ext cx="5704762" cy="5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队列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84" y="321595"/>
            <a:ext cx="7344816" cy="51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6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4718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的主要应用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）打水问题（比较基础）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）排队问题（比较基础）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）优化广度优先搜索（提高）</a:t>
            </a:r>
          </a:p>
        </p:txBody>
      </p:sp>
    </p:spTree>
    <p:extLst>
      <p:ext uri="{BB962C8B-B14F-4D97-AF65-F5344CB8AC3E}">
        <p14:creationId xmlns:p14="http://schemas.microsoft.com/office/powerpoint/2010/main" val="162571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07704" y="380213"/>
            <a:ext cx="626469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1.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栈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iostream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cstdio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#include&lt;stack&gt;//</a:t>
            </a:r>
            <a:r>
              <a:rPr lang="zh-CN" altLang="en-US" kern="0" dirty="0">
                <a:solidFill>
                  <a:srgbClr val="7030A0"/>
                </a:solidFill>
              </a:rPr>
              <a:t>头文件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using namespace </a:t>
            </a:r>
            <a:r>
              <a:rPr lang="en-US" altLang="zh-CN" kern="0" dirty="0" err="1">
                <a:solidFill>
                  <a:srgbClr val="7030A0"/>
                </a:solidFill>
              </a:rPr>
              <a:t>std</a:t>
            </a:r>
            <a:r>
              <a:rPr lang="en-US" altLang="zh-CN" kern="0" dirty="0">
                <a:solidFill>
                  <a:srgbClr val="7030A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stack&lt;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</a:t>
            </a:r>
            <a:r>
              <a:rPr lang="en-US" altLang="zh-CN" kern="0" dirty="0" err="1">
                <a:solidFill>
                  <a:srgbClr val="7030A0"/>
                </a:solidFill>
              </a:rPr>
              <a:t>st</a:t>
            </a:r>
            <a:r>
              <a:rPr lang="en-US" altLang="zh-CN" kern="0" dirty="0">
                <a:solidFill>
                  <a:srgbClr val="7030A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 main()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{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st.push</a:t>
            </a:r>
            <a:r>
              <a:rPr lang="en-US" altLang="zh-CN" kern="0" dirty="0">
                <a:solidFill>
                  <a:srgbClr val="7030A0"/>
                </a:solidFill>
              </a:rPr>
              <a:t>(a);//a</a:t>
            </a:r>
            <a:r>
              <a:rPr lang="zh-CN" altLang="en-US" kern="0" dirty="0">
                <a:solidFill>
                  <a:srgbClr val="7030A0"/>
                </a:solidFill>
              </a:rPr>
              <a:t>为元素</a:t>
            </a:r>
            <a:r>
              <a:rPr lang="en-US" altLang="zh-CN" kern="0" dirty="0">
                <a:solidFill>
                  <a:srgbClr val="7030A0"/>
                </a:solidFill>
              </a:rPr>
              <a:t>,</a:t>
            </a:r>
            <a:r>
              <a:rPr lang="zh-CN" altLang="en-US" kern="0" dirty="0">
                <a:solidFill>
                  <a:srgbClr val="7030A0"/>
                </a:solidFill>
              </a:rPr>
              <a:t>将</a:t>
            </a:r>
            <a:r>
              <a:rPr lang="en-US" altLang="zh-CN" kern="0" dirty="0">
                <a:solidFill>
                  <a:srgbClr val="7030A0"/>
                </a:solidFill>
              </a:rPr>
              <a:t>a</a:t>
            </a:r>
            <a:r>
              <a:rPr lang="zh-CN" altLang="en-US" kern="0" dirty="0">
                <a:solidFill>
                  <a:srgbClr val="7030A0"/>
                </a:solidFill>
              </a:rPr>
              <a:t>放入栈中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st.top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读取栈顶元素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st.pop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弹出栈顶元素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st.empty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判断栈是否为空</a:t>
            </a:r>
            <a:r>
              <a:rPr lang="en-US" altLang="zh-CN" kern="0" dirty="0">
                <a:solidFill>
                  <a:srgbClr val="7030A0"/>
                </a:solidFill>
              </a:rPr>
              <a:t>bool</a:t>
            </a:r>
            <a:r>
              <a:rPr lang="zh-CN" altLang="en-US" kern="0" dirty="0">
                <a:solidFill>
                  <a:srgbClr val="7030A0"/>
                </a:solidFill>
              </a:rPr>
              <a:t>型</a:t>
            </a:r>
            <a:r>
              <a:rPr lang="en-US" altLang="zh-CN" kern="0" dirty="0">
                <a:solidFill>
                  <a:srgbClr val="7030A0"/>
                </a:solidFill>
              </a:rPr>
              <a:t>true</a:t>
            </a:r>
            <a:r>
              <a:rPr lang="zh-CN" altLang="en-US" kern="0" dirty="0">
                <a:solidFill>
                  <a:srgbClr val="7030A0"/>
                </a:solidFill>
              </a:rPr>
              <a:t>为空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st.size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栈内还有多少个元素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}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36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7704" y="380213"/>
            <a:ext cx="6264696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2. 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队列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iostream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</a:t>
            </a:r>
            <a:r>
              <a:rPr lang="en-US" altLang="zh-CN" kern="0" dirty="0" err="1">
                <a:solidFill>
                  <a:srgbClr val="7030A0"/>
                </a:solidFill>
              </a:rPr>
              <a:t>cstdio</a:t>
            </a:r>
            <a:r>
              <a:rPr lang="en-US" altLang="zh-CN" kern="0" dirty="0">
                <a:solidFill>
                  <a:srgbClr val="7030A0"/>
                </a:solidFill>
              </a:rPr>
              <a:t>&gt;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#include&lt;queue&gt;//</a:t>
            </a:r>
            <a:r>
              <a:rPr lang="zh-CN" altLang="en-US" kern="0" dirty="0">
                <a:solidFill>
                  <a:srgbClr val="7030A0"/>
                </a:solidFill>
              </a:rPr>
              <a:t>头文件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using namespace </a:t>
            </a:r>
            <a:r>
              <a:rPr lang="en-US" altLang="zh-CN" kern="0" dirty="0" err="1">
                <a:solidFill>
                  <a:srgbClr val="7030A0"/>
                </a:solidFill>
              </a:rPr>
              <a:t>std</a:t>
            </a:r>
            <a:r>
              <a:rPr lang="en-US" altLang="zh-CN" kern="0" dirty="0">
                <a:solidFill>
                  <a:srgbClr val="7030A0"/>
                </a:solidFill>
              </a:rPr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queue&lt;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</a:t>
            </a:r>
            <a:r>
              <a:rPr lang="en-US" altLang="zh-CN" kern="0" dirty="0" err="1">
                <a:solidFill>
                  <a:srgbClr val="7030A0"/>
                </a:solidFill>
              </a:rPr>
              <a:t>qu</a:t>
            </a:r>
            <a:r>
              <a:rPr lang="en-US" altLang="zh-CN" kern="0" dirty="0">
                <a:solidFill>
                  <a:srgbClr val="7030A0"/>
                </a:solidFill>
              </a:rPr>
              <a:t>;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 main()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{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qu.push</a:t>
            </a:r>
            <a:r>
              <a:rPr lang="en-US" altLang="zh-CN" kern="0" dirty="0">
                <a:solidFill>
                  <a:srgbClr val="7030A0"/>
                </a:solidFill>
              </a:rPr>
              <a:t>(a);//a</a:t>
            </a:r>
            <a:r>
              <a:rPr lang="zh-CN" altLang="en-US" kern="0" dirty="0">
                <a:solidFill>
                  <a:srgbClr val="7030A0"/>
                </a:solidFill>
              </a:rPr>
              <a:t>为元素</a:t>
            </a:r>
            <a:r>
              <a:rPr lang="en-US" altLang="zh-CN" kern="0" dirty="0">
                <a:solidFill>
                  <a:srgbClr val="7030A0"/>
                </a:solidFill>
              </a:rPr>
              <a:t>,</a:t>
            </a:r>
            <a:r>
              <a:rPr lang="zh-CN" altLang="en-US" kern="0" dirty="0">
                <a:solidFill>
                  <a:srgbClr val="7030A0"/>
                </a:solidFill>
              </a:rPr>
              <a:t>将</a:t>
            </a:r>
            <a:r>
              <a:rPr lang="en-US" altLang="zh-CN" kern="0" dirty="0">
                <a:solidFill>
                  <a:srgbClr val="7030A0"/>
                </a:solidFill>
              </a:rPr>
              <a:t>a</a:t>
            </a:r>
            <a:r>
              <a:rPr lang="zh-CN" altLang="en-US" kern="0" dirty="0">
                <a:solidFill>
                  <a:srgbClr val="7030A0"/>
                </a:solidFill>
              </a:rPr>
              <a:t>放入队列中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qu.front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读取队首元素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qu.back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读取队尾元素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qu.pop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弹出队尾元素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qu.empty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判断队列是否为空</a:t>
            </a:r>
            <a:r>
              <a:rPr lang="en-US" altLang="zh-CN" kern="0" dirty="0">
                <a:solidFill>
                  <a:srgbClr val="7030A0"/>
                </a:solidFill>
              </a:rPr>
              <a:t>bool</a:t>
            </a:r>
            <a:r>
              <a:rPr lang="zh-CN" altLang="en-US" kern="0" dirty="0">
                <a:solidFill>
                  <a:srgbClr val="7030A0"/>
                </a:solidFill>
              </a:rPr>
              <a:t>型</a:t>
            </a:r>
            <a:r>
              <a:rPr lang="en-US" altLang="zh-CN" kern="0" dirty="0">
                <a:solidFill>
                  <a:srgbClr val="7030A0"/>
                </a:solidFill>
              </a:rPr>
              <a:t>true</a:t>
            </a:r>
            <a:r>
              <a:rPr lang="zh-CN" altLang="en-US" kern="0" dirty="0">
                <a:solidFill>
                  <a:srgbClr val="7030A0"/>
                </a:solidFill>
              </a:rPr>
              <a:t>为空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kern="0" dirty="0">
                <a:solidFill>
                  <a:srgbClr val="7030A0"/>
                </a:solidFill>
              </a:rPr>
              <a:t>    </a:t>
            </a:r>
            <a:r>
              <a:rPr lang="en-US" altLang="zh-CN" kern="0" dirty="0" err="1">
                <a:solidFill>
                  <a:srgbClr val="7030A0"/>
                </a:solidFill>
              </a:rPr>
              <a:t>qu.size</a:t>
            </a:r>
            <a:r>
              <a:rPr lang="en-US" altLang="zh-CN" kern="0" dirty="0">
                <a:solidFill>
                  <a:srgbClr val="7030A0"/>
                </a:solidFill>
              </a:rPr>
              <a:t>();//</a:t>
            </a:r>
            <a:r>
              <a:rPr lang="zh-CN" altLang="en-US" kern="0" dirty="0">
                <a:solidFill>
                  <a:srgbClr val="7030A0"/>
                </a:solidFill>
              </a:rPr>
              <a:t>队列内还有多少个元素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kern="0" dirty="0">
                <a:solidFill>
                  <a:srgbClr val="7030A0"/>
                </a:solidFill>
              </a:rPr>
              <a:t>}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990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107504" y="378082"/>
            <a:ext cx="13917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五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STL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07704" y="380213"/>
            <a:ext cx="71287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优先队列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#include&lt;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iostream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#include&lt;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cstdio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#include&lt;queue&gt;//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头文件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q1;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&lt; pair&lt;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, 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&gt; q2; // </a:t>
            </a:r>
            <a:r>
              <a:rPr lang="zh-CN" altLang="en-US" kern="0" dirty="0">
                <a:solidFill>
                  <a:srgbClr val="7030A0"/>
                </a:solidFill>
              </a:rPr>
              <a:t>注意在两个尖括号之间一定要留空格。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, vector&lt;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&gt;, greater&lt;</a:t>
            </a:r>
            <a:r>
              <a:rPr lang="en-US" altLang="zh-CN" kern="0" dirty="0" err="1">
                <a:solidFill>
                  <a:srgbClr val="7030A0"/>
                </a:solidFill>
              </a:rPr>
              <a:t>int</a:t>
            </a:r>
            <a:r>
              <a:rPr lang="en-US" altLang="zh-CN" kern="0" dirty="0">
                <a:solidFill>
                  <a:srgbClr val="7030A0"/>
                </a:solidFill>
              </a:rPr>
              <a:t>&gt; &gt; q3; // </a:t>
            </a:r>
            <a:r>
              <a:rPr lang="zh-CN" altLang="en-US" kern="0" dirty="0">
                <a:solidFill>
                  <a:srgbClr val="7030A0"/>
                </a:solidFill>
              </a:rPr>
              <a:t>定义小的先出队</a:t>
            </a:r>
            <a:r>
              <a:rPr lang="en-US" altLang="zh-CN" kern="0" dirty="0">
                <a:solidFill>
                  <a:srgbClr val="7030A0"/>
                </a:solidFill>
              </a:rPr>
              <a:t>greater</a:t>
            </a:r>
            <a:r>
              <a:rPr lang="zh-CN" altLang="en-US" kern="0" dirty="0">
                <a:solidFill>
                  <a:srgbClr val="7030A0"/>
                </a:solidFill>
              </a:rPr>
              <a:t>算子为小顶堆，</a:t>
            </a:r>
            <a:r>
              <a:rPr lang="en-US" altLang="zh-CN" kern="0" dirty="0">
                <a:solidFill>
                  <a:srgbClr val="7030A0"/>
                </a:solidFill>
              </a:rPr>
              <a:t>less</a:t>
            </a:r>
            <a:r>
              <a:rPr lang="zh-CN" altLang="en-US" kern="0" dirty="0">
                <a:solidFill>
                  <a:srgbClr val="7030A0"/>
                </a:solidFill>
              </a:rPr>
              <a:t>算子为大顶堆</a:t>
            </a:r>
            <a:endParaRPr lang="en-US" altLang="zh-CN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kern="0" dirty="0">
              <a:solidFill>
                <a:srgbClr val="7030A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err="1">
                <a:solidFill>
                  <a:srgbClr val="7030A0"/>
                </a:solidFill>
              </a:rPr>
              <a:t>priority_queue</a:t>
            </a:r>
            <a:r>
              <a:rPr lang="en-US" altLang="zh-CN" kern="0" dirty="0">
                <a:solidFill>
                  <a:srgbClr val="7030A0"/>
                </a:solidFill>
              </a:rPr>
              <a:t> </a:t>
            </a:r>
            <a:r>
              <a:rPr lang="zh-CN" altLang="en-US" kern="0" dirty="0">
                <a:solidFill>
                  <a:srgbClr val="7030A0"/>
                </a:solidFill>
              </a:rPr>
              <a:t>的基本操作与</a:t>
            </a:r>
            <a:r>
              <a:rPr lang="en-US" altLang="zh-CN" kern="0" dirty="0">
                <a:solidFill>
                  <a:srgbClr val="7030A0"/>
                </a:solidFill>
              </a:rPr>
              <a:t>queue </a:t>
            </a:r>
            <a:r>
              <a:rPr lang="zh-CN" altLang="en-US" kern="0" dirty="0">
                <a:solidFill>
                  <a:srgbClr val="7030A0"/>
                </a:solidFill>
              </a:rPr>
              <a:t>相同。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24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20255" y="433996"/>
            <a:ext cx="16754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noProof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71700" y="433996"/>
            <a:ext cx="6768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kern="0" dirty="0">
                <a:solidFill>
                  <a:sysClr val="windowText" lastClr="000000"/>
                </a:solidFill>
              </a:rPr>
              <a:t>数据结构定义：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    数据结构是计算机存储、组织数据的方式。数据结构是指相互之间存在一种或多种特定关系的数据元素的集合。较好的数据结构可以提高算法的运算效率。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126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39752" y="2564904"/>
            <a:ext cx="3600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Std" panose="03060802040607070404" pitchFamily="66" charset="0"/>
              </a:rPr>
              <a:t>Thanks!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Std" panose="0306080204060707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1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86" name="TextBox 12"/>
          <p:cNvSpPr txBox="1">
            <a:spLocks noChangeArrowheads="1"/>
          </p:cNvSpPr>
          <p:nvPr/>
        </p:nvSpPr>
        <p:spPr bwMode="auto">
          <a:xfrm>
            <a:off x="285750" y="428625"/>
            <a:ext cx="1000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643188" y="2466975"/>
            <a:ext cx="4392612" cy="533400"/>
            <a:chOff x="2643188" y="2466975"/>
            <a:chExt cx="4392612" cy="533400"/>
          </a:xfrm>
        </p:grpSpPr>
        <p:sp>
          <p:nvSpPr>
            <p:cNvPr id="15" name="AutoShape 2"/>
            <p:cNvSpPr>
              <a:spLocks noChangeArrowheads="1"/>
            </p:cNvSpPr>
            <p:nvPr/>
          </p:nvSpPr>
          <p:spPr bwMode="gray">
            <a:xfrm>
              <a:off x="3082925" y="2590800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4D5492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gray">
            <a:xfrm>
              <a:off x="2643188" y="2466975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68467B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2</a:t>
              </a:r>
            </a:p>
          </p:txBody>
        </p:sp>
        <p:sp>
          <p:nvSpPr>
            <p:cNvPr id="3087" name="矩形 20"/>
            <p:cNvSpPr>
              <a:spLocks noChangeArrowheads="1"/>
            </p:cNvSpPr>
            <p:nvPr/>
          </p:nvSpPr>
          <p:spPr bwMode="auto">
            <a:xfrm>
              <a:off x="4736196" y="2590800"/>
              <a:ext cx="6463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队列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43188" y="1752600"/>
            <a:ext cx="4392612" cy="533400"/>
            <a:chOff x="2643188" y="1752600"/>
            <a:chExt cx="4392612" cy="533400"/>
          </a:xfrm>
        </p:grpSpPr>
        <p:sp>
          <p:nvSpPr>
            <p:cNvPr id="11" name="AutoShape 2"/>
            <p:cNvSpPr>
              <a:spLocks noChangeArrowheads="1"/>
            </p:cNvSpPr>
            <p:nvPr/>
          </p:nvSpPr>
          <p:spPr bwMode="gray">
            <a:xfrm>
              <a:off x="3082925" y="1876425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68467B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gray">
            <a:xfrm>
              <a:off x="2643188" y="1752600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4D549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1</a:t>
              </a:r>
            </a:p>
          </p:txBody>
        </p:sp>
        <p:sp>
          <p:nvSpPr>
            <p:cNvPr id="3088" name="矩形 22"/>
            <p:cNvSpPr>
              <a:spLocks noChangeArrowheads="1"/>
            </p:cNvSpPr>
            <p:nvPr/>
          </p:nvSpPr>
          <p:spPr bwMode="auto">
            <a:xfrm>
              <a:off x="4851613" y="1916668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栈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43188" y="3181350"/>
            <a:ext cx="4392612" cy="533400"/>
            <a:chOff x="2643188" y="3181350"/>
            <a:chExt cx="4392612" cy="533400"/>
          </a:xfrm>
        </p:grpSpPr>
        <p:sp>
          <p:nvSpPr>
            <p:cNvPr id="18" name="AutoShape 2"/>
            <p:cNvSpPr>
              <a:spLocks noChangeArrowheads="1"/>
            </p:cNvSpPr>
            <p:nvPr/>
          </p:nvSpPr>
          <p:spPr bwMode="gray">
            <a:xfrm>
              <a:off x="3082925" y="3305175"/>
              <a:ext cx="3952875" cy="360363"/>
            </a:xfrm>
            <a:prstGeom prst="roundRect">
              <a:avLst>
                <a:gd name="adj" fmla="val 16667"/>
              </a:avLst>
            </a:prstGeom>
            <a:solidFill>
              <a:srgbClr val="68467B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gray">
            <a:xfrm>
              <a:off x="2643188" y="3181350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4D549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3</a:t>
              </a:r>
            </a:p>
          </p:txBody>
        </p:sp>
        <p:sp>
          <p:nvSpPr>
            <p:cNvPr id="3090" name="矩形 22"/>
            <p:cNvSpPr>
              <a:spLocks noChangeArrowheads="1"/>
            </p:cNvSpPr>
            <p:nvPr/>
          </p:nvSpPr>
          <p:spPr bwMode="auto">
            <a:xfrm>
              <a:off x="4851613" y="3289280"/>
              <a:ext cx="4154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堆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5307" y="3970338"/>
            <a:ext cx="4392612" cy="533400"/>
            <a:chOff x="2655307" y="4752976"/>
            <a:chExt cx="4392612" cy="533400"/>
          </a:xfrm>
        </p:grpSpPr>
        <p:sp>
          <p:nvSpPr>
            <p:cNvPr id="24" name="AutoShape 2"/>
            <p:cNvSpPr>
              <a:spLocks noChangeArrowheads="1"/>
            </p:cNvSpPr>
            <p:nvPr/>
          </p:nvSpPr>
          <p:spPr bwMode="gray">
            <a:xfrm>
              <a:off x="3095044" y="4876801"/>
              <a:ext cx="3952875" cy="360362"/>
            </a:xfrm>
            <a:prstGeom prst="roundRect">
              <a:avLst>
                <a:gd name="adj" fmla="val 16667"/>
              </a:avLst>
            </a:prstGeom>
            <a:solidFill>
              <a:srgbClr val="4D5492"/>
            </a:solidFill>
            <a:ln w="9525">
              <a:noFill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gray">
            <a:xfrm>
              <a:off x="2655307" y="4752976"/>
              <a:ext cx="609600" cy="533400"/>
            </a:xfrm>
            <a:prstGeom prst="hexagon">
              <a:avLst>
                <a:gd name="adj" fmla="val 28571"/>
                <a:gd name="vf" fmla="val 115470"/>
              </a:avLst>
            </a:prstGeom>
            <a:solidFill>
              <a:srgbClr val="68467B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Impact" pitchFamily="34" charset="0"/>
                  <a:ea typeface="Gulim" pitchFamily="34" charset="-127"/>
                </a:rPr>
                <a:t>4</a:t>
              </a:r>
            </a:p>
          </p:txBody>
        </p:sp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4717831" y="4906190"/>
              <a:ext cx="87716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并查集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栈的定义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栈（</a:t>
            </a:r>
            <a:r>
              <a:rPr lang="en-US" altLang="zh-CN" sz="2000" dirty="0"/>
              <a:t>stack</a:t>
            </a:r>
            <a:r>
              <a:rPr lang="zh-CN" altLang="en-US" sz="2000" dirty="0"/>
              <a:t>）又名堆栈，它是一种运算受限的线性表。其限制是仅允许在表的一端进行插入和删除运算。这一端被称为栈顶，相对地，把另一端称为栈底。向一个栈插入新元素又称作进栈、入栈或压栈，它是把新元素放到栈顶元素的上面，使之成为新的栈顶元素；从一个栈删除元素又称作出栈或退栈，它是把栈顶元素删除掉，使其相邻的元素成为新的栈顶元素。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68" y="3284984"/>
            <a:ext cx="3224784" cy="305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栈的实现思想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lang="zh-CN" altLang="en-US" sz="2000" dirty="0"/>
              <a:t>允许进行插入和删除操作的一端称为栈顶</a:t>
            </a:r>
            <a:r>
              <a:rPr lang="en-US" altLang="zh-CN" sz="2000" dirty="0"/>
              <a:t>(top)</a:t>
            </a:r>
            <a:r>
              <a:rPr lang="zh-CN" altLang="en-US" sz="2000" dirty="0"/>
              <a:t>，另一端为栈底</a:t>
            </a:r>
            <a:r>
              <a:rPr lang="en-US" altLang="zh-CN" sz="2000" dirty="0"/>
              <a:t>(bottom)</a:t>
            </a:r>
            <a:r>
              <a:rPr lang="zh-CN" altLang="en-US" sz="2000" dirty="0"/>
              <a:t>；栈底固定，而栈顶浮动；栈中元素个数为零时称为空栈。插入一般称为进栈（</a:t>
            </a:r>
            <a:r>
              <a:rPr lang="en-US" altLang="zh-CN" sz="2000" dirty="0"/>
              <a:t>push</a:t>
            </a:r>
            <a:r>
              <a:rPr lang="zh-CN" altLang="en-US" sz="2000" dirty="0"/>
              <a:t>），删除则称为退栈（</a:t>
            </a:r>
            <a:r>
              <a:rPr lang="en-US" altLang="zh-CN" sz="2000" dirty="0"/>
              <a:t>pop</a:t>
            </a:r>
            <a:r>
              <a:rPr lang="zh-CN" altLang="en-US" sz="2000" dirty="0"/>
              <a:t>）。栈也称为后进先出表。具体过程如下图所示。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85586"/>
            <a:ext cx="4399006" cy="39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实现代码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807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）数组版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578" y="870525"/>
            <a:ext cx="3485714" cy="57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460" y="1340768"/>
            <a:ext cx="3276600" cy="37814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653136"/>
            <a:ext cx="220494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3688" y="4088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链表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08720"/>
            <a:ext cx="4561905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4664"/>
            <a:ext cx="3476190" cy="3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04664"/>
            <a:ext cx="3800000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25" name="矩形 6"/>
          <p:cNvSpPr>
            <a:spLocks noChangeArrowheads="1"/>
          </p:cNvSpPr>
          <p:nvPr/>
        </p:nvSpPr>
        <p:spPr bwMode="auto">
          <a:xfrm>
            <a:off x="93663" y="28575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79712" y="40886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栈的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主要应用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712" y="954370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）括号匹配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（比较基础）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）二进制转化（比较基础）</a:t>
            </a:r>
            <a:endParaRPr lang="en-US" altLang="zh-CN" sz="2000" kern="0" dirty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000" kern="0" dirty="0">
                <a:solidFill>
                  <a:sysClr val="windowText" lastClr="000000"/>
                </a:solidFill>
              </a:rPr>
              <a:t>3</a:t>
            </a:r>
            <a:r>
              <a:rPr lang="zh-CN" altLang="en-US" sz="2000" kern="0" dirty="0">
                <a:solidFill>
                  <a:sysClr val="windowText" lastClr="000000"/>
                </a:solidFill>
              </a:rPr>
              <a:t>）优化深度优先搜索（提高）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31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1244</Words>
  <Application>Microsoft Office PowerPoint</Application>
  <PresentationFormat>全屏显示(4:3)</PresentationFormat>
  <Paragraphs>189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Brush Script Std</vt:lpstr>
      <vt:lpstr>Gulim</vt:lpstr>
      <vt:lpstr>楷体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杨卓</cp:lastModifiedBy>
  <cp:revision>374</cp:revision>
  <dcterms:created xsi:type="dcterms:W3CDTF">2013-10-30T09:04:50Z</dcterms:created>
  <dcterms:modified xsi:type="dcterms:W3CDTF">2017-01-13T08:01:46Z</dcterms:modified>
</cp:coreProperties>
</file>