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2" r:id="rId19"/>
    <p:sldId id="275" r:id="rId20"/>
    <p:sldId id="277" r:id="rId21"/>
    <p:sldId id="276" r:id="rId22"/>
    <p:sldId id="273" r:id="rId23"/>
    <p:sldId id="274" r:id="rId24"/>
    <p:sldId id="280" r:id="rId25"/>
    <p:sldId id="281" r:id="rId26"/>
    <p:sldId id="278" r:id="rId27"/>
    <p:sldId id="284" r:id="rId28"/>
    <p:sldId id="285" r:id="rId29"/>
    <p:sldId id="286" r:id="rId30"/>
    <p:sldId id="291" r:id="rId31"/>
    <p:sldId id="293" r:id="rId32"/>
    <p:sldId id="287" r:id="rId33"/>
    <p:sldId id="290" r:id="rId34"/>
    <p:sldId id="292" r:id="rId35"/>
    <p:sldId id="288" r:id="rId36"/>
    <p:sldId id="289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排序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2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对数组</a:t>
            </a:r>
            <a:r>
              <a:rPr lang="en-US" altLang="zh-CN" dirty="0"/>
              <a:t>a[5</a:t>
            </a:r>
            <a:r>
              <a:rPr lang="en-US" altLang="zh-CN" dirty="0" smtClean="0"/>
              <a:t>]={3,9,7,1,6}</a:t>
            </a:r>
            <a:r>
              <a:rPr lang="zh-CN" altLang="en-US" dirty="0"/>
              <a:t>进</a:t>
            </a:r>
            <a:r>
              <a:rPr lang="zh-CN" altLang="en-US" dirty="0" smtClean="0"/>
              <a:t>行插入排序练习。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选择排序（</a:t>
            </a:r>
            <a:r>
              <a:rPr lang="en-US" altLang="zh-CN" dirty="0"/>
              <a:t>Selection sort</a:t>
            </a:r>
            <a:r>
              <a:rPr lang="zh-CN" altLang="en-US" dirty="0"/>
              <a:t>）是一种简单直观的排序算法。它的工作原理是每一次从待排序的数据元素中选出最小（或最大）的一个元素，存放在序列的起始位置，直到全部待排序的数据元素排完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</a:t>
            </a:r>
            <a:r>
              <a:rPr lang="zh-CN" altLang="en-US" dirty="0"/>
              <a:t>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3718052" cy="43555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xuanzepaixu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smtClean="0"/>
              <a:t>a 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mi=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j=</a:t>
            </a:r>
            <a:r>
              <a:rPr lang="en-US" altLang="zh-CN" dirty="0" err="1"/>
              <a:t>i;j</a:t>
            </a:r>
            <a:r>
              <a:rPr lang="en-US" altLang="zh-CN" dirty="0"/>
              <a:t>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if(a[j]&lt;a[mi])</a:t>
            </a:r>
          </a:p>
          <a:p>
            <a:r>
              <a:rPr lang="en-US" altLang="zh-CN" dirty="0"/>
              <a:t>                mi=j;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swap(a[mi],a[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1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对数组</a:t>
            </a:r>
            <a:r>
              <a:rPr lang="en-US" altLang="zh-CN" dirty="0"/>
              <a:t>a[5</a:t>
            </a:r>
            <a:r>
              <a:rPr lang="en-US" altLang="zh-CN" dirty="0" smtClean="0"/>
              <a:t>]={3,9,7,1,6}</a:t>
            </a:r>
            <a:r>
              <a:rPr lang="zh-CN" altLang="en-US" dirty="0"/>
              <a:t>进</a:t>
            </a:r>
            <a:r>
              <a:rPr lang="zh-CN" altLang="en-US" dirty="0" smtClean="0"/>
              <a:t>行选择排序练习。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0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冒泡排序（</a:t>
            </a:r>
            <a:r>
              <a:rPr lang="en-US" altLang="zh-CN" dirty="0"/>
              <a:t>Bubble Sort</a:t>
            </a:r>
            <a:r>
              <a:rPr lang="zh-CN" altLang="en-US" dirty="0"/>
              <a:t>），是一种计算机科学领域的较简单的排序算法。它重复地走访过要排序的数</a:t>
            </a:r>
            <a:r>
              <a:rPr lang="zh-CN" altLang="en-US" dirty="0" smtClean="0"/>
              <a:t>列，</a:t>
            </a:r>
            <a:r>
              <a:rPr lang="zh-CN" altLang="en-US" dirty="0"/>
              <a:t>一次比较两个元素，如果他们的顺序错误就把他们交换过来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rot="10800000" flipV="1">
            <a:off x="1069848" y="2854142"/>
            <a:ext cx="100584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具体步骤：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比较相邻的元素。如果第一个比第二个大，就交换他们两个。</a:t>
            </a:r>
          </a:p>
          <a:p>
            <a:pPr marL="0" marR="0" lvl="0" indent="3175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对每一对相邻元素作同样的工作，从开始第一对到结尾的最后一对。在这一点，最后的元素应该会是最大的数。</a:t>
            </a:r>
          </a:p>
          <a:p>
            <a:pPr marL="0" marR="0" lvl="0" indent="3175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针对所有的元素重复以上的步骤，除了最后一个。</a:t>
            </a:r>
          </a:p>
          <a:p>
            <a:pPr marL="0" marR="0" lvl="0" indent="31750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持续每次对越来越少的元素重复上面的步骤，直到没有任何一对数字需要比较。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</a:t>
            </a:r>
            <a:r>
              <a:rPr lang="zh-CN" altLang="en-US" dirty="0"/>
              <a:t>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3845052" cy="40507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maopaopaixu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a,int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j=0;j&lt;n-1;j++)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if(a[j]&gt;a[j+1])</a:t>
            </a:r>
          </a:p>
          <a:p>
            <a:r>
              <a:rPr lang="en-US" altLang="zh-CN" dirty="0"/>
              <a:t>            swap(a[j],a[j+1]);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4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对数组</a:t>
            </a:r>
            <a:r>
              <a:rPr lang="en-US" altLang="zh-CN" dirty="0"/>
              <a:t>a[5</a:t>
            </a:r>
            <a:r>
              <a:rPr lang="en-US" altLang="zh-CN" dirty="0" smtClean="0"/>
              <a:t>]={3,9,7,1,6}</a:t>
            </a:r>
            <a:r>
              <a:rPr lang="zh-CN" altLang="en-US" dirty="0"/>
              <a:t>进</a:t>
            </a:r>
            <a:r>
              <a:rPr lang="zh-CN" altLang="en-US" dirty="0" smtClean="0"/>
              <a:t>行冒泡排序练习。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0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两大类时间复杂度的排序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插入排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选择排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冒泡排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𝒏𝒍𝒐𝒈𝒏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3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en-US" altLang="zh-CN" dirty="0" smtClean="0"/>
          </a:p>
          <a:p>
            <a:r>
              <a:rPr lang="zh-CN" altLang="en-US" dirty="0"/>
              <a:t>堆排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归</a:t>
            </a:r>
            <a:r>
              <a:rPr lang="zh-CN" altLang="en-US" dirty="0" smtClean="0"/>
              <a:t>并排序</a:t>
            </a:r>
            <a:endParaRPr lang="en-US" altLang="zh-CN" dirty="0" smtClean="0"/>
          </a:p>
          <a:p>
            <a:r>
              <a:rPr lang="zh-CN" altLang="en-US" dirty="0"/>
              <a:t>希尔排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81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快速排序是一种基于分治法的</a:t>
                </a:r>
                <a:r>
                  <a:rPr lang="en-US" altLang="zh-CN" b="0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的排序算法，由于效率较高，被广泛使用。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4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分治法中用递归求解问题，每层递归中应用一下三个步骤：</a:t>
            </a:r>
            <a:endParaRPr lang="en-US" altLang="zh-CN" dirty="0" smtClean="0"/>
          </a:p>
          <a:p>
            <a:r>
              <a:rPr lang="zh-CN" altLang="en-US" b="1" dirty="0" smtClean="0"/>
              <a:t>分解</a:t>
            </a:r>
            <a:r>
              <a:rPr lang="en-US" altLang="zh-CN" b="1" dirty="0" smtClean="0"/>
              <a:t>(Divide)</a:t>
            </a:r>
            <a:r>
              <a:rPr lang="zh-CN" altLang="en-US" b="1" dirty="0" smtClean="0"/>
              <a:t>步骤</a:t>
            </a:r>
            <a:r>
              <a:rPr lang="zh-CN" altLang="en-US" dirty="0" smtClean="0"/>
              <a:t>：将问题划分为一些子问题，子问题的形式和原问题一样，只是规模更小；</a:t>
            </a:r>
            <a:endParaRPr lang="en-US" altLang="zh-CN" dirty="0" smtClean="0"/>
          </a:p>
          <a:p>
            <a:r>
              <a:rPr lang="zh-CN" altLang="en-US" b="1" dirty="0"/>
              <a:t>解</a:t>
            </a:r>
            <a:r>
              <a:rPr lang="zh-CN" altLang="en-US" b="1" dirty="0" smtClean="0"/>
              <a:t>决</a:t>
            </a:r>
            <a:r>
              <a:rPr lang="en-US" altLang="zh-CN" b="1" dirty="0" smtClean="0"/>
              <a:t>(Conquer)</a:t>
            </a:r>
            <a:r>
              <a:rPr lang="zh-CN" altLang="en-US" b="1" dirty="0" smtClean="0"/>
              <a:t>步骤</a:t>
            </a:r>
            <a:r>
              <a:rPr lang="zh-CN" altLang="en-US" dirty="0" smtClean="0"/>
              <a:t>：递归地求解出子问题。如果子问题的规模足够小，则停止递归，直接求解；</a:t>
            </a:r>
            <a:endParaRPr lang="en-US" altLang="zh-CN" dirty="0" smtClean="0"/>
          </a:p>
          <a:p>
            <a:r>
              <a:rPr lang="zh-CN" altLang="en-US" b="1" dirty="0"/>
              <a:t>合</a:t>
            </a:r>
            <a:r>
              <a:rPr lang="zh-CN" altLang="en-US" b="1" dirty="0" smtClean="0"/>
              <a:t>并</a:t>
            </a:r>
            <a:r>
              <a:rPr lang="en-US" altLang="zh-CN" b="1" dirty="0" smtClean="0"/>
              <a:t>(Combine)</a:t>
            </a:r>
            <a:r>
              <a:rPr lang="zh-CN" altLang="en-US" b="1" dirty="0" smtClean="0"/>
              <a:t>步骤</a:t>
            </a:r>
            <a:r>
              <a:rPr lang="zh-CN" altLang="en-US" dirty="0" smtClean="0"/>
              <a:t>：将子问题的解组合成原问题的解；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4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3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分解：数组</a:t>
            </a:r>
            <a:r>
              <a:rPr lang="en-US" altLang="zh-CN" dirty="0" smtClean="0"/>
              <a:t>A[p...r]</a:t>
            </a:r>
            <a:r>
              <a:rPr lang="zh-CN" altLang="en-US" dirty="0" smtClean="0"/>
              <a:t>被划分为两个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可能为空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子数组</a:t>
            </a:r>
            <a:r>
              <a:rPr lang="en-US" altLang="zh-CN" dirty="0" smtClean="0"/>
              <a:t>A[p…q-1]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A[q+1…r]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A[p…q-1]</a:t>
            </a:r>
            <a:r>
              <a:rPr lang="zh-CN" altLang="en-US" dirty="0" smtClean="0"/>
              <a:t>中的每个元素都小于等于</a:t>
            </a:r>
            <a:r>
              <a:rPr lang="en-US" altLang="zh-CN" dirty="0" smtClean="0"/>
              <a:t>A[q]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A[q]</a:t>
            </a:r>
            <a:r>
              <a:rPr lang="zh-CN" altLang="en-US" dirty="0" smtClean="0"/>
              <a:t>也小于等于</a:t>
            </a:r>
            <a:r>
              <a:rPr lang="en-US" altLang="zh-CN" dirty="0" smtClean="0"/>
              <a:t>A[q+1...r]</a:t>
            </a:r>
            <a:r>
              <a:rPr lang="zh-CN" altLang="en-US" dirty="0" smtClean="0"/>
              <a:t>中的每个元素，其中计算下标</a:t>
            </a:r>
            <a:r>
              <a:rPr lang="en-US" altLang="zh-CN" dirty="0" smtClean="0"/>
              <a:t>q</a:t>
            </a:r>
            <a:r>
              <a:rPr lang="zh-CN" altLang="en-US" dirty="0" smtClean="0"/>
              <a:t>也是划分的一部分；</a:t>
            </a:r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决：通过递归调用快速排序，对数组</a:t>
            </a:r>
            <a:r>
              <a:rPr lang="en-US" altLang="zh-CN" dirty="0" smtClean="0"/>
              <a:t>A[p…q-1]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A[q+1…r]</a:t>
            </a:r>
            <a:r>
              <a:rPr lang="zh-CN" altLang="en-US" dirty="0" smtClean="0"/>
              <a:t>进行排序；</a:t>
            </a:r>
            <a:endParaRPr lang="en-US" altLang="zh-CN" dirty="0" smtClean="0"/>
          </a:p>
          <a:p>
            <a:r>
              <a:rPr lang="zh-CN" altLang="en-US" dirty="0"/>
              <a:t>合</a:t>
            </a:r>
            <a:r>
              <a:rPr lang="zh-CN" altLang="en-US" dirty="0" smtClean="0"/>
              <a:t>并：因为子数组都是原址排序的，所以不需合并操作，数组</a:t>
            </a:r>
            <a:r>
              <a:rPr lang="en-US" altLang="zh-CN" dirty="0" smtClean="0"/>
              <a:t>A[p…r]</a:t>
            </a:r>
            <a:r>
              <a:rPr lang="zh-CN" altLang="en-US" dirty="0" smtClean="0"/>
              <a:t>已经有序；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96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伪代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KUAISUPAIXU</a:t>
            </a:r>
            <a:r>
              <a:rPr lang="en-US" altLang="zh-CN" dirty="0" smtClean="0"/>
              <a:t>( A , p , r )</a:t>
            </a:r>
          </a:p>
          <a:p>
            <a:pPr marL="0" indent="0">
              <a:buNone/>
            </a:pPr>
            <a:r>
              <a:rPr lang="en-US" altLang="zh-CN" dirty="0" smtClean="0"/>
              <a:t>	if     p&lt;r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q = </a:t>
            </a:r>
            <a:r>
              <a:rPr lang="en-US" altLang="zh-CN" dirty="0" smtClean="0">
                <a:solidFill>
                  <a:srgbClr val="FF0000"/>
                </a:solidFill>
              </a:rPr>
              <a:t>HUAFEN</a:t>
            </a:r>
            <a:r>
              <a:rPr lang="en-US" altLang="zh-CN" dirty="0" smtClean="0"/>
              <a:t>( A , p , r )</a:t>
            </a:r>
          </a:p>
          <a:p>
            <a:pPr marL="0" indent="0">
              <a:buNone/>
            </a:pPr>
            <a:r>
              <a:rPr lang="en-US" altLang="zh-CN" dirty="0" smtClean="0"/>
              <a:t>	       </a:t>
            </a:r>
            <a:r>
              <a:rPr lang="en-US" altLang="zh-CN" dirty="0" smtClean="0">
                <a:solidFill>
                  <a:srgbClr val="00B050"/>
                </a:solidFill>
              </a:rPr>
              <a:t>KUAISUPAIXU</a:t>
            </a:r>
            <a:r>
              <a:rPr lang="en-US" altLang="zh-CN" dirty="0" smtClean="0"/>
              <a:t>( A , p , q-1 )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B050"/>
                </a:solidFill>
              </a:rPr>
              <a:t>KUAISUPAIXU</a:t>
            </a:r>
            <a:r>
              <a:rPr lang="en-US" altLang="zh-CN" dirty="0" smtClean="0"/>
              <a:t>( A , q+1 , r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3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</a:t>
            </a:r>
            <a:r>
              <a:rPr lang="zh-CN" altLang="en-US" dirty="0"/>
              <a:t>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9048" y="1790700"/>
            <a:ext cx="3880104" cy="50546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huafen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l,int</a:t>
            </a:r>
            <a:r>
              <a:rPr lang="en-US" altLang="zh-CN" dirty="0"/>
              <a:t> 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x=a[r];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=l;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l;i</a:t>
            </a:r>
            <a:r>
              <a:rPr lang="en-US" altLang="zh-CN" dirty="0"/>
              <a:t>&lt;</a:t>
            </a:r>
            <a:r>
              <a:rPr lang="en-US" altLang="zh-CN" dirty="0" err="1"/>
              <a:t>r;i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if(a[</a:t>
            </a:r>
            <a:r>
              <a:rPr lang="en-US" altLang="zh-CN" dirty="0" err="1"/>
              <a:t>i</a:t>
            </a:r>
            <a:r>
              <a:rPr lang="en-US" altLang="zh-CN" dirty="0"/>
              <a:t>]&lt;=x)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    swap(a[</a:t>
            </a:r>
            <a:r>
              <a:rPr lang="en-US" altLang="zh-CN" dirty="0" err="1"/>
              <a:t>i</a:t>
            </a:r>
            <a:r>
              <a:rPr lang="en-US" altLang="zh-CN" dirty="0"/>
              <a:t>],a[</a:t>
            </a:r>
            <a:r>
              <a:rPr lang="en-US" altLang="zh-CN" dirty="0" err="1"/>
              <a:t>pos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pos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swap(a[</a:t>
            </a:r>
            <a:r>
              <a:rPr lang="en-US" altLang="zh-CN" dirty="0" err="1"/>
              <a:t>pos</a:t>
            </a:r>
            <a:r>
              <a:rPr lang="en-US" altLang="zh-CN" dirty="0"/>
              <a:t>],a[r]);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pos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69848" y="1803400"/>
            <a:ext cx="4445000" cy="505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kuaisupaixu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l,int</a:t>
            </a:r>
            <a:r>
              <a:rPr lang="en-US" altLang="zh-CN" dirty="0"/>
              <a:t> 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if(l&lt;r)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pos</a:t>
            </a:r>
            <a:r>
              <a:rPr lang="en-US" altLang="zh-CN" dirty="0"/>
              <a:t>=</a:t>
            </a:r>
            <a:r>
              <a:rPr lang="en-US" altLang="zh-CN" dirty="0" err="1"/>
              <a:t>huafen</a:t>
            </a:r>
            <a:r>
              <a:rPr lang="en-US" altLang="zh-CN" dirty="0"/>
              <a:t>(</a:t>
            </a:r>
            <a:r>
              <a:rPr lang="en-US" altLang="zh-CN" dirty="0" err="1"/>
              <a:t>a,l,r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kuaisupaixu</a:t>
            </a:r>
            <a:r>
              <a:rPr lang="en-US" altLang="zh-CN" dirty="0"/>
              <a:t>(a,l,pos-1);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kuaisupaixu</a:t>
            </a:r>
            <a:r>
              <a:rPr lang="en-US" altLang="zh-CN" dirty="0"/>
              <a:t>(a,pos+1,r);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对数组</a:t>
            </a:r>
            <a:r>
              <a:rPr lang="en-US" altLang="zh-CN" dirty="0"/>
              <a:t>a[5</a:t>
            </a:r>
            <a:r>
              <a:rPr lang="en-US" altLang="zh-CN" dirty="0" smtClean="0"/>
              <a:t>]={3,9,7,1,6}</a:t>
            </a:r>
            <a:r>
              <a:rPr lang="zh-CN" altLang="en-US" dirty="0"/>
              <a:t>进</a:t>
            </a:r>
            <a:r>
              <a:rPr lang="zh-CN" altLang="en-US" dirty="0" smtClean="0"/>
              <a:t>行快速排序练习。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4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</a:t>
            </a:r>
            <a:r>
              <a:rPr lang="zh-CN" altLang="en-US" dirty="0" smtClean="0"/>
              <a:t>中的快速排序模板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 </a:t>
            </a:r>
            <a:r>
              <a:rPr lang="zh-CN" altLang="en-US" dirty="0" smtClean="0"/>
              <a:t>中有现成的快速排序模板，可以直接调。</a:t>
            </a:r>
            <a:endParaRPr lang="en-US" altLang="zh-CN" dirty="0" smtClean="0"/>
          </a:p>
          <a:p>
            <a:r>
              <a:rPr lang="zh-CN" altLang="en-US" dirty="0" smtClean="0"/>
              <a:t>快速排序</a:t>
            </a:r>
            <a:r>
              <a:rPr lang="zh-CN" altLang="en-US" dirty="0"/>
              <a:t>在</a:t>
            </a:r>
            <a:r>
              <a:rPr lang="zh-CN" altLang="en-US" dirty="0" smtClean="0"/>
              <a:t>头</a:t>
            </a:r>
            <a:r>
              <a:rPr lang="zh-CN" altLang="en-US" dirty="0"/>
              <a:t>文</a:t>
            </a:r>
            <a:r>
              <a:rPr lang="zh-CN" altLang="en-US" dirty="0" smtClean="0"/>
              <a:t>件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sort(</a:t>
            </a:r>
            <a:r>
              <a:rPr lang="zh-CN" altLang="en-US" dirty="0" smtClean="0"/>
              <a:t>头地址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，可对数组从小到大排序；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sort(</a:t>
            </a:r>
            <a:r>
              <a:rPr lang="zh-CN" altLang="en-US" dirty="0"/>
              <a:t>头地址</a:t>
            </a:r>
            <a:r>
              <a:rPr lang="en-US" altLang="zh-CN" dirty="0"/>
              <a:t>,</a:t>
            </a:r>
            <a:r>
              <a:rPr lang="zh-CN" altLang="en-US" dirty="0"/>
              <a:t>长</a:t>
            </a:r>
            <a:r>
              <a:rPr lang="zh-CN" altLang="en-US" dirty="0" smtClean="0"/>
              <a:t>度，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，可对数组按</a:t>
            </a:r>
            <a:r>
              <a:rPr lang="en-US" altLang="zh-CN" dirty="0" err="1" smtClean="0"/>
              <a:t>cmp</a:t>
            </a:r>
            <a:r>
              <a:rPr lang="zh-CN" altLang="en-US" dirty="0" smtClean="0"/>
              <a:t>函数进行排序；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684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结构体排序是对结构体进行的某种方式的排序；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要可以通过以下两种方式：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、编写</a:t>
            </a:r>
            <a:r>
              <a:rPr lang="en-US" altLang="zh-CN" dirty="0" err="1" smtClean="0"/>
              <a:t>cmp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sort(</a:t>
            </a:r>
            <a:r>
              <a:rPr lang="zh-CN" altLang="en-US" dirty="0" smtClean="0"/>
              <a:t>数组名，数组长度，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进行排序；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、重载“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”号，使用</a:t>
            </a:r>
            <a:r>
              <a:rPr lang="en-US" altLang="zh-CN" dirty="0"/>
              <a:t>sort(</a:t>
            </a:r>
            <a:r>
              <a:rPr lang="zh-CN" altLang="en-US" dirty="0"/>
              <a:t>数组名，数组长</a:t>
            </a:r>
            <a:r>
              <a:rPr lang="zh-CN" altLang="en-US" dirty="0" smtClean="0"/>
              <a:t>度</a:t>
            </a:r>
            <a:r>
              <a:rPr lang="en-US" altLang="zh-CN" dirty="0" smtClean="0"/>
              <a:t>)</a:t>
            </a:r>
            <a:r>
              <a:rPr lang="zh-CN" altLang="en-US" dirty="0"/>
              <a:t>进行排序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68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8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</a:t>
            </a:r>
            <a:r>
              <a:rPr lang="zh-CN" altLang="en-US" dirty="0" smtClean="0"/>
              <a:t>为查找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在计算机科学中定义为：在一些（有序的</a:t>
            </a:r>
            <a:r>
              <a:rPr lang="en-US" altLang="zh-CN" dirty="0"/>
              <a:t>/</a:t>
            </a:r>
            <a:r>
              <a:rPr lang="zh-CN" altLang="en-US" dirty="0"/>
              <a:t>无序的）数据元素中，通过一定的方法找出与给定关键字相同的数据元素的过程叫做查找。也就是根据给定的某个值，在查找表中确定一个关键字等于给定值的记录或数据元素。</a:t>
            </a:r>
          </a:p>
        </p:txBody>
      </p:sp>
    </p:spTree>
    <p:extLst>
      <p:ext uri="{BB962C8B-B14F-4D97-AF65-F5344CB8AC3E}">
        <p14:creationId xmlns:p14="http://schemas.microsoft.com/office/powerpoint/2010/main" val="167438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两种最常</a:t>
            </a:r>
            <a:r>
              <a:rPr lang="zh-CN" altLang="en-US" dirty="0"/>
              <a:t>见的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en-US" altLang="zh-CN" dirty="0" smtClean="0"/>
          </a:p>
          <a:p>
            <a:r>
              <a:rPr lang="zh-CN" altLang="en-US" dirty="0" smtClean="0"/>
              <a:t>二分查找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59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将查找值顺序逐个与结点值进行比较，相等即为</a:t>
            </a:r>
            <a:r>
              <a:rPr lang="zh-CN" altLang="en-US" dirty="0" smtClean="0"/>
              <a:t>查找</a:t>
            </a:r>
            <a:r>
              <a:rPr lang="zh-CN" altLang="en-US" dirty="0"/>
              <a:t>成功，否则查找失败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例如查找一组数中的最大值、最小值等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37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zh-CN" altLang="en-US" dirty="0" smtClean="0"/>
              <a:t>啥要排序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排序，就是使一串记录，按照其中的某个或某些关键字的大小，递增或递减的排列起来的操作。排序算法，就是如何使得记录按照要求排列的方法。排序算法在很多领域得到相当地重视，尤其是在大量数据的处理方面。一个优秀的算法可以节省大量的资源。在各个领域中考虑到数据的各种限制和规范，要得到一个符合实际的优秀算法，得经过大量的推理和分析。</a:t>
            </a:r>
          </a:p>
        </p:txBody>
      </p:sp>
    </p:spTree>
    <p:extLst>
      <p:ext uri="{BB962C8B-B14F-4D97-AF65-F5344CB8AC3E}">
        <p14:creationId xmlns:p14="http://schemas.microsoft.com/office/powerpoint/2010/main" val="39641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以查</a:t>
            </a:r>
            <a:r>
              <a:rPr lang="zh-CN" altLang="en-US" dirty="0" smtClean="0"/>
              <a:t>找数组</a:t>
            </a:r>
            <a:r>
              <a:rPr lang="en-US" altLang="zh-CN" dirty="0" smtClean="0"/>
              <a:t>a[l]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a[r-1]</a:t>
            </a:r>
            <a:r>
              <a:rPr lang="zh-CN" altLang="en-US" dirty="0" smtClean="0"/>
              <a:t>中的最大值为例：</a:t>
            </a:r>
            <a:endParaRPr lang="it-IT" altLang="zh-CN" dirty="0"/>
          </a:p>
          <a:p>
            <a:r>
              <a:rPr lang="it-IT" altLang="zh-CN" dirty="0" smtClean="0"/>
              <a:t>int </a:t>
            </a:r>
            <a:r>
              <a:rPr lang="it-IT" altLang="zh-CN" dirty="0"/>
              <a:t>zuidazhi(int *a,int l,int r)</a:t>
            </a:r>
          </a:p>
          <a:p>
            <a:r>
              <a:rPr lang="it-IT" altLang="zh-CN" dirty="0"/>
              <a:t>{</a:t>
            </a:r>
          </a:p>
          <a:p>
            <a:r>
              <a:rPr lang="it-IT" altLang="zh-CN" dirty="0"/>
              <a:t>    int ma=a[l];</a:t>
            </a:r>
          </a:p>
          <a:p>
            <a:r>
              <a:rPr lang="it-IT" altLang="zh-CN" dirty="0"/>
              <a:t>    for(int i=l+1;i&lt;r;i++)</a:t>
            </a:r>
          </a:p>
          <a:p>
            <a:r>
              <a:rPr lang="it-IT" altLang="zh-CN" dirty="0"/>
              <a:t>    {</a:t>
            </a:r>
          </a:p>
          <a:p>
            <a:r>
              <a:rPr lang="it-IT" altLang="zh-CN" dirty="0"/>
              <a:t>        if(ma&lt;a[i])</a:t>
            </a:r>
          </a:p>
          <a:p>
            <a:r>
              <a:rPr lang="it-IT" altLang="zh-CN" dirty="0"/>
              <a:t>            ma=a[i];</a:t>
            </a:r>
          </a:p>
          <a:p>
            <a:r>
              <a:rPr lang="it-IT" altLang="zh-CN" dirty="0"/>
              <a:t>    }</a:t>
            </a:r>
          </a:p>
          <a:p>
            <a:r>
              <a:rPr lang="it-IT" altLang="zh-CN" dirty="0"/>
              <a:t>    return ma;</a:t>
            </a:r>
          </a:p>
          <a:p>
            <a:r>
              <a:rPr lang="it-IT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16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[10</a:t>
            </a:r>
            <a:r>
              <a:rPr lang="en-US" altLang="zh-CN" dirty="0"/>
              <a:t>]={67,55,19,36,44,75,12,4,79,31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，顺序查找出其中的最小值。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249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zh-CN" altLang="en-US" dirty="0" smtClean="0"/>
              <a:t>将数据按</a:t>
            </a:r>
            <a:r>
              <a:rPr lang="zh-CN" altLang="en-US" dirty="0"/>
              <a:t>关键字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，其次将查找值与中间位置的值比较，相等，查找成功；不等，则中间数据大于或小于查找值，无论怎样查找将在一半的数据中查找。</a:t>
            </a:r>
          </a:p>
        </p:txBody>
      </p:sp>
    </p:spTree>
    <p:extLst>
      <p:ext uri="{BB962C8B-B14F-4D97-AF65-F5344CB8AC3E}">
        <p14:creationId xmlns:p14="http://schemas.microsoft.com/office/powerpoint/2010/main" val="291899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8442452" cy="405079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erfenchazhao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l,int</a:t>
            </a:r>
            <a:r>
              <a:rPr lang="en-US" altLang="zh-CN" dirty="0"/>
              <a:t> </a:t>
            </a:r>
            <a:r>
              <a:rPr lang="en-US" altLang="zh-CN" dirty="0" err="1"/>
              <a:t>r,int</a:t>
            </a:r>
            <a:r>
              <a:rPr lang="en-US" altLang="zh-CN" dirty="0"/>
              <a:t> x)///</a:t>
            </a:r>
            <a:r>
              <a:rPr lang="zh-CN" altLang="en-US" dirty="0"/>
              <a:t>返回第一个大于</a:t>
            </a:r>
            <a:r>
              <a:rPr lang="en-US" altLang="zh-CN" dirty="0"/>
              <a:t>x</a:t>
            </a:r>
            <a:r>
              <a:rPr lang="zh-CN" altLang="en-US" dirty="0"/>
              <a:t>的数组下标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mid=(</a:t>
            </a:r>
            <a:r>
              <a:rPr lang="en-US" altLang="zh-CN" dirty="0" err="1"/>
              <a:t>l+r</a:t>
            </a:r>
            <a:r>
              <a:rPr lang="en-US" altLang="zh-CN" dirty="0"/>
              <a:t>)/2;</a:t>
            </a:r>
          </a:p>
          <a:p>
            <a:r>
              <a:rPr lang="en-US" altLang="zh-CN" dirty="0"/>
              <a:t>    if(l&gt;r) return l;</a:t>
            </a:r>
          </a:p>
          <a:p>
            <a:r>
              <a:rPr lang="en-US" altLang="zh-CN" dirty="0"/>
              <a:t>    if(a[mid]&lt;=x)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erfenchazhao</a:t>
            </a:r>
            <a:r>
              <a:rPr lang="en-US" altLang="zh-CN" dirty="0"/>
              <a:t>(a,mid+1,r,x);</a:t>
            </a:r>
          </a:p>
          <a:p>
            <a:r>
              <a:rPr lang="en-US" altLang="zh-CN" dirty="0"/>
              <a:t>    if(a[mid]&gt;x)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erfenchazhao</a:t>
            </a:r>
            <a:r>
              <a:rPr lang="en-US" altLang="zh-CN" dirty="0"/>
              <a:t>(a,l,mid-1,x);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593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[10</a:t>
            </a:r>
            <a:r>
              <a:rPr lang="en-US" altLang="zh-CN" dirty="0"/>
              <a:t>]={1,2,2,4,9,12,33,66,99,100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，用二分查找求第一个大于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91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STL</a:t>
            </a:r>
            <a:r>
              <a:rPr lang="zh-CN" altLang="en-US" dirty="0" smtClean="0"/>
              <a:t>中的</a:t>
            </a:r>
            <a:r>
              <a:rPr lang="zh-CN" altLang="en-US" dirty="0"/>
              <a:t>二</a:t>
            </a:r>
            <a:r>
              <a:rPr lang="zh-CN" altLang="en-US" dirty="0" smtClean="0"/>
              <a:t>分查找模板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 </a:t>
            </a:r>
            <a:r>
              <a:rPr lang="zh-CN" altLang="en-US" dirty="0" smtClean="0"/>
              <a:t>中有现成</a:t>
            </a:r>
            <a:r>
              <a:rPr lang="zh-CN" altLang="en-US" dirty="0"/>
              <a:t>的二分查找模</a:t>
            </a:r>
            <a:r>
              <a:rPr lang="zh-CN" altLang="en-US" dirty="0" smtClean="0"/>
              <a:t>板，可以直接调</a:t>
            </a:r>
            <a:r>
              <a:rPr lang="zh-CN" altLang="en-US" dirty="0"/>
              <a:t>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upper_bound</a:t>
            </a:r>
            <a:r>
              <a:rPr lang="en-US" altLang="zh-CN" dirty="0" smtClean="0"/>
              <a:t>(*begin,*</a:t>
            </a:r>
            <a:r>
              <a:rPr lang="en-US" altLang="zh-CN" dirty="0" err="1" smtClean="0"/>
              <a:t>last,x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</a:t>
            </a:r>
            <a:r>
              <a:rPr lang="zh-CN" altLang="en-US" dirty="0" smtClean="0">
                <a:solidFill>
                  <a:srgbClr val="00B050"/>
                </a:solidFill>
              </a:rPr>
              <a:t>非递减序列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begin,last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的第一个大于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的地址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/>
              <a:t>例如数组</a:t>
            </a:r>
            <a:r>
              <a:rPr lang="en-US" altLang="zh-CN" dirty="0" smtClean="0"/>
              <a:t>number=[1,2,2,4]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upper_bound</a:t>
            </a:r>
            <a:r>
              <a:rPr lang="en-US" altLang="zh-CN" dirty="0" smtClean="0"/>
              <a:t>(2</a:t>
            </a:r>
            <a:r>
              <a:rPr lang="en-US" altLang="zh-CN" dirty="0"/>
              <a:t>)</a:t>
            </a:r>
            <a:r>
              <a:rPr lang="zh-CN" altLang="en-US" dirty="0"/>
              <a:t>后，返回</a:t>
            </a:r>
            <a:r>
              <a:rPr lang="zh-CN" altLang="en-US" dirty="0" smtClean="0"/>
              <a:t>的地址是</a:t>
            </a:r>
            <a:r>
              <a:rPr lang="en-US" altLang="zh-CN" dirty="0" smtClean="0"/>
              <a:t>number+3</a:t>
            </a:r>
            <a:r>
              <a:rPr lang="zh-CN" altLang="en-US" dirty="0" smtClean="0"/>
              <a:t>，也</a:t>
            </a:r>
            <a:r>
              <a:rPr lang="zh-CN" altLang="en-US" dirty="0"/>
              <a:t>就是</a:t>
            </a:r>
            <a:r>
              <a:rPr lang="en-US" altLang="zh-CN" dirty="0"/>
              <a:t>4</a:t>
            </a:r>
            <a:r>
              <a:rPr lang="zh-CN" altLang="en-US" dirty="0"/>
              <a:t>所在的位置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 如</a:t>
            </a:r>
            <a:r>
              <a:rPr lang="zh-CN" altLang="en-US" dirty="0"/>
              <a:t>果插入元素大</a:t>
            </a:r>
            <a:r>
              <a:rPr lang="zh-CN" altLang="en-US" dirty="0" smtClean="0"/>
              <a:t>于等于数</a:t>
            </a:r>
            <a:r>
              <a:rPr lang="zh-CN" altLang="en-US" dirty="0"/>
              <a:t>组中全部元素，返回的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number+last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。（</a:t>
            </a:r>
            <a:r>
              <a:rPr lang="zh-CN" altLang="en-US" dirty="0"/>
              <a:t>注意：此</a:t>
            </a:r>
            <a:r>
              <a:rPr lang="zh-CN" altLang="en-US" dirty="0" smtClean="0"/>
              <a:t>时</a:t>
            </a:r>
            <a:r>
              <a:rPr lang="zh-CN" altLang="en-US" dirty="0"/>
              <a:t>指针</a:t>
            </a:r>
            <a:r>
              <a:rPr lang="zh-CN" altLang="en-US" dirty="0" smtClean="0"/>
              <a:t>越</a:t>
            </a:r>
            <a:r>
              <a:rPr lang="zh-CN" altLang="en-US" dirty="0"/>
              <a:t>界！！）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/>
              <a:t>lower_bound</a:t>
            </a:r>
            <a:r>
              <a:rPr lang="en-US" altLang="zh-CN" dirty="0"/>
              <a:t>(*begin,*</a:t>
            </a:r>
            <a:r>
              <a:rPr lang="en-US" altLang="zh-CN" dirty="0" err="1" smtClean="0"/>
              <a:t>last,x</a:t>
            </a:r>
            <a:r>
              <a:rPr lang="en-US" altLang="zh-CN" dirty="0"/>
              <a:t>)</a:t>
            </a:r>
            <a:r>
              <a:rPr lang="zh-CN" altLang="en-US" dirty="0"/>
              <a:t>返回</a:t>
            </a:r>
            <a:r>
              <a:rPr lang="zh-CN" altLang="en-US" dirty="0">
                <a:solidFill>
                  <a:srgbClr val="00B050"/>
                </a:solidFill>
              </a:rPr>
              <a:t>非递减序</a:t>
            </a:r>
            <a:r>
              <a:rPr lang="zh-CN" altLang="en-US" dirty="0" smtClean="0">
                <a:solidFill>
                  <a:srgbClr val="00B050"/>
                </a:solidFill>
              </a:rPr>
              <a:t>列</a:t>
            </a:r>
            <a:r>
              <a:rPr lang="en-US" altLang="zh-CN" dirty="0" smtClean="0"/>
              <a:t>[</a:t>
            </a:r>
            <a:r>
              <a:rPr lang="en-US" altLang="zh-CN" dirty="0" err="1"/>
              <a:t>begin,last</a:t>
            </a:r>
            <a:r>
              <a:rPr lang="en-US" altLang="zh-CN" dirty="0"/>
              <a:t>)</a:t>
            </a:r>
            <a:r>
              <a:rPr lang="zh-CN" altLang="en-US" dirty="0"/>
              <a:t>的第一个大</a:t>
            </a:r>
            <a:r>
              <a:rPr lang="zh-CN" altLang="en-US" dirty="0" smtClean="0"/>
              <a:t>于或等于</a:t>
            </a:r>
            <a:r>
              <a:rPr lang="en-US" altLang="zh-CN" dirty="0" smtClean="0"/>
              <a:t>x</a:t>
            </a:r>
            <a:r>
              <a:rPr lang="zh-CN" altLang="en-US" dirty="0"/>
              <a:t>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/>
              <a:t>如数组</a:t>
            </a:r>
            <a:r>
              <a:rPr lang="en-US" altLang="zh-CN" dirty="0"/>
              <a:t>number=[1,2,2,4]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lower_bound</a:t>
            </a:r>
            <a:r>
              <a:rPr lang="en-US" altLang="zh-CN" dirty="0" smtClean="0"/>
              <a:t>(2</a:t>
            </a:r>
            <a:r>
              <a:rPr lang="en-US" altLang="zh-CN" dirty="0"/>
              <a:t>)</a:t>
            </a:r>
            <a:r>
              <a:rPr lang="zh-CN" altLang="en-US" dirty="0"/>
              <a:t>后，返回的地址是</a:t>
            </a:r>
            <a:r>
              <a:rPr lang="en-US" altLang="zh-CN" dirty="0" smtClean="0"/>
              <a:t>number+1</a:t>
            </a:r>
            <a:r>
              <a:rPr lang="zh-CN" altLang="en-US" dirty="0" smtClean="0"/>
              <a:t>，</a:t>
            </a:r>
            <a:r>
              <a:rPr lang="zh-CN" altLang="en-US" dirty="0"/>
              <a:t>也就</a:t>
            </a:r>
            <a:r>
              <a:rPr lang="zh-CN" altLang="en-US" dirty="0" smtClean="0"/>
              <a:t>是</a:t>
            </a:r>
            <a:r>
              <a:rPr lang="zh-CN" altLang="en-US" dirty="0"/>
              <a:t>第一个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所</a:t>
            </a:r>
            <a:r>
              <a:rPr lang="zh-CN" altLang="en-US" dirty="0"/>
              <a:t>在的位置</a:t>
            </a:r>
            <a:r>
              <a:rPr lang="en-US" altLang="zh-CN" dirty="0"/>
              <a:t>,</a:t>
            </a:r>
            <a:r>
              <a:rPr lang="zh-CN" altLang="en-US" dirty="0"/>
              <a:t> 如果插入元素大于数组中全部元素，返回的是</a:t>
            </a:r>
            <a:r>
              <a:rPr lang="en-US" altLang="zh-CN" dirty="0" err="1"/>
              <a:t>number+last</a:t>
            </a:r>
            <a:r>
              <a:rPr lang="en-US" altLang="zh-CN" dirty="0"/>
              <a:t> </a:t>
            </a:r>
            <a:r>
              <a:rPr lang="zh-CN" altLang="en-US" dirty="0"/>
              <a:t>。（注意：此时指针越界</a:t>
            </a:r>
            <a:r>
              <a:rPr lang="zh-CN" altLang="en-US" dirty="0" smtClean="0"/>
              <a:t>！！）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754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中的二分查找模板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非递增序列可通过</a:t>
            </a:r>
            <a:r>
              <a:rPr lang="en-US" altLang="zh-CN" dirty="0"/>
              <a:t>reverse(*begin</a:t>
            </a:r>
            <a:r>
              <a:rPr lang="en-US" altLang="zh-CN" dirty="0" smtClean="0"/>
              <a:t>,*last),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begin,last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转为非递减序列；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组任意元素的地址</a:t>
            </a:r>
            <a:r>
              <a:rPr lang="en-US" altLang="zh-CN" dirty="0" smtClean="0"/>
              <a:t>&amp;(a[k])=&amp;(a[0])+k=</a:t>
            </a:r>
            <a:r>
              <a:rPr lang="en-US" altLang="zh-CN" dirty="0" err="1" smtClean="0"/>
              <a:t>a+k</a:t>
            </a:r>
            <a:r>
              <a:rPr lang="en-US" altLang="zh-CN" dirty="0" smtClean="0"/>
              <a:t>;</a:t>
            </a:r>
            <a:r>
              <a:rPr lang="zh-CN" altLang="en-US" dirty="0" smtClean="0"/>
              <a:t>因此通过地址的“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”运算可以得到数组下标；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054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69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有哪些排序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r>
              <a:rPr lang="zh-CN" altLang="en-US" dirty="0"/>
              <a:t>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选</a:t>
            </a:r>
            <a:r>
              <a:rPr lang="zh-CN" altLang="en-US" dirty="0" smtClean="0"/>
              <a:t>择排序</a:t>
            </a:r>
            <a:endParaRPr lang="en-US" altLang="zh-CN" dirty="0" smtClean="0"/>
          </a:p>
          <a:p>
            <a:r>
              <a:rPr lang="zh-CN" altLang="en-US" dirty="0"/>
              <a:t>冒</a:t>
            </a:r>
            <a:r>
              <a:rPr lang="zh-CN" altLang="en-US" dirty="0" smtClean="0"/>
              <a:t>泡排序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速排序</a:t>
            </a:r>
            <a:endParaRPr lang="en-US" altLang="zh-CN" dirty="0" smtClean="0"/>
          </a:p>
          <a:p>
            <a:r>
              <a:rPr lang="zh-CN" altLang="en-US" dirty="0" smtClean="0"/>
              <a:t>希尔排序</a:t>
            </a:r>
            <a:endParaRPr lang="en-US" altLang="zh-CN" dirty="0" smtClean="0"/>
          </a:p>
          <a:p>
            <a:r>
              <a:rPr lang="zh-CN" altLang="en-US" dirty="0"/>
              <a:t>堆排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归</a:t>
            </a:r>
            <a:r>
              <a:rPr lang="zh-CN" altLang="en-US" dirty="0" smtClean="0"/>
              <a:t>并排序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1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4353052" cy="4050792"/>
          </a:xfrm>
        </p:spPr>
        <p:txBody>
          <a:bodyPr/>
          <a:lstStyle/>
          <a:p>
            <a:r>
              <a:rPr lang="zh-CN" altLang="en-US" dirty="0"/>
              <a:t>在计算机科学中，算法的时间复杂度是一个函数，它定量描述了该算法的运行时间</a:t>
            </a:r>
            <a:r>
              <a:rPr lang="zh-CN" altLang="en-US" dirty="0" smtClean="0"/>
              <a:t>。时</a:t>
            </a:r>
            <a:r>
              <a:rPr lang="zh-CN" altLang="en-US" dirty="0"/>
              <a:t>间复杂度常用大</a:t>
            </a:r>
            <a:r>
              <a:rPr lang="en-US" altLang="zh-CN" dirty="0"/>
              <a:t>O</a:t>
            </a:r>
            <a:r>
              <a:rPr lang="zh-CN" altLang="en-US" dirty="0"/>
              <a:t>符号表述，不包括这个函数的低阶项和首项系数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 descr="http://pic.baike.soso.com/p/20140509/20140509092353-1293878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8" y="1704974"/>
            <a:ext cx="468630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43226"/>
              </p:ext>
            </p:extLst>
          </p:nvPr>
        </p:nvGraphicFramePr>
        <p:xfrm>
          <a:off x="1069975" y="2561590"/>
          <a:ext cx="8175625" cy="2621280"/>
        </p:xfrm>
        <a:graphic>
          <a:graphicData uri="http://schemas.openxmlformats.org/drawingml/2006/table">
            <a:tbl>
              <a:tblPr/>
              <a:tblGrid>
                <a:gridCol w="604357"/>
                <a:gridCol w="7571268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142875" marR="142875" marT="85725" marB="66675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for(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=1;i&lt;=n;++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algn="l" latinLnBrk="1"/>
                      <a:r>
                        <a:rPr lang="en-US" dirty="0" smtClean="0">
                          <a:effectLst/>
                          <a:latin typeface="arial" panose="020B0604020202020204" pitchFamily="34" charset="0"/>
                        </a:rPr>
                        <a:t>     for(j=1;j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&lt;=n;++j)</a:t>
                      </a:r>
                    </a:p>
                    <a:p>
                      <a:pPr algn="l" latinLnBrk="1"/>
                      <a:r>
                        <a:rPr lang="en-US" dirty="0" smtClean="0">
                          <a:effectLst/>
                          <a:latin typeface="arial" panose="020B0604020202020204" pitchFamily="34" charset="0"/>
                        </a:rPr>
                        <a:t>     {</a:t>
                      </a:r>
                      <a:endParaRPr lang="en-US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dirty="0" smtClean="0">
                          <a:effectLst/>
                          <a:latin typeface="arial" panose="020B0604020202020204" pitchFamily="34" charset="0"/>
                        </a:rPr>
                        <a:t>     c[</a:t>
                      </a:r>
                      <a:r>
                        <a:rPr lang="en-US" dirty="0" err="1" smtClean="0"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][j]=0;//</a:t>
                      </a:r>
                      <a:r>
                        <a:rPr lang="zh-CN" altLang="en-US" dirty="0">
                          <a:effectLst/>
                          <a:latin typeface="arial" panose="020B0604020202020204" pitchFamily="34" charset="0"/>
                        </a:rPr>
                        <a:t>该步骤属于基本操作执行次数：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zh-CN" altLang="en-US" dirty="0">
                          <a:effectLst/>
                          <a:latin typeface="arial" panose="020B0604020202020204" pitchFamily="34" charset="0"/>
                        </a:rPr>
                        <a:t>的平方次</a:t>
                      </a:r>
                    </a:p>
                    <a:p>
                      <a:pPr algn="l" latinLnBrk="1"/>
                      <a:r>
                        <a:rPr lang="en-US" dirty="0" smtClean="0">
                          <a:effectLst/>
                          <a:latin typeface="arial" panose="020B0604020202020204" pitchFamily="34" charset="0"/>
                        </a:rPr>
                        <a:t>     for(k=1;k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&lt;=n;++k)</a:t>
                      </a:r>
                    </a:p>
                    <a:p>
                      <a:pPr algn="l" latinLnBrk="1"/>
                      <a:r>
                        <a:rPr lang="en-US" dirty="0" smtClean="0">
                          <a:effectLst/>
                          <a:latin typeface="arial" panose="020B0604020202020204" pitchFamily="34" charset="0"/>
                        </a:rPr>
                        <a:t>     c[</a:t>
                      </a:r>
                      <a:r>
                        <a:rPr lang="en-US" dirty="0" err="1" smtClean="0"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][j]+=a[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][k]*b[k][j];//</a:t>
                      </a:r>
                      <a:r>
                        <a:rPr lang="zh-CN" altLang="en-US" dirty="0">
                          <a:effectLst/>
                          <a:latin typeface="arial" panose="020B0604020202020204" pitchFamily="34" charset="0"/>
                        </a:rPr>
                        <a:t>该步骤属于基本操作执行次数：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zh-CN" altLang="en-US" dirty="0">
                          <a:effectLst/>
                          <a:latin typeface="arial" panose="020B0604020202020204" pitchFamily="34" charset="0"/>
                        </a:rPr>
                        <a:t>的三次方次</a:t>
                      </a:r>
                    </a:p>
                    <a:p>
                      <a:pPr algn="l" latinLnBrk="1"/>
                      <a:r>
                        <a:rPr lang="en-US" altLang="zh-CN" dirty="0" smtClean="0">
                          <a:effectLst/>
                          <a:latin typeface="arial" panose="020B0604020202020204" pitchFamily="34" charset="0"/>
                        </a:rPr>
                        <a:t>     }</a:t>
                      </a:r>
                      <a:endParaRPr lang="en-US" altLang="zh-CN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marL="142875" marR="142875" marT="85725" marB="66675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9848" y="5405735"/>
                <a:ext cx="891353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故此段程序的复杂度为</a:t>
                </a:r>
                <a:r>
                  <a:rPr lang="en-US" altLang="zh-CN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5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5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5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endParaRPr lang="zh-CN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405735"/>
                <a:ext cx="891353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3557" t="-25828" r="-3694" b="-45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5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复</a:t>
            </a:r>
            <a:r>
              <a:rPr lang="zh-CN" altLang="en-US" dirty="0"/>
              <a:t>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zh-CN" altLang="en-US" dirty="0"/>
              <a:t>一个程序的空间复杂度是指运行完一个程序所需内存的大小。利用程序的空间复杂度，可以对程序的运行所需要的内存多少有个预先估计。</a:t>
            </a:r>
          </a:p>
        </p:txBody>
      </p:sp>
    </p:spTree>
    <p:extLst>
      <p:ext uri="{BB962C8B-B14F-4D97-AF65-F5344CB8AC3E}">
        <p14:creationId xmlns:p14="http://schemas.microsoft.com/office/powerpoint/2010/main" val="12451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插入排序法，就是检查第</a:t>
            </a:r>
            <a:r>
              <a:rPr lang="en-US" altLang="zh-CN" dirty="0" err="1"/>
              <a:t>i</a:t>
            </a:r>
            <a:r>
              <a:rPr lang="zh-CN" altLang="en-US" dirty="0"/>
              <a:t>个数字，如果在它的左边的数字比它大，进行交换，这个动作一直继续下去，直到这个数字的左边数字比它还要小，就可以停止了。插入排序法主要的回圈有两个变数：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，每一次执行这个回圈，就会将第</a:t>
            </a:r>
            <a:r>
              <a:rPr lang="en-US" altLang="zh-CN" dirty="0" err="1"/>
              <a:t>i</a:t>
            </a:r>
            <a:r>
              <a:rPr lang="zh-CN" altLang="en-US" dirty="0"/>
              <a:t>个数字放到左边恰当的位置去。</a:t>
            </a:r>
          </a:p>
        </p:txBody>
      </p:sp>
    </p:spTree>
    <p:extLst>
      <p:ext uri="{BB962C8B-B14F-4D97-AF65-F5344CB8AC3E}">
        <p14:creationId xmlns:p14="http://schemas.microsoft.com/office/powerpoint/2010/main" val="19579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3476752" cy="40507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 smtClean="0"/>
              <a:t>charupaixu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smtClean="0"/>
              <a:t>a 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 ; </a:t>
            </a:r>
            <a:r>
              <a:rPr lang="en-US" altLang="zh-CN" dirty="0" err="1" smtClean="0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; j&gt;0;j-</a:t>
            </a:r>
            <a:r>
              <a:rPr lang="en-US" altLang="zh-CN" dirty="0"/>
              <a:t>-)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if(a[j]&lt;a[j-1])</a:t>
            </a:r>
          </a:p>
          <a:p>
            <a:r>
              <a:rPr lang="en-US" altLang="zh-CN" dirty="0"/>
              <a:t>                swap(a[j],a[j-1]);</a:t>
            </a:r>
          </a:p>
          <a:p>
            <a:r>
              <a:rPr lang="en-US" altLang="zh-CN" dirty="0"/>
              <a:t>            else break;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9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530</TotalTime>
  <Words>2434</Words>
  <Application>Microsoft Office PowerPoint</Application>
  <PresentationFormat>宽屏</PresentationFormat>
  <Paragraphs>201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方正姚体</vt:lpstr>
      <vt:lpstr>arial</vt:lpstr>
      <vt:lpstr>arial</vt:lpstr>
      <vt:lpstr>Cambria Math</vt:lpstr>
      <vt:lpstr>Rockwell</vt:lpstr>
      <vt:lpstr>Rockwell Condensed</vt:lpstr>
      <vt:lpstr>Wingdings</vt:lpstr>
      <vt:lpstr>木头类型</vt:lpstr>
      <vt:lpstr>排序&amp;查找</vt:lpstr>
      <vt:lpstr>排序</vt:lpstr>
      <vt:lpstr>为啥要排序</vt:lpstr>
      <vt:lpstr>有哪些排序</vt:lpstr>
      <vt:lpstr>时间复杂度</vt:lpstr>
      <vt:lpstr>时间复杂度</vt:lpstr>
      <vt:lpstr>空间复杂度</vt:lpstr>
      <vt:lpstr>插入排序</vt:lpstr>
      <vt:lpstr>插入排序</vt:lpstr>
      <vt:lpstr>PowerPoint 演示文稿</vt:lpstr>
      <vt:lpstr>选择排序</vt:lpstr>
      <vt:lpstr>选择排序</vt:lpstr>
      <vt:lpstr>PowerPoint 演示文稿</vt:lpstr>
      <vt:lpstr>冒泡排序</vt:lpstr>
      <vt:lpstr>冒泡排序</vt:lpstr>
      <vt:lpstr>PowerPoint 演示文稿</vt:lpstr>
      <vt:lpstr>两大类时间复杂度的排序</vt:lpstr>
      <vt:lpstr>快速排序</vt:lpstr>
      <vt:lpstr>分治法</vt:lpstr>
      <vt:lpstr>快速排序</vt:lpstr>
      <vt:lpstr>快速排序</vt:lpstr>
      <vt:lpstr>快速排序</vt:lpstr>
      <vt:lpstr>PowerPoint 演示文稿</vt:lpstr>
      <vt:lpstr>STL中的快速排序模板</vt:lpstr>
      <vt:lpstr>结构体排序</vt:lpstr>
      <vt:lpstr>查找</vt:lpstr>
      <vt:lpstr>何为查找</vt:lpstr>
      <vt:lpstr>两种最常见的查找</vt:lpstr>
      <vt:lpstr>顺序查找</vt:lpstr>
      <vt:lpstr>顺序查找</vt:lpstr>
      <vt:lpstr>PowerPoint 演示文稿</vt:lpstr>
      <vt:lpstr>二分查找</vt:lpstr>
      <vt:lpstr>二分查找</vt:lpstr>
      <vt:lpstr>PowerPoint 演示文稿</vt:lpstr>
      <vt:lpstr>STL中的二分查找模板</vt:lpstr>
      <vt:lpstr>STL中的二分查找模板</vt:lpstr>
      <vt:lpstr>完了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排序&amp;查找</dc:title>
  <dc:creator>xrc</dc:creator>
  <cp:lastModifiedBy>xrc</cp:lastModifiedBy>
  <cp:revision>46</cp:revision>
  <dcterms:created xsi:type="dcterms:W3CDTF">2017-01-11T10:11:16Z</dcterms:created>
  <dcterms:modified xsi:type="dcterms:W3CDTF">2017-01-12T07:27:13Z</dcterms:modified>
</cp:coreProperties>
</file>