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6" r:id="rId8"/>
    <p:sldId id="265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517-FB6E-4D33-BC1E-EB68E1C0735D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51C-0598-4A21-85F6-7AAB073DB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7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517-FB6E-4D33-BC1E-EB68E1C0735D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51C-0598-4A21-85F6-7AAB073DB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9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517-FB6E-4D33-BC1E-EB68E1C0735D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51C-0598-4A21-85F6-7AAB073DB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2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517-FB6E-4D33-BC1E-EB68E1C0735D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51C-0598-4A21-85F6-7AAB073DB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8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517-FB6E-4D33-BC1E-EB68E1C0735D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51C-0598-4A21-85F6-7AAB073DB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1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517-FB6E-4D33-BC1E-EB68E1C0735D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51C-0598-4A21-85F6-7AAB073DB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1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517-FB6E-4D33-BC1E-EB68E1C0735D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51C-0598-4A21-85F6-7AAB073DB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1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517-FB6E-4D33-BC1E-EB68E1C0735D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51C-0598-4A21-85F6-7AAB073DB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1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517-FB6E-4D33-BC1E-EB68E1C0735D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51C-0598-4A21-85F6-7AAB073DB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49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517-FB6E-4D33-BC1E-EB68E1C0735D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51C-0598-4A21-85F6-7AAB073DB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9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517-FB6E-4D33-BC1E-EB68E1C0735D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51C-0598-4A21-85F6-7AAB073DB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6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D517-FB6E-4D33-BC1E-EB68E1C0735D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9C51C-0598-4A21-85F6-7AAB073DB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4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0045" y="776377"/>
            <a:ext cx="9144000" cy="458826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负责内容：变量（数据类型），表达式（运算），输入输出（数字为主，夹带字符）数组，判断，循环，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79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a=1;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关于左值和右值的区别</a:t>
            </a:r>
          </a:p>
        </p:txBody>
      </p:sp>
    </p:spTree>
    <p:extLst>
      <p:ext uri="{BB962C8B-B14F-4D97-AF65-F5344CB8AC3E}">
        <p14:creationId xmlns:p14="http://schemas.microsoft.com/office/powerpoint/2010/main" val="365105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声明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赋值语句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函数语句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结构化语句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空语句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复合语句</a:t>
            </a:r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05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函数的简单介绍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黑盒子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如何调用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函数名（参数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</a:t>
            </a:r>
            <a:r>
              <a:rPr lang="en-US" altLang="zh-CN" dirty="0" err="1"/>
              <a:t>scanf</a:t>
            </a:r>
            <a:r>
              <a:rPr lang="en-US" altLang="zh-CN" dirty="0"/>
              <a:t>(“%</a:t>
            </a:r>
            <a:r>
              <a:rPr lang="en-US" altLang="zh-CN" dirty="0" err="1"/>
              <a:t>d”,&amp;a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97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输入与输出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getchar</a:t>
            </a:r>
            <a:r>
              <a:rPr lang="en-US" altLang="zh-CN" dirty="0"/>
              <a:t>()		【</a:t>
            </a:r>
            <a:r>
              <a:rPr lang="zh-CN" altLang="en-US" dirty="0"/>
              <a:t>预处理宏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 err="1"/>
              <a:t>putchar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()		【</a:t>
            </a:r>
            <a:r>
              <a:rPr lang="zh-CN" altLang="en-US" dirty="0"/>
              <a:t>函数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144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61037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a;long</a:t>
            </a:r>
            <a:r>
              <a:rPr lang="en-US" altLang="zh-CN" dirty="0"/>
              <a:t> long </a:t>
            </a:r>
            <a:r>
              <a:rPr lang="en-US" altLang="zh-CN" dirty="0" err="1"/>
              <a:t>b;char</a:t>
            </a:r>
            <a:r>
              <a:rPr lang="en-US" altLang="zh-CN" dirty="0"/>
              <a:t> c;</a:t>
            </a:r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(“</a:t>
            </a:r>
            <a:r>
              <a:rPr lang="en-US" altLang="zh-CN" dirty="0" err="1"/>
              <a:t>Hellow</a:t>
            </a:r>
            <a:r>
              <a:rPr lang="en-US" altLang="zh-CN" dirty="0"/>
              <a:t> </a:t>
            </a:r>
            <a:r>
              <a:rPr lang="en-US" altLang="zh-CN" u="sng" dirty="0"/>
              <a:t>%d</a:t>
            </a:r>
            <a:r>
              <a:rPr lang="en-US" altLang="zh-CN" dirty="0"/>
              <a:t> </a:t>
            </a:r>
            <a:r>
              <a:rPr lang="en-US" altLang="zh-CN" u="sng" dirty="0"/>
              <a:t>\</a:t>
            </a:r>
            <a:r>
              <a:rPr lang="en-US" altLang="zh-CN" dirty="0"/>
              <a:t>n </a:t>
            </a:r>
            <a:r>
              <a:rPr lang="en-US" altLang="zh-CN" u="sng" dirty="0"/>
              <a:t>%</a:t>
            </a:r>
            <a:r>
              <a:rPr lang="en-US" altLang="zh-CN" u="sng" dirty="0" err="1"/>
              <a:t>lld</a:t>
            </a:r>
            <a:r>
              <a:rPr lang="en-US" altLang="zh-CN" dirty="0"/>
              <a:t> </a:t>
            </a:r>
            <a:r>
              <a:rPr lang="en-US" altLang="zh-CN" u="sng" dirty="0"/>
              <a:t>/b</a:t>
            </a:r>
            <a:r>
              <a:rPr lang="en-US" altLang="zh-CN" dirty="0"/>
              <a:t> /b /b aba </a:t>
            </a:r>
            <a:r>
              <a:rPr lang="en-US" altLang="zh-CN" u="sng" dirty="0"/>
              <a:t>%c</a:t>
            </a:r>
            <a:r>
              <a:rPr lang="en-US" altLang="zh-CN" dirty="0"/>
              <a:t> %10.4f ”,a</a:t>
            </a:r>
            <a:r>
              <a:rPr lang="zh-CN" altLang="en-US" dirty="0"/>
              <a:t>*</a:t>
            </a:r>
            <a:r>
              <a:rPr lang="en-US" altLang="zh-CN" dirty="0"/>
              <a:t>10,b,c,561.165115);</a:t>
            </a:r>
          </a:p>
          <a:p>
            <a:pPr marL="0" indent="0">
              <a:buNone/>
            </a:pPr>
            <a:r>
              <a:rPr lang="en-US" altLang="zh-CN" dirty="0"/>
              <a:t>0.</a:t>
            </a:r>
            <a:r>
              <a:rPr lang="zh-CN" altLang="en-US" dirty="0"/>
              <a:t>各个参数的意义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占位符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转义符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占位符的修饰符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占位符的标志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-,+, ,#,0)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443" y="2784764"/>
            <a:ext cx="3700743" cy="40732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50" y="3259498"/>
            <a:ext cx="4039899" cy="32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0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19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a;long</a:t>
            </a:r>
            <a:r>
              <a:rPr lang="en-US" altLang="zh-CN" dirty="0"/>
              <a:t> long </a:t>
            </a:r>
            <a:r>
              <a:rPr lang="en-US" altLang="zh-CN" dirty="0" err="1"/>
              <a:t>b;char</a:t>
            </a:r>
            <a:r>
              <a:rPr lang="en-US" altLang="zh-CN" dirty="0"/>
              <a:t> c;</a:t>
            </a:r>
          </a:p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zh-CN" altLang="en-US" dirty="0"/>
              <a:t>“</a:t>
            </a:r>
            <a:r>
              <a:rPr lang="en-US" altLang="zh-CN" dirty="0"/>
              <a:t>%</a:t>
            </a:r>
            <a:r>
              <a:rPr lang="en-US" altLang="zh-CN" dirty="0" err="1"/>
              <a:t>d%lld%c</a:t>
            </a:r>
            <a:r>
              <a:rPr lang="en-US" altLang="zh-CN" dirty="0"/>
              <a:t>”,&amp;</a:t>
            </a:r>
            <a:r>
              <a:rPr lang="en-US" altLang="zh-CN" dirty="0" err="1"/>
              <a:t>a,&amp;b,&amp;c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0.</a:t>
            </a:r>
            <a:r>
              <a:rPr lang="zh-CN" altLang="en-US" dirty="0"/>
              <a:t>各个参数的意义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1.&amp;</a:t>
            </a:r>
            <a:r>
              <a:rPr lang="zh-CN" altLang="en-US" dirty="0"/>
              <a:t>的作用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占位符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返回值</a:t>
            </a:r>
            <a:r>
              <a:rPr lang="en-US" altLang="zh-CN" dirty="0"/>
              <a:t>【EOF】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51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a[3];</a:t>
            </a:r>
          </a:p>
          <a:p>
            <a:pPr marL="0" indent="0">
              <a:buNone/>
            </a:pPr>
            <a:r>
              <a:rPr lang="en-US" altLang="zh-CN" dirty="0"/>
              <a:t>								</a:t>
            </a:r>
            <a:r>
              <a:rPr lang="zh-CN" altLang="en-US" dirty="0"/>
              <a:t>多维数组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#define N 3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a[N];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a[0]</a:t>
            </a:r>
          </a:p>
          <a:p>
            <a:pPr marL="0" indent="0">
              <a:buNone/>
            </a:pPr>
            <a:r>
              <a:rPr lang="en-US" altLang="zh-CN" dirty="0"/>
              <a:t>a[1]			【</a:t>
            </a:r>
            <a:r>
              <a:rPr lang="zh-CN" altLang="en-US" dirty="0"/>
              <a:t>与</a:t>
            </a:r>
            <a:r>
              <a:rPr lang="en-US" altLang="zh-CN" dirty="0"/>
              <a:t>a1,a2,a3,a4</a:t>
            </a:r>
            <a:r>
              <a:rPr lang="zh-CN" altLang="en-US" dirty="0"/>
              <a:t>的区别：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】</a:t>
            </a:r>
          </a:p>
          <a:p>
            <a:pPr marL="0" indent="0">
              <a:buNone/>
            </a:pPr>
            <a:r>
              <a:rPr lang="en-US" altLang="zh-CN" dirty="0"/>
              <a:t>a[2]</a:t>
            </a:r>
          </a:p>
          <a:p>
            <a:pPr marL="0" indent="0">
              <a:buNone/>
            </a:pPr>
            <a:r>
              <a:rPr lang="en-US" altLang="zh-CN" dirty="0"/>
              <a:t>a[3]</a:t>
            </a:r>
          </a:p>
        </p:txBody>
      </p:sp>
    </p:spTree>
    <p:extLst>
      <p:ext uri="{BB962C8B-B14F-4D97-AF65-F5344CB8AC3E}">
        <p14:creationId xmlns:p14="http://schemas.microsoft.com/office/powerpoint/2010/main" val="70584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for(</a:t>
            </a:r>
            <a:r>
              <a:rPr lang="zh-CN" altLang="en-US" dirty="0"/>
              <a:t>语句</a:t>
            </a:r>
            <a:r>
              <a:rPr lang="en-US" altLang="zh-CN" dirty="0"/>
              <a:t>1;</a:t>
            </a:r>
            <a:r>
              <a:rPr lang="zh-CN" altLang="en-US" dirty="0"/>
              <a:t>表达式</a:t>
            </a:r>
            <a:r>
              <a:rPr lang="en-US" altLang="zh-CN" dirty="0"/>
              <a:t>2;</a:t>
            </a:r>
            <a:r>
              <a:rPr lang="zh-CN" altLang="en-US" dirty="0"/>
              <a:t>语句</a:t>
            </a:r>
            <a:r>
              <a:rPr lang="en-US" altLang="zh-CN" dirty="0"/>
              <a:t>3</a:t>
            </a:r>
            <a:r>
              <a:rPr lang="zh-CN" altLang="en-US" dirty="0"/>
              <a:t>）语句</a:t>
            </a:r>
            <a:r>
              <a:rPr lang="en-US" altLang="zh-CN" dirty="0"/>
              <a:t>4;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e.g.for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=1;i&lt;10;i++)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while(</a:t>
            </a:r>
            <a:r>
              <a:rPr lang="zh-CN" altLang="en-US" dirty="0"/>
              <a:t>表达</a:t>
            </a:r>
            <a:r>
              <a:rPr lang="zh-CN" altLang="en-US" dirty="0">
                <a:solidFill>
                  <a:prstClr val="black"/>
                </a:solidFill>
              </a:rPr>
              <a:t>式</a:t>
            </a:r>
            <a:r>
              <a:rPr lang="en-US" altLang="zh-CN" dirty="0"/>
              <a:t>1</a:t>
            </a:r>
            <a:r>
              <a:rPr lang="zh-CN" altLang="en-US" dirty="0"/>
              <a:t>）语句</a:t>
            </a:r>
            <a:r>
              <a:rPr lang="en-US" altLang="zh-CN" dirty="0"/>
              <a:t>2;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 </a:t>
            </a:r>
            <a:r>
              <a:rPr lang="zh-CN" altLang="en-US" dirty="0"/>
              <a:t>语句</a:t>
            </a:r>
            <a:r>
              <a:rPr lang="en-US" altLang="zh-CN" dirty="0"/>
              <a:t>1; while(</a:t>
            </a:r>
            <a:r>
              <a:rPr lang="zh-CN" altLang="en-US" dirty="0"/>
              <a:t>表达式</a:t>
            </a:r>
            <a:r>
              <a:rPr lang="en-US" altLang="zh-CN" dirty="0"/>
              <a:t>2);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循环的嵌套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循环和数组的</a:t>
            </a:r>
            <a:r>
              <a:rPr lang="en-US" altLang="zh-CN" dirty="0"/>
              <a:t>combo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16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if(</a:t>
            </a:r>
            <a:r>
              <a:rPr lang="zh-CN" altLang="en-US" dirty="0"/>
              <a:t>表达式</a:t>
            </a:r>
            <a:r>
              <a:rPr lang="en-US" altLang="zh-CN" dirty="0"/>
              <a:t>1) </a:t>
            </a:r>
            <a:r>
              <a:rPr lang="zh-CN" altLang="en-US" dirty="0"/>
              <a:t>语句</a:t>
            </a:r>
            <a:r>
              <a:rPr lang="en-US" altLang="zh-CN" dirty="0"/>
              <a:t>2;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if(</a:t>
            </a:r>
            <a:r>
              <a:rPr lang="zh-CN" altLang="en-US" dirty="0"/>
              <a:t>表达式</a:t>
            </a:r>
            <a:r>
              <a:rPr lang="en-US" altLang="zh-CN" dirty="0"/>
              <a:t>1) </a:t>
            </a:r>
            <a:r>
              <a:rPr lang="zh-CN" altLang="en-US" dirty="0"/>
              <a:t>语句</a:t>
            </a:r>
            <a:r>
              <a:rPr lang="en-US" altLang="zh-CN" dirty="0"/>
              <a:t>2; else </a:t>
            </a:r>
            <a:r>
              <a:rPr lang="zh-CN" altLang="en-US" dirty="0"/>
              <a:t>语句</a:t>
            </a:r>
            <a:r>
              <a:rPr lang="en-US" altLang="zh-CN" dirty="0"/>
              <a:t>3;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判断的嵌套，</a:t>
            </a:r>
            <a:r>
              <a:rPr lang="en-US" altLang="zh-CN" dirty="0"/>
              <a:t>else</a:t>
            </a:r>
            <a:r>
              <a:rPr lang="zh-CN" altLang="en-US" dirty="0"/>
              <a:t>与最近的</a:t>
            </a:r>
            <a:r>
              <a:rPr lang="en-US" altLang="zh-CN" dirty="0"/>
              <a:t>if</a:t>
            </a:r>
            <a:r>
              <a:rPr lang="zh-CN" altLang="en-US" dirty="0"/>
              <a:t>相互匹配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continue</a:t>
            </a:r>
            <a:r>
              <a:rPr lang="zh-CN" altLang="en-US" dirty="0"/>
              <a:t>：开始距离最近的循环的下一次迭代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break</a:t>
            </a:r>
            <a:r>
              <a:rPr lang="zh-CN" altLang="en-US" dirty="0"/>
              <a:t>：跳出一层循环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switch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2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83" y="2222861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寒假集训第一天</a:t>
            </a:r>
            <a:br>
              <a:rPr lang="en-US" altLang="zh-CN" sz="6000" dirty="0"/>
            </a:br>
            <a:r>
              <a:rPr lang="en-US" altLang="zh-CN" sz="6000" dirty="0"/>
              <a:t>				--C</a:t>
            </a:r>
            <a:r>
              <a:rPr lang="zh-CN" altLang="en-US" sz="6000" dirty="0"/>
              <a:t>语言入门</a:t>
            </a:r>
          </a:p>
        </p:txBody>
      </p:sp>
    </p:spTree>
    <p:extLst>
      <p:ext uri="{BB962C8B-B14F-4D97-AF65-F5344CB8AC3E}">
        <p14:creationId xmlns:p14="http://schemas.microsoft.com/office/powerpoint/2010/main" val="390447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3582" y="21149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高效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灵活</a:t>
            </a:r>
          </a:p>
        </p:txBody>
      </p:sp>
    </p:spTree>
    <p:extLst>
      <p:ext uri="{BB962C8B-B14F-4D97-AF65-F5344CB8AC3E}">
        <p14:creationId xmlns:p14="http://schemas.microsoft.com/office/powerpoint/2010/main" val="236323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通常的编程流程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16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定义程序目标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设计程序  </a:t>
            </a:r>
            <a:r>
              <a:rPr lang="en-US" altLang="zh-CN" dirty="0"/>
              <a:t>O(N)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编写代码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编译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运行程序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测试与调试程序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维护和修改程序</a:t>
            </a:r>
          </a:p>
        </p:txBody>
      </p:sp>
    </p:spTree>
    <p:extLst>
      <p:ext uri="{BB962C8B-B14F-4D97-AF65-F5344CB8AC3E}">
        <p14:creationId xmlns:p14="http://schemas.microsoft.com/office/powerpoint/2010/main" val="273285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942" y="18780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/</a:t>
            </a:r>
            <a:r>
              <a:rPr lang="zh-CN" altLang="en-US" dirty="0"/>
              <a:t>*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一个简单的小程序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		//</a:t>
            </a:r>
            <a:r>
              <a:rPr lang="zh-CN" altLang="en-US" dirty="0"/>
              <a:t>复制一个指定的头文件</a:t>
            </a:r>
            <a:r>
              <a:rPr lang="en-US" altLang="zh-CN" dirty="0"/>
              <a:t>【</a:t>
            </a:r>
            <a:r>
              <a:rPr lang="zh-CN" altLang="en-US" dirty="0"/>
              <a:t>预处理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main(void)			//</a:t>
            </a:r>
            <a:r>
              <a:rPr lang="zh-CN" altLang="en-US" dirty="0"/>
              <a:t>主函数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a=1</a:t>
            </a:r>
            <a:r>
              <a:rPr lang="en-US" altLang="zh-CN" b="1" dirty="0">
                <a:solidFill>
                  <a:srgbClr val="FF0000"/>
                </a:solidFill>
              </a:rPr>
              <a:t>;	</a:t>
            </a:r>
            <a:r>
              <a:rPr lang="en-US" altLang="zh-CN" dirty="0"/>
              <a:t>		//</a:t>
            </a:r>
            <a:r>
              <a:rPr lang="zh-CN" altLang="en-US" dirty="0"/>
              <a:t>声明变量，并初始化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a=0</a:t>
            </a:r>
            <a:r>
              <a:rPr lang="en-US" altLang="zh-CN" b="1" dirty="0">
                <a:solidFill>
                  <a:srgbClr val="FF0000"/>
                </a:solidFill>
              </a:rPr>
              <a:t> ;			</a:t>
            </a:r>
            <a:r>
              <a:rPr lang="en-US" altLang="zh-CN" dirty="0"/>
              <a:t>//</a:t>
            </a:r>
            <a:r>
              <a:rPr lang="zh-CN" altLang="en-US" dirty="0"/>
              <a:t>对</a:t>
            </a:r>
            <a:r>
              <a:rPr lang="en-US" altLang="zh-CN" dirty="0"/>
              <a:t>a</a:t>
            </a:r>
            <a:r>
              <a:rPr lang="zh-CN" altLang="en-US" dirty="0"/>
              <a:t>赋值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(“%</a:t>
            </a:r>
            <a:r>
              <a:rPr lang="en-US" altLang="zh-CN" dirty="0" err="1"/>
              <a:t>d”,</a:t>
            </a:r>
            <a:r>
              <a:rPr lang="en-US" altLang="zh-CN" b="1" dirty="0" err="1">
                <a:solidFill>
                  <a:srgbClr val="FF0000"/>
                </a:solidFill>
              </a:rPr>
              <a:t>&amp;</a:t>
            </a:r>
            <a:r>
              <a:rPr lang="en-US" altLang="zh-CN" dirty="0" err="1"/>
              <a:t>a</a:t>
            </a:r>
            <a:r>
              <a:rPr lang="en-US" altLang="zh-CN" dirty="0"/>
              <a:t>)</a:t>
            </a:r>
            <a:r>
              <a:rPr lang="en-US" altLang="zh-CN" b="1" dirty="0">
                <a:solidFill>
                  <a:srgbClr val="FF0000"/>
                </a:solidFill>
              </a:rPr>
              <a:t>;	</a:t>
            </a:r>
            <a:r>
              <a:rPr lang="en-US" altLang="zh-CN" dirty="0"/>
              <a:t>	//</a:t>
            </a:r>
            <a:r>
              <a:rPr lang="zh-CN" altLang="en-US" dirty="0"/>
              <a:t>调用</a:t>
            </a:r>
            <a:r>
              <a:rPr lang="en-US" altLang="zh-CN" dirty="0" err="1"/>
              <a:t>scanf</a:t>
            </a:r>
            <a:r>
              <a:rPr lang="zh-CN" altLang="en-US" dirty="0"/>
              <a:t>函数，从标准输入读取一个整数，存到</a:t>
            </a:r>
            <a:r>
              <a:rPr lang="en-US" altLang="zh-CN" dirty="0"/>
              <a:t>a</a:t>
            </a:r>
            <a:r>
              <a:rPr lang="zh-CN" altLang="en-US" dirty="0"/>
              <a:t>的位置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a=a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en-US" altLang="zh-CN" b="1" dirty="0">
                <a:solidFill>
                  <a:srgbClr val="FF0000"/>
                </a:solidFill>
              </a:rPr>
              <a:t> ; </a:t>
            </a:r>
            <a:r>
              <a:rPr lang="en-US" altLang="zh-CN" dirty="0"/>
              <a:t>			//</a:t>
            </a:r>
            <a:r>
              <a:rPr lang="zh-CN" altLang="en-US" dirty="0"/>
              <a:t>表达式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(“%d\</a:t>
            </a:r>
            <a:r>
              <a:rPr lang="en-US" altLang="zh-CN" dirty="0" err="1"/>
              <a:t>n“,a</a:t>
            </a:r>
            <a:r>
              <a:rPr lang="en-US" altLang="zh-CN" dirty="0"/>
              <a:t>)</a:t>
            </a:r>
            <a:r>
              <a:rPr lang="en-US" altLang="zh-CN" b="1" dirty="0">
                <a:solidFill>
                  <a:srgbClr val="FF0000"/>
                </a:solidFill>
              </a:rPr>
              <a:t> ; </a:t>
            </a:r>
            <a:r>
              <a:rPr lang="en-US" altLang="zh-CN" dirty="0"/>
              <a:t>		//</a:t>
            </a:r>
            <a:r>
              <a:rPr lang="zh-CN" altLang="en-US" dirty="0"/>
              <a:t>调用</a:t>
            </a:r>
            <a:r>
              <a:rPr lang="en-US" altLang="zh-CN" dirty="0" err="1"/>
              <a:t>printf</a:t>
            </a:r>
            <a:r>
              <a:rPr lang="zh-CN" altLang="en-US" dirty="0"/>
              <a:t>函数，输出一个整数并回车，这个数字是</a:t>
            </a:r>
            <a:r>
              <a:rPr lang="en-US" altLang="zh-CN" dirty="0"/>
              <a:t>a</a:t>
            </a:r>
          </a:p>
          <a:p>
            <a:pPr marL="0" indent="0">
              <a:buNone/>
            </a:pPr>
            <a:r>
              <a:rPr lang="en-US" altLang="zh-CN" dirty="0"/>
              <a:t>	return 0</a:t>
            </a:r>
            <a:r>
              <a:rPr lang="en-US" altLang="zh-CN" b="1" dirty="0">
                <a:solidFill>
                  <a:srgbClr val="FF0000"/>
                </a:solidFill>
              </a:rPr>
              <a:t> ; 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39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548" y="1690688"/>
            <a:ext cx="1149145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0.</a:t>
            </a:r>
            <a:r>
              <a:rPr lang="zh-CN" altLang="en-US" dirty="0"/>
              <a:t>常量和变量（符号常量）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为什么需要数据类型</a:t>
            </a:r>
            <a:r>
              <a:rPr lang="en-US" altLang="zh-CN" dirty="0"/>
              <a:t>【</a:t>
            </a:r>
            <a:r>
              <a:rPr lang="zh-CN" altLang="en-US" dirty="0"/>
              <a:t>关于内存，位的概念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有哪些常用的数据类型</a:t>
            </a:r>
            <a:r>
              <a:rPr lang="en-US" altLang="zh-CN" dirty="0"/>
              <a:t>【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，</a:t>
            </a:r>
            <a:r>
              <a:rPr lang="en-US" altLang="zh-CN" dirty="0"/>
              <a:t>double</a:t>
            </a:r>
            <a:r>
              <a:rPr lang="zh-CN" altLang="en-US" dirty="0"/>
              <a:t>，</a:t>
            </a:r>
            <a:r>
              <a:rPr lang="en-US" altLang="zh-CN" dirty="0"/>
              <a:t>char</a:t>
            </a:r>
            <a:r>
              <a:rPr lang="zh-CN" altLang="en-US" dirty="0"/>
              <a:t>，指针，</a:t>
            </a:r>
            <a:r>
              <a:rPr lang="en-US" altLang="zh-CN" dirty="0"/>
              <a:t>struct】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哪些地方使用数据类型</a:t>
            </a:r>
            <a:r>
              <a:rPr lang="en-US" altLang="zh-CN" dirty="0"/>
              <a:t>【</a:t>
            </a:r>
            <a:r>
              <a:rPr lang="zh-CN" altLang="en-US" dirty="0"/>
              <a:t>声明、输入、输出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关于变量名</a:t>
            </a:r>
            <a:r>
              <a:rPr lang="en-US" altLang="zh-CN" dirty="0"/>
              <a:t>【</a:t>
            </a:r>
            <a:r>
              <a:rPr lang="zh-CN" altLang="en-US" dirty="0"/>
              <a:t>下划线，大小写，保留字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类型转换</a:t>
            </a:r>
            <a:r>
              <a:rPr lang="en-US" altLang="zh-CN" dirty="0"/>
              <a:t>【</a:t>
            </a:r>
            <a:r>
              <a:rPr lang="zh-CN" altLang="en-US" dirty="0"/>
              <a:t>强制</a:t>
            </a:r>
            <a:r>
              <a:rPr lang="en-US" altLang="zh-CN" dirty="0"/>
              <a:t>,bool】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54529" y="3866357"/>
            <a:ext cx="47293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 break case char const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continue default do double else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enum extern float for goto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int long redister return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short signed sizeof static struct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 typedef union unsigned void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volatile while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0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变量的声明与初始化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208" y="1984185"/>
            <a:ext cx="6569037" cy="30106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pPr marL="0" indent="0">
              <a:buNone/>
            </a:pPr>
            <a:r>
              <a:rPr lang="en-US" altLang="zh-CN" dirty="0"/>
              <a:t>char A=1,B=‘a’;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84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214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		</a:t>
            </a:r>
            <a:r>
              <a:rPr lang="zh-CN" altLang="en-US" dirty="0"/>
              <a:t>整形（</a:t>
            </a:r>
            <a:r>
              <a:rPr lang="zh-CN" altLang="zh-CN" dirty="0">
                <a:latin typeface="Arial Unicode MS"/>
              </a:rPr>
              <a:t>-2147483648～2</a:t>
            </a:r>
            <a:r>
              <a:rPr lang="en-US" altLang="zh-CN" dirty="0">
                <a:latin typeface="Arial Unicode MS"/>
              </a:rPr>
              <a:t> </a:t>
            </a:r>
            <a:r>
              <a:rPr lang="zh-CN" altLang="zh-CN" dirty="0">
                <a:latin typeface="Arial Unicode MS"/>
              </a:rPr>
              <a:t>147</a:t>
            </a:r>
            <a:r>
              <a:rPr lang="en-US" altLang="zh-CN" dirty="0">
                <a:latin typeface="Arial Unicode MS"/>
              </a:rPr>
              <a:t> </a:t>
            </a:r>
            <a:r>
              <a:rPr lang="zh-CN" altLang="zh-CN" dirty="0">
                <a:latin typeface="Arial Unicode MS"/>
              </a:rPr>
              <a:t>483</a:t>
            </a:r>
            <a:r>
              <a:rPr lang="en-US" altLang="zh-CN" dirty="0">
                <a:latin typeface="Arial Unicode MS"/>
              </a:rPr>
              <a:t> </a:t>
            </a:r>
            <a:r>
              <a:rPr lang="zh-CN" altLang="zh-CN" dirty="0">
                <a:latin typeface="Arial Unicode MS"/>
              </a:rPr>
              <a:t>647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zh-CN" altLang="en-US" dirty="0"/>
              <a:t>）</a:t>
            </a:r>
            <a:r>
              <a:rPr lang="en-US" altLang="zh-CN" dirty="0"/>
              <a:t>1E9</a:t>
            </a:r>
          </a:p>
          <a:p>
            <a:pPr marL="0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	</a:t>
            </a:r>
            <a:r>
              <a:rPr lang="zh-CN" altLang="en-US" dirty="0"/>
              <a:t>长整型（</a:t>
            </a:r>
            <a:r>
              <a:rPr lang="en-US" altLang="zh-CN" dirty="0"/>
              <a:t>-9223372036854775808~</a:t>
            </a:r>
            <a:r>
              <a:rPr lang="zh-CN" altLang="zh-CN" dirty="0">
                <a:latin typeface="Arial Unicode MS"/>
              </a:rPr>
              <a:t>9223372036854775807</a:t>
            </a:r>
            <a:r>
              <a:rPr lang="zh-CN" altLang="en-US" dirty="0">
                <a:latin typeface="Arial Unicode MS"/>
              </a:rPr>
              <a:t>）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				1E18</a:t>
            </a:r>
          </a:p>
          <a:p>
            <a:pPr marL="0" indent="0">
              <a:buNone/>
            </a:pPr>
            <a:r>
              <a:rPr lang="en-US" altLang="zh-CN" dirty="0"/>
              <a:t>double	</a:t>
            </a:r>
            <a:r>
              <a:rPr lang="zh-CN" altLang="en-US" dirty="0"/>
              <a:t>双精度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char		</a:t>
            </a:r>
            <a:r>
              <a:rPr lang="zh-CN" altLang="en-US" dirty="0"/>
              <a:t>字符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009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基本运算符：</a:t>
            </a:r>
            <a:r>
              <a:rPr lang="en-US" altLang="zh-CN" dirty="0"/>
              <a:t>	+				^		+=</a:t>
            </a:r>
          </a:p>
          <a:p>
            <a:pPr marL="0" indent="0">
              <a:buNone/>
            </a:pPr>
            <a:r>
              <a:rPr lang="en-US" altLang="zh-CN" dirty="0"/>
              <a:t>		   	-				&amp;		-=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zh-CN" altLang="en-US" dirty="0"/>
              <a:t>*</a:t>
            </a:r>
            <a:r>
              <a:rPr lang="en-US" altLang="zh-CN" dirty="0"/>
              <a:t>				&gt;		*=</a:t>
            </a:r>
          </a:p>
          <a:p>
            <a:pPr marL="0" indent="0">
              <a:buNone/>
            </a:pPr>
            <a:r>
              <a:rPr lang="en-US" altLang="zh-CN" dirty="0"/>
              <a:t>			/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整除</a:t>
            </a:r>
            <a:r>
              <a:rPr lang="en-US" altLang="zh-CN" dirty="0">
                <a:solidFill>
                  <a:srgbClr val="FF0000"/>
                </a:solidFill>
              </a:rPr>
              <a:t>			</a:t>
            </a:r>
            <a:r>
              <a:rPr lang="en-US" altLang="zh-CN" dirty="0"/>
              <a:t>&lt;		/=</a:t>
            </a:r>
          </a:p>
          <a:p>
            <a:pPr marL="0" indent="0">
              <a:buNone/>
            </a:pPr>
            <a:r>
              <a:rPr lang="en-US" altLang="zh-CN" dirty="0"/>
              <a:t>			%</a:t>
            </a:r>
            <a:r>
              <a:rPr lang="zh-CN" altLang="en-US" dirty="0"/>
              <a:t>：取模</a:t>
            </a:r>
            <a:r>
              <a:rPr lang="en-US" altLang="zh-CN" dirty="0"/>
              <a:t>			&gt;=		%=</a:t>
            </a:r>
          </a:p>
          <a:p>
            <a:pPr marL="0" indent="0">
              <a:buNone/>
            </a:pPr>
            <a:r>
              <a:rPr lang="en-US" altLang="zh-CN" dirty="0"/>
              <a:t>			--【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</a:t>
            </a:r>
            <a:r>
              <a:rPr lang="en-US" altLang="zh-CN" dirty="0"/>
              <a:t>】		&lt;=		,</a:t>
            </a:r>
          </a:p>
          <a:p>
            <a:pPr marL="0" indent="0">
              <a:buNone/>
            </a:pPr>
            <a:r>
              <a:rPr lang="en-US" altLang="zh-CN" dirty="0"/>
              <a:t>			++				</a:t>
            </a:r>
            <a:r>
              <a:rPr lang="en-US" altLang="zh-CN" dirty="0">
                <a:solidFill>
                  <a:srgbClr val="FF0000"/>
                </a:solidFill>
              </a:rPr>
              <a:t>==		</a:t>
            </a:r>
            <a:r>
              <a:rPr lang="en-US" altLang="zh-CN" dirty="0"/>
              <a:t>&amp;&amp;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/>
              <a:t>						||</a:t>
            </a:r>
          </a:p>
          <a:p>
            <a:pPr marL="0" indent="0">
              <a:buNone/>
            </a:pPr>
            <a:r>
              <a:rPr lang="zh-CN" altLang="en-US" dirty="0"/>
              <a:t>表达式的值</a:t>
            </a:r>
            <a:r>
              <a:rPr lang="en-US" altLang="zh-CN" dirty="0"/>
              <a:t>								</a:t>
            </a:r>
            <a:r>
              <a:rPr lang="zh-CN" altLang="en-US" dirty="0"/>
              <a:t>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4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414</Words>
  <Application>Microsoft Office PowerPoint</Application>
  <PresentationFormat>宽屏</PresentationFormat>
  <Paragraphs>126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 Unicode MS</vt:lpstr>
      <vt:lpstr>等线</vt:lpstr>
      <vt:lpstr>等线 Light</vt:lpstr>
      <vt:lpstr>Arial</vt:lpstr>
      <vt:lpstr>Office 主题​​</vt:lpstr>
      <vt:lpstr>负责内容：变量（数据类型），表达式（运算），输入输出（数字为主，夹带字符）数组，判断，循环， </vt:lpstr>
      <vt:lpstr>寒假集训第一天     --C语言入门</vt:lpstr>
      <vt:lpstr>为什么选择C</vt:lpstr>
      <vt:lpstr>通常的编程流程</vt:lpstr>
      <vt:lpstr>PowerPoint 演示文稿</vt:lpstr>
      <vt:lpstr>数据类型</vt:lpstr>
      <vt:lpstr>变量的声明与初始化</vt:lpstr>
      <vt:lpstr>常见的数据类型</vt:lpstr>
      <vt:lpstr>表达式</vt:lpstr>
      <vt:lpstr>赋值语句</vt:lpstr>
      <vt:lpstr>语句；</vt:lpstr>
      <vt:lpstr>函数的简单介绍</vt:lpstr>
      <vt:lpstr>输入与输出</vt:lpstr>
      <vt:lpstr>Printf()函数</vt:lpstr>
      <vt:lpstr>Scanf()函数</vt:lpstr>
      <vt:lpstr>数组</vt:lpstr>
      <vt:lpstr>循环</vt:lpstr>
      <vt:lpstr>判断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表达式（运算），输入输出（数字为主，夹带字符），变量（数据类型），判断，循环，数组；  </dc:title>
  <dc:creator>.</dc:creator>
  <cp:lastModifiedBy>.</cp:lastModifiedBy>
  <cp:revision>38</cp:revision>
  <dcterms:created xsi:type="dcterms:W3CDTF">2017-01-11T05:51:16Z</dcterms:created>
  <dcterms:modified xsi:type="dcterms:W3CDTF">2017-01-13T08:03:21Z</dcterms:modified>
</cp:coreProperties>
</file>