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3" r:id="rId5"/>
    <p:sldId id="257" r:id="rId6"/>
    <p:sldId id="284" r:id="rId7"/>
    <p:sldId id="285" r:id="rId8"/>
    <p:sldId id="286" r:id="rId9"/>
    <p:sldId id="287" r:id="rId10"/>
    <p:sldId id="288" r:id="rId11"/>
    <p:sldId id="289" r:id="rId12"/>
    <p:sldId id="290" r:id="rId13"/>
    <p:sldId id="291" r:id="rId14"/>
    <p:sldId id="292" r:id="rId15"/>
    <p:sldId id="295" r:id="rId16"/>
    <p:sldId id="297" r:id="rId17"/>
    <p:sldId id="298" r:id="rId18"/>
    <p:sldId id="299" r:id="rId19"/>
    <p:sldId id="300" r:id="rId20"/>
    <p:sldId id="301" r:id="rId21"/>
    <p:sldId id="302" r:id="rId22"/>
    <p:sldId id="282"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581400" y="1858963"/>
            <a:ext cx="7086600" cy="1977796"/>
          </a:xfrm>
        </p:spPr>
        <p:txBody>
          <a:bodyPr anchor="b">
            <a:normAutofit/>
          </a:bodyPr>
          <a:lstStyle>
            <a:lvl1pPr algn="ctr">
              <a:defRPr sz="4800"/>
            </a:lvl1pPr>
          </a:lstStyle>
          <a:p>
            <a:r>
              <a:rPr lang="zh-CN" altLang="en-US" dirty="0" smtClean="0"/>
              <a:t>单击此处编辑标题</a:t>
            </a:r>
            <a:endParaRPr lang="zh-CN" altLang="en-US" dirty="0"/>
          </a:p>
        </p:txBody>
      </p:sp>
      <p:sp>
        <p:nvSpPr>
          <p:cNvPr id="3" name="副标题 2"/>
          <p:cNvSpPr>
            <a:spLocks noGrp="1"/>
          </p:cNvSpPr>
          <p:nvPr>
            <p:ph type="subTitle" idx="1"/>
          </p:nvPr>
        </p:nvSpPr>
        <p:spPr>
          <a:xfrm>
            <a:off x="3537858" y="3836759"/>
            <a:ext cx="7086600" cy="1655762"/>
          </a:xfrm>
        </p:spPr>
        <p:txBody>
          <a:bodyPr>
            <a:normAutofit/>
          </a:bodyPr>
          <a:lstStyle>
            <a:lvl1pPr marL="0" indent="0" algn="ctr">
              <a:buNone/>
              <a:defRPr sz="1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838200" y="6298294"/>
            <a:ext cx="2743200" cy="365125"/>
          </a:xfrm>
        </p:spPr>
        <p:txBody>
          <a:bodyPr/>
          <a:lstStyle>
            <a:lvl1pPr>
              <a:defRPr>
                <a:solidFill>
                  <a:srgbClr val="FFFFFF"/>
                </a:solidFill>
              </a:defRPr>
            </a:lvl1pPr>
          </a:lstStyle>
          <a:p>
            <a:fld id="{7F80E37B-9903-4420-8A41-4A9C62F227FA}" type="datetimeFigureOut">
              <a:rPr lang="zh-CN" altLang="en-US" smtClean="0"/>
            </a:fld>
            <a:endParaRPr lang="zh-CN" altLang="en-US"/>
          </a:p>
        </p:txBody>
      </p:sp>
      <p:sp>
        <p:nvSpPr>
          <p:cNvPr id="5" name="页脚占位符 4"/>
          <p:cNvSpPr>
            <a:spLocks noGrp="1"/>
          </p:cNvSpPr>
          <p:nvPr>
            <p:ph type="ftr" sz="quarter" idx="11"/>
          </p:nvPr>
        </p:nvSpPr>
        <p:spPr>
          <a:xfrm>
            <a:off x="4038600" y="6298294"/>
            <a:ext cx="4114800" cy="365125"/>
          </a:xfrm>
        </p:spPr>
        <p:txBody>
          <a:bodyPr/>
          <a:lstStyle>
            <a:lvl1pPr>
              <a:defRPr>
                <a:solidFill>
                  <a:srgbClr val="FFFFFF"/>
                </a:solidFill>
              </a:defRPr>
            </a:lvl1pPr>
          </a:lstStyle>
          <a:p>
            <a:endParaRPr lang="zh-CN" altLang="en-US"/>
          </a:p>
        </p:txBody>
      </p:sp>
      <p:sp>
        <p:nvSpPr>
          <p:cNvPr id="6" name="灯片编号占位符 5"/>
          <p:cNvSpPr>
            <a:spLocks noGrp="1"/>
          </p:cNvSpPr>
          <p:nvPr>
            <p:ph type="sldNum" sz="quarter" idx="12"/>
          </p:nvPr>
        </p:nvSpPr>
        <p:spPr>
          <a:xfrm>
            <a:off x="8610600" y="6298294"/>
            <a:ext cx="2743200" cy="365125"/>
          </a:xfrm>
        </p:spPr>
        <p:txBody>
          <a:bodyPr/>
          <a:lstStyle>
            <a:lvl1pPr>
              <a:defRPr>
                <a:solidFill>
                  <a:srgbClr val="FFFFFF"/>
                </a:solidFill>
              </a:defRPr>
            </a:lvl1pPr>
          </a:lstStyle>
          <a:p>
            <a:fld id="{779BD3ED-411E-4FFB-A5AE-613AE2B852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p>
            <a:fld id="{7F80E37B-9903-4420-8A41-4A9C62F227FA}"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779BD3ED-411E-4FFB-A5AE-613AE2B852F3}"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F80E37B-9903-4420-8A41-4A9C62F227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9BD3ED-411E-4FFB-A5AE-613AE2B852F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24" name="组合 23"/>
          <p:cNvGrpSpPr/>
          <p:nvPr/>
        </p:nvGrpSpPr>
        <p:grpSpPr>
          <a:xfrm>
            <a:off x="112874" y="121429"/>
            <a:ext cx="11966252" cy="6615142"/>
            <a:chOff x="112874" y="121429"/>
            <a:chExt cx="11966252" cy="6615142"/>
          </a:xfrm>
        </p:grpSpPr>
        <p:grpSp>
          <p:nvGrpSpPr>
            <p:cNvPr id="22" name="组合 21"/>
            <p:cNvGrpSpPr/>
            <p:nvPr/>
          </p:nvGrpSpPr>
          <p:grpSpPr>
            <a:xfrm>
              <a:off x="112874" y="121429"/>
              <a:ext cx="11966252" cy="6615142"/>
              <a:chOff x="112874" y="121429"/>
              <a:chExt cx="11966252" cy="6615142"/>
            </a:xfrm>
          </p:grpSpPr>
          <p:sp>
            <p:nvSpPr>
              <p:cNvPr id="7" name="Rectangle 1@|1FFC:855309|FBC:16777215|LFC:16777215|LBC:16777215"/>
              <p:cNvSpPr/>
              <p:nvPr/>
            </p:nvSpPr>
            <p:spPr>
              <a:xfrm>
                <a:off x="11942500" y="5073814"/>
                <a:ext cx="135537" cy="939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248413" y="256032"/>
                <a:ext cx="11695176" cy="6345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Rectangle 8@|1FFC:855309|FBC:16777215|LFC:16777215|LBC:16777215"/>
              <p:cNvSpPr/>
              <p:nvPr/>
            </p:nvSpPr>
            <p:spPr>
              <a:xfrm>
                <a:off x="2260060" y="121429"/>
                <a:ext cx="523253" cy="1383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Rectangle 10@|1FFC:855309|FBC:16777215|LFC:16777215|LBC:16777215"/>
              <p:cNvSpPr/>
              <p:nvPr/>
            </p:nvSpPr>
            <p:spPr>
              <a:xfrm rot="5400000">
                <a:off x="-78925" y="1198181"/>
                <a:ext cx="515733" cy="1321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Right Triangle 4@|1FFC:15330798|FBC:16777215|LFC:16777215|LBC:16777215"/>
              <p:cNvSpPr/>
              <p:nvPr/>
            </p:nvSpPr>
            <p:spPr>
              <a:xfrm rot="10800000" flipH="1">
                <a:off x="112875" y="121429"/>
                <a:ext cx="2670438" cy="13925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Rectangle 9@|1FFC:855309|FBC:16777215|LFC:16777215|LBC:16777215"/>
              <p:cNvSpPr/>
              <p:nvPr/>
            </p:nvSpPr>
            <p:spPr>
              <a:xfrm>
                <a:off x="9346691" y="6600082"/>
                <a:ext cx="261626" cy="1364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Right Triangle 7@|1FFC:15330798|FBC:16777215|LFC:16777215|LBC:16777215"/>
              <p:cNvSpPr/>
              <p:nvPr/>
            </p:nvSpPr>
            <p:spPr>
              <a:xfrm flipH="1">
                <a:off x="9346691" y="5072363"/>
                <a:ext cx="2732435" cy="166420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Freeform 32@|5FFC:16777215|FBC:16777215|LFC:16777215|LBC:16777215"/>
              <p:cNvSpPr>
                <a:spLocks noEditPoints="1"/>
              </p:cNvSpPr>
              <p:nvPr/>
            </p:nvSpPr>
            <p:spPr bwMode="auto">
              <a:xfrm>
                <a:off x="4878745" y="1592153"/>
                <a:ext cx="2434509" cy="2435968"/>
              </a:xfrm>
              <a:custGeom>
                <a:avLst/>
                <a:gdLst>
                  <a:gd name="T0" fmla="*/ 352 w 704"/>
                  <a:gd name="T1" fmla="*/ 704 h 704"/>
                  <a:gd name="T2" fmla="*/ 0 w 704"/>
                  <a:gd name="T3" fmla="*/ 352 h 704"/>
                  <a:gd name="T4" fmla="*/ 352 w 704"/>
                  <a:gd name="T5" fmla="*/ 0 h 704"/>
                  <a:gd name="T6" fmla="*/ 704 w 704"/>
                  <a:gd name="T7" fmla="*/ 352 h 704"/>
                  <a:gd name="T8" fmla="*/ 352 w 704"/>
                  <a:gd name="T9" fmla="*/ 704 h 704"/>
                  <a:gd name="T10" fmla="*/ 352 w 704"/>
                  <a:gd name="T11" fmla="*/ 5 h 704"/>
                  <a:gd name="T12" fmla="*/ 5 w 704"/>
                  <a:gd name="T13" fmla="*/ 352 h 704"/>
                  <a:gd name="T14" fmla="*/ 352 w 704"/>
                  <a:gd name="T15" fmla="*/ 699 h 704"/>
                  <a:gd name="T16" fmla="*/ 699 w 704"/>
                  <a:gd name="T17" fmla="*/ 352 h 704"/>
                  <a:gd name="T18" fmla="*/ 352 w 704"/>
                  <a:gd name="T19" fmla="*/ 5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704">
                    <a:moveTo>
                      <a:pt x="352" y="704"/>
                    </a:moveTo>
                    <a:cubicBezTo>
                      <a:pt x="158" y="704"/>
                      <a:pt x="0" y="546"/>
                      <a:pt x="0" y="352"/>
                    </a:cubicBezTo>
                    <a:cubicBezTo>
                      <a:pt x="0" y="158"/>
                      <a:pt x="158" y="0"/>
                      <a:pt x="352" y="0"/>
                    </a:cubicBezTo>
                    <a:cubicBezTo>
                      <a:pt x="546" y="0"/>
                      <a:pt x="704" y="158"/>
                      <a:pt x="704" y="352"/>
                    </a:cubicBezTo>
                    <a:cubicBezTo>
                      <a:pt x="704" y="546"/>
                      <a:pt x="546" y="704"/>
                      <a:pt x="352" y="704"/>
                    </a:cubicBezTo>
                    <a:moveTo>
                      <a:pt x="352" y="5"/>
                    </a:moveTo>
                    <a:cubicBezTo>
                      <a:pt x="161" y="5"/>
                      <a:pt x="5" y="161"/>
                      <a:pt x="5" y="352"/>
                    </a:cubicBezTo>
                    <a:cubicBezTo>
                      <a:pt x="5" y="543"/>
                      <a:pt x="161" y="699"/>
                      <a:pt x="352" y="699"/>
                    </a:cubicBezTo>
                    <a:cubicBezTo>
                      <a:pt x="543" y="699"/>
                      <a:pt x="699" y="543"/>
                      <a:pt x="699" y="352"/>
                    </a:cubicBezTo>
                    <a:cubicBezTo>
                      <a:pt x="699" y="161"/>
                      <a:pt x="543" y="5"/>
                      <a:pt x="352" y="5"/>
                    </a:cubicBezTo>
                  </a:path>
                </a:pathLst>
              </a:custGeom>
              <a:solidFill>
                <a:schemeClr val="bg1"/>
              </a:solidFill>
              <a:ln w="9525">
                <a:solidFill>
                  <a:schemeClr val="bg1"/>
                </a:solidFill>
                <a:round/>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33@|5FFC:16777215|FBC:16777215|LFC:16777215|LBC:16777215"/>
              <p:cNvSpPr/>
              <p:nvPr/>
            </p:nvSpPr>
            <p:spPr bwMode="auto">
              <a:xfrm>
                <a:off x="5050867" y="2032669"/>
                <a:ext cx="385087" cy="1460123"/>
              </a:xfrm>
              <a:custGeom>
                <a:avLst/>
                <a:gdLst>
                  <a:gd name="T0" fmla="*/ 111 w 111"/>
                  <a:gd name="T1" fmla="*/ 13 h 422"/>
                  <a:gd name="T2" fmla="*/ 102 w 111"/>
                  <a:gd name="T3" fmla="*/ 0 h 422"/>
                  <a:gd name="T4" fmla="*/ 0 w 111"/>
                  <a:gd name="T5" fmla="*/ 225 h 422"/>
                  <a:gd name="T6" fmla="*/ 74 w 111"/>
                  <a:gd name="T7" fmla="*/ 422 h 422"/>
                  <a:gd name="T8" fmla="*/ 86 w 111"/>
                  <a:gd name="T9" fmla="*/ 411 h 422"/>
                  <a:gd name="T10" fmla="*/ 16 w 111"/>
                  <a:gd name="T11" fmla="*/ 225 h 422"/>
                  <a:gd name="T12" fmla="*/ 111 w 111"/>
                  <a:gd name="T13" fmla="*/ 13 h 422"/>
                </a:gdLst>
                <a:ahLst/>
                <a:cxnLst>
                  <a:cxn ang="0">
                    <a:pos x="T0" y="T1"/>
                  </a:cxn>
                  <a:cxn ang="0">
                    <a:pos x="T2" y="T3"/>
                  </a:cxn>
                  <a:cxn ang="0">
                    <a:pos x="T4" y="T5"/>
                  </a:cxn>
                  <a:cxn ang="0">
                    <a:pos x="T6" y="T7"/>
                  </a:cxn>
                  <a:cxn ang="0">
                    <a:pos x="T8" y="T9"/>
                  </a:cxn>
                  <a:cxn ang="0">
                    <a:pos x="T10" y="T11"/>
                  </a:cxn>
                  <a:cxn ang="0">
                    <a:pos x="T12" y="T13"/>
                  </a:cxn>
                </a:cxnLst>
                <a:rect l="0" t="0" r="r" b="b"/>
                <a:pathLst>
                  <a:path w="111" h="422">
                    <a:moveTo>
                      <a:pt x="111" y="13"/>
                    </a:moveTo>
                    <a:cubicBezTo>
                      <a:pt x="108" y="9"/>
                      <a:pt x="105" y="4"/>
                      <a:pt x="102" y="0"/>
                    </a:cubicBezTo>
                    <a:cubicBezTo>
                      <a:pt x="40" y="55"/>
                      <a:pt x="0" y="135"/>
                      <a:pt x="0" y="225"/>
                    </a:cubicBezTo>
                    <a:cubicBezTo>
                      <a:pt x="0" y="300"/>
                      <a:pt x="28" y="369"/>
                      <a:pt x="74" y="422"/>
                    </a:cubicBezTo>
                    <a:cubicBezTo>
                      <a:pt x="78" y="419"/>
                      <a:pt x="82" y="415"/>
                      <a:pt x="86" y="411"/>
                    </a:cubicBezTo>
                    <a:cubicBezTo>
                      <a:pt x="43" y="361"/>
                      <a:pt x="16" y="296"/>
                      <a:pt x="16" y="225"/>
                    </a:cubicBezTo>
                    <a:cubicBezTo>
                      <a:pt x="16" y="141"/>
                      <a:pt x="53" y="65"/>
                      <a:pt x="111" y="13"/>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Freeform 34@|5FFC:16777215|FBC:16777215|LFC:16777215|LBC:16777215"/>
              <p:cNvSpPr/>
              <p:nvPr/>
            </p:nvSpPr>
            <p:spPr bwMode="auto">
              <a:xfrm>
                <a:off x="6798346" y="2083723"/>
                <a:ext cx="342785" cy="1435325"/>
              </a:xfrm>
              <a:custGeom>
                <a:avLst/>
                <a:gdLst>
                  <a:gd name="T0" fmla="*/ 13 w 99"/>
                  <a:gd name="T1" fmla="*/ 0 h 415"/>
                  <a:gd name="T2" fmla="*/ 0 w 99"/>
                  <a:gd name="T3" fmla="*/ 9 h 415"/>
                  <a:gd name="T4" fmla="*/ 83 w 99"/>
                  <a:gd name="T5" fmla="*/ 210 h 415"/>
                  <a:gd name="T6" fmla="*/ 5 w 99"/>
                  <a:gd name="T7" fmla="*/ 405 h 415"/>
                  <a:gd name="T8" fmla="*/ 17 w 99"/>
                  <a:gd name="T9" fmla="*/ 414 h 415"/>
                  <a:gd name="T10" fmla="*/ 18 w 99"/>
                  <a:gd name="T11" fmla="*/ 415 h 415"/>
                  <a:gd name="T12" fmla="*/ 99 w 99"/>
                  <a:gd name="T13" fmla="*/ 210 h 415"/>
                  <a:gd name="T14" fmla="*/ 13 w 99"/>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15">
                    <a:moveTo>
                      <a:pt x="13" y="0"/>
                    </a:moveTo>
                    <a:cubicBezTo>
                      <a:pt x="9" y="3"/>
                      <a:pt x="4" y="6"/>
                      <a:pt x="0" y="9"/>
                    </a:cubicBezTo>
                    <a:cubicBezTo>
                      <a:pt x="51" y="61"/>
                      <a:pt x="83" y="132"/>
                      <a:pt x="83" y="210"/>
                    </a:cubicBezTo>
                    <a:cubicBezTo>
                      <a:pt x="83" y="285"/>
                      <a:pt x="53" y="354"/>
                      <a:pt x="5" y="405"/>
                    </a:cubicBezTo>
                    <a:cubicBezTo>
                      <a:pt x="10" y="407"/>
                      <a:pt x="13" y="411"/>
                      <a:pt x="17" y="414"/>
                    </a:cubicBezTo>
                    <a:cubicBezTo>
                      <a:pt x="17" y="414"/>
                      <a:pt x="18" y="415"/>
                      <a:pt x="18" y="415"/>
                    </a:cubicBezTo>
                    <a:cubicBezTo>
                      <a:pt x="68" y="361"/>
                      <a:pt x="99" y="289"/>
                      <a:pt x="99" y="210"/>
                    </a:cubicBezTo>
                    <a:cubicBezTo>
                      <a:pt x="99" y="128"/>
                      <a:pt x="66" y="54"/>
                      <a:pt x="13" y="0"/>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Freeform 66@|5FFC:2373726|FBC:16777215|LFC:0|LBC:16777215"/>
              <p:cNvSpPr/>
              <p:nvPr/>
            </p:nvSpPr>
            <p:spPr bwMode="auto">
              <a:xfrm>
                <a:off x="5791868" y="3160217"/>
                <a:ext cx="608262" cy="511991"/>
              </a:xfrm>
              <a:custGeom>
                <a:avLst/>
                <a:gdLst>
                  <a:gd name="T0" fmla="*/ 176 w 176"/>
                  <a:gd name="T1" fmla="*/ 118 h 148"/>
                  <a:gd name="T2" fmla="*/ 117 w 176"/>
                  <a:gd name="T3" fmla="*/ 148 h 148"/>
                  <a:gd name="T4" fmla="*/ 61 w 176"/>
                  <a:gd name="T5" fmla="*/ 148 h 148"/>
                  <a:gd name="T6" fmla="*/ 0 w 176"/>
                  <a:gd name="T7" fmla="*/ 118 h 148"/>
                  <a:gd name="T8" fmla="*/ 0 w 176"/>
                  <a:gd name="T9" fmla="*/ 12 h 148"/>
                  <a:gd name="T10" fmla="*/ 14 w 176"/>
                  <a:gd name="T11" fmla="*/ 0 h 148"/>
                  <a:gd name="T12" fmla="*/ 162 w 176"/>
                  <a:gd name="T13" fmla="*/ 0 h 148"/>
                  <a:gd name="T14" fmla="*/ 176 w 176"/>
                  <a:gd name="T15" fmla="*/ 12 h 148"/>
                  <a:gd name="T16" fmla="*/ 176 w 176"/>
                  <a:gd name="T17" fmla="*/ 1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48">
                    <a:moveTo>
                      <a:pt x="176" y="118"/>
                    </a:moveTo>
                    <a:cubicBezTo>
                      <a:pt x="176" y="136"/>
                      <a:pt x="124" y="148"/>
                      <a:pt x="117" y="148"/>
                    </a:cubicBezTo>
                    <a:cubicBezTo>
                      <a:pt x="61" y="148"/>
                      <a:pt x="61" y="148"/>
                      <a:pt x="61" y="148"/>
                    </a:cubicBezTo>
                    <a:cubicBezTo>
                      <a:pt x="53" y="148"/>
                      <a:pt x="3" y="138"/>
                      <a:pt x="0" y="118"/>
                    </a:cubicBezTo>
                    <a:cubicBezTo>
                      <a:pt x="0" y="12"/>
                      <a:pt x="0" y="12"/>
                      <a:pt x="0" y="12"/>
                    </a:cubicBezTo>
                    <a:cubicBezTo>
                      <a:pt x="0" y="5"/>
                      <a:pt x="6" y="0"/>
                      <a:pt x="14" y="0"/>
                    </a:cubicBezTo>
                    <a:cubicBezTo>
                      <a:pt x="162" y="0"/>
                      <a:pt x="162" y="0"/>
                      <a:pt x="162" y="0"/>
                    </a:cubicBezTo>
                    <a:cubicBezTo>
                      <a:pt x="170" y="0"/>
                      <a:pt x="176" y="5"/>
                      <a:pt x="176" y="12"/>
                    </a:cubicBezTo>
                    <a:lnTo>
                      <a:pt x="176" y="118"/>
                    </a:lnTo>
                    <a:close/>
                  </a:path>
                </a:pathLst>
              </a:custGeom>
              <a:solidFill>
                <a:schemeClr val="accent2">
                  <a:lumMod val="75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Freeform 68@|5FFC:991808|FBC:16777215|LFC:0|LBC:16777215"/>
              <p:cNvSpPr/>
              <p:nvPr/>
            </p:nvSpPr>
            <p:spPr bwMode="auto">
              <a:xfrm>
                <a:off x="5729145" y="3198142"/>
                <a:ext cx="733707" cy="169205"/>
              </a:xfrm>
              <a:custGeom>
                <a:avLst/>
                <a:gdLst>
                  <a:gd name="T0" fmla="*/ 201 w 212"/>
                  <a:gd name="T1" fmla="*/ 29 h 49"/>
                  <a:gd name="T2" fmla="*/ 15 w 212"/>
                  <a:gd name="T3" fmla="*/ 1 h 49"/>
                  <a:gd name="T4" fmla="*/ 1 w 212"/>
                  <a:gd name="T5" fmla="*/ 9 h 49"/>
                  <a:gd name="T6" fmla="*/ 11 w 212"/>
                  <a:gd name="T7" fmla="*/ 20 h 49"/>
                  <a:gd name="T8" fmla="*/ 197 w 212"/>
                  <a:gd name="T9" fmla="*/ 48 h 49"/>
                  <a:gd name="T10" fmla="*/ 211 w 212"/>
                  <a:gd name="T11" fmla="*/ 40 h 49"/>
                  <a:gd name="T12" fmla="*/ 201 w 212"/>
                  <a:gd name="T13" fmla="*/ 29 h 49"/>
                </a:gdLst>
                <a:ahLst/>
                <a:cxnLst>
                  <a:cxn ang="0">
                    <a:pos x="T0" y="T1"/>
                  </a:cxn>
                  <a:cxn ang="0">
                    <a:pos x="T2" y="T3"/>
                  </a:cxn>
                  <a:cxn ang="0">
                    <a:pos x="T4" y="T5"/>
                  </a:cxn>
                  <a:cxn ang="0">
                    <a:pos x="T6" y="T7"/>
                  </a:cxn>
                  <a:cxn ang="0">
                    <a:pos x="T8" y="T9"/>
                  </a:cxn>
                  <a:cxn ang="0">
                    <a:pos x="T10" y="T11"/>
                  </a:cxn>
                  <a:cxn ang="0">
                    <a:pos x="T12" y="T13"/>
                  </a:cxn>
                </a:cxnLst>
                <a:rect l="0" t="0" r="r" b="b"/>
                <a:pathLst>
                  <a:path w="212" h="49">
                    <a:moveTo>
                      <a:pt x="201" y="29"/>
                    </a:moveTo>
                    <a:cubicBezTo>
                      <a:pt x="15" y="1"/>
                      <a:pt x="15" y="1"/>
                      <a:pt x="15" y="1"/>
                    </a:cubicBezTo>
                    <a:cubicBezTo>
                      <a:pt x="9" y="0"/>
                      <a:pt x="3" y="3"/>
                      <a:pt x="1" y="9"/>
                    </a:cubicBezTo>
                    <a:cubicBezTo>
                      <a:pt x="0" y="14"/>
                      <a:pt x="5" y="19"/>
                      <a:pt x="11" y="20"/>
                    </a:cubicBezTo>
                    <a:cubicBezTo>
                      <a:pt x="197" y="48"/>
                      <a:pt x="197" y="48"/>
                      <a:pt x="197" y="48"/>
                    </a:cubicBezTo>
                    <a:cubicBezTo>
                      <a:pt x="203" y="49"/>
                      <a:pt x="209" y="46"/>
                      <a:pt x="211" y="40"/>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9" name="Freeform 69@|5FFC:991808|FBC:16777215|LFC:0|LBC:16777215"/>
              <p:cNvSpPr/>
              <p:nvPr/>
            </p:nvSpPr>
            <p:spPr bwMode="auto">
              <a:xfrm>
                <a:off x="5804996" y="3160217"/>
                <a:ext cx="657857" cy="103566"/>
              </a:xfrm>
              <a:custGeom>
                <a:avLst/>
                <a:gdLst>
                  <a:gd name="T0" fmla="*/ 189 w 190"/>
                  <a:gd name="T1" fmla="*/ 21 h 30"/>
                  <a:gd name="T2" fmla="*/ 179 w 190"/>
                  <a:gd name="T3" fmla="*/ 10 h 30"/>
                  <a:gd name="T4" fmla="*/ 112 w 190"/>
                  <a:gd name="T5" fmla="*/ 0 h 30"/>
                  <a:gd name="T6" fmla="*/ 6 w 190"/>
                  <a:gd name="T7" fmla="*/ 0 h 30"/>
                  <a:gd name="T8" fmla="*/ 0 w 190"/>
                  <a:gd name="T9" fmla="*/ 2 h 30"/>
                  <a:gd name="T10" fmla="*/ 175 w 190"/>
                  <a:gd name="T11" fmla="*/ 29 h 30"/>
                  <a:gd name="T12" fmla="*/ 189 w 190"/>
                  <a:gd name="T13" fmla="*/ 21 h 30"/>
                </a:gdLst>
                <a:ahLst/>
                <a:cxnLst>
                  <a:cxn ang="0">
                    <a:pos x="T0" y="T1"/>
                  </a:cxn>
                  <a:cxn ang="0">
                    <a:pos x="T2" y="T3"/>
                  </a:cxn>
                  <a:cxn ang="0">
                    <a:pos x="T4" y="T5"/>
                  </a:cxn>
                  <a:cxn ang="0">
                    <a:pos x="T6" y="T7"/>
                  </a:cxn>
                  <a:cxn ang="0">
                    <a:pos x="T8" y="T9"/>
                  </a:cxn>
                  <a:cxn ang="0">
                    <a:pos x="T10" y="T11"/>
                  </a:cxn>
                  <a:cxn ang="0">
                    <a:pos x="T12" y="T13"/>
                  </a:cxn>
                </a:cxnLst>
                <a:rect l="0" t="0" r="r" b="b"/>
                <a:pathLst>
                  <a:path w="190" h="30">
                    <a:moveTo>
                      <a:pt x="189" y="21"/>
                    </a:moveTo>
                    <a:cubicBezTo>
                      <a:pt x="190" y="16"/>
                      <a:pt x="185" y="11"/>
                      <a:pt x="179" y="10"/>
                    </a:cubicBezTo>
                    <a:cubicBezTo>
                      <a:pt x="112" y="0"/>
                      <a:pt x="112" y="0"/>
                      <a:pt x="112" y="0"/>
                    </a:cubicBezTo>
                    <a:cubicBezTo>
                      <a:pt x="6" y="0"/>
                      <a:pt x="6" y="0"/>
                      <a:pt x="6" y="0"/>
                    </a:cubicBezTo>
                    <a:cubicBezTo>
                      <a:pt x="0" y="2"/>
                      <a:pt x="0" y="2"/>
                      <a:pt x="0" y="2"/>
                    </a:cubicBezTo>
                    <a:cubicBezTo>
                      <a:pt x="175" y="29"/>
                      <a:pt x="175" y="29"/>
                      <a:pt x="175" y="29"/>
                    </a:cubicBezTo>
                    <a:cubicBezTo>
                      <a:pt x="181" y="30"/>
                      <a:pt x="187" y="26"/>
                      <a:pt x="189" y="21"/>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0" name="Freeform 70@|5FFC:991808|FBC:16777215|LFC:0|LBC:16777215"/>
              <p:cNvSpPr/>
              <p:nvPr/>
            </p:nvSpPr>
            <p:spPr bwMode="auto">
              <a:xfrm>
                <a:off x="5729145" y="3291496"/>
                <a:ext cx="733707" cy="173581"/>
              </a:xfrm>
              <a:custGeom>
                <a:avLst/>
                <a:gdLst>
                  <a:gd name="T0" fmla="*/ 201 w 212"/>
                  <a:gd name="T1" fmla="*/ 29 h 50"/>
                  <a:gd name="T2" fmla="*/ 15 w 212"/>
                  <a:gd name="T3" fmla="*/ 1 h 50"/>
                  <a:gd name="T4" fmla="*/ 1 w 212"/>
                  <a:gd name="T5" fmla="*/ 9 h 50"/>
                  <a:gd name="T6" fmla="*/ 11 w 212"/>
                  <a:gd name="T7" fmla="*/ 21 h 50"/>
                  <a:gd name="T8" fmla="*/ 197 w 212"/>
                  <a:gd name="T9" fmla="*/ 49 h 50"/>
                  <a:gd name="T10" fmla="*/ 211 w 212"/>
                  <a:gd name="T11" fmla="*/ 41 h 50"/>
                  <a:gd name="T12" fmla="*/ 201 w 212"/>
                  <a:gd name="T13" fmla="*/ 29 h 50"/>
                </a:gdLst>
                <a:ahLst/>
                <a:cxnLst>
                  <a:cxn ang="0">
                    <a:pos x="T0" y="T1"/>
                  </a:cxn>
                  <a:cxn ang="0">
                    <a:pos x="T2" y="T3"/>
                  </a:cxn>
                  <a:cxn ang="0">
                    <a:pos x="T4" y="T5"/>
                  </a:cxn>
                  <a:cxn ang="0">
                    <a:pos x="T6" y="T7"/>
                  </a:cxn>
                  <a:cxn ang="0">
                    <a:pos x="T8" y="T9"/>
                  </a:cxn>
                  <a:cxn ang="0">
                    <a:pos x="T10" y="T11"/>
                  </a:cxn>
                  <a:cxn ang="0">
                    <a:pos x="T12" y="T13"/>
                  </a:cxn>
                </a:cxnLst>
                <a:rect l="0" t="0" r="r" b="b"/>
                <a:pathLst>
                  <a:path w="212" h="50">
                    <a:moveTo>
                      <a:pt x="201" y="29"/>
                    </a:moveTo>
                    <a:cubicBezTo>
                      <a:pt x="15" y="1"/>
                      <a:pt x="15" y="1"/>
                      <a:pt x="15" y="1"/>
                    </a:cubicBezTo>
                    <a:cubicBezTo>
                      <a:pt x="9" y="0"/>
                      <a:pt x="3" y="4"/>
                      <a:pt x="1" y="9"/>
                    </a:cubicBezTo>
                    <a:cubicBezTo>
                      <a:pt x="0" y="15"/>
                      <a:pt x="5" y="20"/>
                      <a:pt x="11" y="21"/>
                    </a:cubicBezTo>
                    <a:cubicBezTo>
                      <a:pt x="197" y="49"/>
                      <a:pt x="197" y="49"/>
                      <a:pt x="197" y="49"/>
                    </a:cubicBezTo>
                    <a:cubicBezTo>
                      <a:pt x="203" y="50"/>
                      <a:pt x="209" y="46"/>
                      <a:pt x="211" y="41"/>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1" name="Freeform 71@|5FFC:991808|FBC:16777215|LFC:0|LBC:16777215"/>
              <p:cNvSpPr/>
              <p:nvPr/>
            </p:nvSpPr>
            <p:spPr bwMode="auto">
              <a:xfrm>
                <a:off x="5729145" y="3387768"/>
                <a:ext cx="733707" cy="170664"/>
              </a:xfrm>
              <a:custGeom>
                <a:avLst/>
                <a:gdLst>
                  <a:gd name="T0" fmla="*/ 201 w 212"/>
                  <a:gd name="T1" fmla="*/ 29 h 49"/>
                  <a:gd name="T2" fmla="*/ 15 w 212"/>
                  <a:gd name="T3" fmla="*/ 1 h 49"/>
                  <a:gd name="T4" fmla="*/ 1 w 212"/>
                  <a:gd name="T5" fmla="*/ 9 h 49"/>
                  <a:gd name="T6" fmla="*/ 11 w 212"/>
                  <a:gd name="T7" fmla="*/ 20 h 49"/>
                  <a:gd name="T8" fmla="*/ 197 w 212"/>
                  <a:gd name="T9" fmla="*/ 48 h 49"/>
                  <a:gd name="T10" fmla="*/ 211 w 212"/>
                  <a:gd name="T11" fmla="*/ 40 h 49"/>
                  <a:gd name="T12" fmla="*/ 201 w 212"/>
                  <a:gd name="T13" fmla="*/ 29 h 49"/>
                </a:gdLst>
                <a:ahLst/>
                <a:cxnLst>
                  <a:cxn ang="0">
                    <a:pos x="T0" y="T1"/>
                  </a:cxn>
                  <a:cxn ang="0">
                    <a:pos x="T2" y="T3"/>
                  </a:cxn>
                  <a:cxn ang="0">
                    <a:pos x="T4" y="T5"/>
                  </a:cxn>
                  <a:cxn ang="0">
                    <a:pos x="T6" y="T7"/>
                  </a:cxn>
                  <a:cxn ang="0">
                    <a:pos x="T8" y="T9"/>
                  </a:cxn>
                  <a:cxn ang="0">
                    <a:pos x="T10" y="T11"/>
                  </a:cxn>
                  <a:cxn ang="0">
                    <a:pos x="T12" y="T13"/>
                  </a:cxn>
                </a:cxnLst>
                <a:rect l="0" t="0" r="r" b="b"/>
                <a:pathLst>
                  <a:path w="212" h="49">
                    <a:moveTo>
                      <a:pt x="201" y="29"/>
                    </a:moveTo>
                    <a:cubicBezTo>
                      <a:pt x="15" y="1"/>
                      <a:pt x="15" y="1"/>
                      <a:pt x="15" y="1"/>
                    </a:cubicBezTo>
                    <a:cubicBezTo>
                      <a:pt x="9" y="0"/>
                      <a:pt x="3" y="3"/>
                      <a:pt x="1" y="9"/>
                    </a:cubicBezTo>
                    <a:cubicBezTo>
                      <a:pt x="0" y="14"/>
                      <a:pt x="5" y="19"/>
                      <a:pt x="11" y="20"/>
                    </a:cubicBezTo>
                    <a:cubicBezTo>
                      <a:pt x="197" y="48"/>
                      <a:pt x="197" y="48"/>
                      <a:pt x="197" y="48"/>
                    </a:cubicBezTo>
                    <a:cubicBezTo>
                      <a:pt x="203" y="49"/>
                      <a:pt x="209" y="45"/>
                      <a:pt x="211" y="40"/>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23" name="任意多边形 22"/>
            <p:cNvSpPr/>
            <p:nvPr/>
          </p:nvSpPr>
          <p:spPr bwMode="auto">
            <a:xfrm>
              <a:off x="5193816" y="1720515"/>
              <a:ext cx="1805825" cy="1805825"/>
            </a:xfrm>
            <a:custGeom>
              <a:avLst/>
              <a:gdLst>
                <a:gd name="connsiteX0" fmla="*/ 902184 w 1805825"/>
                <a:gd name="connsiteY0" fmla="*/ 0 h 1805825"/>
                <a:gd name="connsiteX1" fmla="*/ 918958 w 1805825"/>
                <a:gd name="connsiteY1" fmla="*/ 20757 h 1805825"/>
                <a:gd name="connsiteX2" fmla="*/ 918958 w 1805825"/>
                <a:gd name="connsiteY2" fmla="*/ 181360 h 1805825"/>
                <a:gd name="connsiteX3" fmla="*/ 918958 w 1805825"/>
                <a:gd name="connsiteY3" fmla="*/ 291967 h 1805825"/>
                <a:gd name="connsiteX4" fmla="*/ 1025504 w 1805825"/>
                <a:gd name="connsiteY4" fmla="*/ 302721 h 1805825"/>
                <a:gd name="connsiteX5" fmla="*/ 1107420 w 1805825"/>
                <a:gd name="connsiteY5" fmla="*/ 328179 h 1805825"/>
                <a:gd name="connsiteX6" fmla="*/ 1120835 w 1805825"/>
                <a:gd name="connsiteY6" fmla="*/ 293949 h 1805825"/>
                <a:gd name="connsiteX7" fmla="*/ 1168298 w 1805825"/>
                <a:gd name="connsiteY7" fmla="*/ 172834 h 1805825"/>
                <a:gd name="connsiteX8" fmla="*/ 1177802 w 1805825"/>
                <a:gd name="connsiteY8" fmla="*/ 162454 h 1805825"/>
                <a:gd name="connsiteX9" fmla="*/ 1192490 w 1805825"/>
                <a:gd name="connsiteY9" fmla="*/ 162454 h 1805825"/>
                <a:gd name="connsiteX10" fmla="*/ 1202858 w 1805825"/>
                <a:gd name="connsiteY10" fmla="*/ 186675 h 1805825"/>
                <a:gd name="connsiteX11" fmla="*/ 1142861 w 1805825"/>
                <a:gd name="connsiteY11" fmla="*/ 339774 h 1805825"/>
                <a:gd name="connsiteX12" fmla="*/ 1244307 w 1805825"/>
                <a:gd name="connsiteY12" fmla="*/ 394903 h 1805825"/>
                <a:gd name="connsiteX13" fmla="*/ 1320444 w 1805825"/>
                <a:gd name="connsiteY13" fmla="*/ 460916 h 1805825"/>
                <a:gd name="connsiteX14" fmla="*/ 1358782 w 1805825"/>
                <a:gd name="connsiteY14" fmla="*/ 422621 h 1805825"/>
                <a:gd name="connsiteX15" fmla="*/ 1515021 w 1805825"/>
                <a:gd name="connsiteY15" fmla="*/ 266559 h 1805825"/>
                <a:gd name="connsiteX16" fmla="*/ 1539257 w 1805825"/>
                <a:gd name="connsiteY16" fmla="*/ 266559 h 1805825"/>
                <a:gd name="connsiteX17" fmla="*/ 1539257 w 1805825"/>
                <a:gd name="connsiteY17" fmla="*/ 290768 h 1805825"/>
                <a:gd name="connsiteX18" fmla="*/ 1346393 w 1805825"/>
                <a:gd name="connsiteY18" fmla="*/ 483414 h 1805825"/>
                <a:gd name="connsiteX19" fmla="*/ 1355129 w 1805825"/>
                <a:gd name="connsiteY19" fmla="*/ 490989 h 1805825"/>
                <a:gd name="connsiteX20" fmla="*/ 1421634 w 1805825"/>
                <a:gd name="connsiteY20" fmla="*/ 578947 h 1805825"/>
                <a:gd name="connsiteX21" fmla="*/ 1453106 w 1805825"/>
                <a:gd name="connsiteY21" fmla="*/ 641450 h 1805825"/>
                <a:gd name="connsiteX22" fmla="*/ 1488217 w 1805825"/>
                <a:gd name="connsiteY22" fmla="*/ 626067 h 1805825"/>
                <a:gd name="connsiteX23" fmla="*/ 1607502 w 1805825"/>
                <a:gd name="connsiteY23" fmla="*/ 573805 h 1805825"/>
                <a:gd name="connsiteX24" fmla="*/ 1631704 w 1805825"/>
                <a:gd name="connsiteY24" fmla="*/ 584207 h 1805825"/>
                <a:gd name="connsiteX25" fmla="*/ 1621331 w 1805825"/>
                <a:gd name="connsiteY25" fmla="*/ 608477 h 1805825"/>
                <a:gd name="connsiteX26" fmla="*/ 1491917 w 1805825"/>
                <a:gd name="connsiteY26" fmla="*/ 665177 h 1805825"/>
                <a:gd name="connsiteX27" fmla="*/ 1469909 w 1805825"/>
                <a:gd name="connsiteY27" fmla="*/ 674819 h 1805825"/>
                <a:gd name="connsiteX28" fmla="*/ 1471648 w 1805825"/>
                <a:gd name="connsiteY28" fmla="*/ 678274 h 1805825"/>
                <a:gd name="connsiteX29" fmla="*/ 1503143 w 1805825"/>
                <a:gd name="connsiteY29" fmla="*/ 786939 h 1805825"/>
                <a:gd name="connsiteX30" fmla="*/ 1512440 w 1805825"/>
                <a:gd name="connsiteY30" fmla="*/ 885410 h 1805825"/>
                <a:gd name="connsiteX31" fmla="*/ 1564097 w 1805825"/>
                <a:gd name="connsiteY31" fmla="*/ 885410 h 1805825"/>
                <a:gd name="connsiteX32" fmla="*/ 1785069 w 1805825"/>
                <a:gd name="connsiteY32" fmla="*/ 885410 h 1805825"/>
                <a:gd name="connsiteX33" fmla="*/ 1805825 w 1805825"/>
                <a:gd name="connsiteY33" fmla="*/ 902914 h 1805825"/>
                <a:gd name="connsiteX34" fmla="*/ 1785069 w 1805825"/>
                <a:gd name="connsiteY34" fmla="*/ 920418 h 1805825"/>
                <a:gd name="connsiteX35" fmla="*/ 1624465 w 1805825"/>
                <a:gd name="connsiteY35" fmla="*/ 920418 h 1805825"/>
                <a:gd name="connsiteX36" fmla="*/ 1512330 w 1805825"/>
                <a:gd name="connsiteY36" fmla="*/ 920418 h 1805825"/>
                <a:gd name="connsiteX37" fmla="*/ 1501660 w 1805825"/>
                <a:gd name="connsiteY37" fmla="*/ 1026381 h 1805825"/>
                <a:gd name="connsiteX38" fmla="*/ 1477041 w 1805825"/>
                <a:gd name="connsiteY38" fmla="*/ 1109374 h 1805825"/>
                <a:gd name="connsiteX39" fmla="*/ 1510549 w 1805825"/>
                <a:gd name="connsiteY39" fmla="*/ 1122562 h 1805825"/>
                <a:gd name="connsiteX40" fmla="*/ 1631545 w 1805825"/>
                <a:gd name="connsiteY40" fmla="*/ 1170182 h 1805825"/>
                <a:gd name="connsiteX41" fmla="*/ 1641915 w 1805825"/>
                <a:gd name="connsiteY41" fmla="*/ 1194454 h 1805825"/>
                <a:gd name="connsiteX42" fmla="*/ 1624632 w 1805825"/>
                <a:gd name="connsiteY42" fmla="*/ 1204856 h 1805825"/>
                <a:gd name="connsiteX43" fmla="*/ 1617719 w 1805825"/>
                <a:gd name="connsiteY43" fmla="*/ 1204856 h 1805825"/>
                <a:gd name="connsiteX44" fmla="*/ 1463425 w 1805825"/>
                <a:gd name="connsiteY44" fmla="*/ 1144131 h 1805825"/>
                <a:gd name="connsiteX45" fmla="*/ 1425504 w 1805825"/>
                <a:gd name="connsiteY45" fmla="*/ 1220589 h 1805825"/>
                <a:gd name="connsiteX46" fmla="*/ 1345412 w 1805825"/>
                <a:gd name="connsiteY46" fmla="*/ 1321431 h 1805825"/>
                <a:gd name="connsiteX47" fmla="*/ 1383018 w 1805825"/>
                <a:gd name="connsiteY47" fmla="*/ 1358995 h 1805825"/>
                <a:gd name="connsiteX48" fmla="*/ 1539257 w 1805825"/>
                <a:gd name="connsiteY48" fmla="*/ 1515057 h 1805825"/>
                <a:gd name="connsiteX49" fmla="*/ 1539257 w 1805825"/>
                <a:gd name="connsiteY49" fmla="*/ 1539266 h 1805825"/>
                <a:gd name="connsiteX50" fmla="*/ 1528870 w 1805825"/>
                <a:gd name="connsiteY50" fmla="*/ 1546183 h 1805825"/>
                <a:gd name="connsiteX51" fmla="*/ 1515021 w 1805825"/>
                <a:gd name="connsiteY51" fmla="*/ 1539266 h 1805825"/>
                <a:gd name="connsiteX52" fmla="*/ 1322757 w 1805825"/>
                <a:gd name="connsiteY52" fmla="*/ 1347219 h 1805825"/>
                <a:gd name="connsiteX53" fmla="*/ 1271237 w 1805825"/>
                <a:gd name="connsiteY53" fmla="*/ 1391629 h 1805825"/>
                <a:gd name="connsiteX54" fmla="*/ 1189783 w 1805825"/>
                <a:gd name="connsiteY54" fmla="*/ 1443806 h 1805825"/>
                <a:gd name="connsiteX55" fmla="*/ 1163327 w 1805825"/>
                <a:gd name="connsiteY55" fmla="*/ 1455311 h 1805825"/>
                <a:gd name="connsiteX56" fmla="*/ 1178467 w 1805825"/>
                <a:gd name="connsiteY56" fmla="*/ 1490020 h 1805825"/>
                <a:gd name="connsiteX57" fmla="*/ 1230571 w 1805825"/>
                <a:gd name="connsiteY57" fmla="*/ 1609468 h 1805825"/>
                <a:gd name="connsiteX58" fmla="*/ 1220201 w 1805825"/>
                <a:gd name="connsiteY58" fmla="*/ 1633703 h 1805825"/>
                <a:gd name="connsiteX59" fmla="*/ 1213288 w 1805825"/>
                <a:gd name="connsiteY59" fmla="*/ 1633703 h 1805825"/>
                <a:gd name="connsiteX60" fmla="*/ 1196004 w 1805825"/>
                <a:gd name="connsiteY60" fmla="*/ 1623317 h 1805825"/>
                <a:gd name="connsiteX61" fmla="*/ 1139476 w 1805825"/>
                <a:gd name="connsiteY61" fmla="*/ 1493726 h 1805825"/>
                <a:gd name="connsiteX62" fmla="*/ 1129194 w 1805825"/>
                <a:gd name="connsiteY62" fmla="*/ 1470156 h 1805825"/>
                <a:gd name="connsiteX63" fmla="*/ 1100217 w 1805825"/>
                <a:gd name="connsiteY63" fmla="*/ 1482758 h 1805825"/>
                <a:gd name="connsiteX64" fmla="*/ 1003898 w 1805825"/>
                <a:gd name="connsiteY64" fmla="*/ 1507127 h 1805825"/>
                <a:gd name="connsiteX65" fmla="*/ 918958 w 1805825"/>
                <a:gd name="connsiteY65" fmla="*/ 1514163 h 1805825"/>
                <a:gd name="connsiteX66" fmla="*/ 918958 w 1805825"/>
                <a:gd name="connsiteY66" fmla="*/ 1567557 h 1805825"/>
                <a:gd name="connsiteX67" fmla="*/ 918958 w 1805825"/>
                <a:gd name="connsiteY67" fmla="*/ 1788528 h 1805825"/>
                <a:gd name="connsiteX68" fmla="*/ 902184 w 1805825"/>
                <a:gd name="connsiteY68" fmla="*/ 1805825 h 1805825"/>
                <a:gd name="connsiteX69" fmla="*/ 885409 w 1805825"/>
                <a:gd name="connsiteY69" fmla="*/ 1788528 h 1805825"/>
                <a:gd name="connsiteX70" fmla="*/ 885409 w 1805825"/>
                <a:gd name="connsiteY70" fmla="*/ 1627925 h 1805825"/>
                <a:gd name="connsiteX71" fmla="*/ 885409 w 1805825"/>
                <a:gd name="connsiteY71" fmla="*/ 1513859 h 1805825"/>
                <a:gd name="connsiteX72" fmla="*/ 778862 w 1805825"/>
                <a:gd name="connsiteY72" fmla="*/ 1503105 h 1805825"/>
                <a:gd name="connsiteX73" fmla="*/ 696946 w 1805825"/>
                <a:gd name="connsiteY73" fmla="*/ 1477647 h 1805825"/>
                <a:gd name="connsiteX74" fmla="*/ 683532 w 1805825"/>
                <a:gd name="connsiteY74" fmla="*/ 1511876 h 1805825"/>
                <a:gd name="connsiteX75" fmla="*/ 636069 w 1805825"/>
                <a:gd name="connsiteY75" fmla="*/ 1632991 h 1805825"/>
                <a:gd name="connsiteX76" fmla="*/ 618788 w 1805825"/>
                <a:gd name="connsiteY76" fmla="*/ 1646831 h 1805825"/>
                <a:gd name="connsiteX77" fmla="*/ 611876 w 1805825"/>
                <a:gd name="connsiteY77" fmla="*/ 1643371 h 1805825"/>
                <a:gd name="connsiteX78" fmla="*/ 601508 w 1805825"/>
                <a:gd name="connsiteY78" fmla="*/ 1619150 h 1805825"/>
                <a:gd name="connsiteX79" fmla="*/ 661505 w 1805825"/>
                <a:gd name="connsiteY79" fmla="*/ 1466052 h 1805825"/>
                <a:gd name="connsiteX80" fmla="*/ 560059 w 1805825"/>
                <a:gd name="connsiteY80" fmla="*/ 1410923 h 1805825"/>
                <a:gd name="connsiteX81" fmla="*/ 483921 w 1805825"/>
                <a:gd name="connsiteY81" fmla="*/ 1344910 h 1805825"/>
                <a:gd name="connsiteX82" fmla="*/ 445584 w 1805825"/>
                <a:gd name="connsiteY82" fmla="*/ 1383204 h 1805825"/>
                <a:gd name="connsiteX83" fmla="*/ 289344 w 1805825"/>
                <a:gd name="connsiteY83" fmla="*/ 1539266 h 1805825"/>
                <a:gd name="connsiteX84" fmla="*/ 275495 w 1805825"/>
                <a:gd name="connsiteY84" fmla="*/ 1546183 h 1805825"/>
                <a:gd name="connsiteX85" fmla="*/ 265107 w 1805825"/>
                <a:gd name="connsiteY85" fmla="*/ 1539266 h 1805825"/>
                <a:gd name="connsiteX86" fmla="*/ 265107 w 1805825"/>
                <a:gd name="connsiteY86" fmla="*/ 1515057 h 1805825"/>
                <a:gd name="connsiteX87" fmla="*/ 457972 w 1805825"/>
                <a:gd name="connsiteY87" fmla="*/ 1322411 h 1805825"/>
                <a:gd name="connsiteX88" fmla="*/ 449237 w 1805825"/>
                <a:gd name="connsiteY88" fmla="*/ 1314838 h 1805825"/>
                <a:gd name="connsiteX89" fmla="*/ 382732 w 1805825"/>
                <a:gd name="connsiteY89" fmla="*/ 1226879 h 1805825"/>
                <a:gd name="connsiteX90" fmla="*/ 351487 w 1805825"/>
                <a:gd name="connsiteY90" fmla="*/ 1164827 h 1805825"/>
                <a:gd name="connsiteX91" fmla="*/ 316150 w 1805825"/>
                <a:gd name="connsiteY91" fmla="*/ 1180309 h 1805825"/>
                <a:gd name="connsiteX92" fmla="*/ 196864 w 1805825"/>
                <a:gd name="connsiteY92" fmla="*/ 1232571 h 1805825"/>
                <a:gd name="connsiteX93" fmla="*/ 189949 w 1805825"/>
                <a:gd name="connsiteY93" fmla="*/ 1232571 h 1805825"/>
                <a:gd name="connsiteX94" fmla="*/ 172662 w 1805825"/>
                <a:gd name="connsiteY94" fmla="*/ 1222170 h 1805825"/>
                <a:gd name="connsiteX95" fmla="*/ 183035 w 1805825"/>
                <a:gd name="connsiteY95" fmla="*/ 1197899 h 1805825"/>
                <a:gd name="connsiteX96" fmla="*/ 312449 w 1805825"/>
                <a:gd name="connsiteY96" fmla="*/ 1141200 h 1805825"/>
                <a:gd name="connsiteX97" fmla="*/ 334685 w 1805825"/>
                <a:gd name="connsiteY97" fmla="*/ 1131458 h 1805825"/>
                <a:gd name="connsiteX98" fmla="*/ 332718 w 1805825"/>
                <a:gd name="connsiteY98" fmla="*/ 1127553 h 1805825"/>
                <a:gd name="connsiteX99" fmla="*/ 301223 w 1805825"/>
                <a:gd name="connsiteY99" fmla="*/ 1018887 h 1805825"/>
                <a:gd name="connsiteX100" fmla="*/ 291927 w 1805825"/>
                <a:gd name="connsiteY100" fmla="*/ 920418 h 1805825"/>
                <a:gd name="connsiteX101" fmla="*/ 238269 w 1805825"/>
                <a:gd name="connsiteY101" fmla="*/ 920418 h 1805825"/>
                <a:gd name="connsiteX102" fmla="*/ 17297 w 1805825"/>
                <a:gd name="connsiteY102" fmla="*/ 920418 h 1805825"/>
                <a:gd name="connsiteX103" fmla="*/ 0 w 1805825"/>
                <a:gd name="connsiteY103" fmla="*/ 902914 h 1805825"/>
                <a:gd name="connsiteX104" fmla="*/ 17297 w 1805825"/>
                <a:gd name="connsiteY104" fmla="*/ 885410 h 1805825"/>
                <a:gd name="connsiteX105" fmla="*/ 177901 w 1805825"/>
                <a:gd name="connsiteY105" fmla="*/ 885410 h 1805825"/>
                <a:gd name="connsiteX106" fmla="*/ 292037 w 1805825"/>
                <a:gd name="connsiteY106" fmla="*/ 885410 h 1805825"/>
                <a:gd name="connsiteX107" fmla="*/ 302706 w 1805825"/>
                <a:gd name="connsiteY107" fmla="*/ 779445 h 1805825"/>
                <a:gd name="connsiteX108" fmla="*/ 327180 w 1805825"/>
                <a:gd name="connsiteY108" fmla="*/ 696944 h 1805825"/>
                <a:gd name="connsiteX109" fmla="*/ 293817 w 1805825"/>
                <a:gd name="connsiteY109" fmla="*/ 683814 h 1805825"/>
                <a:gd name="connsiteX110" fmla="*/ 172821 w 1805825"/>
                <a:gd name="connsiteY110" fmla="*/ 636194 h 1805825"/>
                <a:gd name="connsiteX111" fmla="*/ 162451 w 1805825"/>
                <a:gd name="connsiteY111" fmla="*/ 611922 h 1805825"/>
                <a:gd name="connsiteX112" fmla="*/ 186648 w 1805825"/>
                <a:gd name="connsiteY112" fmla="*/ 601520 h 1805825"/>
                <a:gd name="connsiteX113" fmla="*/ 340713 w 1805825"/>
                <a:gd name="connsiteY113" fmla="*/ 662155 h 1805825"/>
                <a:gd name="connsiteX114" fmla="*/ 378863 w 1805825"/>
                <a:gd name="connsiteY114" fmla="*/ 585238 h 1805825"/>
                <a:gd name="connsiteX115" fmla="*/ 458955 w 1805825"/>
                <a:gd name="connsiteY115" fmla="*/ 484396 h 1805825"/>
                <a:gd name="connsiteX116" fmla="*/ 421347 w 1805825"/>
                <a:gd name="connsiteY116" fmla="*/ 446830 h 1805825"/>
                <a:gd name="connsiteX117" fmla="*/ 265108 w 1805825"/>
                <a:gd name="connsiteY117" fmla="*/ 290768 h 1805825"/>
                <a:gd name="connsiteX118" fmla="*/ 265108 w 1805825"/>
                <a:gd name="connsiteY118" fmla="*/ 266559 h 1805825"/>
                <a:gd name="connsiteX119" fmla="*/ 289345 w 1805825"/>
                <a:gd name="connsiteY119" fmla="*/ 266559 h 1805825"/>
                <a:gd name="connsiteX120" fmla="*/ 481611 w 1805825"/>
                <a:gd name="connsiteY120" fmla="*/ 458607 h 1805825"/>
                <a:gd name="connsiteX121" fmla="*/ 533131 w 1805825"/>
                <a:gd name="connsiteY121" fmla="*/ 414198 h 1805825"/>
                <a:gd name="connsiteX122" fmla="*/ 614585 w 1805825"/>
                <a:gd name="connsiteY122" fmla="*/ 362021 h 1805825"/>
                <a:gd name="connsiteX123" fmla="*/ 640839 w 1805825"/>
                <a:gd name="connsiteY123" fmla="*/ 350603 h 1805825"/>
                <a:gd name="connsiteX124" fmla="*/ 625898 w 1805825"/>
                <a:gd name="connsiteY124" fmla="*/ 316351 h 1805825"/>
                <a:gd name="connsiteX125" fmla="*/ 573794 w 1805825"/>
                <a:gd name="connsiteY125" fmla="*/ 196902 h 1805825"/>
                <a:gd name="connsiteX126" fmla="*/ 584164 w 1805825"/>
                <a:gd name="connsiteY126" fmla="*/ 172667 h 1805825"/>
                <a:gd name="connsiteX127" fmla="*/ 608361 w 1805825"/>
                <a:gd name="connsiteY127" fmla="*/ 183054 h 1805825"/>
                <a:gd name="connsiteX128" fmla="*/ 664890 w 1805825"/>
                <a:gd name="connsiteY128" fmla="*/ 312645 h 1805825"/>
                <a:gd name="connsiteX129" fmla="*/ 674972 w 1805825"/>
                <a:gd name="connsiteY129" fmla="*/ 335758 h 1805825"/>
                <a:gd name="connsiteX130" fmla="*/ 704151 w 1805825"/>
                <a:gd name="connsiteY130" fmla="*/ 323068 h 1805825"/>
                <a:gd name="connsiteX131" fmla="*/ 800469 w 1805825"/>
                <a:gd name="connsiteY131" fmla="*/ 298699 h 1805825"/>
                <a:gd name="connsiteX132" fmla="*/ 885409 w 1805825"/>
                <a:gd name="connsiteY132" fmla="*/ 291664 h 1805825"/>
                <a:gd name="connsiteX133" fmla="*/ 885409 w 1805825"/>
                <a:gd name="connsiteY133" fmla="*/ 241728 h 1805825"/>
                <a:gd name="connsiteX134" fmla="*/ 885409 w 1805825"/>
                <a:gd name="connsiteY134" fmla="*/ 20757 h 1805825"/>
                <a:gd name="connsiteX135" fmla="*/ 902184 w 1805825"/>
                <a:gd name="connsiteY135" fmla="*/ 0 h 180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05825" h="1805825">
                  <a:moveTo>
                    <a:pt x="902184" y="0"/>
                  </a:moveTo>
                  <a:cubicBezTo>
                    <a:pt x="912248" y="0"/>
                    <a:pt x="918958" y="10378"/>
                    <a:pt x="918958" y="20757"/>
                  </a:cubicBezTo>
                  <a:cubicBezTo>
                    <a:pt x="918958" y="76000"/>
                    <a:pt x="918958" y="129516"/>
                    <a:pt x="918958" y="181360"/>
                  </a:cubicBezTo>
                  <a:lnTo>
                    <a:pt x="918958" y="291967"/>
                  </a:lnTo>
                  <a:lnTo>
                    <a:pt x="1025504" y="302721"/>
                  </a:lnTo>
                  <a:lnTo>
                    <a:pt x="1107420" y="328179"/>
                  </a:lnTo>
                  <a:lnTo>
                    <a:pt x="1120835" y="293949"/>
                  </a:lnTo>
                  <a:cubicBezTo>
                    <a:pt x="1168298" y="172834"/>
                    <a:pt x="1168298" y="172834"/>
                    <a:pt x="1168298" y="172834"/>
                  </a:cubicBezTo>
                  <a:cubicBezTo>
                    <a:pt x="1170026" y="167644"/>
                    <a:pt x="1173482" y="164184"/>
                    <a:pt x="1177802" y="162454"/>
                  </a:cubicBezTo>
                  <a:cubicBezTo>
                    <a:pt x="1182122" y="160724"/>
                    <a:pt x="1187306" y="160724"/>
                    <a:pt x="1192490" y="162454"/>
                  </a:cubicBezTo>
                  <a:cubicBezTo>
                    <a:pt x="1202858" y="165914"/>
                    <a:pt x="1206314" y="176294"/>
                    <a:pt x="1202858" y="186675"/>
                  </a:cubicBezTo>
                  <a:lnTo>
                    <a:pt x="1142861" y="339774"/>
                  </a:lnTo>
                  <a:lnTo>
                    <a:pt x="1244307" y="394903"/>
                  </a:lnTo>
                  <a:lnTo>
                    <a:pt x="1320444" y="460916"/>
                  </a:lnTo>
                  <a:lnTo>
                    <a:pt x="1358782" y="422621"/>
                  </a:lnTo>
                  <a:cubicBezTo>
                    <a:pt x="1515021" y="266559"/>
                    <a:pt x="1515021" y="266559"/>
                    <a:pt x="1515021" y="266559"/>
                  </a:cubicBezTo>
                  <a:cubicBezTo>
                    <a:pt x="1521946" y="259642"/>
                    <a:pt x="1532333" y="259642"/>
                    <a:pt x="1539257" y="266559"/>
                  </a:cubicBezTo>
                  <a:cubicBezTo>
                    <a:pt x="1546182" y="273476"/>
                    <a:pt x="1546182" y="283851"/>
                    <a:pt x="1539257" y="290768"/>
                  </a:cubicBezTo>
                  <a:lnTo>
                    <a:pt x="1346393" y="483414"/>
                  </a:lnTo>
                  <a:lnTo>
                    <a:pt x="1355129" y="490989"/>
                  </a:lnTo>
                  <a:cubicBezTo>
                    <a:pt x="1379821" y="518188"/>
                    <a:pt x="1402102" y="547620"/>
                    <a:pt x="1421634" y="578947"/>
                  </a:cubicBezTo>
                  <a:lnTo>
                    <a:pt x="1453106" y="641450"/>
                  </a:lnTo>
                  <a:lnTo>
                    <a:pt x="1488217" y="626067"/>
                  </a:lnTo>
                  <a:cubicBezTo>
                    <a:pt x="1607502" y="573805"/>
                    <a:pt x="1607502" y="573805"/>
                    <a:pt x="1607502" y="573805"/>
                  </a:cubicBezTo>
                  <a:cubicBezTo>
                    <a:pt x="1614417" y="570338"/>
                    <a:pt x="1628246" y="573805"/>
                    <a:pt x="1631704" y="584207"/>
                  </a:cubicBezTo>
                  <a:cubicBezTo>
                    <a:pt x="1635161" y="594608"/>
                    <a:pt x="1631704" y="605010"/>
                    <a:pt x="1621331" y="608477"/>
                  </a:cubicBezTo>
                  <a:cubicBezTo>
                    <a:pt x="1576817" y="627980"/>
                    <a:pt x="1533693" y="646874"/>
                    <a:pt x="1491917" y="665177"/>
                  </a:cubicBezTo>
                  <a:lnTo>
                    <a:pt x="1469909" y="674819"/>
                  </a:lnTo>
                  <a:lnTo>
                    <a:pt x="1471648" y="678274"/>
                  </a:lnTo>
                  <a:cubicBezTo>
                    <a:pt x="1485346" y="713052"/>
                    <a:pt x="1495957" y="749387"/>
                    <a:pt x="1503143" y="786939"/>
                  </a:cubicBezTo>
                  <a:lnTo>
                    <a:pt x="1512440" y="885410"/>
                  </a:lnTo>
                  <a:lnTo>
                    <a:pt x="1564097" y="885410"/>
                  </a:lnTo>
                  <a:cubicBezTo>
                    <a:pt x="1785069" y="885410"/>
                    <a:pt x="1785069" y="885410"/>
                    <a:pt x="1785069" y="885410"/>
                  </a:cubicBezTo>
                  <a:cubicBezTo>
                    <a:pt x="1795447" y="885410"/>
                    <a:pt x="1805825" y="892412"/>
                    <a:pt x="1805825" y="902914"/>
                  </a:cubicBezTo>
                  <a:cubicBezTo>
                    <a:pt x="1805825" y="913417"/>
                    <a:pt x="1795447" y="920418"/>
                    <a:pt x="1785069" y="920418"/>
                  </a:cubicBezTo>
                  <a:cubicBezTo>
                    <a:pt x="1729826" y="920418"/>
                    <a:pt x="1676309" y="920418"/>
                    <a:pt x="1624465" y="920418"/>
                  </a:cubicBezTo>
                  <a:lnTo>
                    <a:pt x="1512330" y="920418"/>
                  </a:lnTo>
                  <a:lnTo>
                    <a:pt x="1501660" y="1026381"/>
                  </a:lnTo>
                  <a:lnTo>
                    <a:pt x="1477041" y="1109374"/>
                  </a:lnTo>
                  <a:lnTo>
                    <a:pt x="1510549" y="1122562"/>
                  </a:lnTo>
                  <a:cubicBezTo>
                    <a:pt x="1631545" y="1170182"/>
                    <a:pt x="1631545" y="1170182"/>
                    <a:pt x="1631545" y="1170182"/>
                  </a:cubicBezTo>
                  <a:cubicBezTo>
                    <a:pt x="1641915" y="1173649"/>
                    <a:pt x="1645372" y="1184051"/>
                    <a:pt x="1641915" y="1194454"/>
                  </a:cubicBezTo>
                  <a:cubicBezTo>
                    <a:pt x="1638459" y="1201389"/>
                    <a:pt x="1631545" y="1204856"/>
                    <a:pt x="1624632" y="1204856"/>
                  </a:cubicBezTo>
                  <a:cubicBezTo>
                    <a:pt x="1624632" y="1204856"/>
                    <a:pt x="1621175" y="1204856"/>
                    <a:pt x="1617719" y="1204856"/>
                  </a:cubicBezTo>
                  <a:lnTo>
                    <a:pt x="1463425" y="1144131"/>
                  </a:lnTo>
                  <a:lnTo>
                    <a:pt x="1425504" y="1220589"/>
                  </a:lnTo>
                  <a:lnTo>
                    <a:pt x="1345412" y="1321431"/>
                  </a:lnTo>
                  <a:lnTo>
                    <a:pt x="1383018" y="1358995"/>
                  </a:lnTo>
                  <a:cubicBezTo>
                    <a:pt x="1539257" y="1515057"/>
                    <a:pt x="1539257" y="1515057"/>
                    <a:pt x="1539257" y="1515057"/>
                  </a:cubicBezTo>
                  <a:cubicBezTo>
                    <a:pt x="1546182" y="1521974"/>
                    <a:pt x="1546182" y="1532349"/>
                    <a:pt x="1539257" y="1539266"/>
                  </a:cubicBezTo>
                  <a:cubicBezTo>
                    <a:pt x="1535795" y="1542725"/>
                    <a:pt x="1532333" y="1546183"/>
                    <a:pt x="1528870" y="1546183"/>
                  </a:cubicBezTo>
                  <a:cubicBezTo>
                    <a:pt x="1521946" y="1546183"/>
                    <a:pt x="1518483" y="1542725"/>
                    <a:pt x="1515021" y="1539266"/>
                  </a:cubicBezTo>
                  <a:lnTo>
                    <a:pt x="1322757" y="1347219"/>
                  </a:lnTo>
                  <a:lnTo>
                    <a:pt x="1271237" y="1391629"/>
                  </a:lnTo>
                  <a:cubicBezTo>
                    <a:pt x="1245588" y="1411074"/>
                    <a:pt x="1218361" y="1428542"/>
                    <a:pt x="1189783" y="1443806"/>
                  </a:cubicBezTo>
                  <a:lnTo>
                    <a:pt x="1163327" y="1455311"/>
                  </a:lnTo>
                  <a:lnTo>
                    <a:pt x="1178467" y="1490020"/>
                  </a:lnTo>
                  <a:cubicBezTo>
                    <a:pt x="1230571" y="1609468"/>
                    <a:pt x="1230571" y="1609468"/>
                    <a:pt x="1230571" y="1609468"/>
                  </a:cubicBezTo>
                  <a:cubicBezTo>
                    <a:pt x="1234028" y="1619855"/>
                    <a:pt x="1230571" y="1630241"/>
                    <a:pt x="1220201" y="1633703"/>
                  </a:cubicBezTo>
                  <a:cubicBezTo>
                    <a:pt x="1216745" y="1633703"/>
                    <a:pt x="1216745" y="1633703"/>
                    <a:pt x="1213288" y="1633703"/>
                  </a:cubicBezTo>
                  <a:cubicBezTo>
                    <a:pt x="1206374" y="1633703"/>
                    <a:pt x="1199461" y="1630241"/>
                    <a:pt x="1196004" y="1623317"/>
                  </a:cubicBezTo>
                  <a:cubicBezTo>
                    <a:pt x="1176560" y="1578741"/>
                    <a:pt x="1157724" y="1535559"/>
                    <a:pt x="1139476" y="1493726"/>
                  </a:cubicBezTo>
                  <a:lnTo>
                    <a:pt x="1129194" y="1470156"/>
                  </a:lnTo>
                  <a:lnTo>
                    <a:pt x="1100217" y="1482758"/>
                  </a:lnTo>
                  <a:cubicBezTo>
                    <a:pt x="1069161" y="1493387"/>
                    <a:pt x="1036979" y="1501586"/>
                    <a:pt x="1003898" y="1507127"/>
                  </a:cubicBezTo>
                  <a:lnTo>
                    <a:pt x="918958" y="1514163"/>
                  </a:lnTo>
                  <a:lnTo>
                    <a:pt x="918958" y="1567557"/>
                  </a:lnTo>
                  <a:cubicBezTo>
                    <a:pt x="918958" y="1788528"/>
                    <a:pt x="918958" y="1788528"/>
                    <a:pt x="918958" y="1788528"/>
                  </a:cubicBezTo>
                  <a:cubicBezTo>
                    <a:pt x="918958" y="1795447"/>
                    <a:pt x="912248" y="1805825"/>
                    <a:pt x="902184" y="1805825"/>
                  </a:cubicBezTo>
                  <a:cubicBezTo>
                    <a:pt x="892119" y="1805825"/>
                    <a:pt x="885409" y="1795447"/>
                    <a:pt x="885409" y="1788528"/>
                  </a:cubicBezTo>
                  <a:cubicBezTo>
                    <a:pt x="885409" y="1733285"/>
                    <a:pt x="885409" y="1679769"/>
                    <a:pt x="885409" y="1627925"/>
                  </a:cubicBezTo>
                  <a:lnTo>
                    <a:pt x="885409" y="1513859"/>
                  </a:lnTo>
                  <a:lnTo>
                    <a:pt x="778862" y="1503105"/>
                  </a:lnTo>
                  <a:lnTo>
                    <a:pt x="696946" y="1477647"/>
                  </a:lnTo>
                  <a:lnTo>
                    <a:pt x="683532" y="1511876"/>
                  </a:lnTo>
                  <a:cubicBezTo>
                    <a:pt x="636069" y="1632991"/>
                    <a:pt x="636069" y="1632991"/>
                    <a:pt x="636069" y="1632991"/>
                  </a:cubicBezTo>
                  <a:cubicBezTo>
                    <a:pt x="632613" y="1639911"/>
                    <a:pt x="625701" y="1646831"/>
                    <a:pt x="618788" y="1646831"/>
                  </a:cubicBezTo>
                  <a:cubicBezTo>
                    <a:pt x="615332" y="1646831"/>
                    <a:pt x="615332" y="1643371"/>
                    <a:pt x="611876" y="1643371"/>
                  </a:cubicBezTo>
                  <a:cubicBezTo>
                    <a:pt x="601508" y="1639911"/>
                    <a:pt x="598052" y="1629531"/>
                    <a:pt x="601508" y="1619150"/>
                  </a:cubicBezTo>
                  <a:lnTo>
                    <a:pt x="661505" y="1466052"/>
                  </a:lnTo>
                  <a:lnTo>
                    <a:pt x="560059" y="1410923"/>
                  </a:lnTo>
                  <a:lnTo>
                    <a:pt x="483921" y="1344910"/>
                  </a:lnTo>
                  <a:lnTo>
                    <a:pt x="445584" y="1383204"/>
                  </a:lnTo>
                  <a:cubicBezTo>
                    <a:pt x="289344" y="1539266"/>
                    <a:pt x="289344" y="1539266"/>
                    <a:pt x="289344" y="1539266"/>
                  </a:cubicBezTo>
                  <a:cubicBezTo>
                    <a:pt x="285882" y="1542725"/>
                    <a:pt x="282419" y="1546183"/>
                    <a:pt x="275495" y="1546183"/>
                  </a:cubicBezTo>
                  <a:cubicBezTo>
                    <a:pt x="272032" y="1546183"/>
                    <a:pt x="268570" y="1542725"/>
                    <a:pt x="265107" y="1539266"/>
                  </a:cubicBezTo>
                  <a:cubicBezTo>
                    <a:pt x="258183" y="1532349"/>
                    <a:pt x="258183" y="1521974"/>
                    <a:pt x="265107" y="1515057"/>
                  </a:cubicBezTo>
                  <a:lnTo>
                    <a:pt x="457972" y="1322411"/>
                  </a:lnTo>
                  <a:lnTo>
                    <a:pt x="449237" y="1314838"/>
                  </a:lnTo>
                  <a:cubicBezTo>
                    <a:pt x="424546" y="1287639"/>
                    <a:pt x="402265" y="1258206"/>
                    <a:pt x="382732" y="1226879"/>
                  </a:cubicBezTo>
                  <a:lnTo>
                    <a:pt x="351487" y="1164827"/>
                  </a:lnTo>
                  <a:lnTo>
                    <a:pt x="316150" y="1180309"/>
                  </a:lnTo>
                  <a:cubicBezTo>
                    <a:pt x="196864" y="1232571"/>
                    <a:pt x="196864" y="1232571"/>
                    <a:pt x="196864" y="1232571"/>
                  </a:cubicBezTo>
                  <a:cubicBezTo>
                    <a:pt x="193407" y="1232571"/>
                    <a:pt x="193407" y="1232571"/>
                    <a:pt x="189949" y="1232571"/>
                  </a:cubicBezTo>
                  <a:cubicBezTo>
                    <a:pt x="183035" y="1232571"/>
                    <a:pt x="176120" y="1229104"/>
                    <a:pt x="172662" y="1222170"/>
                  </a:cubicBezTo>
                  <a:cubicBezTo>
                    <a:pt x="169205" y="1215235"/>
                    <a:pt x="172662" y="1201366"/>
                    <a:pt x="183035" y="1197899"/>
                  </a:cubicBezTo>
                  <a:cubicBezTo>
                    <a:pt x="227549" y="1178396"/>
                    <a:pt x="270673" y="1159503"/>
                    <a:pt x="312449" y="1141200"/>
                  </a:cubicBezTo>
                  <a:lnTo>
                    <a:pt x="334685" y="1131458"/>
                  </a:lnTo>
                  <a:lnTo>
                    <a:pt x="332718" y="1127553"/>
                  </a:lnTo>
                  <a:cubicBezTo>
                    <a:pt x="319021" y="1092775"/>
                    <a:pt x="308410" y="1056440"/>
                    <a:pt x="301223" y="1018887"/>
                  </a:cubicBezTo>
                  <a:lnTo>
                    <a:pt x="291927" y="920418"/>
                  </a:lnTo>
                  <a:lnTo>
                    <a:pt x="238269" y="920418"/>
                  </a:lnTo>
                  <a:cubicBezTo>
                    <a:pt x="17297" y="920418"/>
                    <a:pt x="17297" y="920418"/>
                    <a:pt x="17297" y="920418"/>
                  </a:cubicBezTo>
                  <a:cubicBezTo>
                    <a:pt x="10378" y="920418"/>
                    <a:pt x="0" y="913417"/>
                    <a:pt x="0" y="902914"/>
                  </a:cubicBezTo>
                  <a:cubicBezTo>
                    <a:pt x="0" y="892412"/>
                    <a:pt x="10378" y="885410"/>
                    <a:pt x="17297" y="885410"/>
                  </a:cubicBezTo>
                  <a:cubicBezTo>
                    <a:pt x="72540" y="885410"/>
                    <a:pt x="126056" y="885410"/>
                    <a:pt x="177901" y="885410"/>
                  </a:cubicBezTo>
                  <a:lnTo>
                    <a:pt x="292037" y="885410"/>
                  </a:lnTo>
                  <a:lnTo>
                    <a:pt x="302706" y="779445"/>
                  </a:lnTo>
                  <a:lnTo>
                    <a:pt x="327180" y="696944"/>
                  </a:lnTo>
                  <a:lnTo>
                    <a:pt x="293817" y="683814"/>
                  </a:lnTo>
                  <a:cubicBezTo>
                    <a:pt x="172821" y="636194"/>
                    <a:pt x="172821" y="636194"/>
                    <a:pt x="172821" y="636194"/>
                  </a:cubicBezTo>
                  <a:cubicBezTo>
                    <a:pt x="162451" y="632727"/>
                    <a:pt x="158994" y="622324"/>
                    <a:pt x="162451" y="611922"/>
                  </a:cubicBezTo>
                  <a:cubicBezTo>
                    <a:pt x="165908" y="601520"/>
                    <a:pt x="176278" y="598052"/>
                    <a:pt x="186648" y="601520"/>
                  </a:cubicBezTo>
                  <a:lnTo>
                    <a:pt x="340713" y="662155"/>
                  </a:lnTo>
                  <a:lnTo>
                    <a:pt x="378863" y="585238"/>
                  </a:lnTo>
                  <a:lnTo>
                    <a:pt x="458955" y="484396"/>
                  </a:lnTo>
                  <a:lnTo>
                    <a:pt x="421347" y="446830"/>
                  </a:lnTo>
                  <a:cubicBezTo>
                    <a:pt x="265108" y="290768"/>
                    <a:pt x="265108" y="290768"/>
                    <a:pt x="265108" y="290768"/>
                  </a:cubicBezTo>
                  <a:cubicBezTo>
                    <a:pt x="258183" y="283851"/>
                    <a:pt x="258183" y="273476"/>
                    <a:pt x="265108" y="266559"/>
                  </a:cubicBezTo>
                  <a:cubicBezTo>
                    <a:pt x="272033" y="259642"/>
                    <a:pt x="282420" y="259642"/>
                    <a:pt x="289345" y="266559"/>
                  </a:cubicBezTo>
                  <a:lnTo>
                    <a:pt x="481611" y="458607"/>
                  </a:lnTo>
                  <a:lnTo>
                    <a:pt x="533131" y="414198"/>
                  </a:lnTo>
                  <a:cubicBezTo>
                    <a:pt x="558780" y="394753"/>
                    <a:pt x="586007" y="377285"/>
                    <a:pt x="614585" y="362021"/>
                  </a:cubicBezTo>
                  <a:lnTo>
                    <a:pt x="640839" y="350603"/>
                  </a:lnTo>
                  <a:lnTo>
                    <a:pt x="625898" y="316351"/>
                  </a:lnTo>
                  <a:cubicBezTo>
                    <a:pt x="573794" y="196902"/>
                    <a:pt x="573794" y="196902"/>
                    <a:pt x="573794" y="196902"/>
                  </a:cubicBezTo>
                  <a:cubicBezTo>
                    <a:pt x="570337" y="189978"/>
                    <a:pt x="573794" y="179592"/>
                    <a:pt x="584164" y="172667"/>
                  </a:cubicBezTo>
                  <a:cubicBezTo>
                    <a:pt x="594534" y="169205"/>
                    <a:pt x="604904" y="172667"/>
                    <a:pt x="608361" y="183054"/>
                  </a:cubicBezTo>
                  <a:cubicBezTo>
                    <a:pt x="627805" y="227629"/>
                    <a:pt x="646642" y="270812"/>
                    <a:pt x="664890" y="312645"/>
                  </a:cubicBezTo>
                  <a:lnTo>
                    <a:pt x="674972" y="335758"/>
                  </a:lnTo>
                  <a:lnTo>
                    <a:pt x="704151" y="323068"/>
                  </a:lnTo>
                  <a:cubicBezTo>
                    <a:pt x="735207" y="312439"/>
                    <a:pt x="767389" y="304241"/>
                    <a:pt x="800469" y="298699"/>
                  </a:cubicBezTo>
                  <a:lnTo>
                    <a:pt x="885409" y="291664"/>
                  </a:lnTo>
                  <a:lnTo>
                    <a:pt x="885409" y="241728"/>
                  </a:lnTo>
                  <a:cubicBezTo>
                    <a:pt x="885409" y="20757"/>
                    <a:pt x="885409" y="20757"/>
                    <a:pt x="885409" y="20757"/>
                  </a:cubicBezTo>
                  <a:cubicBezTo>
                    <a:pt x="885409" y="10378"/>
                    <a:pt x="892119" y="0"/>
                    <a:pt x="902184" y="0"/>
                  </a:cubicBezTo>
                  <a:close/>
                </a:path>
              </a:pathLst>
            </a:custGeom>
            <a:solidFill>
              <a:schemeClr val="accent2"/>
            </a:solidFill>
            <a:ln>
              <a:noFill/>
            </a:ln>
          </p:spPr>
          <p:txBody>
            <a:bodyPr vert="horz" wrap="square" lIns="91440" tIns="45720" rIns="91440" bIns="45720" numCol="1" anchor="ctr" anchorCtr="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6000" b="1" i="0" u="none" strike="noStrike" kern="1200" cap="none" spc="0" normalizeH="0" noProof="0" dirty="0">
                <a:ln>
                  <a:noFill/>
                </a:ln>
                <a:solidFill>
                  <a:srgbClr val="FFFFFF"/>
                </a:solidFill>
                <a:effectLst/>
                <a:uLnTx/>
                <a:uFillTx/>
                <a:latin typeface="+mn-lt"/>
                <a:ea typeface="+mn-ea"/>
                <a:cs typeface="+mn-cs"/>
              </a:endParaRPr>
            </a:p>
          </p:txBody>
        </p:sp>
      </p:grpSp>
      <p:sp>
        <p:nvSpPr>
          <p:cNvPr id="2" name="标题 1"/>
          <p:cNvSpPr>
            <a:spLocks noGrp="1"/>
          </p:cNvSpPr>
          <p:nvPr>
            <p:ph type="title"/>
          </p:nvPr>
        </p:nvSpPr>
        <p:spPr>
          <a:xfrm>
            <a:off x="2574000" y="4201200"/>
            <a:ext cx="7369200" cy="770400"/>
          </a:xfrm>
        </p:spPr>
        <p:txBody>
          <a:bodyPr anchor="ctr" anchorCtr="0">
            <a:normAutofit/>
          </a:bodyPr>
          <a:lstStyle>
            <a:lvl1pPr algn="ctr">
              <a:defRPr sz="4000" b="1">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7F80E37B-9903-4420-8A41-4A9C62F227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9BD3ED-411E-4FFB-A5AE-613AE2B852F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889019"/>
            <a:ext cx="10515600" cy="2575295"/>
          </a:xfrm>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838200" y="3596905"/>
            <a:ext cx="10515600" cy="2575295"/>
          </a:xfrm>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F80E37B-9903-4420-8A41-4A9C62F227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9BD3ED-411E-4FFB-A5AE-613AE2B852F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24400" y="0"/>
            <a:ext cx="10515600" cy="7272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282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106873"/>
            <a:ext cx="5157787"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282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hasCustomPrompt="1"/>
          </p:nvPr>
        </p:nvSpPr>
        <p:spPr>
          <a:xfrm>
            <a:off x="6172200" y="2106873"/>
            <a:ext cx="5183188"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F80E37B-9903-4420-8A41-4A9C62F227F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9BD3ED-411E-4FFB-A5AE-613AE2B852F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582000" y="1857600"/>
            <a:ext cx="7088400" cy="1976400"/>
          </a:xfrm>
        </p:spPr>
        <p:txBody>
          <a:bodyPr anchor="b" anchorCtr="0">
            <a:normAutofit/>
          </a:bodyPr>
          <a:lstStyle>
            <a:lvl1pPr algn="ctr">
              <a:defRPr sz="80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F80E37B-9903-4420-8A41-4A9C62F227F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9BD3ED-411E-4FFB-A5AE-613AE2B852F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80E37B-9903-4420-8A41-4A9C62F227F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9BD3ED-411E-4FFB-A5AE-613AE2B852F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800" y="754380"/>
            <a:ext cx="4165200" cy="1602000"/>
          </a:xfrm>
        </p:spPr>
        <p:txBody>
          <a:bodyPr anchor="ctr" anchorCtr="0">
            <a:normAutofit/>
          </a:bodyPr>
          <a:lstStyle>
            <a:lvl1pPr>
              <a:defRPr sz="3200">
                <a:solidFill>
                  <a:schemeClr val="tx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75438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356380"/>
            <a:ext cx="4165200"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F80E37B-9903-4420-8A41-4A9C62F227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9BD3ED-411E-4FFB-A5AE-613AE2B852F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68464" y="365125"/>
            <a:ext cx="1885335" cy="5811838"/>
          </a:xfrm>
        </p:spPr>
        <p:txBody>
          <a:bodyPr vert="eaVert">
            <a:normAutofit/>
          </a:bodyPr>
          <a:lstStyle>
            <a:lvl1pPr>
              <a:defRPr>
                <a:solidFill>
                  <a:schemeClr val="accent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199" y="365125"/>
            <a:ext cx="8409039" cy="5811838"/>
          </a:xfrm>
        </p:spPr>
        <p:txBody>
          <a:bodyPr vert="eaVert">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p>
            <a:fld id="{7F80E37B-9903-4420-8A41-4A9C62F227FA}"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dirty="0"/>
          </a:p>
        </p:txBody>
      </p:sp>
      <p:sp>
        <p:nvSpPr>
          <p:cNvPr id="6" name="灯片编号占位符 5"/>
          <p:cNvSpPr>
            <a:spLocks noGrp="1"/>
          </p:cNvSpPr>
          <p:nvPr>
            <p:ph type="sldNum" sz="quarter" idx="12"/>
          </p:nvPr>
        </p:nvSpPr>
        <p:spPr/>
        <p:txBody>
          <a:bodyPr>
            <a:normAutofit/>
          </a:bodyPr>
          <a:lstStyle/>
          <a:p>
            <a:fld id="{779BD3ED-411E-4FFB-A5AE-613AE2B852F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3686" y="1"/>
            <a:ext cx="10515600" cy="72571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957943"/>
            <a:ext cx="10515600" cy="5219020"/>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baseline="0">
                <a:solidFill>
                  <a:schemeClr val="tx1">
                    <a:tint val="75000"/>
                  </a:schemeClr>
                </a:solidFill>
                <a:latin typeface="+mn-lt"/>
                <a:ea typeface="+mn-ea"/>
              </a:defRPr>
            </a:lvl1pPr>
          </a:lstStyle>
          <a:p>
            <a:fld id="{7F80E37B-9903-4420-8A41-4A9C62F227F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baseline="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baseline="0">
                <a:solidFill>
                  <a:schemeClr val="tx1">
                    <a:tint val="75000"/>
                  </a:schemeClr>
                </a:solidFill>
                <a:latin typeface="+mn-lt"/>
                <a:ea typeface="+mn-ea"/>
              </a:defRPr>
            </a:lvl1pPr>
          </a:lstStyle>
          <a:p>
            <a:fld id="{779BD3ED-411E-4FFB-A5AE-613AE2B852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rgbClr val="FFFFFF"/>
          </a:solidFill>
          <a:latin typeface="+mj-lt"/>
          <a:ea typeface="+mj-ea"/>
          <a:cs typeface="+mj-cs"/>
        </a:defRPr>
      </a:lvl1pPr>
    </p:titleStyle>
    <p:bodyStyle>
      <a:lvl1pPr marL="342900" indent="-342900"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5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63.xml"/><Relationship Id="rId2" Type="http://schemas.openxmlformats.org/officeDocument/2006/relationships/image" Target="../media/image12.png"/><Relationship Id="rId1" Type="http://schemas.openxmlformats.org/officeDocument/2006/relationships/tags" Target="../tags/tag62.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tags" Target="../tags/tag69.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6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2.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tags" Target="../tags/tag84.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9" Type="http://schemas.openxmlformats.org/officeDocument/2006/relationships/notesSlide" Target="../notesSlides/notesSlide2.xml"/><Relationship Id="rId28" Type="http://schemas.openxmlformats.org/officeDocument/2006/relationships/slideLayout" Target="../slideLayouts/slideLayout7.xml"/><Relationship Id="rId27" Type="http://schemas.openxmlformats.org/officeDocument/2006/relationships/tags" Target="../tags/tag30.xml"/><Relationship Id="rId26" Type="http://schemas.openxmlformats.org/officeDocument/2006/relationships/tags" Target="../tags/tag29.xml"/><Relationship Id="rId25" Type="http://schemas.openxmlformats.org/officeDocument/2006/relationships/tags" Target="../tags/tag28.xml"/><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tags" Target="../tags/tag87.xml"/><Relationship Id="rId1" Type="http://schemas.openxmlformats.org/officeDocument/2006/relationships/tags" Target="../tags/tag8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40.xml"/><Relationship Id="rId2" Type="http://schemas.openxmlformats.org/officeDocument/2006/relationships/tags" Target="../tags/tag39.xml"/><Relationship Id="rId10" Type="http://schemas.openxmlformats.org/officeDocument/2006/relationships/notesSlide" Target="../notesSlides/notesSlide5.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44.xml"/><Relationship Id="rId3" Type="http://schemas.openxmlformats.org/officeDocument/2006/relationships/image" Target="../media/image8.png"/><Relationship Id="rId2" Type="http://schemas.openxmlformats.org/officeDocument/2006/relationships/tags" Target="../tags/tag43.xml"/><Relationship Id="rId1" Type="http://schemas.openxmlformats.org/officeDocument/2006/relationships/tags" Target="../tags/tag4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906645" y="1858645"/>
            <a:ext cx="4348480" cy="1978025"/>
          </a:xfrm>
        </p:spPr>
        <p:txBody>
          <a:bodyPr/>
          <a:lstStyle/>
          <a:p>
            <a:r>
              <a:rPr lang="zh-CN" altLang="en-US" sz="9600" dirty="0"/>
              <a:t>贪心</a:t>
            </a:r>
            <a:endParaRPr lang="zh-CN" altLang="en-US" sz="9600" dirty="0"/>
          </a:p>
        </p:txBody>
      </p:sp>
      <p:sp>
        <p:nvSpPr>
          <p:cNvPr id="3" name="副标题 2"/>
          <p:cNvSpPr>
            <a:spLocks noGrp="1"/>
          </p:cNvSpPr>
          <p:nvPr>
            <p:ph type="subTitle" idx="1"/>
            <p:custDataLst>
              <p:tags r:id="rId2"/>
            </p:custDataLst>
          </p:nvPr>
        </p:nvSpPr>
        <p:spPr>
          <a:xfrm>
            <a:off x="3537585" y="3836670"/>
            <a:ext cx="7086600" cy="655955"/>
          </a:xfrm>
        </p:spPr>
        <p:txBody>
          <a:bodyPr/>
          <a:lstStyle/>
          <a:p>
            <a:r>
              <a:rPr lang="en-US" altLang="zh-CN" sz="2400" dirty="0"/>
              <a:t>——</a:t>
            </a:r>
            <a:r>
              <a:rPr lang="zh-CN" altLang="en-US" sz="2400" dirty="0"/>
              <a:t>通过做出局部最优选择来构造全局最优解</a:t>
            </a:r>
            <a:endParaRPr lang="zh-CN" altLang="en-US" sz="2400" dirty="0"/>
          </a:p>
        </p:txBody>
      </p:sp>
    </p:spTree>
    <p:custDataLst>
      <p:tags r:id="rId3"/>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pic>
        <p:nvPicPr>
          <p:cNvPr id="3" name="图片 2" descr="V1U~_L}}GZ]@`X%9PJ%1QUE"/>
          <p:cNvPicPr>
            <a:picLocks noChangeAspect="1"/>
          </p:cNvPicPr>
          <p:nvPr/>
        </p:nvPicPr>
        <p:blipFill>
          <a:blip r:embed="rId2"/>
          <a:stretch>
            <a:fillRect/>
          </a:stretch>
        </p:blipFill>
        <p:spPr>
          <a:xfrm>
            <a:off x="1059180" y="2002155"/>
            <a:ext cx="3094990" cy="366395"/>
          </a:xfrm>
          <a:prstGeom prst="rect">
            <a:avLst/>
          </a:prstGeom>
        </p:spPr>
      </p:pic>
      <p:sp>
        <p:nvSpPr>
          <p:cNvPr id="4" name="文本框 3"/>
          <p:cNvSpPr txBox="1"/>
          <p:nvPr/>
        </p:nvSpPr>
        <p:spPr>
          <a:xfrm>
            <a:off x="520700" y="1880870"/>
            <a:ext cx="538480" cy="548640"/>
          </a:xfrm>
          <a:prstGeom prst="rect">
            <a:avLst/>
          </a:prstGeom>
          <a:noFill/>
        </p:spPr>
        <p:txBody>
          <a:bodyPr wrap="none" rtlCol="0" anchor="t">
            <a:spAutoFit/>
          </a:bodyPr>
          <a:p>
            <a:r>
              <a:rPr lang="en-US" altLang="zh-CN" sz="2800" b="1">
                <a:cs typeface="微软雅黑" panose="020B0503020204020204" pitchFamily="34" charset="-122"/>
              </a:rPr>
              <a:t>①</a:t>
            </a:r>
            <a:endParaRPr lang="en-US" altLang="zh-CN" sz="2800" b="1">
              <a:cs typeface="微软雅黑" panose="020B0503020204020204" pitchFamily="34" charset="-122"/>
            </a:endParaRPr>
          </a:p>
        </p:txBody>
      </p:sp>
      <p:pic>
        <p:nvPicPr>
          <p:cNvPr id="6" name="图片 5" descr="MR3SQTKY)1UJN%V)@99{SPG"/>
          <p:cNvPicPr>
            <a:picLocks noChangeAspect="1"/>
          </p:cNvPicPr>
          <p:nvPr/>
        </p:nvPicPr>
        <p:blipFill>
          <a:blip r:embed="rId3"/>
          <a:stretch>
            <a:fillRect/>
          </a:stretch>
        </p:blipFill>
        <p:spPr>
          <a:xfrm>
            <a:off x="1059180" y="3549015"/>
            <a:ext cx="4319905" cy="1268730"/>
          </a:xfrm>
          <a:prstGeom prst="rect">
            <a:avLst/>
          </a:prstGeom>
        </p:spPr>
      </p:pic>
      <p:sp>
        <p:nvSpPr>
          <p:cNvPr id="7" name="文本框 6"/>
          <p:cNvSpPr txBox="1"/>
          <p:nvPr/>
        </p:nvSpPr>
        <p:spPr>
          <a:xfrm>
            <a:off x="520700" y="3549015"/>
            <a:ext cx="538480" cy="548640"/>
          </a:xfrm>
          <a:prstGeom prst="rect">
            <a:avLst/>
          </a:prstGeom>
          <a:noFill/>
        </p:spPr>
        <p:txBody>
          <a:bodyPr wrap="none" rtlCol="0" anchor="t">
            <a:spAutoFit/>
          </a:bodyPr>
          <a:p>
            <a:r>
              <a:rPr lang="en-US" altLang="zh-CN" sz="2800" b="1">
                <a:cs typeface="微软雅黑" panose="020B0503020204020204" pitchFamily="34" charset="-122"/>
              </a:rPr>
              <a:t>②</a:t>
            </a:r>
            <a:endParaRPr lang="en-US" altLang="zh-CN" sz="2800" b="1">
              <a:cs typeface="微软雅黑" panose="020B0503020204020204" pitchFamily="34" charset="-122"/>
            </a:endParaRPr>
          </a:p>
        </p:txBody>
      </p:sp>
      <p:sp>
        <p:nvSpPr>
          <p:cNvPr id="8" name="文本框 7"/>
          <p:cNvSpPr txBox="1"/>
          <p:nvPr/>
        </p:nvSpPr>
        <p:spPr>
          <a:xfrm>
            <a:off x="5933440" y="1880870"/>
            <a:ext cx="538480" cy="548640"/>
          </a:xfrm>
          <a:prstGeom prst="rect">
            <a:avLst/>
          </a:prstGeom>
          <a:noFill/>
        </p:spPr>
        <p:txBody>
          <a:bodyPr wrap="none" rtlCol="0" anchor="t">
            <a:spAutoFit/>
          </a:bodyPr>
          <a:p>
            <a:r>
              <a:rPr lang="en-US" altLang="zh-CN" sz="2800" b="1">
                <a:cs typeface="微软雅黑" panose="020B0503020204020204" pitchFamily="34" charset="-122"/>
              </a:rPr>
              <a:t>③</a:t>
            </a:r>
            <a:endParaRPr lang="en-US" altLang="zh-CN" sz="2800" b="1">
              <a:cs typeface="微软雅黑" panose="020B0503020204020204" pitchFamily="34" charset="-122"/>
            </a:endParaRPr>
          </a:p>
        </p:txBody>
      </p:sp>
      <p:pic>
        <p:nvPicPr>
          <p:cNvPr id="9" name="图片 8" descr="H48{}D]TL7TIZVIX2@~)YVC"/>
          <p:cNvPicPr>
            <a:picLocks noChangeAspect="1"/>
          </p:cNvPicPr>
          <p:nvPr/>
        </p:nvPicPr>
        <p:blipFill>
          <a:blip r:embed="rId4"/>
          <a:stretch>
            <a:fillRect/>
          </a:stretch>
        </p:blipFill>
        <p:spPr>
          <a:xfrm>
            <a:off x="6471920" y="1880870"/>
            <a:ext cx="5182870" cy="3166110"/>
          </a:xfrm>
          <a:prstGeom prst="rect">
            <a:avLst/>
          </a:prstGeom>
        </p:spPr>
      </p:pic>
      <p:sp>
        <p:nvSpPr>
          <p:cNvPr id="10" name="内容占位符 2"/>
          <p:cNvSpPr>
            <a:spLocks noGrp="1"/>
          </p:cNvSpPr>
          <p:nvPr>
            <p:custDataLst>
              <p:tags r:id="rId5"/>
            </p:custDataLst>
          </p:nvPr>
        </p:nvSpPr>
        <p:spPr>
          <a:xfrm>
            <a:off x="1569085" y="5321300"/>
            <a:ext cx="9266555" cy="1009015"/>
          </a:xfrm>
          <a:prstGeom prst="rect">
            <a:avLst/>
          </a:prstGeom>
        </p:spPr>
        <p:txBody>
          <a:bodyPr vert="horz" lIns="91440" tIns="45720" rIns="91440" bIns="45720" rtlCol="0">
            <a:normAutofit lnSpcReduction="10000"/>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30000"/>
              </a:lnSpc>
              <a:buNone/>
            </a:pPr>
            <a:r>
              <a:rPr lang="zh-CN" altLang="en-US" dirty="0"/>
              <a:t>例</a:t>
            </a:r>
            <a:r>
              <a:rPr lang="en-US" altLang="zh-CN" dirty="0"/>
              <a:t>4</a:t>
            </a:r>
            <a:r>
              <a:rPr lang="zh-CN" altLang="en-US" dirty="0"/>
              <a:t>及前面部分背包问题，都用到了排序对数据进行处理，</a:t>
            </a:r>
            <a:r>
              <a:rPr lang="zh-CN" altLang="en-US" dirty="0">
                <a:solidFill>
                  <a:srgbClr val="FF0000"/>
                </a:solidFill>
              </a:rPr>
              <a:t>排序之后的数列具有了寻找当前最优策略</a:t>
            </a:r>
            <a:r>
              <a:rPr lang="en-US" altLang="zh-CN" dirty="0">
                <a:solidFill>
                  <a:srgbClr val="FF0000"/>
                </a:solidFill>
              </a:rPr>
              <a:t>(</a:t>
            </a:r>
            <a:r>
              <a:rPr lang="zh-CN" altLang="en-US" dirty="0">
                <a:solidFill>
                  <a:srgbClr val="FF0000"/>
                </a:solidFill>
              </a:rPr>
              <a:t>最大最小值</a:t>
            </a:r>
            <a:r>
              <a:rPr lang="en-US" altLang="zh-CN" dirty="0">
                <a:solidFill>
                  <a:srgbClr val="FF0000"/>
                </a:solidFill>
              </a:rPr>
              <a:t>)</a:t>
            </a:r>
            <a:r>
              <a:rPr lang="zh-CN" altLang="en-US" dirty="0">
                <a:solidFill>
                  <a:srgbClr val="FF0000"/>
                </a:solidFill>
              </a:rPr>
              <a:t>的属性</a:t>
            </a:r>
            <a:endParaRPr lang="zh-CN" altLang="en-US" dirty="0">
              <a:solidFill>
                <a:srgbClr val="FF0000"/>
              </a:solidFill>
            </a:endParaRPr>
          </a:p>
        </p:txBody>
      </p:sp>
    </p:spTree>
    <p:custDataLst>
      <p:tags r:id="rId6"/>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sp>
        <p:nvSpPr>
          <p:cNvPr id="5" name="内容占位符 2"/>
          <p:cNvSpPr>
            <a:spLocks noGrp="1"/>
          </p:cNvSpPr>
          <p:nvPr>
            <p:custDataLst>
              <p:tags r:id="rId2"/>
            </p:custDataLst>
          </p:nvPr>
        </p:nvSpPr>
        <p:spPr>
          <a:xfrm>
            <a:off x="694055" y="1633220"/>
            <a:ext cx="10500995" cy="2316480"/>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latin typeface="Arial" panose="020B0604020202020204" pitchFamily="34" charset="0"/>
                <a:ea typeface="微软雅黑" panose="020B0503020204020204" pitchFamily="34" charset="-122"/>
              </a:rPr>
              <a:t>例</a:t>
            </a:r>
            <a:r>
              <a:rPr lang="en-US" altLang="zh-CN" dirty="0">
                <a:latin typeface="Arial" panose="020B0604020202020204" pitchFamily="34" charset="0"/>
                <a:ea typeface="微软雅黑" panose="020B0503020204020204" pitchFamily="34" charset="-122"/>
              </a:rPr>
              <a:t>5.</a:t>
            </a:r>
            <a:r>
              <a:rPr lang="zh-CN" altLang="en-US" dirty="0">
                <a:latin typeface="Arial" panose="020B0604020202020204" pitchFamily="34" charset="0"/>
                <a:ea typeface="微软雅黑" panose="020B0503020204020204" pitchFamily="34" charset="-122"/>
              </a:rPr>
              <a:t>士兵走步</a:t>
            </a:r>
            <a:endParaRPr lang="zh-CN" altLang="en-US" dirty="0">
              <a:latin typeface="Arial" panose="020B0604020202020204" pitchFamily="34" charset="0"/>
              <a:ea typeface="微软雅黑" panose="020B0503020204020204" pitchFamily="34" charset="-122"/>
            </a:endParaRPr>
          </a:p>
          <a:p>
            <a:pPr marL="0" lvl="0" indent="0">
              <a:lnSpc>
                <a:spcPct val="130000"/>
              </a:lnSpc>
              <a:buNone/>
            </a:pPr>
            <a:r>
              <a:rPr lang="zh-CN" altLang="en-US" dirty="0">
                <a:latin typeface="Arial" panose="020B0604020202020204" pitchFamily="34" charset="0"/>
                <a:ea typeface="微软雅黑" panose="020B0503020204020204" pitchFamily="34" charset="-122"/>
              </a:rPr>
              <a:t>   有</a:t>
            </a:r>
            <a:r>
              <a:rPr lang="en-US" altLang="zh-CN" dirty="0">
                <a:latin typeface="Arial" panose="020B0604020202020204" pitchFamily="34" charset="0"/>
                <a:ea typeface="微软雅黑" panose="020B0503020204020204" pitchFamily="34" charset="-122"/>
              </a:rPr>
              <a:t>T</a:t>
            </a:r>
            <a:r>
              <a:rPr lang="zh-CN" altLang="en-US" dirty="0">
                <a:latin typeface="Arial" panose="020B0604020202020204" pitchFamily="34" charset="0"/>
                <a:ea typeface="微软雅黑" panose="020B0503020204020204" pitchFamily="34" charset="-122"/>
              </a:rPr>
              <a:t>个数对，每一对第一个数</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是迈左腿的士兵数量，第二个数</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是迈右腿的士兵数量。你只能交换一次，也可以不交换，使得所有的迈左腿的，与右腿的人数差值的绝对值最大。</a:t>
            </a:r>
            <a:endParaRPr lang="zh-CN" altLang="en-US" dirty="0"/>
          </a:p>
        </p:txBody>
      </p:sp>
      <p:sp>
        <p:nvSpPr>
          <p:cNvPr id="3" name="内容占位符 2"/>
          <p:cNvSpPr>
            <a:spLocks noGrp="1"/>
          </p:cNvSpPr>
          <p:nvPr>
            <p:custDataLst>
              <p:tags r:id="rId3"/>
            </p:custDataLst>
          </p:nvPr>
        </p:nvSpPr>
        <p:spPr>
          <a:xfrm>
            <a:off x="694055" y="3848100"/>
            <a:ext cx="10500995" cy="1764665"/>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30000"/>
              </a:lnSpc>
              <a:buNone/>
            </a:pPr>
            <a:endParaRPr lang="en-US" altLang="zh-CN" dirty="0">
              <a:latin typeface="Arial" panose="020B0604020202020204" pitchFamily="34" charset="0"/>
              <a:ea typeface="微软雅黑" panose="020B0503020204020204" pitchFamily="34" charset="-122"/>
            </a:endParaRPr>
          </a:p>
          <a:p>
            <a:pPr lvl="0">
              <a:lnSpc>
                <a:spcPct val="130000"/>
              </a:lnSpc>
            </a:pPr>
            <a:r>
              <a:rPr lang="zh-CN" altLang="en-US" dirty="0">
                <a:latin typeface="Arial" panose="020B0604020202020204" pitchFamily="34" charset="0"/>
                <a:ea typeface="微软雅黑" panose="020B0503020204020204" pitchFamily="34" charset="-122"/>
              </a:rPr>
              <a:t>思路：</a:t>
            </a:r>
            <a:r>
              <a:rPr lang="en-US" altLang="zh-CN" dirty="0">
                <a:latin typeface="Arial" panose="020B0604020202020204" pitchFamily="34" charset="0"/>
                <a:ea typeface="微软雅黑" panose="020B0503020204020204" pitchFamily="34" charset="-122"/>
                <a:sym typeface="+mn-ea"/>
              </a:rPr>
              <a:t>T</a:t>
            </a:r>
            <a:r>
              <a:rPr lang="zh-CN" altLang="en-US" dirty="0">
                <a:latin typeface="Arial" panose="020B0604020202020204" pitchFamily="34" charset="0"/>
                <a:ea typeface="微软雅黑" panose="020B0503020204020204" pitchFamily="34" charset="-122"/>
                <a:sym typeface="+mn-ea"/>
              </a:rPr>
              <a:t>个数对有</a:t>
            </a:r>
            <a:r>
              <a:rPr lang="en-US" altLang="zh-CN" dirty="0">
                <a:latin typeface="Arial" panose="020B0604020202020204" pitchFamily="34" charset="0"/>
                <a:ea typeface="微软雅黑" panose="020B0503020204020204" pitchFamily="34" charset="-122"/>
                <a:sym typeface="+mn-ea"/>
              </a:rPr>
              <a:t>T</a:t>
            </a:r>
            <a:r>
              <a:rPr lang="zh-CN" altLang="en-US" dirty="0">
                <a:latin typeface="Arial" panose="020B0604020202020204" pitchFamily="34" charset="0"/>
                <a:ea typeface="微软雅黑" panose="020B0503020204020204" pitchFamily="34" charset="-122"/>
                <a:sym typeface="+mn-ea"/>
              </a:rPr>
              <a:t>个策略，</a:t>
            </a:r>
            <a:r>
              <a:rPr lang="zh-CN" altLang="en-US" dirty="0">
                <a:latin typeface="Arial" panose="020B0604020202020204" pitchFamily="34" charset="0"/>
                <a:ea typeface="微软雅黑" panose="020B0503020204020204" pitchFamily="34" charset="-122"/>
              </a:rPr>
              <a:t>当前最优策略就是交换一个数对的</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和</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使得</a:t>
            </a:r>
            <a:r>
              <a:rPr lang="en-US" altLang="zh-CN" dirty="0">
                <a:latin typeface="Arial" panose="020B0604020202020204" pitchFamily="34" charset="0"/>
                <a:ea typeface="微软雅黑" panose="020B0503020204020204" pitchFamily="34" charset="-122"/>
              </a:rPr>
              <a:t>sum</a:t>
            </a:r>
            <a:r>
              <a:rPr lang="zh-CN" altLang="en-US" dirty="0">
                <a:latin typeface="Arial" panose="020B0604020202020204" pitchFamily="34" charset="0"/>
                <a:ea typeface="微软雅黑" panose="020B0503020204020204" pitchFamily="34" charset="-122"/>
              </a:rPr>
              <a:t>左</a:t>
            </a:r>
            <a:r>
              <a:rPr lang="en-US" altLang="zh-CN" dirty="0">
                <a:latin typeface="Arial" panose="020B0604020202020204" pitchFamily="34" charset="0"/>
                <a:ea typeface="微软雅黑" panose="020B0503020204020204" pitchFamily="34" charset="-122"/>
              </a:rPr>
              <a:t>-sum</a:t>
            </a:r>
            <a:r>
              <a:rPr lang="zh-CN" altLang="en-US" dirty="0">
                <a:latin typeface="Arial" panose="020B0604020202020204" pitchFamily="34" charset="0"/>
                <a:ea typeface="微软雅黑" panose="020B0503020204020204" pitchFamily="34" charset="-122"/>
              </a:rPr>
              <a:t>右 的绝对值最大。贪心要找的就是这个最优策略。</a:t>
            </a:r>
            <a:endParaRPr lang="zh-CN" altLang="en-US" dirty="0"/>
          </a:p>
        </p:txBody>
      </p:sp>
    </p:spTree>
    <p:custDataLst>
      <p:tags r:id="rId4"/>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pic>
        <p:nvPicPr>
          <p:cNvPr id="3" name="图片 2" descr="8}E6QFIUF$W]M1%(B)FSVB6"/>
          <p:cNvPicPr>
            <a:picLocks noChangeAspect="1"/>
          </p:cNvPicPr>
          <p:nvPr/>
        </p:nvPicPr>
        <p:blipFill>
          <a:blip r:embed="rId2"/>
          <a:stretch>
            <a:fillRect/>
          </a:stretch>
        </p:blipFill>
        <p:spPr>
          <a:xfrm>
            <a:off x="4076065" y="1004570"/>
            <a:ext cx="4566285" cy="5562600"/>
          </a:xfrm>
          <a:prstGeom prst="rect">
            <a:avLst/>
          </a:prstGeom>
        </p:spPr>
      </p:pic>
    </p:spTree>
    <p:custDataLst>
      <p:tags r:id="rId3"/>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sp>
        <p:nvSpPr>
          <p:cNvPr id="5" name="内容占位符 2"/>
          <p:cNvSpPr>
            <a:spLocks noGrp="1"/>
          </p:cNvSpPr>
          <p:nvPr>
            <p:custDataLst>
              <p:tags r:id="rId2"/>
            </p:custDataLst>
          </p:nvPr>
        </p:nvSpPr>
        <p:spPr>
          <a:xfrm>
            <a:off x="694055" y="1633220"/>
            <a:ext cx="10500995" cy="2289810"/>
          </a:xfrm>
          <a:prstGeom prst="rect">
            <a:avLst/>
          </a:prstGeom>
        </p:spPr>
        <p:txBody>
          <a:bodyPr vert="horz" lIns="91440" tIns="45720" rIns="91440" bIns="45720" rtlCol="0">
            <a:normAutofit lnSpcReduction="20000"/>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latin typeface="Arial" panose="020B0604020202020204" pitchFamily="34" charset="0"/>
                <a:ea typeface="微软雅黑" panose="020B0503020204020204" pitchFamily="34" charset="-122"/>
              </a:rPr>
              <a:t>例</a:t>
            </a:r>
            <a:r>
              <a:rPr lang="en-US" altLang="zh-CN" dirty="0">
                <a:latin typeface="Arial" panose="020B0604020202020204" pitchFamily="34" charset="0"/>
                <a:ea typeface="微软雅黑" panose="020B0503020204020204" pitchFamily="34" charset="-122"/>
              </a:rPr>
              <a:t>6.Swap</a:t>
            </a:r>
            <a:endParaRPr lang="zh-CN" altLang="en-US" dirty="0">
              <a:latin typeface="Arial" panose="020B0604020202020204" pitchFamily="34" charset="0"/>
              <a:ea typeface="微软雅黑" panose="020B0503020204020204" pitchFamily="34" charset="-122"/>
            </a:endParaRPr>
          </a:p>
          <a:p>
            <a:pPr marL="0" lvl="0" indent="0">
              <a:lnSpc>
                <a:spcPct val="130000"/>
              </a:lnSpc>
              <a:buNone/>
            </a:pPr>
            <a:r>
              <a:rPr lang="zh-CN" altLang="en-US" dirty="0">
                <a:latin typeface="Arial" panose="020B0604020202020204" pitchFamily="34" charset="0"/>
                <a:ea typeface="微软雅黑" panose="020B0503020204020204" pitchFamily="34" charset="-122"/>
              </a:rPr>
              <a:t>   有</a:t>
            </a:r>
            <a:r>
              <a:rPr lang="en-US" altLang="zh-CN" dirty="0">
                <a:latin typeface="Arial" panose="020B0604020202020204" pitchFamily="34" charset="0"/>
                <a:ea typeface="微软雅黑" panose="020B0503020204020204" pitchFamily="34" charset="-122"/>
              </a:rPr>
              <a:t>n</a:t>
            </a:r>
            <a:r>
              <a:rPr lang="zh-CN" altLang="en-US" dirty="0">
                <a:latin typeface="Arial" panose="020B0604020202020204" pitchFamily="34" charset="0"/>
                <a:ea typeface="微软雅黑" panose="020B0503020204020204" pitchFamily="34" charset="-122"/>
              </a:rPr>
              <a:t>行</a:t>
            </a:r>
            <a:r>
              <a:rPr lang="en-US" altLang="zh-CN" dirty="0">
                <a:latin typeface="Arial" panose="020B0604020202020204" pitchFamily="34" charset="0"/>
                <a:ea typeface="微软雅黑" panose="020B0503020204020204" pitchFamily="34" charset="-122"/>
              </a:rPr>
              <a:t>m</a:t>
            </a:r>
            <a:r>
              <a:rPr lang="zh-CN" altLang="en-US" dirty="0">
                <a:latin typeface="Arial" panose="020B0604020202020204" pitchFamily="34" charset="0"/>
                <a:ea typeface="微软雅黑" panose="020B0503020204020204" pitchFamily="34" charset="-122"/>
              </a:rPr>
              <a:t>列的数，每一行的数都是</a:t>
            </a:r>
            <a:r>
              <a:rPr lang="en-US" altLang="zh-CN" dirty="0">
                <a:latin typeface="Arial" panose="020B0604020202020204" pitchFamily="34" charset="0"/>
                <a:ea typeface="微软雅黑" panose="020B0503020204020204" pitchFamily="34" charset="-122"/>
              </a:rPr>
              <a:t>1~m</a:t>
            </a:r>
            <a:r>
              <a:rPr lang="zh-CN" altLang="en-US" dirty="0">
                <a:latin typeface="Arial" panose="020B0604020202020204" pitchFamily="34" charset="0"/>
                <a:ea typeface="微软雅黑" panose="020B0503020204020204" pitchFamily="34" charset="-122"/>
              </a:rPr>
              <a:t>，对于每一行都可以交换任意两个数的位置</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每一行最多一次</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，也可以交换任意两列的所有数</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至多一次</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，先交换行还是先交换列的次序不限。问可不可以通过某些交换，使得每一行的数字都按</a:t>
            </a:r>
            <a:r>
              <a:rPr lang="en-US" altLang="zh-CN" dirty="0">
                <a:latin typeface="Arial" panose="020B0604020202020204" pitchFamily="34" charset="0"/>
                <a:ea typeface="微软雅黑" panose="020B0503020204020204" pitchFamily="34" charset="-122"/>
              </a:rPr>
              <a:t>1 2 3 4...m </a:t>
            </a:r>
            <a:r>
              <a:rPr lang="zh-CN" altLang="en-US" dirty="0">
                <a:latin typeface="Arial" panose="020B0604020202020204" pitchFamily="34" charset="0"/>
                <a:ea typeface="微软雅黑" panose="020B0503020204020204" pitchFamily="34" charset="-122"/>
              </a:rPr>
              <a:t>排列。</a:t>
            </a:r>
            <a:endParaRPr lang="zh-CN" altLang="en-US" dirty="0"/>
          </a:p>
        </p:txBody>
      </p:sp>
      <p:sp>
        <p:nvSpPr>
          <p:cNvPr id="3" name="内容占位符 2"/>
          <p:cNvSpPr>
            <a:spLocks noGrp="1"/>
          </p:cNvSpPr>
          <p:nvPr>
            <p:custDataLst>
              <p:tags r:id="rId3"/>
            </p:custDataLst>
          </p:nvPr>
        </p:nvSpPr>
        <p:spPr>
          <a:xfrm>
            <a:off x="694055" y="3848100"/>
            <a:ext cx="10500995" cy="1764665"/>
          </a:xfrm>
          <a:prstGeom prst="rect">
            <a:avLst/>
          </a:prstGeom>
        </p:spPr>
        <p:txBody>
          <a:bodyPr vert="horz" lIns="91440" tIns="45720" rIns="91440" bIns="45720" rtlCol="0">
            <a:normAutofit fontScale="90000" lnSpcReduction="20000"/>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30000"/>
              </a:lnSpc>
              <a:buNone/>
            </a:pPr>
            <a:endParaRPr lang="en-US" altLang="zh-CN" dirty="0">
              <a:latin typeface="Arial" panose="020B0604020202020204" pitchFamily="34" charset="0"/>
              <a:ea typeface="微软雅黑" panose="020B0503020204020204" pitchFamily="34" charset="-122"/>
            </a:endParaRPr>
          </a:p>
          <a:p>
            <a:pPr lvl="0">
              <a:lnSpc>
                <a:spcPct val="130000"/>
              </a:lnSpc>
            </a:pPr>
            <a:r>
              <a:rPr lang="zh-CN" altLang="en-US" dirty="0">
                <a:latin typeface="Arial" panose="020B0604020202020204" pitchFamily="34" charset="0"/>
                <a:ea typeface="微软雅黑" panose="020B0503020204020204" pitchFamily="34" charset="-122"/>
              </a:rPr>
              <a:t>思路：</a:t>
            </a:r>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想要达到最终目的，则每一行</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不在其应在位置的数的个数</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不能超过</a:t>
            </a:r>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因为</a:t>
            </a:r>
            <a:r>
              <a:rPr lang="zh-CN" altLang="en-US" dirty="0">
                <a:latin typeface="Arial" panose="020B0604020202020204" pitchFamily="34" charset="0"/>
                <a:ea typeface="微软雅黑" panose="020B0503020204020204" pitchFamily="34" charset="-122"/>
                <a:sym typeface="+mn-ea"/>
              </a:rPr>
              <a:t>先交换行还是先交换列的次序不限，所以可以贪心先枚举交换列，再判</a:t>
            </a:r>
            <a:r>
              <a:rPr lang="en-US" altLang="zh-CN" dirty="0">
                <a:latin typeface="Arial" panose="020B0604020202020204" pitchFamily="34" charset="0"/>
                <a:ea typeface="微软雅黑" panose="020B0503020204020204" pitchFamily="34" charset="-122"/>
                <a:sym typeface="+mn-ea"/>
              </a:rPr>
              <a:t>1</a:t>
            </a:r>
            <a:r>
              <a:rPr lang="zh-CN" altLang="en-US" dirty="0">
                <a:latin typeface="Arial" panose="020B0604020202020204" pitchFamily="34" charset="0"/>
                <a:ea typeface="微软雅黑" panose="020B0503020204020204" pitchFamily="34" charset="-122"/>
                <a:sym typeface="+mn-ea"/>
              </a:rPr>
              <a:t>。再判能不能满足</a:t>
            </a:r>
            <a:r>
              <a:rPr lang="en-US" altLang="zh-CN" dirty="0">
                <a:latin typeface="Arial" panose="020B0604020202020204" pitchFamily="34" charset="0"/>
                <a:ea typeface="微软雅黑" panose="020B0503020204020204" pitchFamily="34" charset="-122"/>
                <a:sym typeface="+mn-ea"/>
              </a:rPr>
              <a:t>1</a:t>
            </a:r>
            <a:r>
              <a:rPr lang="zh-CN" altLang="en-US" dirty="0">
                <a:latin typeface="Arial" panose="020B0604020202020204" pitchFamily="34" charset="0"/>
                <a:ea typeface="微软雅黑" panose="020B0503020204020204" pitchFamily="34" charset="-122"/>
                <a:sym typeface="+mn-ea"/>
              </a:rPr>
              <a:t>。</a:t>
            </a:r>
            <a:endParaRPr lang="zh-CN" altLang="en-US" dirty="0">
              <a:latin typeface="Arial" panose="020B0604020202020204" pitchFamily="34" charset="0"/>
              <a:ea typeface="微软雅黑" panose="020B0503020204020204" pitchFamily="34" charset="-122"/>
              <a:sym typeface="+mn-ea"/>
            </a:endParaRPr>
          </a:p>
        </p:txBody>
      </p:sp>
    </p:spTree>
    <p:custDataLst>
      <p:tags r:id="rId4"/>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pic>
        <p:nvPicPr>
          <p:cNvPr id="4" name="图片 3" descr="$F3@W]W9`3]XDX(8F8LX5GK"/>
          <p:cNvPicPr>
            <a:picLocks noChangeAspect="1"/>
          </p:cNvPicPr>
          <p:nvPr/>
        </p:nvPicPr>
        <p:blipFill>
          <a:blip r:embed="rId2"/>
          <a:stretch>
            <a:fillRect/>
          </a:stretch>
        </p:blipFill>
        <p:spPr>
          <a:xfrm>
            <a:off x="219075" y="1473835"/>
            <a:ext cx="3919220" cy="1306830"/>
          </a:xfrm>
          <a:prstGeom prst="rect">
            <a:avLst/>
          </a:prstGeom>
        </p:spPr>
      </p:pic>
      <p:sp>
        <p:nvSpPr>
          <p:cNvPr id="6" name="文本框 5"/>
          <p:cNvSpPr txBox="1"/>
          <p:nvPr/>
        </p:nvSpPr>
        <p:spPr>
          <a:xfrm>
            <a:off x="219075" y="925195"/>
            <a:ext cx="2414905" cy="548640"/>
          </a:xfrm>
          <a:prstGeom prst="rect">
            <a:avLst/>
          </a:prstGeom>
          <a:noFill/>
        </p:spPr>
        <p:txBody>
          <a:bodyPr wrap="none" rtlCol="0" anchor="t">
            <a:spAutoFit/>
          </a:bodyPr>
          <a:p>
            <a:r>
              <a:rPr lang="en-US" altLang="zh-CN" sz="2800" b="1">
                <a:cs typeface="微软雅黑" panose="020B0503020204020204" pitchFamily="34" charset="-122"/>
              </a:rPr>
              <a:t>①</a:t>
            </a:r>
            <a:r>
              <a:rPr lang="zh-CN" altLang="en-US" sz="2000">
                <a:cs typeface="微软雅黑" panose="020B0503020204020204" pitchFamily="34" charset="-122"/>
              </a:rPr>
              <a:t>读入</a:t>
            </a:r>
            <a:r>
              <a:rPr lang="en-US" altLang="zh-CN" sz="2000">
                <a:cs typeface="微软雅黑" panose="020B0503020204020204" pitchFamily="34" charset="-122"/>
              </a:rPr>
              <a:t>n</a:t>
            </a:r>
            <a:r>
              <a:rPr lang="zh-CN" altLang="en-US" sz="2000">
                <a:cs typeface="微软雅黑" panose="020B0503020204020204" pitchFamily="34" charset="-122"/>
              </a:rPr>
              <a:t>行</a:t>
            </a:r>
            <a:r>
              <a:rPr lang="en-US" altLang="zh-CN" sz="2000">
                <a:cs typeface="微软雅黑" panose="020B0503020204020204" pitchFamily="34" charset="-122"/>
              </a:rPr>
              <a:t>m</a:t>
            </a:r>
            <a:r>
              <a:rPr lang="zh-CN" altLang="en-US" sz="2000">
                <a:cs typeface="微软雅黑" panose="020B0503020204020204" pitchFamily="34" charset="-122"/>
              </a:rPr>
              <a:t>列的数</a:t>
            </a:r>
            <a:endParaRPr lang="zh-CN" altLang="en-US" sz="2000" b="1">
              <a:cs typeface="微软雅黑" panose="020B0503020204020204" pitchFamily="34" charset="-122"/>
            </a:endParaRPr>
          </a:p>
        </p:txBody>
      </p:sp>
      <p:sp>
        <p:nvSpPr>
          <p:cNvPr id="7" name="文本框 6"/>
          <p:cNvSpPr txBox="1"/>
          <p:nvPr/>
        </p:nvSpPr>
        <p:spPr>
          <a:xfrm>
            <a:off x="219075" y="2983865"/>
            <a:ext cx="1046480" cy="1463040"/>
          </a:xfrm>
          <a:prstGeom prst="rect">
            <a:avLst/>
          </a:prstGeom>
          <a:noFill/>
        </p:spPr>
        <p:txBody>
          <a:bodyPr wrap="square" rtlCol="0" anchor="t">
            <a:spAutoFit/>
          </a:bodyPr>
          <a:p>
            <a:r>
              <a:rPr lang="en-US" altLang="zh-CN" sz="2800" b="1">
                <a:cs typeface="微软雅黑" panose="020B0503020204020204" pitchFamily="34" charset="-122"/>
              </a:rPr>
              <a:t>②</a:t>
            </a:r>
            <a:r>
              <a:rPr lang="zh-CN" altLang="en-US" sz="2000">
                <a:cs typeface="微软雅黑" panose="020B0503020204020204" pitchFamily="34" charset="-122"/>
              </a:rPr>
              <a:t>判不</a:t>
            </a:r>
            <a:endParaRPr lang="zh-CN" altLang="en-US" sz="2000">
              <a:cs typeface="微软雅黑" panose="020B0503020204020204" pitchFamily="34" charset="-122"/>
            </a:endParaRPr>
          </a:p>
          <a:p>
            <a:r>
              <a:rPr lang="zh-CN" altLang="en-US" sz="2000">
                <a:cs typeface="微软雅黑" panose="020B0503020204020204" pitchFamily="34" charset="-122"/>
              </a:rPr>
              <a:t>换列是能不能满足</a:t>
            </a:r>
            <a:endParaRPr lang="zh-CN" altLang="en-US" sz="2000">
              <a:cs typeface="微软雅黑" panose="020B0503020204020204" pitchFamily="34" charset="-122"/>
            </a:endParaRPr>
          </a:p>
        </p:txBody>
      </p:sp>
      <p:sp>
        <p:nvSpPr>
          <p:cNvPr id="8" name="文本框 7"/>
          <p:cNvSpPr txBox="1"/>
          <p:nvPr/>
        </p:nvSpPr>
        <p:spPr>
          <a:xfrm>
            <a:off x="4299585" y="925195"/>
            <a:ext cx="1554480" cy="548640"/>
          </a:xfrm>
          <a:prstGeom prst="rect">
            <a:avLst/>
          </a:prstGeom>
          <a:noFill/>
        </p:spPr>
        <p:txBody>
          <a:bodyPr wrap="none" rtlCol="0" anchor="t">
            <a:spAutoFit/>
          </a:bodyPr>
          <a:p>
            <a:r>
              <a:rPr lang="en-US" altLang="zh-CN" sz="2800" b="1">
                <a:cs typeface="微软雅黑" panose="020B0503020204020204" pitchFamily="34" charset="-122"/>
              </a:rPr>
              <a:t>③</a:t>
            </a:r>
            <a:r>
              <a:rPr lang="zh-CN" altLang="en-US" sz="2000">
                <a:cs typeface="微软雅黑" panose="020B0503020204020204" pitchFamily="34" charset="-122"/>
              </a:rPr>
              <a:t>枚举换列</a:t>
            </a:r>
            <a:endParaRPr lang="zh-CN" altLang="en-US" sz="2000" b="1">
              <a:cs typeface="微软雅黑" panose="020B0503020204020204" pitchFamily="34" charset="-122"/>
            </a:endParaRPr>
          </a:p>
        </p:txBody>
      </p:sp>
      <p:sp>
        <p:nvSpPr>
          <p:cNvPr id="9" name="文本框 8"/>
          <p:cNvSpPr txBox="1"/>
          <p:nvPr/>
        </p:nvSpPr>
        <p:spPr>
          <a:xfrm>
            <a:off x="8423275" y="925195"/>
            <a:ext cx="2570480" cy="548640"/>
          </a:xfrm>
          <a:prstGeom prst="rect">
            <a:avLst/>
          </a:prstGeom>
          <a:noFill/>
        </p:spPr>
        <p:txBody>
          <a:bodyPr wrap="none" rtlCol="0" anchor="t">
            <a:spAutoFit/>
          </a:bodyPr>
          <a:p>
            <a:r>
              <a:rPr lang="en-US" altLang="zh-CN" sz="2800" b="1">
                <a:cs typeface="微软雅黑" panose="020B0503020204020204" pitchFamily="34" charset="-122"/>
              </a:rPr>
              <a:t>④</a:t>
            </a:r>
            <a:r>
              <a:rPr lang="zh-CN" altLang="en-US" sz="2000">
                <a:cs typeface="微软雅黑" panose="020B0503020204020204" pitchFamily="34" charset="-122"/>
              </a:rPr>
              <a:t>同时判能不能满足</a:t>
            </a:r>
            <a:endParaRPr lang="zh-CN" altLang="en-US" sz="2000" b="1">
              <a:cs typeface="微软雅黑" panose="020B0503020204020204" pitchFamily="34" charset="-122"/>
            </a:endParaRPr>
          </a:p>
        </p:txBody>
      </p:sp>
      <p:pic>
        <p:nvPicPr>
          <p:cNvPr id="14" name="图片 13" descr="RIC8@O5TL@E5(~QP0LT)YOL"/>
          <p:cNvPicPr>
            <a:picLocks noChangeAspect="1"/>
          </p:cNvPicPr>
          <p:nvPr/>
        </p:nvPicPr>
        <p:blipFill>
          <a:blip r:embed="rId3"/>
          <a:stretch>
            <a:fillRect/>
          </a:stretch>
        </p:blipFill>
        <p:spPr>
          <a:xfrm>
            <a:off x="1265555" y="2983865"/>
            <a:ext cx="2894330" cy="3750310"/>
          </a:xfrm>
          <a:prstGeom prst="rect">
            <a:avLst/>
          </a:prstGeom>
        </p:spPr>
      </p:pic>
      <p:pic>
        <p:nvPicPr>
          <p:cNvPr id="15" name="图片 14" descr="BQC3N5]`U0O])C6}GF77T(1"/>
          <p:cNvPicPr>
            <a:picLocks noChangeAspect="1"/>
          </p:cNvPicPr>
          <p:nvPr/>
        </p:nvPicPr>
        <p:blipFill>
          <a:blip r:embed="rId4"/>
          <a:stretch>
            <a:fillRect/>
          </a:stretch>
        </p:blipFill>
        <p:spPr>
          <a:xfrm>
            <a:off x="4299585" y="1473835"/>
            <a:ext cx="3988435" cy="2421255"/>
          </a:xfrm>
          <a:prstGeom prst="rect">
            <a:avLst/>
          </a:prstGeom>
        </p:spPr>
      </p:pic>
      <p:pic>
        <p:nvPicPr>
          <p:cNvPr id="16" name="图片 15" descr="C7AL_Q8[OFFZ51N[L3T}3EI"/>
          <p:cNvPicPr>
            <a:picLocks noChangeAspect="1"/>
          </p:cNvPicPr>
          <p:nvPr/>
        </p:nvPicPr>
        <p:blipFill>
          <a:blip r:embed="rId5"/>
          <a:stretch>
            <a:fillRect/>
          </a:stretch>
        </p:blipFill>
        <p:spPr>
          <a:xfrm>
            <a:off x="8423275" y="1473835"/>
            <a:ext cx="3506470" cy="5054600"/>
          </a:xfrm>
          <a:prstGeom prst="rect">
            <a:avLst/>
          </a:prstGeom>
        </p:spPr>
      </p:pic>
    </p:spTree>
    <p:custDataLst>
      <p:tags r:id="rId6"/>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sp>
        <p:nvSpPr>
          <p:cNvPr id="5" name="内容占位符 2"/>
          <p:cNvSpPr>
            <a:spLocks noGrp="1"/>
          </p:cNvSpPr>
          <p:nvPr>
            <p:custDataLst>
              <p:tags r:id="rId2"/>
            </p:custDataLst>
          </p:nvPr>
        </p:nvSpPr>
        <p:spPr>
          <a:xfrm>
            <a:off x="1191895" y="2949575"/>
            <a:ext cx="9448800" cy="2289810"/>
          </a:xfrm>
          <a:prstGeom prst="rect">
            <a:avLst/>
          </a:prstGeom>
        </p:spPr>
        <p:txBody>
          <a:bodyPr vert="horz" lIns="91440" tIns="45720" rIns="91440" bIns="45720" rtlCol="0">
            <a:normAutofit lnSpcReduction="20000"/>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t>以上两道例题</a:t>
            </a:r>
            <a:r>
              <a:rPr lang="en-US" altLang="zh-CN" dirty="0"/>
              <a:t>(</a:t>
            </a:r>
            <a:r>
              <a:rPr lang="zh-CN" altLang="en-US" dirty="0"/>
              <a:t>数据量不大</a:t>
            </a:r>
            <a:r>
              <a:rPr lang="en-US" altLang="zh-CN" dirty="0"/>
              <a:t>)</a:t>
            </a:r>
            <a:r>
              <a:rPr lang="zh-CN" altLang="en-US" dirty="0"/>
              <a:t>都是通过暴力的方法进行贪心。例</a:t>
            </a:r>
            <a:r>
              <a:rPr lang="en-US" altLang="zh-CN" dirty="0"/>
              <a:t>5</a:t>
            </a:r>
            <a:r>
              <a:rPr lang="zh-CN" altLang="en-US" dirty="0"/>
              <a:t>中</a:t>
            </a:r>
            <a:r>
              <a:rPr lang="zh-CN" altLang="en-US" dirty="0">
                <a:latin typeface="Arial" panose="020B0604020202020204" pitchFamily="34" charset="0"/>
                <a:ea typeface="微软雅黑" panose="020B0503020204020204" pitchFamily="34" charset="-122"/>
                <a:sym typeface="+mn-ea"/>
              </a:rPr>
              <a:t>交换一个数对的</a:t>
            </a:r>
            <a:r>
              <a:rPr lang="en-US" altLang="zh-CN" dirty="0">
                <a:latin typeface="Arial" panose="020B0604020202020204" pitchFamily="34" charset="0"/>
                <a:ea typeface="微软雅黑" panose="020B0503020204020204" pitchFamily="34" charset="-122"/>
                <a:sym typeface="+mn-ea"/>
              </a:rPr>
              <a:t>x</a:t>
            </a:r>
            <a:r>
              <a:rPr lang="zh-CN" altLang="en-US" dirty="0">
                <a:latin typeface="Arial" panose="020B0604020202020204" pitchFamily="34" charset="0"/>
                <a:ea typeface="微软雅黑" panose="020B0503020204020204" pitchFamily="34" charset="-122"/>
                <a:sym typeface="+mn-ea"/>
              </a:rPr>
              <a:t>和</a:t>
            </a:r>
            <a:r>
              <a:rPr lang="en-US" altLang="zh-CN" dirty="0">
                <a:latin typeface="Arial" panose="020B0604020202020204" pitchFamily="34" charset="0"/>
                <a:ea typeface="微软雅黑" panose="020B0503020204020204" pitchFamily="34" charset="-122"/>
                <a:sym typeface="+mn-ea"/>
              </a:rPr>
              <a:t>y</a:t>
            </a:r>
            <a:r>
              <a:rPr lang="zh-CN" altLang="en-US" dirty="0">
                <a:latin typeface="Arial" panose="020B0604020202020204" pitchFamily="34" charset="0"/>
                <a:ea typeface="微软雅黑" panose="020B0503020204020204" pitchFamily="34" charset="-122"/>
                <a:sym typeface="+mn-ea"/>
              </a:rPr>
              <a:t>使得</a:t>
            </a:r>
            <a:r>
              <a:rPr lang="en-US" altLang="zh-CN" dirty="0">
                <a:latin typeface="Arial" panose="020B0604020202020204" pitchFamily="34" charset="0"/>
                <a:ea typeface="微软雅黑" panose="020B0503020204020204" pitchFamily="34" charset="-122"/>
                <a:sym typeface="+mn-ea"/>
              </a:rPr>
              <a:t>sum</a:t>
            </a:r>
            <a:r>
              <a:rPr lang="zh-CN" altLang="en-US" dirty="0">
                <a:latin typeface="Arial" panose="020B0604020202020204" pitchFamily="34" charset="0"/>
                <a:ea typeface="微软雅黑" panose="020B0503020204020204" pitchFamily="34" charset="-122"/>
                <a:sym typeface="+mn-ea"/>
              </a:rPr>
              <a:t>左</a:t>
            </a:r>
            <a:r>
              <a:rPr lang="en-US" altLang="zh-CN" dirty="0">
                <a:latin typeface="Arial" panose="020B0604020202020204" pitchFamily="34" charset="0"/>
                <a:ea typeface="微软雅黑" panose="020B0503020204020204" pitchFamily="34" charset="-122"/>
                <a:sym typeface="+mn-ea"/>
              </a:rPr>
              <a:t>-sum</a:t>
            </a:r>
            <a:r>
              <a:rPr lang="zh-CN" altLang="en-US" dirty="0">
                <a:latin typeface="Arial" panose="020B0604020202020204" pitchFamily="34" charset="0"/>
                <a:ea typeface="微软雅黑" panose="020B0503020204020204" pitchFamily="34" charset="-122"/>
                <a:sym typeface="+mn-ea"/>
              </a:rPr>
              <a:t>右 的绝对值最大，则暴力扫一遍找即可。例</a:t>
            </a:r>
            <a:r>
              <a:rPr lang="en-US" altLang="zh-CN" dirty="0">
                <a:latin typeface="Arial" panose="020B0604020202020204" pitchFamily="34" charset="0"/>
                <a:ea typeface="微软雅黑" panose="020B0503020204020204" pitchFamily="34" charset="-122"/>
                <a:sym typeface="+mn-ea"/>
              </a:rPr>
              <a:t>6</a:t>
            </a:r>
            <a:r>
              <a:rPr lang="zh-CN" altLang="en-US" dirty="0">
                <a:latin typeface="Arial" panose="020B0604020202020204" pitchFamily="34" charset="0"/>
                <a:ea typeface="微软雅黑" panose="020B0503020204020204" pitchFamily="34" charset="-122"/>
                <a:sym typeface="+mn-ea"/>
              </a:rPr>
              <a:t>中枚举换列，再判每一行。</a:t>
            </a:r>
            <a:endParaRPr lang="zh-CN" altLang="en-US" dirty="0">
              <a:latin typeface="Arial" panose="020B0604020202020204" pitchFamily="34" charset="0"/>
              <a:ea typeface="微软雅黑" panose="020B0503020204020204" pitchFamily="34" charset="-122"/>
              <a:sym typeface="+mn-ea"/>
            </a:endParaRPr>
          </a:p>
        </p:txBody>
      </p:sp>
    </p:spTree>
    <p:custDataLst>
      <p:tags r:id="rId3"/>
    </p:custData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sp>
        <p:nvSpPr>
          <p:cNvPr id="5" name="内容占位符 2"/>
          <p:cNvSpPr>
            <a:spLocks noGrp="1"/>
          </p:cNvSpPr>
          <p:nvPr>
            <p:custDataLst>
              <p:tags r:id="rId2"/>
            </p:custDataLst>
          </p:nvPr>
        </p:nvSpPr>
        <p:spPr>
          <a:xfrm>
            <a:off x="694055" y="1633220"/>
            <a:ext cx="10500995" cy="2289810"/>
          </a:xfrm>
          <a:prstGeom prst="rect">
            <a:avLst/>
          </a:prstGeom>
        </p:spPr>
        <p:txBody>
          <a:bodyPr vert="horz" lIns="91440" tIns="45720" rIns="91440" bIns="45720" rtlCol="0">
            <a:normAutofit lnSpcReduction="20000"/>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latin typeface="Arial" panose="020B0604020202020204" pitchFamily="34" charset="0"/>
                <a:ea typeface="微软雅黑" panose="020B0503020204020204" pitchFamily="34" charset="-122"/>
              </a:rPr>
              <a:t>例</a:t>
            </a:r>
            <a:r>
              <a:rPr lang="en-US" altLang="zh-CN" dirty="0">
                <a:latin typeface="Arial" panose="020B0604020202020204" pitchFamily="34" charset="0"/>
                <a:ea typeface="微软雅黑" panose="020B0503020204020204" pitchFamily="34" charset="-122"/>
              </a:rPr>
              <a:t>7.</a:t>
            </a:r>
            <a:r>
              <a:rPr lang="zh-CN" altLang="en-US" dirty="0">
                <a:latin typeface="Arial" panose="020B0604020202020204" pitchFamily="34" charset="0"/>
                <a:ea typeface="微软雅黑" panose="020B0503020204020204" pitchFamily="34" charset="-122"/>
              </a:rPr>
              <a:t>活动安排</a:t>
            </a:r>
            <a:endParaRPr lang="zh-CN" altLang="en-US" dirty="0">
              <a:latin typeface="Arial" panose="020B0604020202020204" pitchFamily="34" charset="0"/>
              <a:ea typeface="微软雅黑" panose="020B0503020204020204" pitchFamily="34" charset="-122"/>
            </a:endParaRPr>
          </a:p>
          <a:p>
            <a:pPr marL="0" lvl="0" indent="0">
              <a:lnSpc>
                <a:spcPct val="130000"/>
              </a:lnSpc>
              <a:buNone/>
            </a:pPr>
            <a:r>
              <a:rPr lang="zh-CN" altLang="en-US" dirty="0">
                <a:latin typeface="Arial" panose="020B0604020202020204" pitchFamily="34" charset="0"/>
                <a:ea typeface="微软雅黑" panose="020B0503020204020204" pitchFamily="34" charset="-122"/>
                <a:sym typeface="+mn-ea"/>
              </a:rPr>
              <a:t>   某学校只有一个大礼堂。某一天有</a:t>
            </a:r>
            <a:r>
              <a:rPr lang="en-US" altLang="zh-CN" dirty="0">
                <a:latin typeface="Arial" panose="020B0604020202020204" pitchFamily="34" charset="0"/>
                <a:ea typeface="微软雅黑" panose="020B0503020204020204" pitchFamily="34" charset="-122"/>
                <a:sym typeface="+mn-ea"/>
              </a:rPr>
              <a:t>n</a:t>
            </a:r>
            <a:r>
              <a:rPr lang="zh-CN" altLang="en-US" dirty="0">
                <a:latin typeface="Arial" panose="020B0604020202020204" pitchFamily="34" charset="0"/>
                <a:ea typeface="微软雅黑" panose="020B0503020204020204" pitchFamily="34" charset="-122"/>
                <a:sym typeface="+mn-ea"/>
              </a:rPr>
              <a:t>个活动计划会使用到大礼堂。这个大礼堂允许被使用的时间区间为</a:t>
            </a:r>
            <a:r>
              <a:rPr lang="en-US" altLang="zh-CN" dirty="0">
                <a:latin typeface="Arial" panose="020B0604020202020204" pitchFamily="34" charset="0"/>
                <a:ea typeface="微软雅黑" panose="020B0503020204020204" pitchFamily="34" charset="-122"/>
                <a:sym typeface="+mn-ea"/>
              </a:rPr>
              <a:t>L~R</a:t>
            </a:r>
            <a:r>
              <a:rPr lang="zh-CN" altLang="en-US" dirty="0">
                <a:latin typeface="Arial" panose="020B0604020202020204" pitchFamily="34" charset="0"/>
                <a:ea typeface="微软雅黑" panose="020B0503020204020204" pitchFamily="34" charset="-122"/>
                <a:sym typeface="+mn-ea"/>
              </a:rPr>
              <a:t>。第</a:t>
            </a:r>
            <a:r>
              <a:rPr lang="en-US" altLang="zh-CN" dirty="0">
                <a:latin typeface="Arial" panose="020B0604020202020204" pitchFamily="34" charset="0"/>
                <a:ea typeface="微软雅黑" panose="020B0503020204020204" pitchFamily="34" charset="-122"/>
                <a:sym typeface="+mn-ea"/>
              </a:rPr>
              <a:t>i</a:t>
            </a:r>
            <a:r>
              <a:rPr lang="zh-CN" altLang="en-US" dirty="0">
                <a:latin typeface="Arial" panose="020B0604020202020204" pitchFamily="34" charset="0"/>
                <a:ea typeface="微软雅黑" panose="020B0503020204020204" pitchFamily="34" charset="-122"/>
                <a:sym typeface="+mn-ea"/>
              </a:rPr>
              <a:t>个活动计划的时间的区间是</a:t>
            </a:r>
            <a:r>
              <a:rPr lang="en-US" altLang="zh-CN" dirty="0">
                <a:latin typeface="Arial" panose="020B0604020202020204" pitchFamily="34" charset="0"/>
                <a:ea typeface="微软雅黑" panose="020B0503020204020204" pitchFamily="34" charset="-122"/>
                <a:sym typeface="+mn-ea"/>
              </a:rPr>
              <a:t>l[i]~r[i]</a:t>
            </a:r>
            <a:r>
              <a:rPr lang="zh-CN" altLang="en-US" dirty="0">
                <a:latin typeface="Arial" panose="020B0604020202020204" pitchFamily="34" charset="0"/>
                <a:ea typeface="微软雅黑" panose="020B0503020204020204" pitchFamily="34" charset="-122"/>
                <a:sym typeface="+mn-ea"/>
              </a:rPr>
              <a:t>（</a:t>
            </a:r>
            <a:r>
              <a:rPr lang="en-US" altLang="zh-CN" dirty="0">
                <a:latin typeface="Arial" panose="020B0604020202020204" pitchFamily="34" charset="0"/>
                <a:ea typeface="微软雅黑" panose="020B0503020204020204" pitchFamily="34" charset="-122"/>
                <a:sym typeface="+mn-ea"/>
              </a:rPr>
              <a:t>L&lt;=l[i]&lt;=r[i]&lt;=R</a:t>
            </a:r>
            <a:r>
              <a:rPr lang="zh-CN" altLang="en-US" dirty="0">
                <a:latin typeface="Arial" panose="020B0604020202020204" pitchFamily="34" charset="0"/>
                <a:ea typeface="微软雅黑" panose="020B0503020204020204" pitchFamily="34" charset="-122"/>
                <a:sym typeface="+mn-ea"/>
              </a:rPr>
              <a:t>）。如何在规定时间内安排尽可能多的活动，并且活动时间不相互重叠？</a:t>
            </a:r>
            <a:endParaRPr lang="zh-CN" altLang="en-US" dirty="0"/>
          </a:p>
        </p:txBody>
      </p:sp>
      <p:sp>
        <p:nvSpPr>
          <p:cNvPr id="3" name="内容占位符 2"/>
          <p:cNvSpPr>
            <a:spLocks noGrp="1"/>
          </p:cNvSpPr>
          <p:nvPr>
            <p:custDataLst>
              <p:tags r:id="rId3"/>
            </p:custDataLst>
          </p:nvPr>
        </p:nvSpPr>
        <p:spPr>
          <a:xfrm>
            <a:off x="694055" y="3848100"/>
            <a:ext cx="10500995" cy="1764665"/>
          </a:xfrm>
          <a:prstGeom prst="rect">
            <a:avLst/>
          </a:prstGeom>
        </p:spPr>
        <p:txBody>
          <a:bodyPr vert="horz" lIns="91440" tIns="45720" rIns="91440" bIns="45720" rtlCol="0">
            <a:normAutofit fontScale="90000"/>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30000"/>
              </a:lnSpc>
              <a:buNone/>
            </a:pPr>
            <a:endParaRPr lang="en-US" altLang="zh-CN" dirty="0">
              <a:latin typeface="Arial" panose="020B0604020202020204" pitchFamily="34" charset="0"/>
              <a:ea typeface="微软雅黑" panose="020B0503020204020204" pitchFamily="34" charset="-122"/>
            </a:endParaRPr>
          </a:p>
          <a:p>
            <a:pPr lvl="0">
              <a:lnSpc>
                <a:spcPct val="130000"/>
              </a:lnSpc>
            </a:pPr>
            <a:r>
              <a:rPr lang="zh-CN" altLang="en-US" dirty="0">
                <a:latin typeface="Arial" panose="020B0604020202020204" pitchFamily="34" charset="0"/>
                <a:ea typeface="微软雅黑" panose="020B0503020204020204" pitchFamily="34" charset="-122"/>
              </a:rPr>
              <a:t>思路：</a:t>
            </a:r>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将每个活动按照结束时间排序，要使最终活动数最多，则第一个活动一定是最早一个结束的。</a:t>
            </a:r>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下一个活动的开始时间一定要大于等于当前活动结束时间。</a:t>
            </a:r>
            <a:endParaRPr lang="zh-CN" altLang="en-US" dirty="0">
              <a:latin typeface="Arial" panose="020B0604020202020204" pitchFamily="34" charset="0"/>
              <a:ea typeface="微软雅黑" panose="020B0503020204020204" pitchFamily="34" charset="-122"/>
              <a:sym typeface="+mn-ea"/>
            </a:endParaRPr>
          </a:p>
        </p:txBody>
      </p:sp>
    </p:spTree>
    <p:custDataLst>
      <p:tags r:id="rId4"/>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pic>
        <p:nvPicPr>
          <p:cNvPr id="3" name="图片 2" descr="1YC]@U3H_WXOB]V3NFF4)MR"/>
          <p:cNvPicPr>
            <a:picLocks noChangeAspect="1"/>
          </p:cNvPicPr>
          <p:nvPr/>
        </p:nvPicPr>
        <p:blipFill>
          <a:blip r:embed="rId2"/>
          <a:stretch>
            <a:fillRect/>
          </a:stretch>
        </p:blipFill>
        <p:spPr>
          <a:xfrm>
            <a:off x="1492250" y="1811020"/>
            <a:ext cx="2033905" cy="1402080"/>
          </a:xfrm>
          <a:prstGeom prst="rect">
            <a:avLst/>
          </a:prstGeom>
        </p:spPr>
      </p:pic>
      <p:pic>
        <p:nvPicPr>
          <p:cNvPr id="4" name="图片 3" descr="8I6}N{CXU5`N7`X[K~I4FRD"/>
          <p:cNvPicPr>
            <a:picLocks noChangeAspect="1"/>
          </p:cNvPicPr>
          <p:nvPr/>
        </p:nvPicPr>
        <p:blipFill>
          <a:blip r:embed="rId3"/>
          <a:stretch>
            <a:fillRect/>
          </a:stretch>
        </p:blipFill>
        <p:spPr>
          <a:xfrm>
            <a:off x="1492250" y="4314190"/>
            <a:ext cx="4896485" cy="799465"/>
          </a:xfrm>
          <a:prstGeom prst="rect">
            <a:avLst/>
          </a:prstGeom>
        </p:spPr>
      </p:pic>
      <p:pic>
        <p:nvPicPr>
          <p:cNvPr id="6" name="图片 5" descr="F2AAL4Q2CLIR)M6C32PS9F5"/>
          <p:cNvPicPr>
            <a:picLocks noChangeAspect="1"/>
          </p:cNvPicPr>
          <p:nvPr/>
        </p:nvPicPr>
        <p:blipFill>
          <a:blip r:embed="rId4"/>
          <a:stretch>
            <a:fillRect/>
          </a:stretch>
        </p:blipFill>
        <p:spPr>
          <a:xfrm>
            <a:off x="6507480" y="1811020"/>
            <a:ext cx="4712335" cy="1353185"/>
          </a:xfrm>
          <a:prstGeom prst="rect">
            <a:avLst/>
          </a:prstGeom>
        </p:spPr>
      </p:pic>
      <p:pic>
        <p:nvPicPr>
          <p:cNvPr id="7" name="图片 6" descr=")84YUES`Z0TWAX(3QJS`}V7"/>
          <p:cNvPicPr>
            <a:picLocks noChangeAspect="1"/>
          </p:cNvPicPr>
          <p:nvPr/>
        </p:nvPicPr>
        <p:blipFill>
          <a:blip r:embed="rId5"/>
          <a:stretch>
            <a:fillRect/>
          </a:stretch>
        </p:blipFill>
        <p:spPr>
          <a:xfrm>
            <a:off x="6507480" y="3765550"/>
            <a:ext cx="2920365" cy="2668905"/>
          </a:xfrm>
          <a:prstGeom prst="rect">
            <a:avLst/>
          </a:prstGeom>
        </p:spPr>
      </p:pic>
      <p:sp>
        <p:nvSpPr>
          <p:cNvPr id="8" name="文本框 7"/>
          <p:cNvSpPr txBox="1"/>
          <p:nvPr/>
        </p:nvSpPr>
        <p:spPr>
          <a:xfrm>
            <a:off x="1492250" y="1262380"/>
            <a:ext cx="2062480" cy="548640"/>
          </a:xfrm>
          <a:prstGeom prst="rect">
            <a:avLst/>
          </a:prstGeom>
          <a:noFill/>
        </p:spPr>
        <p:txBody>
          <a:bodyPr wrap="none" rtlCol="0" anchor="t">
            <a:spAutoFit/>
          </a:bodyPr>
          <a:p>
            <a:r>
              <a:rPr lang="en-US" altLang="zh-CN" sz="2800" b="1">
                <a:cs typeface="微软雅黑" panose="020B0503020204020204" pitchFamily="34" charset="-122"/>
              </a:rPr>
              <a:t>①</a:t>
            </a:r>
            <a:r>
              <a:rPr lang="zh-CN" altLang="en-US" sz="2000">
                <a:cs typeface="微软雅黑" panose="020B0503020204020204" pitchFamily="34" charset="-122"/>
              </a:rPr>
              <a:t>用</a:t>
            </a:r>
            <a:r>
              <a:rPr lang="zh-CN" altLang="zh-CN" sz="2000">
                <a:cs typeface="微软雅黑" panose="020B0503020204020204" pitchFamily="34" charset="-122"/>
              </a:rPr>
              <a:t>结构体存储</a:t>
            </a:r>
            <a:endParaRPr lang="zh-CN" altLang="zh-CN" sz="2000" b="1">
              <a:cs typeface="微软雅黑" panose="020B0503020204020204" pitchFamily="34" charset="-122"/>
            </a:endParaRPr>
          </a:p>
        </p:txBody>
      </p:sp>
      <p:sp>
        <p:nvSpPr>
          <p:cNvPr id="9" name="文本框 8"/>
          <p:cNvSpPr txBox="1"/>
          <p:nvPr/>
        </p:nvSpPr>
        <p:spPr>
          <a:xfrm>
            <a:off x="1492250" y="3765550"/>
            <a:ext cx="2132965" cy="548640"/>
          </a:xfrm>
          <a:prstGeom prst="rect">
            <a:avLst/>
          </a:prstGeom>
          <a:noFill/>
        </p:spPr>
        <p:txBody>
          <a:bodyPr wrap="none" rtlCol="0" anchor="t">
            <a:spAutoFit/>
          </a:bodyPr>
          <a:p>
            <a:r>
              <a:rPr lang="en-US" altLang="zh-CN" sz="2800" b="1">
                <a:cs typeface="微软雅黑" panose="020B0503020204020204" pitchFamily="34" charset="-122"/>
              </a:rPr>
              <a:t>②</a:t>
            </a:r>
            <a:r>
              <a:rPr lang="zh-CN" altLang="en-US" sz="2000">
                <a:cs typeface="微软雅黑" panose="020B0503020204020204" pitchFamily="34" charset="-122"/>
              </a:rPr>
              <a:t>读入数据 排序</a:t>
            </a:r>
            <a:endParaRPr lang="zh-CN" altLang="en-US" sz="2000" b="1">
              <a:cs typeface="微软雅黑" panose="020B0503020204020204" pitchFamily="34" charset="-122"/>
            </a:endParaRPr>
          </a:p>
        </p:txBody>
      </p:sp>
      <p:sp>
        <p:nvSpPr>
          <p:cNvPr id="10" name="文本框 9"/>
          <p:cNvSpPr txBox="1"/>
          <p:nvPr/>
        </p:nvSpPr>
        <p:spPr>
          <a:xfrm>
            <a:off x="6507480" y="1262380"/>
            <a:ext cx="2824480" cy="548640"/>
          </a:xfrm>
          <a:prstGeom prst="rect">
            <a:avLst/>
          </a:prstGeom>
          <a:noFill/>
        </p:spPr>
        <p:txBody>
          <a:bodyPr wrap="none" rtlCol="0" anchor="t">
            <a:spAutoFit/>
          </a:bodyPr>
          <a:p>
            <a:r>
              <a:rPr lang="en-US" altLang="zh-CN" sz="2800" b="1">
                <a:cs typeface="微软雅黑" panose="020B0503020204020204" pitchFamily="34" charset="-122"/>
              </a:rPr>
              <a:t>③</a:t>
            </a:r>
            <a:r>
              <a:rPr lang="zh-CN" altLang="en-US" sz="2000">
                <a:cs typeface="微软雅黑" panose="020B0503020204020204" pitchFamily="34" charset="-122"/>
              </a:rPr>
              <a:t>按结束时间从小到大</a:t>
            </a:r>
            <a:endParaRPr lang="zh-CN" altLang="en-US" sz="2000" b="1">
              <a:cs typeface="微软雅黑" panose="020B0503020204020204" pitchFamily="34" charset="-122"/>
            </a:endParaRPr>
          </a:p>
        </p:txBody>
      </p:sp>
      <p:sp>
        <p:nvSpPr>
          <p:cNvPr id="11" name="文本框 10"/>
          <p:cNvSpPr txBox="1"/>
          <p:nvPr/>
        </p:nvSpPr>
        <p:spPr>
          <a:xfrm>
            <a:off x="6507480" y="3216910"/>
            <a:ext cx="2570480" cy="548640"/>
          </a:xfrm>
          <a:prstGeom prst="rect">
            <a:avLst/>
          </a:prstGeom>
          <a:noFill/>
        </p:spPr>
        <p:txBody>
          <a:bodyPr wrap="none" rtlCol="0" anchor="t">
            <a:spAutoFit/>
          </a:bodyPr>
          <a:p>
            <a:r>
              <a:rPr lang="en-US" altLang="zh-CN" sz="2800" b="1">
                <a:cs typeface="微软雅黑" panose="020B0503020204020204" pitchFamily="34" charset="-122"/>
              </a:rPr>
              <a:t>④</a:t>
            </a:r>
            <a:r>
              <a:rPr lang="zh-CN" altLang="en-US" sz="2000">
                <a:cs typeface="微软雅黑" panose="020B0503020204020204" pitchFamily="34" charset="-122"/>
              </a:rPr>
              <a:t>选择最多的活动数</a:t>
            </a:r>
            <a:endParaRPr lang="zh-CN" altLang="en-US" sz="2000" b="1">
              <a:cs typeface="微软雅黑" panose="020B0503020204020204" pitchFamily="34" charset="-122"/>
            </a:endParaRPr>
          </a:p>
        </p:txBody>
      </p:sp>
      <p:sp>
        <p:nvSpPr>
          <p:cNvPr id="12" name="内容占位符 2"/>
          <p:cNvSpPr>
            <a:spLocks noGrp="1"/>
          </p:cNvSpPr>
          <p:nvPr>
            <p:custDataLst>
              <p:tags r:id="rId6"/>
            </p:custDataLst>
          </p:nvPr>
        </p:nvSpPr>
        <p:spPr>
          <a:xfrm>
            <a:off x="481330" y="5213985"/>
            <a:ext cx="5540375" cy="1220470"/>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latin typeface="Arial" panose="020B0604020202020204" pitchFamily="34" charset="0"/>
                <a:ea typeface="微软雅黑" panose="020B0503020204020204" pitchFamily="34" charset="-122"/>
                <a:sym typeface="+mn-ea"/>
              </a:rPr>
              <a:t>最优策略即下一个活动的开始时间一定要大于等于当前活动结束时间</a:t>
            </a:r>
            <a:endParaRPr lang="zh-CN" altLang="en-US" dirty="0">
              <a:latin typeface="Arial" panose="020B0604020202020204" pitchFamily="34" charset="0"/>
              <a:ea typeface="微软雅黑" panose="020B0503020204020204" pitchFamily="34" charset="-122"/>
              <a:sym typeface="+mn-ea"/>
            </a:endParaRPr>
          </a:p>
        </p:txBody>
      </p:sp>
    </p:spTree>
    <p:custDataLst>
      <p:tags r:id="rId7"/>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9ta6cegl"/>
          <p:cNvPicPr>
            <a:picLocks noChangeAspect="1"/>
          </p:cNvPicPr>
          <p:nvPr/>
        </p:nvPicPr>
        <p:blipFill>
          <a:blip r:embed="rId1"/>
          <a:stretch>
            <a:fillRect/>
          </a:stretch>
        </p:blipFill>
        <p:spPr>
          <a:xfrm>
            <a:off x="2745740" y="2658745"/>
            <a:ext cx="7965440" cy="3936365"/>
          </a:xfrm>
          <a:prstGeom prst="rect">
            <a:avLst/>
          </a:prstGeom>
        </p:spPr>
      </p:pic>
      <p:sp>
        <p:nvSpPr>
          <p:cNvPr id="2" name="标题 1"/>
          <p:cNvSpPr>
            <a:spLocks noGrp="1"/>
          </p:cNvSpPr>
          <p:nvPr>
            <p:ph type="title"/>
            <p:custDataLst>
              <p:tags r:id="rId2"/>
            </p:custDataLst>
          </p:nvPr>
        </p:nvSpPr>
        <p:spPr/>
        <p:txBody>
          <a:bodyPr/>
          <a:lstStyle/>
          <a:p>
            <a:r>
              <a:rPr lang="zh-CN" altLang="en-US" dirty="0"/>
              <a:t>贪心思想在图论中的应用</a:t>
            </a:r>
            <a:endParaRPr lang="zh-CN" altLang="en-US" dirty="0"/>
          </a:p>
        </p:txBody>
      </p:sp>
      <p:sp>
        <p:nvSpPr>
          <p:cNvPr id="5" name="内容占位符 2"/>
          <p:cNvSpPr>
            <a:spLocks noGrp="1"/>
          </p:cNvSpPr>
          <p:nvPr>
            <p:custDataLst>
              <p:tags r:id="rId3"/>
            </p:custDataLst>
          </p:nvPr>
        </p:nvSpPr>
        <p:spPr>
          <a:xfrm>
            <a:off x="1371600" y="1080770"/>
            <a:ext cx="9448800" cy="2289810"/>
          </a:xfrm>
          <a:prstGeom prst="rect">
            <a:avLst/>
          </a:prstGeom>
        </p:spPr>
        <p:txBody>
          <a:bodyPr vert="horz" lIns="91440" tIns="45720" rIns="91440" bIns="45720" rtlCol="0">
            <a:normAutofit lnSpcReduction="20000"/>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latin typeface="Arial" panose="020B0604020202020204" pitchFamily="34" charset="0"/>
                <a:ea typeface="微软雅黑" panose="020B0503020204020204" pitchFamily="34" charset="-122"/>
                <a:sym typeface="+mn-ea"/>
              </a:rPr>
              <a:t>最小生成树 </a:t>
            </a:r>
            <a:r>
              <a:rPr lang="en-US" altLang="zh-CN" dirty="0">
                <a:latin typeface="Arial" panose="020B0604020202020204" pitchFamily="34" charset="0"/>
                <a:ea typeface="微软雅黑" panose="020B0503020204020204" pitchFamily="34" charset="-122"/>
                <a:sym typeface="+mn-ea"/>
              </a:rPr>
              <a:t>Prim</a:t>
            </a:r>
            <a:r>
              <a:rPr lang="zh-CN" altLang="en-US" dirty="0">
                <a:latin typeface="Arial" panose="020B0604020202020204" pitchFamily="34" charset="0"/>
                <a:ea typeface="微软雅黑" panose="020B0503020204020204" pitchFamily="34" charset="-122"/>
                <a:sym typeface="+mn-ea"/>
              </a:rPr>
              <a:t>算法</a:t>
            </a:r>
            <a:endParaRPr lang="zh-CN" altLang="en-US" dirty="0">
              <a:latin typeface="Arial" panose="020B0604020202020204" pitchFamily="34" charset="0"/>
              <a:ea typeface="微软雅黑" panose="020B0503020204020204" pitchFamily="34" charset="-122"/>
              <a:sym typeface="+mn-ea"/>
            </a:endParaRPr>
          </a:p>
          <a:p>
            <a:pPr marL="0" lvl="0" indent="0">
              <a:lnSpc>
                <a:spcPct val="130000"/>
              </a:lnSpc>
              <a:buNone/>
            </a:pPr>
            <a:r>
              <a:rPr lang="zh-CN" altLang="en-US" dirty="0">
                <a:latin typeface="Arial" panose="020B0604020202020204" pitchFamily="34" charset="0"/>
                <a:ea typeface="微软雅黑" panose="020B0503020204020204" pitchFamily="34" charset="-122"/>
                <a:sym typeface="+mn-ea"/>
              </a:rPr>
              <a:t>   在加权连通图里搜索最小生成树。意即由此算法搜索到的边子集所构成的树中，不但包括了连通图里的所有顶点，且其所有边的权值之和亦为最小。</a:t>
            </a:r>
            <a:endParaRPr lang="zh-CN" altLang="en-US" dirty="0">
              <a:latin typeface="Arial" panose="020B0604020202020204" pitchFamily="34" charset="0"/>
              <a:ea typeface="微软雅黑" panose="020B0503020204020204" pitchFamily="34" charset="-122"/>
              <a:sym typeface="+mn-ea"/>
            </a:endParaRPr>
          </a:p>
        </p:txBody>
      </p:sp>
    </p:spTree>
    <p:custDataLst>
      <p:tags r:id="rId4"/>
    </p:custData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sp>
        <p:nvSpPr>
          <p:cNvPr id="12" name="内容占位符 2"/>
          <p:cNvSpPr>
            <a:spLocks noGrp="1"/>
          </p:cNvSpPr>
          <p:nvPr>
            <p:custDataLst>
              <p:tags r:id="rId2"/>
            </p:custDataLst>
          </p:nvPr>
        </p:nvSpPr>
        <p:spPr>
          <a:xfrm>
            <a:off x="481330" y="4879340"/>
            <a:ext cx="5540375" cy="1220470"/>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latin typeface="Arial" panose="020B0604020202020204" pitchFamily="34" charset="0"/>
                <a:ea typeface="微软雅黑" panose="020B0503020204020204" pitchFamily="34" charset="-122"/>
                <a:sym typeface="+mn-ea"/>
              </a:rPr>
              <a:t>时间复杂度</a:t>
            </a:r>
            <a:r>
              <a:rPr lang="en-US" altLang="zh-CN" dirty="0">
                <a:latin typeface="Arial" panose="020B0604020202020204" pitchFamily="34" charset="0"/>
                <a:ea typeface="微软雅黑" panose="020B0503020204020204" pitchFamily="34" charset="-122"/>
                <a:sym typeface="+mn-ea"/>
              </a:rPr>
              <a:t>O(v2)</a:t>
            </a:r>
            <a:r>
              <a:rPr lang="zh-CN" altLang="en-US" dirty="0">
                <a:latin typeface="Arial" panose="020B0604020202020204" pitchFamily="34" charset="0"/>
                <a:ea typeface="微软雅黑" panose="020B0503020204020204" pitchFamily="34" charset="-122"/>
                <a:sym typeface="+mn-ea"/>
              </a:rPr>
              <a:t>，适用于疏密图</a:t>
            </a:r>
            <a:endParaRPr lang="zh-CN" altLang="en-US" dirty="0">
              <a:latin typeface="Arial" panose="020B0604020202020204" pitchFamily="34" charset="0"/>
              <a:ea typeface="微软雅黑" panose="020B0503020204020204" pitchFamily="34" charset="-122"/>
              <a:sym typeface="+mn-ea"/>
            </a:endParaRPr>
          </a:p>
        </p:txBody>
      </p:sp>
      <p:pic>
        <p:nvPicPr>
          <p:cNvPr id="5" name="图片 4" descr="WBJ]D@JF6BMQ{~E(5WGE786"/>
          <p:cNvPicPr>
            <a:picLocks noChangeAspect="1"/>
          </p:cNvPicPr>
          <p:nvPr/>
        </p:nvPicPr>
        <p:blipFill>
          <a:blip r:embed="rId3"/>
          <a:stretch>
            <a:fillRect/>
          </a:stretch>
        </p:blipFill>
        <p:spPr>
          <a:xfrm>
            <a:off x="481330" y="1795780"/>
            <a:ext cx="5514975" cy="2266950"/>
          </a:xfrm>
          <a:prstGeom prst="rect">
            <a:avLst/>
          </a:prstGeom>
        </p:spPr>
      </p:pic>
      <p:pic>
        <p:nvPicPr>
          <p:cNvPr id="13" name="图片 12" descr="5Z_00}8P(`@F4QP)_@2L5G1"/>
          <p:cNvPicPr>
            <a:picLocks noChangeAspect="1"/>
          </p:cNvPicPr>
          <p:nvPr/>
        </p:nvPicPr>
        <p:blipFill>
          <a:blip r:embed="rId4"/>
          <a:stretch>
            <a:fillRect/>
          </a:stretch>
        </p:blipFill>
        <p:spPr>
          <a:xfrm>
            <a:off x="6342380" y="1256665"/>
            <a:ext cx="5297805" cy="4935855"/>
          </a:xfrm>
          <a:prstGeom prst="rect">
            <a:avLst/>
          </a:prstGeom>
        </p:spPr>
      </p:pic>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2"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1@|1FFC:855309|FBC:16777215|LFC:16777215|LBC:16777215"/>
          <p:cNvSpPr/>
          <p:nvPr>
            <p:custDataLst>
              <p:tags r:id="rId1"/>
            </p:custDataLst>
          </p:nvPr>
        </p:nvSpPr>
        <p:spPr>
          <a:xfrm>
            <a:off x="11942500" y="5073814"/>
            <a:ext cx="135537" cy="939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5" name="矩形 84"/>
          <p:cNvSpPr/>
          <p:nvPr>
            <p:custDataLst>
              <p:tags r:id="rId2"/>
            </p:custDataLst>
          </p:nvPr>
        </p:nvSpPr>
        <p:spPr>
          <a:xfrm>
            <a:off x="248413" y="256032"/>
            <a:ext cx="11695176" cy="6345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6" name="Rectangle 8@|1FFC:855309|FBC:16777215|LFC:16777215|LBC:16777215"/>
          <p:cNvSpPr/>
          <p:nvPr>
            <p:custDataLst>
              <p:tags r:id="rId3"/>
            </p:custDataLst>
          </p:nvPr>
        </p:nvSpPr>
        <p:spPr>
          <a:xfrm>
            <a:off x="2260060" y="121429"/>
            <a:ext cx="523253" cy="1383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7" name="Rectangle 10@|1FFC:855309|FBC:16777215|LFC:16777215|LBC:16777215"/>
          <p:cNvSpPr/>
          <p:nvPr>
            <p:custDataLst>
              <p:tags r:id="rId4"/>
            </p:custDataLst>
          </p:nvPr>
        </p:nvSpPr>
        <p:spPr>
          <a:xfrm rot="5400000">
            <a:off x="-78925" y="1198181"/>
            <a:ext cx="515733" cy="1321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8" name="Right Triangle 4@|1FFC:15330798|FBC:16777215|LFC:16777215|LBC:16777215"/>
          <p:cNvSpPr/>
          <p:nvPr>
            <p:custDataLst>
              <p:tags r:id="rId5"/>
            </p:custDataLst>
          </p:nvPr>
        </p:nvSpPr>
        <p:spPr>
          <a:xfrm rot="10800000" flipH="1">
            <a:off x="112875" y="121429"/>
            <a:ext cx="2670438" cy="13925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9" name="Rectangle 9@|1FFC:855309|FBC:16777215|LFC:16777215|LBC:16777215"/>
          <p:cNvSpPr/>
          <p:nvPr>
            <p:custDataLst>
              <p:tags r:id="rId6"/>
            </p:custDataLst>
          </p:nvPr>
        </p:nvSpPr>
        <p:spPr>
          <a:xfrm>
            <a:off x="9346691" y="6600082"/>
            <a:ext cx="261626" cy="1364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endParaRPr>
          </a:p>
        </p:txBody>
      </p:sp>
      <p:sp>
        <p:nvSpPr>
          <p:cNvPr id="99" name="Right Triangle 7@|1FFC:15330798|FBC:16777215|LFC:16777215|LBC:16777215"/>
          <p:cNvSpPr/>
          <p:nvPr>
            <p:custDataLst>
              <p:tags r:id="rId7"/>
            </p:custDataLst>
          </p:nvPr>
        </p:nvSpPr>
        <p:spPr>
          <a:xfrm flipH="1">
            <a:off x="9346691" y="5072363"/>
            <a:ext cx="2732435" cy="166420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4" name="文本框 12"/>
          <p:cNvSpPr txBox="1"/>
          <p:nvPr>
            <p:custDataLst>
              <p:tags r:id="rId8"/>
            </p:custDataLst>
          </p:nvPr>
        </p:nvSpPr>
        <p:spPr>
          <a:xfrm>
            <a:off x="3717279" y="388780"/>
            <a:ext cx="4757441" cy="923330"/>
          </a:xfrm>
          <a:prstGeom prst="rect">
            <a:avLst/>
          </a:prstGeom>
          <a:noFill/>
        </p:spPr>
        <p:txBody>
          <a:bodyPr wrap="square" lIns="0" tIns="0" rIns="0" bIns="0" rtlCol="0">
            <a:norm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algn="ctr">
              <a:defRPr/>
            </a:pPr>
            <a:r>
              <a:rPr lang="en-US" altLang="zh-CN" sz="6000" b="1" smtClean="0">
                <a:solidFill>
                  <a:prstClr val="white"/>
                </a:solidFill>
                <a:latin typeface="+mj-lt"/>
                <a:ea typeface="+mj-ea"/>
                <a:cs typeface="+mj-cs"/>
                <a:sym typeface="Arial" panose="020B0604020202020204" pitchFamily="34" charset="0"/>
              </a:rPr>
              <a:t>CONTENTS</a:t>
            </a:r>
            <a:endParaRPr lang="en-US" altLang="zh-CN" sz="6000" b="1" smtClean="0">
              <a:solidFill>
                <a:prstClr val="white"/>
              </a:solidFill>
              <a:latin typeface="+mj-lt"/>
              <a:ea typeface="+mj-ea"/>
              <a:cs typeface="+mj-cs"/>
              <a:sym typeface="Arial" panose="020B0604020202020204" pitchFamily="34" charset="0"/>
            </a:endParaRPr>
          </a:p>
        </p:txBody>
      </p:sp>
      <p:grpSp>
        <p:nvGrpSpPr>
          <p:cNvPr id="4" name="组合 3"/>
          <p:cNvGrpSpPr/>
          <p:nvPr>
            <p:custDataLst>
              <p:tags r:id="rId9"/>
            </p:custDataLst>
          </p:nvPr>
        </p:nvGrpSpPr>
        <p:grpSpPr>
          <a:xfrm>
            <a:off x="3522457" y="2326317"/>
            <a:ext cx="671324" cy="671727"/>
            <a:chOff x="3522457" y="2326317"/>
            <a:chExt cx="671324" cy="671727"/>
          </a:xfrm>
        </p:grpSpPr>
        <p:sp>
          <p:nvSpPr>
            <p:cNvPr id="16" name="Freeform 32@|5FFC:16777215|FBC:16777215|LFC:16777215|LBC:16777215"/>
            <p:cNvSpPr>
              <a:spLocks noEditPoints="1"/>
            </p:cNvSpPr>
            <p:nvPr>
              <p:custDataLst>
                <p:tags r:id="rId10"/>
              </p:custDataLst>
            </p:nvPr>
          </p:nvSpPr>
          <p:spPr bwMode="auto">
            <a:xfrm>
              <a:off x="3522457" y="2326317"/>
              <a:ext cx="671324" cy="671727"/>
            </a:xfrm>
            <a:custGeom>
              <a:avLst/>
              <a:gdLst>
                <a:gd name="T0" fmla="*/ 352 w 704"/>
                <a:gd name="T1" fmla="*/ 704 h 704"/>
                <a:gd name="T2" fmla="*/ 0 w 704"/>
                <a:gd name="T3" fmla="*/ 352 h 704"/>
                <a:gd name="T4" fmla="*/ 352 w 704"/>
                <a:gd name="T5" fmla="*/ 0 h 704"/>
                <a:gd name="T6" fmla="*/ 704 w 704"/>
                <a:gd name="T7" fmla="*/ 352 h 704"/>
                <a:gd name="T8" fmla="*/ 352 w 704"/>
                <a:gd name="T9" fmla="*/ 704 h 704"/>
                <a:gd name="T10" fmla="*/ 352 w 704"/>
                <a:gd name="T11" fmla="*/ 5 h 704"/>
                <a:gd name="T12" fmla="*/ 5 w 704"/>
                <a:gd name="T13" fmla="*/ 352 h 704"/>
                <a:gd name="T14" fmla="*/ 352 w 704"/>
                <a:gd name="T15" fmla="*/ 699 h 704"/>
                <a:gd name="T16" fmla="*/ 699 w 704"/>
                <a:gd name="T17" fmla="*/ 352 h 704"/>
                <a:gd name="T18" fmla="*/ 352 w 704"/>
                <a:gd name="T19" fmla="*/ 5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704">
                  <a:moveTo>
                    <a:pt x="352" y="704"/>
                  </a:moveTo>
                  <a:cubicBezTo>
                    <a:pt x="158" y="704"/>
                    <a:pt x="0" y="546"/>
                    <a:pt x="0" y="352"/>
                  </a:cubicBezTo>
                  <a:cubicBezTo>
                    <a:pt x="0" y="158"/>
                    <a:pt x="158" y="0"/>
                    <a:pt x="352" y="0"/>
                  </a:cubicBezTo>
                  <a:cubicBezTo>
                    <a:pt x="546" y="0"/>
                    <a:pt x="704" y="158"/>
                    <a:pt x="704" y="352"/>
                  </a:cubicBezTo>
                  <a:cubicBezTo>
                    <a:pt x="704" y="546"/>
                    <a:pt x="546" y="704"/>
                    <a:pt x="352" y="704"/>
                  </a:cubicBezTo>
                  <a:moveTo>
                    <a:pt x="352" y="5"/>
                  </a:moveTo>
                  <a:cubicBezTo>
                    <a:pt x="161" y="5"/>
                    <a:pt x="5" y="161"/>
                    <a:pt x="5" y="352"/>
                  </a:cubicBezTo>
                  <a:cubicBezTo>
                    <a:pt x="5" y="543"/>
                    <a:pt x="161" y="699"/>
                    <a:pt x="352" y="699"/>
                  </a:cubicBezTo>
                  <a:cubicBezTo>
                    <a:pt x="543" y="699"/>
                    <a:pt x="699" y="543"/>
                    <a:pt x="699" y="352"/>
                  </a:cubicBezTo>
                  <a:cubicBezTo>
                    <a:pt x="699" y="161"/>
                    <a:pt x="543" y="5"/>
                    <a:pt x="352" y="5"/>
                  </a:cubicBezTo>
                </a:path>
              </a:pathLst>
            </a:custGeom>
            <a:solidFill>
              <a:schemeClr val="bg1"/>
            </a:solidFill>
            <a:ln w="9525">
              <a:solidFill>
                <a:schemeClr val="bg1"/>
              </a:solidFill>
              <a:round/>
            </a:ln>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endParaRPr>
            </a:p>
          </p:txBody>
        </p:sp>
        <p:sp>
          <p:nvSpPr>
            <p:cNvPr id="17" name="Freeform 33@|5FFC:16777215|FBC:16777215|LFC:16777215|LBC:16777215"/>
            <p:cNvSpPr/>
            <p:nvPr>
              <p:custDataLst>
                <p:tags r:id="rId11"/>
              </p:custDataLst>
            </p:nvPr>
          </p:nvSpPr>
          <p:spPr bwMode="auto">
            <a:xfrm>
              <a:off x="3569920" y="2447791"/>
              <a:ext cx="106189" cy="402634"/>
            </a:xfrm>
            <a:custGeom>
              <a:avLst/>
              <a:gdLst>
                <a:gd name="T0" fmla="*/ 111 w 111"/>
                <a:gd name="T1" fmla="*/ 13 h 422"/>
                <a:gd name="T2" fmla="*/ 102 w 111"/>
                <a:gd name="T3" fmla="*/ 0 h 422"/>
                <a:gd name="T4" fmla="*/ 0 w 111"/>
                <a:gd name="T5" fmla="*/ 225 h 422"/>
                <a:gd name="T6" fmla="*/ 74 w 111"/>
                <a:gd name="T7" fmla="*/ 422 h 422"/>
                <a:gd name="T8" fmla="*/ 86 w 111"/>
                <a:gd name="T9" fmla="*/ 411 h 422"/>
                <a:gd name="T10" fmla="*/ 16 w 111"/>
                <a:gd name="T11" fmla="*/ 225 h 422"/>
                <a:gd name="T12" fmla="*/ 111 w 111"/>
                <a:gd name="T13" fmla="*/ 13 h 422"/>
              </a:gdLst>
              <a:ahLst/>
              <a:cxnLst>
                <a:cxn ang="0">
                  <a:pos x="T0" y="T1"/>
                </a:cxn>
                <a:cxn ang="0">
                  <a:pos x="T2" y="T3"/>
                </a:cxn>
                <a:cxn ang="0">
                  <a:pos x="T4" y="T5"/>
                </a:cxn>
                <a:cxn ang="0">
                  <a:pos x="T6" y="T7"/>
                </a:cxn>
                <a:cxn ang="0">
                  <a:pos x="T8" y="T9"/>
                </a:cxn>
                <a:cxn ang="0">
                  <a:pos x="T10" y="T11"/>
                </a:cxn>
                <a:cxn ang="0">
                  <a:pos x="T12" y="T13"/>
                </a:cxn>
              </a:cxnLst>
              <a:rect l="0" t="0" r="r" b="b"/>
              <a:pathLst>
                <a:path w="111" h="422">
                  <a:moveTo>
                    <a:pt x="111" y="13"/>
                  </a:moveTo>
                  <a:cubicBezTo>
                    <a:pt x="108" y="9"/>
                    <a:pt x="105" y="4"/>
                    <a:pt x="102" y="0"/>
                  </a:cubicBezTo>
                  <a:cubicBezTo>
                    <a:pt x="40" y="55"/>
                    <a:pt x="0" y="135"/>
                    <a:pt x="0" y="225"/>
                  </a:cubicBezTo>
                  <a:cubicBezTo>
                    <a:pt x="0" y="300"/>
                    <a:pt x="28" y="369"/>
                    <a:pt x="74" y="422"/>
                  </a:cubicBezTo>
                  <a:cubicBezTo>
                    <a:pt x="78" y="419"/>
                    <a:pt x="82" y="415"/>
                    <a:pt x="86" y="411"/>
                  </a:cubicBezTo>
                  <a:cubicBezTo>
                    <a:pt x="43" y="361"/>
                    <a:pt x="16" y="296"/>
                    <a:pt x="16" y="225"/>
                  </a:cubicBezTo>
                  <a:cubicBezTo>
                    <a:pt x="16" y="141"/>
                    <a:pt x="53" y="65"/>
                    <a:pt x="111" y="13"/>
                  </a:cubicBezTo>
                </a:path>
              </a:pathLst>
            </a:custGeom>
            <a:solidFill>
              <a:schemeClr val="bg1"/>
            </a:solidFill>
            <a:ln>
              <a:noFill/>
            </a:ln>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endParaRPr>
            </a:p>
          </p:txBody>
        </p:sp>
        <p:sp>
          <p:nvSpPr>
            <p:cNvPr id="18" name="Freeform 34@|5FFC:16777215|FBC:16777215|LFC:16777215|LBC:16777215"/>
            <p:cNvSpPr/>
            <p:nvPr>
              <p:custDataLst>
                <p:tags r:id="rId12"/>
              </p:custDataLst>
            </p:nvPr>
          </p:nvSpPr>
          <p:spPr bwMode="auto">
            <a:xfrm>
              <a:off x="4051794" y="2461869"/>
              <a:ext cx="94524" cy="395796"/>
            </a:xfrm>
            <a:custGeom>
              <a:avLst/>
              <a:gdLst>
                <a:gd name="T0" fmla="*/ 13 w 99"/>
                <a:gd name="T1" fmla="*/ 0 h 415"/>
                <a:gd name="T2" fmla="*/ 0 w 99"/>
                <a:gd name="T3" fmla="*/ 9 h 415"/>
                <a:gd name="T4" fmla="*/ 83 w 99"/>
                <a:gd name="T5" fmla="*/ 210 h 415"/>
                <a:gd name="T6" fmla="*/ 5 w 99"/>
                <a:gd name="T7" fmla="*/ 405 h 415"/>
                <a:gd name="T8" fmla="*/ 17 w 99"/>
                <a:gd name="T9" fmla="*/ 414 h 415"/>
                <a:gd name="T10" fmla="*/ 18 w 99"/>
                <a:gd name="T11" fmla="*/ 415 h 415"/>
                <a:gd name="T12" fmla="*/ 99 w 99"/>
                <a:gd name="T13" fmla="*/ 210 h 415"/>
                <a:gd name="T14" fmla="*/ 13 w 99"/>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15">
                  <a:moveTo>
                    <a:pt x="13" y="0"/>
                  </a:moveTo>
                  <a:cubicBezTo>
                    <a:pt x="9" y="3"/>
                    <a:pt x="4" y="6"/>
                    <a:pt x="0" y="9"/>
                  </a:cubicBezTo>
                  <a:cubicBezTo>
                    <a:pt x="51" y="61"/>
                    <a:pt x="83" y="132"/>
                    <a:pt x="83" y="210"/>
                  </a:cubicBezTo>
                  <a:cubicBezTo>
                    <a:pt x="83" y="285"/>
                    <a:pt x="53" y="354"/>
                    <a:pt x="5" y="405"/>
                  </a:cubicBezTo>
                  <a:cubicBezTo>
                    <a:pt x="10" y="407"/>
                    <a:pt x="13" y="411"/>
                    <a:pt x="17" y="414"/>
                  </a:cubicBezTo>
                  <a:cubicBezTo>
                    <a:pt x="17" y="414"/>
                    <a:pt x="18" y="415"/>
                    <a:pt x="18" y="415"/>
                  </a:cubicBezTo>
                  <a:cubicBezTo>
                    <a:pt x="68" y="361"/>
                    <a:pt x="99" y="289"/>
                    <a:pt x="99" y="210"/>
                  </a:cubicBezTo>
                  <a:cubicBezTo>
                    <a:pt x="99" y="128"/>
                    <a:pt x="66" y="54"/>
                    <a:pt x="13" y="0"/>
                  </a:cubicBezTo>
                </a:path>
              </a:pathLst>
            </a:custGeom>
            <a:solidFill>
              <a:schemeClr val="bg1"/>
            </a:solidFill>
            <a:ln>
              <a:noFill/>
            </a:ln>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endParaRPr>
            </a:p>
          </p:txBody>
        </p:sp>
        <p:sp>
          <p:nvSpPr>
            <p:cNvPr id="48" name="Oval 64@|1FFC:1230835|FBC:16777215|LFC:0|LBC:16777215"/>
            <p:cNvSpPr>
              <a:spLocks noChangeArrowheads="1"/>
            </p:cNvSpPr>
            <p:nvPr>
              <p:custDataLst>
                <p:tags r:id="rId13"/>
              </p:custDataLst>
            </p:nvPr>
          </p:nvSpPr>
          <p:spPr bwMode="auto">
            <a:xfrm>
              <a:off x="3627990" y="2421796"/>
              <a:ext cx="470681" cy="467676"/>
            </a:xfrm>
            <a:prstGeom prst="ellipse">
              <a:avLst/>
            </a:prstGeom>
            <a:solidFill>
              <a:schemeClr val="accent2"/>
            </a:solidFill>
            <a:ln>
              <a:noFill/>
            </a:ln>
          </p:spPr>
          <p:txBody>
            <a:bodyPr vert="horz" wrap="square" lIns="0" tIns="0" rIns="0" bIns="0" numCol="1" anchor="ctr" anchorCtr="0" compatLnSpc="1"/>
            <a:lstStyle/>
            <a:p>
              <a:pPr algn="ctr" eaLnBrk="1" hangingPunct="1">
                <a:spcBef>
                  <a:spcPts val="0"/>
                </a:spcBef>
                <a:spcAft>
                  <a:spcPts val="0"/>
                </a:spcAft>
              </a:pPr>
              <a:r>
                <a:rPr lang="en-US" altLang="zh-CN" sz="3600" b="1" dirty="0">
                  <a:solidFill>
                    <a:srgbClr val="FFFFFF"/>
                  </a:solidFill>
                  <a:latin typeface="+mn-lt"/>
                  <a:ea typeface="+mn-ea"/>
                </a:rPr>
                <a:t>1</a:t>
              </a:r>
              <a:endParaRPr lang="zh-CN" altLang="en-US" sz="3600" b="1" dirty="0">
                <a:solidFill>
                  <a:srgbClr val="FFFFFF"/>
                </a:solidFill>
                <a:latin typeface="+mn-lt"/>
                <a:ea typeface="+mn-ea"/>
              </a:endParaRPr>
            </a:p>
          </p:txBody>
        </p:sp>
      </p:grpSp>
      <p:sp>
        <p:nvSpPr>
          <p:cNvPr id="18465" name="Rectangle 6"/>
          <p:cNvSpPr>
            <a:spLocks noChangeArrowheads="1"/>
          </p:cNvSpPr>
          <p:nvPr>
            <p:custDataLst>
              <p:tags r:id="rId14"/>
            </p:custDataLst>
          </p:nvPr>
        </p:nvSpPr>
        <p:spPr bwMode="black">
          <a:xfrm>
            <a:off x="4368802" y="2385472"/>
            <a:ext cx="4746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dirty="0">
                <a:solidFill>
                  <a:srgbClr val="FFFFFF"/>
                </a:solidFill>
                <a:latin typeface="+mn-lt"/>
                <a:ea typeface="+mn-ea"/>
                <a:sym typeface="Arial" panose="020B0604020202020204" pitchFamily="34" charset="0"/>
              </a:rPr>
              <a:t>寻找当前最优策略</a:t>
            </a:r>
            <a:r>
              <a:rPr lang="en-US" altLang="zh-CN" dirty="0">
                <a:solidFill>
                  <a:srgbClr val="FFFFFF"/>
                </a:solidFill>
                <a:latin typeface="+mn-lt"/>
                <a:ea typeface="+mn-ea"/>
                <a:sym typeface="Arial" panose="020B0604020202020204" pitchFamily="34" charset="0"/>
              </a:rPr>
              <a:t>——</a:t>
            </a:r>
            <a:r>
              <a:rPr lang="zh-CN" altLang="en-US" dirty="0">
                <a:solidFill>
                  <a:srgbClr val="FFFFFF"/>
                </a:solidFill>
                <a:latin typeface="+mn-lt"/>
                <a:ea typeface="+mn-ea"/>
                <a:sym typeface="Arial" panose="020B0604020202020204" pitchFamily="34" charset="0"/>
              </a:rPr>
              <a:t>贪心</a:t>
            </a:r>
            <a:endParaRPr lang="zh-CN" altLang="en-US" dirty="0">
              <a:solidFill>
                <a:srgbClr val="FFFFFF"/>
              </a:solidFill>
              <a:latin typeface="+mn-lt"/>
              <a:ea typeface="+mn-ea"/>
              <a:sym typeface="Arial" panose="020B0604020202020204" pitchFamily="34" charset="0"/>
            </a:endParaRPr>
          </a:p>
        </p:txBody>
      </p:sp>
      <p:grpSp>
        <p:nvGrpSpPr>
          <p:cNvPr id="3" name="组合 2"/>
          <p:cNvGrpSpPr/>
          <p:nvPr>
            <p:custDataLst>
              <p:tags r:id="rId15"/>
            </p:custDataLst>
          </p:nvPr>
        </p:nvGrpSpPr>
        <p:grpSpPr>
          <a:xfrm>
            <a:off x="3522457" y="3269645"/>
            <a:ext cx="671324" cy="671727"/>
            <a:chOff x="3522457" y="3269645"/>
            <a:chExt cx="671324" cy="671727"/>
          </a:xfrm>
        </p:grpSpPr>
        <p:sp>
          <p:nvSpPr>
            <p:cNvPr id="103" name="Freeform 32@|5FFC:16777215|FBC:16777215|LFC:16777215|LBC:16777215"/>
            <p:cNvSpPr>
              <a:spLocks noEditPoints="1"/>
            </p:cNvSpPr>
            <p:nvPr>
              <p:custDataLst>
                <p:tags r:id="rId16"/>
              </p:custDataLst>
            </p:nvPr>
          </p:nvSpPr>
          <p:spPr bwMode="auto">
            <a:xfrm>
              <a:off x="3522457" y="3269645"/>
              <a:ext cx="671324" cy="671727"/>
            </a:xfrm>
            <a:custGeom>
              <a:avLst/>
              <a:gdLst>
                <a:gd name="T0" fmla="*/ 352 w 704"/>
                <a:gd name="T1" fmla="*/ 704 h 704"/>
                <a:gd name="T2" fmla="*/ 0 w 704"/>
                <a:gd name="T3" fmla="*/ 352 h 704"/>
                <a:gd name="T4" fmla="*/ 352 w 704"/>
                <a:gd name="T5" fmla="*/ 0 h 704"/>
                <a:gd name="T6" fmla="*/ 704 w 704"/>
                <a:gd name="T7" fmla="*/ 352 h 704"/>
                <a:gd name="T8" fmla="*/ 352 w 704"/>
                <a:gd name="T9" fmla="*/ 704 h 704"/>
                <a:gd name="T10" fmla="*/ 352 w 704"/>
                <a:gd name="T11" fmla="*/ 5 h 704"/>
                <a:gd name="T12" fmla="*/ 5 w 704"/>
                <a:gd name="T13" fmla="*/ 352 h 704"/>
                <a:gd name="T14" fmla="*/ 352 w 704"/>
                <a:gd name="T15" fmla="*/ 699 h 704"/>
                <a:gd name="T16" fmla="*/ 699 w 704"/>
                <a:gd name="T17" fmla="*/ 352 h 704"/>
                <a:gd name="T18" fmla="*/ 352 w 704"/>
                <a:gd name="T19" fmla="*/ 5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704">
                  <a:moveTo>
                    <a:pt x="352" y="704"/>
                  </a:moveTo>
                  <a:cubicBezTo>
                    <a:pt x="158" y="704"/>
                    <a:pt x="0" y="546"/>
                    <a:pt x="0" y="352"/>
                  </a:cubicBezTo>
                  <a:cubicBezTo>
                    <a:pt x="0" y="158"/>
                    <a:pt x="158" y="0"/>
                    <a:pt x="352" y="0"/>
                  </a:cubicBezTo>
                  <a:cubicBezTo>
                    <a:pt x="546" y="0"/>
                    <a:pt x="704" y="158"/>
                    <a:pt x="704" y="352"/>
                  </a:cubicBezTo>
                  <a:cubicBezTo>
                    <a:pt x="704" y="546"/>
                    <a:pt x="546" y="704"/>
                    <a:pt x="352" y="704"/>
                  </a:cubicBezTo>
                  <a:moveTo>
                    <a:pt x="352" y="5"/>
                  </a:moveTo>
                  <a:cubicBezTo>
                    <a:pt x="161" y="5"/>
                    <a:pt x="5" y="161"/>
                    <a:pt x="5" y="352"/>
                  </a:cubicBezTo>
                  <a:cubicBezTo>
                    <a:pt x="5" y="543"/>
                    <a:pt x="161" y="699"/>
                    <a:pt x="352" y="699"/>
                  </a:cubicBezTo>
                  <a:cubicBezTo>
                    <a:pt x="543" y="699"/>
                    <a:pt x="699" y="543"/>
                    <a:pt x="699" y="352"/>
                  </a:cubicBezTo>
                  <a:cubicBezTo>
                    <a:pt x="699" y="161"/>
                    <a:pt x="543" y="5"/>
                    <a:pt x="352" y="5"/>
                  </a:cubicBezTo>
                </a:path>
              </a:pathLst>
            </a:custGeom>
            <a:solidFill>
              <a:schemeClr val="bg1"/>
            </a:solidFill>
            <a:ln w="9525">
              <a:solidFill>
                <a:schemeClr val="bg1"/>
              </a:solidFill>
              <a:round/>
            </a:ln>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endParaRPr>
            </a:p>
          </p:txBody>
        </p:sp>
        <p:sp>
          <p:nvSpPr>
            <p:cNvPr id="104" name="Freeform 33@|5FFC:16777215|FBC:16777215|LFC:16777215|LBC:16777215"/>
            <p:cNvSpPr/>
            <p:nvPr>
              <p:custDataLst>
                <p:tags r:id="rId17"/>
              </p:custDataLst>
            </p:nvPr>
          </p:nvSpPr>
          <p:spPr bwMode="auto">
            <a:xfrm>
              <a:off x="3569920" y="3391119"/>
              <a:ext cx="106189" cy="402634"/>
            </a:xfrm>
            <a:custGeom>
              <a:avLst/>
              <a:gdLst>
                <a:gd name="T0" fmla="*/ 111 w 111"/>
                <a:gd name="T1" fmla="*/ 13 h 422"/>
                <a:gd name="T2" fmla="*/ 102 w 111"/>
                <a:gd name="T3" fmla="*/ 0 h 422"/>
                <a:gd name="T4" fmla="*/ 0 w 111"/>
                <a:gd name="T5" fmla="*/ 225 h 422"/>
                <a:gd name="T6" fmla="*/ 74 w 111"/>
                <a:gd name="T7" fmla="*/ 422 h 422"/>
                <a:gd name="T8" fmla="*/ 86 w 111"/>
                <a:gd name="T9" fmla="*/ 411 h 422"/>
                <a:gd name="T10" fmla="*/ 16 w 111"/>
                <a:gd name="T11" fmla="*/ 225 h 422"/>
                <a:gd name="T12" fmla="*/ 111 w 111"/>
                <a:gd name="T13" fmla="*/ 13 h 422"/>
              </a:gdLst>
              <a:ahLst/>
              <a:cxnLst>
                <a:cxn ang="0">
                  <a:pos x="T0" y="T1"/>
                </a:cxn>
                <a:cxn ang="0">
                  <a:pos x="T2" y="T3"/>
                </a:cxn>
                <a:cxn ang="0">
                  <a:pos x="T4" y="T5"/>
                </a:cxn>
                <a:cxn ang="0">
                  <a:pos x="T6" y="T7"/>
                </a:cxn>
                <a:cxn ang="0">
                  <a:pos x="T8" y="T9"/>
                </a:cxn>
                <a:cxn ang="0">
                  <a:pos x="T10" y="T11"/>
                </a:cxn>
                <a:cxn ang="0">
                  <a:pos x="T12" y="T13"/>
                </a:cxn>
              </a:cxnLst>
              <a:rect l="0" t="0" r="r" b="b"/>
              <a:pathLst>
                <a:path w="111" h="422">
                  <a:moveTo>
                    <a:pt x="111" y="13"/>
                  </a:moveTo>
                  <a:cubicBezTo>
                    <a:pt x="108" y="9"/>
                    <a:pt x="105" y="4"/>
                    <a:pt x="102" y="0"/>
                  </a:cubicBezTo>
                  <a:cubicBezTo>
                    <a:pt x="40" y="55"/>
                    <a:pt x="0" y="135"/>
                    <a:pt x="0" y="225"/>
                  </a:cubicBezTo>
                  <a:cubicBezTo>
                    <a:pt x="0" y="300"/>
                    <a:pt x="28" y="369"/>
                    <a:pt x="74" y="422"/>
                  </a:cubicBezTo>
                  <a:cubicBezTo>
                    <a:pt x="78" y="419"/>
                    <a:pt x="82" y="415"/>
                    <a:pt x="86" y="411"/>
                  </a:cubicBezTo>
                  <a:cubicBezTo>
                    <a:pt x="43" y="361"/>
                    <a:pt x="16" y="296"/>
                    <a:pt x="16" y="225"/>
                  </a:cubicBezTo>
                  <a:cubicBezTo>
                    <a:pt x="16" y="141"/>
                    <a:pt x="53" y="65"/>
                    <a:pt x="111" y="13"/>
                  </a:cubicBezTo>
                </a:path>
              </a:pathLst>
            </a:custGeom>
            <a:solidFill>
              <a:schemeClr val="bg1"/>
            </a:solidFill>
            <a:ln>
              <a:noFill/>
            </a:ln>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endParaRPr>
            </a:p>
          </p:txBody>
        </p:sp>
        <p:sp>
          <p:nvSpPr>
            <p:cNvPr id="105" name="Freeform 34@|5FFC:16777215|FBC:16777215|LFC:16777215|LBC:16777215"/>
            <p:cNvSpPr/>
            <p:nvPr>
              <p:custDataLst>
                <p:tags r:id="rId18"/>
              </p:custDataLst>
            </p:nvPr>
          </p:nvSpPr>
          <p:spPr bwMode="auto">
            <a:xfrm>
              <a:off x="4051794" y="3405197"/>
              <a:ext cx="94524" cy="395796"/>
            </a:xfrm>
            <a:custGeom>
              <a:avLst/>
              <a:gdLst>
                <a:gd name="T0" fmla="*/ 13 w 99"/>
                <a:gd name="T1" fmla="*/ 0 h 415"/>
                <a:gd name="T2" fmla="*/ 0 w 99"/>
                <a:gd name="T3" fmla="*/ 9 h 415"/>
                <a:gd name="T4" fmla="*/ 83 w 99"/>
                <a:gd name="T5" fmla="*/ 210 h 415"/>
                <a:gd name="T6" fmla="*/ 5 w 99"/>
                <a:gd name="T7" fmla="*/ 405 h 415"/>
                <a:gd name="T8" fmla="*/ 17 w 99"/>
                <a:gd name="T9" fmla="*/ 414 h 415"/>
                <a:gd name="T10" fmla="*/ 18 w 99"/>
                <a:gd name="T11" fmla="*/ 415 h 415"/>
                <a:gd name="T12" fmla="*/ 99 w 99"/>
                <a:gd name="T13" fmla="*/ 210 h 415"/>
                <a:gd name="T14" fmla="*/ 13 w 99"/>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15">
                  <a:moveTo>
                    <a:pt x="13" y="0"/>
                  </a:moveTo>
                  <a:cubicBezTo>
                    <a:pt x="9" y="3"/>
                    <a:pt x="4" y="6"/>
                    <a:pt x="0" y="9"/>
                  </a:cubicBezTo>
                  <a:cubicBezTo>
                    <a:pt x="51" y="61"/>
                    <a:pt x="83" y="132"/>
                    <a:pt x="83" y="210"/>
                  </a:cubicBezTo>
                  <a:cubicBezTo>
                    <a:pt x="83" y="285"/>
                    <a:pt x="53" y="354"/>
                    <a:pt x="5" y="405"/>
                  </a:cubicBezTo>
                  <a:cubicBezTo>
                    <a:pt x="10" y="407"/>
                    <a:pt x="13" y="411"/>
                    <a:pt x="17" y="414"/>
                  </a:cubicBezTo>
                  <a:cubicBezTo>
                    <a:pt x="17" y="414"/>
                    <a:pt x="18" y="415"/>
                    <a:pt x="18" y="415"/>
                  </a:cubicBezTo>
                  <a:cubicBezTo>
                    <a:pt x="68" y="361"/>
                    <a:pt x="99" y="289"/>
                    <a:pt x="99" y="210"/>
                  </a:cubicBezTo>
                  <a:cubicBezTo>
                    <a:pt x="99" y="128"/>
                    <a:pt x="66" y="54"/>
                    <a:pt x="13" y="0"/>
                  </a:cubicBezTo>
                </a:path>
              </a:pathLst>
            </a:custGeom>
            <a:solidFill>
              <a:schemeClr val="bg1"/>
            </a:solidFill>
            <a:ln>
              <a:noFill/>
            </a:ln>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endParaRPr>
            </a:p>
          </p:txBody>
        </p:sp>
        <p:sp>
          <p:nvSpPr>
            <p:cNvPr id="102" name="Oval 64@|1FFC:1230835|FBC:16777215|LFC:0|LBC:16777215"/>
            <p:cNvSpPr>
              <a:spLocks noChangeArrowheads="1"/>
            </p:cNvSpPr>
            <p:nvPr>
              <p:custDataLst>
                <p:tags r:id="rId19"/>
              </p:custDataLst>
            </p:nvPr>
          </p:nvSpPr>
          <p:spPr bwMode="auto">
            <a:xfrm>
              <a:off x="3627990" y="3365124"/>
              <a:ext cx="470681" cy="467676"/>
            </a:xfrm>
            <a:prstGeom prst="ellipse">
              <a:avLst/>
            </a:prstGeom>
            <a:solidFill>
              <a:schemeClr val="accent2"/>
            </a:solidFill>
            <a:ln>
              <a:noFill/>
            </a:ln>
          </p:spPr>
          <p:txBody>
            <a:bodyPr vert="horz" wrap="square" lIns="0" tIns="0" rIns="0" bIns="0" numCol="1" anchor="ctr" anchorCtr="0" compatLnSpc="1"/>
            <a:lstStyle/>
            <a:p>
              <a:pPr algn="ctr" eaLnBrk="1" hangingPunct="1">
                <a:spcBef>
                  <a:spcPts val="0"/>
                </a:spcBef>
                <a:spcAft>
                  <a:spcPts val="0"/>
                </a:spcAft>
              </a:pPr>
              <a:r>
                <a:rPr lang="en-US" altLang="zh-CN" sz="3600" b="1" dirty="0">
                  <a:solidFill>
                    <a:srgbClr val="FFFFFF"/>
                  </a:solidFill>
                  <a:latin typeface="+mn-lt"/>
                  <a:ea typeface="+mn-ea"/>
                </a:rPr>
                <a:t>2</a:t>
              </a:r>
              <a:endParaRPr lang="zh-CN" altLang="en-US" sz="3600" b="1" dirty="0">
                <a:solidFill>
                  <a:srgbClr val="FFFFFF"/>
                </a:solidFill>
                <a:latin typeface="+mn-lt"/>
                <a:ea typeface="+mn-ea"/>
              </a:endParaRPr>
            </a:p>
          </p:txBody>
        </p:sp>
      </p:grpSp>
      <p:sp>
        <p:nvSpPr>
          <p:cNvPr id="106" name="Rectangle 6"/>
          <p:cNvSpPr>
            <a:spLocks noChangeArrowheads="1"/>
          </p:cNvSpPr>
          <p:nvPr>
            <p:custDataLst>
              <p:tags r:id="rId20"/>
            </p:custDataLst>
          </p:nvPr>
        </p:nvSpPr>
        <p:spPr bwMode="black">
          <a:xfrm>
            <a:off x="4368802" y="3328800"/>
            <a:ext cx="4746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dirty="0">
                <a:solidFill>
                  <a:srgbClr val="FFFFFF"/>
                </a:solidFill>
                <a:latin typeface="+mn-lt"/>
                <a:ea typeface="+mn-ea"/>
                <a:sym typeface="Arial" panose="020B0604020202020204" pitchFamily="34" charset="0"/>
              </a:rPr>
              <a:t>例题及解题策略</a:t>
            </a:r>
            <a:endParaRPr lang="zh-CN" altLang="en-US" dirty="0">
              <a:solidFill>
                <a:srgbClr val="FFFFFF"/>
              </a:solidFill>
              <a:latin typeface="+mn-lt"/>
              <a:ea typeface="+mn-ea"/>
              <a:sym typeface="Arial" panose="020B0604020202020204" pitchFamily="34" charset="0"/>
            </a:endParaRPr>
          </a:p>
        </p:txBody>
      </p:sp>
      <p:grpSp>
        <p:nvGrpSpPr>
          <p:cNvPr id="2" name="组合 1"/>
          <p:cNvGrpSpPr/>
          <p:nvPr>
            <p:custDataLst>
              <p:tags r:id="rId21"/>
            </p:custDataLst>
          </p:nvPr>
        </p:nvGrpSpPr>
        <p:grpSpPr>
          <a:xfrm>
            <a:off x="3522457" y="4212973"/>
            <a:ext cx="671324" cy="671727"/>
            <a:chOff x="3522457" y="4212973"/>
            <a:chExt cx="671324" cy="671727"/>
          </a:xfrm>
        </p:grpSpPr>
        <p:sp>
          <p:nvSpPr>
            <p:cNvPr id="110" name="Freeform 32@|5FFC:16777215|FBC:16777215|LFC:16777215|LBC:16777215"/>
            <p:cNvSpPr>
              <a:spLocks noEditPoints="1"/>
            </p:cNvSpPr>
            <p:nvPr>
              <p:custDataLst>
                <p:tags r:id="rId22"/>
              </p:custDataLst>
            </p:nvPr>
          </p:nvSpPr>
          <p:spPr bwMode="auto">
            <a:xfrm>
              <a:off x="3522457" y="4212973"/>
              <a:ext cx="671324" cy="671727"/>
            </a:xfrm>
            <a:custGeom>
              <a:avLst/>
              <a:gdLst>
                <a:gd name="T0" fmla="*/ 352 w 704"/>
                <a:gd name="T1" fmla="*/ 704 h 704"/>
                <a:gd name="T2" fmla="*/ 0 w 704"/>
                <a:gd name="T3" fmla="*/ 352 h 704"/>
                <a:gd name="T4" fmla="*/ 352 w 704"/>
                <a:gd name="T5" fmla="*/ 0 h 704"/>
                <a:gd name="T6" fmla="*/ 704 w 704"/>
                <a:gd name="T7" fmla="*/ 352 h 704"/>
                <a:gd name="T8" fmla="*/ 352 w 704"/>
                <a:gd name="T9" fmla="*/ 704 h 704"/>
                <a:gd name="T10" fmla="*/ 352 w 704"/>
                <a:gd name="T11" fmla="*/ 5 h 704"/>
                <a:gd name="T12" fmla="*/ 5 w 704"/>
                <a:gd name="T13" fmla="*/ 352 h 704"/>
                <a:gd name="T14" fmla="*/ 352 w 704"/>
                <a:gd name="T15" fmla="*/ 699 h 704"/>
                <a:gd name="T16" fmla="*/ 699 w 704"/>
                <a:gd name="T17" fmla="*/ 352 h 704"/>
                <a:gd name="T18" fmla="*/ 352 w 704"/>
                <a:gd name="T19" fmla="*/ 5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704">
                  <a:moveTo>
                    <a:pt x="352" y="704"/>
                  </a:moveTo>
                  <a:cubicBezTo>
                    <a:pt x="158" y="704"/>
                    <a:pt x="0" y="546"/>
                    <a:pt x="0" y="352"/>
                  </a:cubicBezTo>
                  <a:cubicBezTo>
                    <a:pt x="0" y="158"/>
                    <a:pt x="158" y="0"/>
                    <a:pt x="352" y="0"/>
                  </a:cubicBezTo>
                  <a:cubicBezTo>
                    <a:pt x="546" y="0"/>
                    <a:pt x="704" y="158"/>
                    <a:pt x="704" y="352"/>
                  </a:cubicBezTo>
                  <a:cubicBezTo>
                    <a:pt x="704" y="546"/>
                    <a:pt x="546" y="704"/>
                    <a:pt x="352" y="704"/>
                  </a:cubicBezTo>
                  <a:moveTo>
                    <a:pt x="352" y="5"/>
                  </a:moveTo>
                  <a:cubicBezTo>
                    <a:pt x="161" y="5"/>
                    <a:pt x="5" y="161"/>
                    <a:pt x="5" y="352"/>
                  </a:cubicBezTo>
                  <a:cubicBezTo>
                    <a:pt x="5" y="543"/>
                    <a:pt x="161" y="699"/>
                    <a:pt x="352" y="699"/>
                  </a:cubicBezTo>
                  <a:cubicBezTo>
                    <a:pt x="543" y="699"/>
                    <a:pt x="699" y="543"/>
                    <a:pt x="699" y="352"/>
                  </a:cubicBezTo>
                  <a:cubicBezTo>
                    <a:pt x="699" y="161"/>
                    <a:pt x="543" y="5"/>
                    <a:pt x="352" y="5"/>
                  </a:cubicBezTo>
                </a:path>
              </a:pathLst>
            </a:custGeom>
            <a:solidFill>
              <a:schemeClr val="bg1"/>
            </a:solidFill>
            <a:ln w="9525">
              <a:solidFill>
                <a:schemeClr val="bg1"/>
              </a:solidFill>
              <a:round/>
            </a:ln>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endParaRPr>
            </a:p>
          </p:txBody>
        </p:sp>
        <p:sp>
          <p:nvSpPr>
            <p:cNvPr id="111" name="Freeform 33@|5FFC:16777215|FBC:16777215|LFC:16777215|LBC:16777215"/>
            <p:cNvSpPr/>
            <p:nvPr>
              <p:custDataLst>
                <p:tags r:id="rId23"/>
              </p:custDataLst>
            </p:nvPr>
          </p:nvSpPr>
          <p:spPr bwMode="auto">
            <a:xfrm>
              <a:off x="3569920" y="4334447"/>
              <a:ext cx="106189" cy="402634"/>
            </a:xfrm>
            <a:custGeom>
              <a:avLst/>
              <a:gdLst>
                <a:gd name="T0" fmla="*/ 111 w 111"/>
                <a:gd name="T1" fmla="*/ 13 h 422"/>
                <a:gd name="T2" fmla="*/ 102 w 111"/>
                <a:gd name="T3" fmla="*/ 0 h 422"/>
                <a:gd name="T4" fmla="*/ 0 w 111"/>
                <a:gd name="T5" fmla="*/ 225 h 422"/>
                <a:gd name="T6" fmla="*/ 74 w 111"/>
                <a:gd name="T7" fmla="*/ 422 h 422"/>
                <a:gd name="T8" fmla="*/ 86 w 111"/>
                <a:gd name="T9" fmla="*/ 411 h 422"/>
                <a:gd name="T10" fmla="*/ 16 w 111"/>
                <a:gd name="T11" fmla="*/ 225 h 422"/>
                <a:gd name="T12" fmla="*/ 111 w 111"/>
                <a:gd name="T13" fmla="*/ 13 h 422"/>
              </a:gdLst>
              <a:ahLst/>
              <a:cxnLst>
                <a:cxn ang="0">
                  <a:pos x="T0" y="T1"/>
                </a:cxn>
                <a:cxn ang="0">
                  <a:pos x="T2" y="T3"/>
                </a:cxn>
                <a:cxn ang="0">
                  <a:pos x="T4" y="T5"/>
                </a:cxn>
                <a:cxn ang="0">
                  <a:pos x="T6" y="T7"/>
                </a:cxn>
                <a:cxn ang="0">
                  <a:pos x="T8" y="T9"/>
                </a:cxn>
                <a:cxn ang="0">
                  <a:pos x="T10" y="T11"/>
                </a:cxn>
                <a:cxn ang="0">
                  <a:pos x="T12" y="T13"/>
                </a:cxn>
              </a:cxnLst>
              <a:rect l="0" t="0" r="r" b="b"/>
              <a:pathLst>
                <a:path w="111" h="422">
                  <a:moveTo>
                    <a:pt x="111" y="13"/>
                  </a:moveTo>
                  <a:cubicBezTo>
                    <a:pt x="108" y="9"/>
                    <a:pt x="105" y="4"/>
                    <a:pt x="102" y="0"/>
                  </a:cubicBezTo>
                  <a:cubicBezTo>
                    <a:pt x="40" y="55"/>
                    <a:pt x="0" y="135"/>
                    <a:pt x="0" y="225"/>
                  </a:cubicBezTo>
                  <a:cubicBezTo>
                    <a:pt x="0" y="300"/>
                    <a:pt x="28" y="369"/>
                    <a:pt x="74" y="422"/>
                  </a:cubicBezTo>
                  <a:cubicBezTo>
                    <a:pt x="78" y="419"/>
                    <a:pt x="82" y="415"/>
                    <a:pt x="86" y="411"/>
                  </a:cubicBezTo>
                  <a:cubicBezTo>
                    <a:pt x="43" y="361"/>
                    <a:pt x="16" y="296"/>
                    <a:pt x="16" y="225"/>
                  </a:cubicBezTo>
                  <a:cubicBezTo>
                    <a:pt x="16" y="141"/>
                    <a:pt x="53" y="65"/>
                    <a:pt x="111" y="13"/>
                  </a:cubicBezTo>
                </a:path>
              </a:pathLst>
            </a:custGeom>
            <a:solidFill>
              <a:schemeClr val="bg1"/>
            </a:solidFill>
            <a:ln>
              <a:noFill/>
            </a:ln>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endParaRPr>
            </a:p>
          </p:txBody>
        </p:sp>
        <p:sp>
          <p:nvSpPr>
            <p:cNvPr id="112" name="Freeform 34@|5FFC:16777215|FBC:16777215|LFC:16777215|LBC:16777215"/>
            <p:cNvSpPr/>
            <p:nvPr>
              <p:custDataLst>
                <p:tags r:id="rId24"/>
              </p:custDataLst>
            </p:nvPr>
          </p:nvSpPr>
          <p:spPr bwMode="auto">
            <a:xfrm>
              <a:off x="4051794" y="4348525"/>
              <a:ext cx="94524" cy="395796"/>
            </a:xfrm>
            <a:custGeom>
              <a:avLst/>
              <a:gdLst>
                <a:gd name="T0" fmla="*/ 13 w 99"/>
                <a:gd name="T1" fmla="*/ 0 h 415"/>
                <a:gd name="T2" fmla="*/ 0 w 99"/>
                <a:gd name="T3" fmla="*/ 9 h 415"/>
                <a:gd name="T4" fmla="*/ 83 w 99"/>
                <a:gd name="T5" fmla="*/ 210 h 415"/>
                <a:gd name="T6" fmla="*/ 5 w 99"/>
                <a:gd name="T7" fmla="*/ 405 h 415"/>
                <a:gd name="T8" fmla="*/ 17 w 99"/>
                <a:gd name="T9" fmla="*/ 414 h 415"/>
                <a:gd name="T10" fmla="*/ 18 w 99"/>
                <a:gd name="T11" fmla="*/ 415 h 415"/>
                <a:gd name="T12" fmla="*/ 99 w 99"/>
                <a:gd name="T13" fmla="*/ 210 h 415"/>
                <a:gd name="T14" fmla="*/ 13 w 99"/>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15">
                  <a:moveTo>
                    <a:pt x="13" y="0"/>
                  </a:moveTo>
                  <a:cubicBezTo>
                    <a:pt x="9" y="3"/>
                    <a:pt x="4" y="6"/>
                    <a:pt x="0" y="9"/>
                  </a:cubicBezTo>
                  <a:cubicBezTo>
                    <a:pt x="51" y="61"/>
                    <a:pt x="83" y="132"/>
                    <a:pt x="83" y="210"/>
                  </a:cubicBezTo>
                  <a:cubicBezTo>
                    <a:pt x="83" y="285"/>
                    <a:pt x="53" y="354"/>
                    <a:pt x="5" y="405"/>
                  </a:cubicBezTo>
                  <a:cubicBezTo>
                    <a:pt x="10" y="407"/>
                    <a:pt x="13" y="411"/>
                    <a:pt x="17" y="414"/>
                  </a:cubicBezTo>
                  <a:cubicBezTo>
                    <a:pt x="17" y="414"/>
                    <a:pt x="18" y="415"/>
                    <a:pt x="18" y="415"/>
                  </a:cubicBezTo>
                  <a:cubicBezTo>
                    <a:pt x="68" y="361"/>
                    <a:pt x="99" y="289"/>
                    <a:pt x="99" y="210"/>
                  </a:cubicBezTo>
                  <a:cubicBezTo>
                    <a:pt x="99" y="128"/>
                    <a:pt x="66" y="54"/>
                    <a:pt x="13" y="0"/>
                  </a:cubicBezTo>
                </a:path>
              </a:pathLst>
            </a:custGeom>
            <a:solidFill>
              <a:schemeClr val="bg1"/>
            </a:solidFill>
            <a:ln>
              <a:noFill/>
            </a:ln>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endParaRPr>
            </a:p>
          </p:txBody>
        </p:sp>
        <p:sp>
          <p:nvSpPr>
            <p:cNvPr id="109" name="Oval 64@|1FFC:1230835|FBC:16777215|LFC:0|LBC:16777215"/>
            <p:cNvSpPr>
              <a:spLocks noChangeArrowheads="1"/>
            </p:cNvSpPr>
            <p:nvPr>
              <p:custDataLst>
                <p:tags r:id="rId25"/>
              </p:custDataLst>
            </p:nvPr>
          </p:nvSpPr>
          <p:spPr bwMode="auto">
            <a:xfrm>
              <a:off x="3627990" y="4308452"/>
              <a:ext cx="470681" cy="467676"/>
            </a:xfrm>
            <a:prstGeom prst="ellipse">
              <a:avLst/>
            </a:prstGeom>
            <a:solidFill>
              <a:schemeClr val="accent2"/>
            </a:solidFill>
            <a:ln>
              <a:noFill/>
            </a:ln>
          </p:spPr>
          <p:txBody>
            <a:bodyPr vert="horz" wrap="square" lIns="0" tIns="0" rIns="0" bIns="0" numCol="1" anchor="ctr" anchorCtr="0" compatLnSpc="1"/>
            <a:lstStyle/>
            <a:p>
              <a:pPr algn="ctr" eaLnBrk="1" hangingPunct="1">
                <a:spcBef>
                  <a:spcPts val="0"/>
                </a:spcBef>
                <a:spcAft>
                  <a:spcPts val="0"/>
                </a:spcAft>
              </a:pPr>
              <a:r>
                <a:rPr lang="en-US" altLang="zh-CN" sz="3600" b="1" dirty="0">
                  <a:solidFill>
                    <a:srgbClr val="FFFFFF"/>
                  </a:solidFill>
                  <a:latin typeface="+mn-lt"/>
                  <a:ea typeface="+mn-ea"/>
                </a:rPr>
                <a:t>3</a:t>
              </a:r>
              <a:endParaRPr lang="zh-CN" altLang="en-US" sz="3600" b="1" dirty="0">
                <a:solidFill>
                  <a:srgbClr val="FFFFFF"/>
                </a:solidFill>
                <a:latin typeface="+mn-lt"/>
                <a:ea typeface="+mn-ea"/>
              </a:endParaRPr>
            </a:p>
          </p:txBody>
        </p:sp>
      </p:grpSp>
      <p:sp>
        <p:nvSpPr>
          <p:cNvPr id="5" name="文本框 4"/>
          <p:cNvSpPr txBox="1"/>
          <p:nvPr>
            <p:custDataLst>
              <p:tags r:id="rId26"/>
            </p:custDataLst>
          </p:nvPr>
        </p:nvSpPr>
        <p:spPr>
          <a:xfrm>
            <a:off x="4368802" y="4272128"/>
            <a:ext cx="4746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defPPr>
              <a:defRPr lang="zh-CN"/>
            </a:defPPr>
            <a:lvl1pPr>
              <a:lnSpc>
                <a:spcPct val="90000"/>
              </a:lnSpc>
              <a:buFontTx/>
              <a:buNone/>
              <a:defRPr sz="2800">
                <a:solidFill>
                  <a:srgbClr val="FFFFFF"/>
                </a:solidFill>
                <a:latin typeface="+mn-lt"/>
                <a:ea typeface="+mn-ea"/>
              </a:defRPr>
            </a:lvl1pPr>
            <a:lvl2pPr marL="742950" indent="-28575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eaLnBrk="0" fontAlgn="base" hangingPunct="0">
              <a:lnSpc>
                <a:spcPct val="90000"/>
              </a:lnSpc>
              <a:spcBef>
                <a:spcPts val="500"/>
              </a:spcBef>
              <a:spcAft>
                <a:spcPct val="0"/>
              </a:spcAft>
              <a:buFont typeface="Arial" panose="020B0604020202020204" pitchFamily="34" charset="0"/>
              <a:buChar char="•"/>
            </a:lvl6pPr>
            <a:lvl7pPr marL="2971800" indent="-228600" eaLnBrk="0" fontAlgn="base" hangingPunct="0">
              <a:lnSpc>
                <a:spcPct val="90000"/>
              </a:lnSpc>
              <a:spcBef>
                <a:spcPts val="500"/>
              </a:spcBef>
              <a:spcAft>
                <a:spcPct val="0"/>
              </a:spcAft>
              <a:buFont typeface="Arial" panose="020B0604020202020204" pitchFamily="34" charset="0"/>
              <a:buChar char="•"/>
            </a:lvl7pPr>
            <a:lvl8pPr marL="3429000" indent="-228600" eaLnBrk="0" fontAlgn="base" hangingPunct="0">
              <a:lnSpc>
                <a:spcPct val="90000"/>
              </a:lnSpc>
              <a:spcBef>
                <a:spcPts val="500"/>
              </a:spcBef>
              <a:spcAft>
                <a:spcPct val="0"/>
              </a:spcAft>
              <a:buFont typeface="Arial" panose="020B0604020202020204" pitchFamily="34" charset="0"/>
              <a:buChar char="•"/>
            </a:lvl8pPr>
            <a:lvl9pPr marL="3886200" indent="-228600" eaLnBrk="0" fontAlgn="base" hangingPunct="0">
              <a:lnSpc>
                <a:spcPct val="90000"/>
              </a:lnSpc>
              <a:spcBef>
                <a:spcPts val="500"/>
              </a:spcBef>
              <a:spcAft>
                <a:spcPct val="0"/>
              </a:spcAft>
              <a:buFont typeface="Arial" panose="020B0604020202020204" pitchFamily="34" charset="0"/>
              <a:buChar char="•"/>
            </a:lvl9pPr>
          </a:lstStyle>
          <a:p>
            <a:r>
              <a:rPr lang="zh-CN" altLang="en-US"/>
              <a:t>贪心思想在图论中的应用</a:t>
            </a:r>
            <a:endParaRPr lang="zh-CN" altLang="en-US"/>
          </a:p>
        </p:txBody>
      </p:sp>
    </p:spTree>
    <p:custDataLst>
      <p:tags r:id="rId27"/>
    </p:custData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z="8000" smtClean="0"/>
              <a:t>THANK YOU</a:t>
            </a:r>
            <a:endParaRPr lang="en-US" altLang="zh-CN" sz="8000" smtClean="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寻找当前最优策略</a:t>
            </a:r>
            <a:r>
              <a:rPr lang="en-US" altLang="zh-CN" dirty="0"/>
              <a:t>——</a:t>
            </a:r>
            <a:r>
              <a:rPr lang="zh-CN" altLang="en-US" dirty="0"/>
              <a:t>贪心</a:t>
            </a:r>
            <a:endParaRPr lang="zh-CN" altLang="en-US" dirty="0"/>
          </a:p>
        </p:txBody>
      </p:sp>
      <p:sp>
        <p:nvSpPr>
          <p:cNvPr id="6" name="内容占位符 5"/>
          <p:cNvSpPr>
            <a:spLocks noGrp="1"/>
          </p:cNvSpPr>
          <p:nvPr>
            <p:ph idx="1"/>
            <p:custDataLst>
              <p:tags r:id="rId2"/>
            </p:custDataLst>
          </p:nvPr>
        </p:nvSpPr>
        <p:spPr>
          <a:xfrm>
            <a:off x="822960" y="2139315"/>
            <a:ext cx="10515600" cy="1836420"/>
          </a:xfrm>
        </p:spPr>
        <p:txBody>
          <a:bodyPr/>
          <a:lstStyle/>
          <a:p>
            <a:r>
              <a:rPr lang="zh-CN" altLang="en-US" dirty="0"/>
              <a:t>例</a:t>
            </a:r>
            <a:r>
              <a:rPr lang="en-US" altLang="zh-CN" dirty="0"/>
              <a:t>1.</a:t>
            </a:r>
            <a:r>
              <a:rPr lang="zh-CN" altLang="en-US" dirty="0"/>
              <a:t>找零</a:t>
            </a:r>
            <a:endParaRPr lang="zh-CN" altLang="en-US" dirty="0"/>
          </a:p>
          <a:p>
            <a:pPr marL="0" lvl="0" indent="0">
              <a:lnSpc>
                <a:spcPct val="130000"/>
              </a:lnSpc>
              <a:buNone/>
            </a:pPr>
            <a:r>
              <a:rPr lang="zh-CN" altLang="en-US" dirty="0">
                <a:latin typeface="Arial" panose="020B0604020202020204" pitchFamily="34" charset="0"/>
                <a:ea typeface="微软雅黑" panose="020B0503020204020204" pitchFamily="34" charset="-122"/>
                <a:sym typeface="+mn-ea"/>
              </a:rPr>
              <a:t>      </a:t>
            </a:r>
            <a:r>
              <a:rPr lang="zh-CN" altLang="en-US" sz="2000" dirty="0">
                <a:latin typeface="Arial" panose="020B0604020202020204" pitchFamily="34" charset="0"/>
                <a:ea typeface="微软雅黑" panose="020B0503020204020204" pitchFamily="34" charset="-122"/>
                <a:sym typeface="+mn-ea"/>
              </a:rPr>
              <a:t>你卖一样价值</a:t>
            </a:r>
            <a:r>
              <a:rPr lang="en-US" altLang="zh-CN" sz="2000" dirty="0">
                <a:latin typeface="Arial" panose="020B0604020202020204" pitchFamily="34" charset="0"/>
                <a:ea typeface="微软雅黑" panose="020B0503020204020204" pitchFamily="34" charset="-122"/>
                <a:sym typeface="+mn-ea"/>
              </a:rPr>
              <a:t>1</a:t>
            </a:r>
            <a:r>
              <a:rPr lang="zh-CN" altLang="en-US" sz="2000" dirty="0">
                <a:latin typeface="Arial" panose="020B0604020202020204" pitchFamily="34" charset="0"/>
                <a:ea typeface="微软雅黑" panose="020B0503020204020204" pitchFamily="34" charset="-122"/>
                <a:sym typeface="+mn-ea"/>
              </a:rPr>
              <a:t>元的物品。有一个人买此物品给你一张</a:t>
            </a:r>
            <a:r>
              <a:rPr lang="en-US" altLang="zh-CN" sz="2000" dirty="0">
                <a:latin typeface="Arial" panose="020B0604020202020204" pitchFamily="34" charset="0"/>
                <a:ea typeface="微软雅黑" panose="020B0503020204020204" pitchFamily="34" charset="-122"/>
                <a:sym typeface="+mn-ea"/>
              </a:rPr>
              <a:t>100</a:t>
            </a:r>
            <a:r>
              <a:rPr lang="zh-CN" altLang="en-US" sz="2000" dirty="0">
                <a:latin typeface="Arial" panose="020B0604020202020204" pitchFamily="34" charset="0"/>
                <a:ea typeface="微软雅黑" panose="020B0503020204020204" pitchFamily="34" charset="-122"/>
                <a:sym typeface="+mn-ea"/>
              </a:rPr>
              <a:t>元纸币，然后你要找钱。假定你有足够多的</a:t>
            </a:r>
            <a:r>
              <a:rPr lang="en-US" altLang="zh-CN" sz="2000" dirty="0">
                <a:latin typeface="Arial" panose="020B0604020202020204" pitchFamily="34" charset="0"/>
                <a:ea typeface="微软雅黑" panose="020B0503020204020204" pitchFamily="34" charset="-122"/>
                <a:sym typeface="+mn-ea"/>
              </a:rPr>
              <a:t>50</a:t>
            </a:r>
            <a:r>
              <a:rPr lang="zh-CN" altLang="en-US" sz="2000" dirty="0">
                <a:latin typeface="Arial" panose="020B0604020202020204" pitchFamily="34" charset="0"/>
                <a:ea typeface="微软雅黑" panose="020B0503020204020204" pitchFamily="34" charset="-122"/>
                <a:sym typeface="+mn-ea"/>
              </a:rPr>
              <a:t>元、</a:t>
            </a:r>
            <a:r>
              <a:rPr lang="en-US" altLang="zh-CN" sz="2000" dirty="0">
                <a:latin typeface="Arial" panose="020B0604020202020204" pitchFamily="34" charset="0"/>
                <a:ea typeface="微软雅黑" panose="020B0503020204020204" pitchFamily="34" charset="-122"/>
                <a:sym typeface="+mn-ea"/>
              </a:rPr>
              <a:t>20</a:t>
            </a:r>
            <a:r>
              <a:rPr lang="zh-CN" altLang="en-US" sz="2000" dirty="0">
                <a:latin typeface="Arial" panose="020B0604020202020204" pitchFamily="34" charset="0"/>
                <a:ea typeface="微软雅黑" panose="020B0503020204020204" pitchFamily="34" charset="-122"/>
                <a:sym typeface="+mn-ea"/>
              </a:rPr>
              <a:t>元、</a:t>
            </a:r>
            <a:r>
              <a:rPr lang="en-US" altLang="zh-CN" sz="2000" dirty="0">
                <a:latin typeface="Arial" panose="020B0604020202020204" pitchFamily="34" charset="0"/>
                <a:ea typeface="微软雅黑" panose="020B0503020204020204" pitchFamily="34" charset="-122"/>
                <a:sym typeface="+mn-ea"/>
              </a:rPr>
              <a:t>10</a:t>
            </a:r>
            <a:r>
              <a:rPr lang="zh-CN" altLang="en-US" sz="2000" dirty="0">
                <a:latin typeface="Arial" panose="020B0604020202020204" pitchFamily="34" charset="0"/>
                <a:ea typeface="微软雅黑" panose="020B0503020204020204" pitchFamily="34" charset="-122"/>
                <a:sym typeface="+mn-ea"/>
              </a:rPr>
              <a:t>元、</a:t>
            </a:r>
            <a:r>
              <a:rPr lang="en-US" altLang="zh-CN" sz="2000" dirty="0">
                <a:latin typeface="Arial" panose="020B0604020202020204" pitchFamily="34" charset="0"/>
                <a:ea typeface="微软雅黑" panose="020B0503020204020204" pitchFamily="34" charset="-122"/>
                <a:sym typeface="+mn-ea"/>
              </a:rPr>
              <a:t>5</a:t>
            </a:r>
            <a:r>
              <a:rPr lang="zh-CN" altLang="en-US" sz="2000" dirty="0">
                <a:latin typeface="Arial" panose="020B0604020202020204" pitchFamily="34" charset="0"/>
                <a:ea typeface="微软雅黑" panose="020B0503020204020204" pitchFamily="34" charset="-122"/>
                <a:sym typeface="+mn-ea"/>
              </a:rPr>
              <a:t>元、</a:t>
            </a:r>
            <a:r>
              <a:rPr lang="en-US" altLang="zh-CN" sz="2000" dirty="0">
                <a:latin typeface="Arial" panose="020B0604020202020204" pitchFamily="34" charset="0"/>
                <a:ea typeface="微软雅黑" panose="020B0503020204020204" pitchFamily="34" charset="-122"/>
                <a:sym typeface="+mn-ea"/>
              </a:rPr>
              <a:t>1</a:t>
            </a:r>
            <a:r>
              <a:rPr lang="zh-CN" altLang="en-US" sz="2000" dirty="0">
                <a:latin typeface="Arial" panose="020B0604020202020204" pitchFamily="34" charset="0"/>
                <a:ea typeface="微软雅黑" panose="020B0503020204020204" pitchFamily="34" charset="-122"/>
                <a:sym typeface="+mn-ea"/>
              </a:rPr>
              <a:t>元纸币，怎样找钱能使纸币的数量总和最少？</a:t>
            </a:r>
            <a:endParaRPr lang="zh-CN" altLang="en-US" sz="2000" dirty="0">
              <a:latin typeface="Arial" panose="020B0604020202020204" pitchFamily="34" charset="0"/>
              <a:ea typeface="微软雅黑" panose="020B0503020204020204" pitchFamily="34" charset="-122"/>
            </a:endParaRPr>
          </a:p>
          <a:p>
            <a:pPr marL="0" indent="0">
              <a:buNone/>
            </a:pPr>
            <a:endParaRPr lang="zh-CN" altLang="en-US" dirty="0"/>
          </a:p>
        </p:txBody>
      </p:sp>
      <p:sp>
        <p:nvSpPr>
          <p:cNvPr id="5" name="内容占位符 2"/>
          <p:cNvSpPr>
            <a:spLocks noGrp="1"/>
          </p:cNvSpPr>
          <p:nvPr>
            <p:custDataLst>
              <p:tags r:id="rId3"/>
            </p:custDataLst>
          </p:nvPr>
        </p:nvSpPr>
        <p:spPr>
          <a:xfrm>
            <a:off x="665480" y="4784725"/>
            <a:ext cx="10831195" cy="671195"/>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选取面值最大的纸币可以使找钱数量最少</a:t>
            </a:r>
            <a:r>
              <a:rPr lang="en-US" altLang="zh-CN" dirty="0">
                <a:solidFill>
                  <a:srgbClr val="FF0000"/>
                </a:solidFill>
              </a:rPr>
              <a:t>-&gt;</a:t>
            </a:r>
            <a:r>
              <a:rPr lang="zh-CN" altLang="en-US" dirty="0">
                <a:solidFill>
                  <a:srgbClr val="FF0000"/>
                </a:solidFill>
              </a:rPr>
              <a:t>当前最优策略</a:t>
            </a:r>
            <a:r>
              <a:rPr lang="en-US" altLang="zh-CN" dirty="0">
                <a:solidFill>
                  <a:srgbClr val="FF0000"/>
                </a:solidFill>
              </a:rPr>
              <a:t>-&gt;</a:t>
            </a:r>
            <a:r>
              <a:rPr lang="zh-CN" altLang="en-US" dirty="0">
                <a:solidFill>
                  <a:srgbClr val="FF0000"/>
                </a:solidFill>
              </a:rPr>
              <a:t>选取面值最大的纸币</a:t>
            </a:r>
            <a:endParaRPr lang="zh-CN" altLang="en-US" dirty="0">
              <a:solidFill>
                <a:srgbClr val="FF0000"/>
              </a:solidFill>
            </a:endParaRPr>
          </a:p>
        </p:txBody>
      </p:sp>
    </p:spTree>
    <p:custDataLst>
      <p:tags r:id="rId4"/>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寻找当前最优策略</a:t>
            </a:r>
            <a:r>
              <a:rPr lang="en-US" altLang="zh-CN" dirty="0"/>
              <a:t>——</a:t>
            </a:r>
            <a:r>
              <a:rPr lang="zh-CN" altLang="en-US" dirty="0"/>
              <a:t>贪心</a:t>
            </a:r>
            <a:endParaRPr lang="zh-CN" altLang="en-US" dirty="0"/>
          </a:p>
        </p:txBody>
      </p:sp>
      <p:sp>
        <p:nvSpPr>
          <p:cNvPr id="5" name="内容占位符 2"/>
          <p:cNvSpPr>
            <a:spLocks noGrp="1"/>
          </p:cNvSpPr>
          <p:nvPr>
            <p:custDataLst>
              <p:tags r:id="rId2"/>
            </p:custDataLst>
          </p:nvPr>
        </p:nvSpPr>
        <p:spPr>
          <a:xfrm>
            <a:off x="680720" y="2541270"/>
            <a:ext cx="10831195" cy="1776095"/>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30000"/>
              </a:lnSpc>
              <a:buNone/>
            </a:pPr>
            <a:r>
              <a:rPr lang="en-US" altLang="zh-CN" dirty="0">
                <a:latin typeface="Arial" panose="020B0604020202020204" pitchFamily="34" charset="0"/>
                <a:ea typeface="微软雅黑" panose="020B0503020204020204" pitchFamily="34" charset="-122"/>
                <a:sym typeface="+mn-ea"/>
              </a:rPr>
              <a:t>      </a:t>
            </a:r>
            <a:r>
              <a:rPr lang="zh-CN" altLang="en-US" dirty="0">
                <a:latin typeface="Arial" panose="020B0604020202020204" pitchFamily="34" charset="0"/>
                <a:ea typeface="微软雅黑" panose="020B0503020204020204" pitchFamily="34" charset="-122"/>
                <a:sym typeface="+mn-ea"/>
              </a:rPr>
              <a:t>贪心思想：在思考一些简单问题时，我们本能的怀着对目标</a:t>
            </a:r>
            <a:r>
              <a:rPr lang="zh-CN" altLang="en-US" dirty="0">
                <a:solidFill>
                  <a:srgbClr val="FF0000"/>
                </a:solidFill>
                <a:latin typeface="Arial" panose="020B0604020202020204" pitchFamily="34" charset="0"/>
                <a:ea typeface="微软雅黑" panose="020B0503020204020204" pitchFamily="34" charset="-122"/>
                <a:sym typeface="+mn-ea"/>
              </a:rPr>
              <a:t>最直观、最简单、最高效</a:t>
            </a:r>
            <a:r>
              <a:rPr lang="zh-CN" altLang="en-US" dirty="0">
                <a:latin typeface="Arial" panose="020B0604020202020204" pitchFamily="34" charset="0"/>
                <a:ea typeface="微软雅黑" panose="020B0503020204020204" pitchFamily="34" charset="-122"/>
                <a:sym typeface="+mn-ea"/>
              </a:rPr>
              <a:t>的想法，尽可能的选择</a:t>
            </a:r>
            <a:r>
              <a:rPr lang="en-US" altLang="zh-CN" dirty="0">
                <a:latin typeface="Arial" panose="020B0604020202020204" pitchFamily="34" charset="0"/>
                <a:ea typeface="微软雅黑" panose="020B0503020204020204" pitchFamily="34" charset="-122"/>
                <a:sym typeface="+mn-ea"/>
              </a:rPr>
              <a:t>“</a:t>
            </a:r>
            <a:r>
              <a:rPr lang="zh-CN" altLang="en-US" dirty="0">
                <a:latin typeface="Arial" panose="020B0604020202020204" pitchFamily="34" charset="0"/>
                <a:ea typeface="微软雅黑" panose="020B0503020204020204" pitchFamily="34" charset="-122"/>
                <a:sym typeface="+mn-ea"/>
              </a:rPr>
              <a:t>看上去</a:t>
            </a:r>
            <a:r>
              <a:rPr lang="en-US" altLang="zh-CN" dirty="0">
                <a:latin typeface="Arial" panose="020B0604020202020204" pitchFamily="34" charset="0"/>
                <a:ea typeface="微软雅黑" panose="020B0503020204020204" pitchFamily="34" charset="-122"/>
                <a:sym typeface="+mn-ea"/>
              </a:rPr>
              <a:t>”</a:t>
            </a:r>
            <a:r>
              <a:rPr lang="zh-CN" altLang="en-US" dirty="0">
                <a:latin typeface="Arial" panose="020B0604020202020204" pitchFamily="34" charset="0"/>
                <a:ea typeface="微软雅黑" panose="020B0503020204020204" pitchFamily="34" charset="-122"/>
                <a:sym typeface="+mn-ea"/>
              </a:rPr>
              <a:t>收益最高的决策。对于每一个接下来要解答的问题都使用</a:t>
            </a:r>
            <a:r>
              <a:rPr lang="en-US" altLang="zh-CN" dirty="0">
                <a:latin typeface="Arial" panose="020B0604020202020204" pitchFamily="34" charset="0"/>
                <a:ea typeface="微软雅黑" panose="020B0503020204020204" pitchFamily="34" charset="-122"/>
                <a:sym typeface="+mn-ea"/>
              </a:rPr>
              <a:t>“</a:t>
            </a:r>
            <a:r>
              <a:rPr lang="zh-CN" altLang="en-US" dirty="0">
                <a:latin typeface="Arial" panose="020B0604020202020204" pitchFamily="34" charset="0"/>
                <a:ea typeface="微软雅黑" panose="020B0503020204020204" pitchFamily="34" charset="-122"/>
                <a:sym typeface="+mn-ea"/>
              </a:rPr>
              <a:t>目前看来最优的决策</a:t>
            </a:r>
            <a:r>
              <a:rPr lang="en-US" altLang="zh-CN" dirty="0">
                <a:latin typeface="Arial" panose="020B0604020202020204" pitchFamily="34" charset="0"/>
                <a:ea typeface="微软雅黑" panose="020B0503020204020204" pitchFamily="34" charset="-122"/>
                <a:sym typeface="+mn-ea"/>
              </a:rPr>
              <a:t>”</a:t>
            </a:r>
            <a:r>
              <a:rPr lang="zh-CN" altLang="en-US" dirty="0">
                <a:latin typeface="Arial" panose="020B0604020202020204" pitchFamily="34" charset="0"/>
                <a:ea typeface="微软雅黑" panose="020B0503020204020204" pitchFamily="34" charset="-122"/>
                <a:sym typeface="+mn-ea"/>
              </a:rPr>
              <a:t>。</a:t>
            </a:r>
            <a:endParaRPr lang="zh-CN" altLang="en-US" dirty="0"/>
          </a:p>
        </p:txBody>
      </p:sp>
    </p:spTree>
    <p:custDataLst>
      <p:tags r:id="rId3"/>
    </p:custData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寻找当前最优策略</a:t>
            </a:r>
            <a:r>
              <a:rPr lang="en-US" altLang="zh-CN" dirty="0"/>
              <a:t>——</a:t>
            </a:r>
            <a:r>
              <a:rPr lang="zh-CN" altLang="en-US" dirty="0"/>
              <a:t>贪心</a:t>
            </a:r>
            <a:endParaRPr lang="zh-CN" altLang="en-US" dirty="0"/>
          </a:p>
        </p:txBody>
      </p:sp>
      <p:sp>
        <p:nvSpPr>
          <p:cNvPr id="7" name="内容占位符 6"/>
          <p:cNvSpPr>
            <a:spLocks noGrp="1"/>
          </p:cNvSpPr>
          <p:nvPr>
            <p:ph idx="1"/>
            <p:custDataLst>
              <p:tags r:id="rId2"/>
            </p:custDataLst>
          </p:nvPr>
        </p:nvSpPr>
        <p:spPr>
          <a:xfrm>
            <a:off x="823595" y="1221105"/>
            <a:ext cx="10515600" cy="1836420"/>
          </a:xfrm>
        </p:spPr>
        <p:txBody>
          <a:bodyPr>
            <a:normAutofit/>
          </a:bodyPr>
          <a:p>
            <a:r>
              <a:rPr lang="zh-CN" altLang="en-US" dirty="0"/>
              <a:t>例</a:t>
            </a:r>
            <a:r>
              <a:rPr lang="en-US" altLang="zh-CN" dirty="0"/>
              <a:t>2.</a:t>
            </a:r>
            <a:r>
              <a:rPr lang="zh-CN" altLang="en-US" dirty="0"/>
              <a:t>部分背包问题</a:t>
            </a:r>
            <a:endParaRPr lang="zh-CN" altLang="en-US" dirty="0"/>
          </a:p>
          <a:p>
            <a:pPr marL="0" lvl="0" indent="0">
              <a:lnSpc>
                <a:spcPct val="130000"/>
              </a:lnSpc>
              <a:buNone/>
            </a:pPr>
            <a:r>
              <a:rPr lang="zh-CN" altLang="en-US" dirty="0">
                <a:latin typeface="Arial" panose="020B0604020202020204" pitchFamily="34" charset="0"/>
                <a:ea typeface="微软雅黑" panose="020B0503020204020204" pitchFamily="34" charset="-122"/>
                <a:sym typeface="+mn-ea"/>
              </a:rPr>
              <a:t>      </a:t>
            </a:r>
            <a:r>
              <a:rPr lang="zh-CN" sz="2000" dirty="0">
                <a:latin typeface="Arial" panose="020B0604020202020204" pitchFamily="34" charset="0"/>
                <a:ea typeface="微软雅黑" panose="020B0503020204020204" pitchFamily="34" charset="-122"/>
                <a:sym typeface="+mn-ea"/>
              </a:rPr>
              <a:t>有一个背包，最多能装重量为</a:t>
            </a:r>
            <a:r>
              <a:rPr lang="en-US" altLang="zh-CN" sz="2000" dirty="0">
                <a:latin typeface="Arial" panose="020B0604020202020204" pitchFamily="34" charset="0"/>
                <a:ea typeface="微软雅黑" panose="020B0503020204020204" pitchFamily="34" charset="-122"/>
                <a:sym typeface="+mn-ea"/>
              </a:rPr>
              <a:t>m</a:t>
            </a:r>
            <a:r>
              <a:rPr lang="zh-CN" altLang="en-US" sz="2000" dirty="0">
                <a:latin typeface="Arial" panose="020B0604020202020204" pitchFamily="34" charset="0"/>
                <a:ea typeface="微软雅黑" panose="020B0503020204020204" pitchFamily="34" charset="-122"/>
                <a:sym typeface="+mn-ea"/>
              </a:rPr>
              <a:t>的物品。现在有</a:t>
            </a:r>
            <a:r>
              <a:rPr lang="en-US" altLang="zh-CN" sz="2000" dirty="0">
                <a:latin typeface="Arial" panose="020B0604020202020204" pitchFamily="34" charset="0"/>
                <a:ea typeface="微软雅黑" panose="020B0503020204020204" pitchFamily="34" charset="-122"/>
                <a:sym typeface="+mn-ea"/>
              </a:rPr>
              <a:t>n</a:t>
            </a:r>
            <a:r>
              <a:rPr lang="zh-CN" altLang="en-US" sz="2000" dirty="0">
                <a:latin typeface="Arial" panose="020B0604020202020204" pitchFamily="34" charset="0"/>
                <a:ea typeface="微软雅黑" panose="020B0503020204020204" pitchFamily="34" charset="-122"/>
                <a:sym typeface="+mn-ea"/>
              </a:rPr>
              <a:t>个物品，每个物品都有其重量</a:t>
            </a:r>
            <a:r>
              <a:rPr lang="en-US" altLang="zh-CN" sz="2000" dirty="0">
                <a:latin typeface="Arial" panose="020B0604020202020204" pitchFamily="34" charset="0"/>
                <a:ea typeface="微软雅黑" panose="020B0503020204020204" pitchFamily="34" charset="-122"/>
                <a:sym typeface="+mn-ea"/>
              </a:rPr>
              <a:t>wi</a:t>
            </a:r>
            <a:r>
              <a:rPr lang="zh-CN" altLang="en-US" sz="2000" dirty="0">
                <a:latin typeface="Arial" panose="020B0604020202020204" pitchFamily="34" charset="0"/>
                <a:ea typeface="微软雅黑" panose="020B0503020204020204" pitchFamily="34" charset="-122"/>
                <a:sym typeface="+mn-ea"/>
              </a:rPr>
              <a:t>和价值</a:t>
            </a:r>
            <a:r>
              <a:rPr lang="en-US" altLang="zh-CN" sz="2000" dirty="0">
                <a:latin typeface="Arial" panose="020B0604020202020204" pitchFamily="34" charset="0"/>
                <a:ea typeface="微软雅黑" panose="020B0503020204020204" pitchFamily="34" charset="-122"/>
                <a:sym typeface="+mn-ea"/>
              </a:rPr>
              <a:t>vi</a:t>
            </a:r>
            <a:r>
              <a:rPr lang="zh-CN" altLang="en-US" sz="2000" dirty="0">
                <a:latin typeface="Arial" panose="020B0604020202020204" pitchFamily="34" charset="0"/>
                <a:ea typeface="微软雅黑" panose="020B0503020204020204" pitchFamily="34" charset="-122"/>
                <a:sym typeface="+mn-ea"/>
              </a:rPr>
              <a:t>，每件物品可以装入背包一部分。求背包能装得物品的最大价值是多少？</a:t>
            </a:r>
            <a:endParaRPr lang="zh-CN" altLang="en-US" sz="2000" dirty="0">
              <a:latin typeface="Arial" panose="020B0604020202020204" pitchFamily="34" charset="0"/>
              <a:ea typeface="微软雅黑" panose="020B0503020204020204" pitchFamily="34" charset="-122"/>
              <a:sym typeface="+mn-ea"/>
            </a:endParaRPr>
          </a:p>
          <a:p>
            <a:pPr marL="0" indent="0">
              <a:buNone/>
            </a:pPr>
            <a:endParaRPr lang="zh-CN" altLang="en-US" dirty="0">
              <a:cs typeface="微软雅黑" panose="020B0503020204020204" pitchFamily="34" charset="-122"/>
            </a:endParaRPr>
          </a:p>
        </p:txBody>
      </p:sp>
      <p:sp>
        <p:nvSpPr>
          <p:cNvPr id="3" name="内容占位符 6"/>
          <p:cNvSpPr>
            <a:spLocks noGrp="1"/>
          </p:cNvSpPr>
          <p:nvPr>
            <p:custDataLst>
              <p:tags r:id="rId3"/>
            </p:custDataLst>
          </p:nvPr>
        </p:nvSpPr>
        <p:spPr>
          <a:xfrm>
            <a:off x="823595" y="3157220"/>
            <a:ext cx="10515600" cy="2705100"/>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Arial" panose="020B0604020202020204" pitchFamily="34" charset="0"/>
              <a:ea typeface="微软雅黑" panose="020B0503020204020204" pitchFamily="34" charset="-122"/>
              <a:sym typeface="+mn-ea"/>
            </a:endParaRPr>
          </a:p>
          <a:p>
            <a:pPr marL="0" indent="0">
              <a:buNone/>
            </a:pPr>
            <a:endParaRPr lang="zh-CN" altLang="en-US" sz="2000" dirty="0">
              <a:latin typeface="Arial" panose="020B0604020202020204" pitchFamily="34" charset="0"/>
              <a:ea typeface="微软雅黑" panose="020B0503020204020204" pitchFamily="34" charset="-122"/>
              <a:sym typeface="+mn-ea"/>
            </a:endParaRPr>
          </a:p>
        </p:txBody>
      </p:sp>
      <p:pic>
        <p:nvPicPr>
          <p:cNvPr id="4" name="图片 3" descr="M24O{AZLVAPOUHBU6_9Z4~N"/>
          <p:cNvPicPr>
            <a:picLocks noChangeAspect="1"/>
          </p:cNvPicPr>
          <p:nvPr/>
        </p:nvPicPr>
        <p:blipFill>
          <a:blip r:embed="rId4"/>
          <a:stretch>
            <a:fillRect/>
          </a:stretch>
        </p:blipFill>
        <p:spPr>
          <a:xfrm>
            <a:off x="1675130" y="3157220"/>
            <a:ext cx="2432050" cy="1158240"/>
          </a:xfrm>
          <a:prstGeom prst="rect">
            <a:avLst/>
          </a:prstGeom>
        </p:spPr>
      </p:pic>
      <p:pic>
        <p:nvPicPr>
          <p:cNvPr id="8" name="图片 7" descr="}J`TNLD35K4@WFU6S}P5T0L"/>
          <p:cNvPicPr>
            <a:picLocks noChangeAspect="1"/>
          </p:cNvPicPr>
          <p:nvPr/>
        </p:nvPicPr>
        <p:blipFill>
          <a:blip r:embed="rId5"/>
          <a:stretch>
            <a:fillRect/>
          </a:stretch>
        </p:blipFill>
        <p:spPr>
          <a:xfrm>
            <a:off x="1543685" y="5278755"/>
            <a:ext cx="2999740" cy="618490"/>
          </a:xfrm>
          <a:prstGeom prst="rect">
            <a:avLst/>
          </a:prstGeom>
        </p:spPr>
      </p:pic>
      <p:pic>
        <p:nvPicPr>
          <p:cNvPr id="9" name="图片 8" descr="XN{J9%KH5O2O61$E0VCE`OL"/>
          <p:cNvPicPr>
            <a:picLocks noChangeAspect="1"/>
          </p:cNvPicPr>
          <p:nvPr/>
        </p:nvPicPr>
        <p:blipFill>
          <a:blip r:embed="rId6"/>
          <a:stretch>
            <a:fillRect/>
          </a:stretch>
        </p:blipFill>
        <p:spPr>
          <a:xfrm>
            <a:off x="4989830" y="3815080"/>
            <a:ext cx="2578100" cy="1056005"/>
          </a:xfrm>
          <a:prstGeom prst="rect">
            <a:avLst/>
          </a:prstGeom>
        </p:spPr>
      </p:pic>
      <p:sp>
        <p:nvSpPr>
          <p:cNvPr id="10" name="文本框 9"/>
          <p:cNvSpPr txBox="1"/>
          <p:nvPr/>
        </p:nvSpPr>
        <p:spPr>
          <a:xfrm>
            <a:off x="1005205" y="3157220"/>
            <a:ext cx="538480" cy="548640"/>
          </a:xfrm>
          <a:prstGeom prst="rect">
            <a:avLst/>
          </a:prstGeom>
          <a:noFill/>
        </p:spPr>
        <p:txBody>
          <a:bodyPr wrap="none" rtlCol="0" anchor="t">
            <a:spAutoFit/>
          </a:bodyPr>
          <a:p>
            <a:r>
              <a:rPr lang="en-US" altLang="zh-CN" sz="2800" b="1">
                <a:cs typeface="微软雅黑" panose="020B0503020204020204" pitchFamily="34" charset="-122"/>
              </a:rPr>
              <a:t>①</a:t>
            </a:r>
            <a:endParaRPr lang="en-US" altLang="zh-CN" sz="2800" b="1">
              <a:cs typeface="微软雅黑" panose="020B0503020204020204" pitchFamily="34" charset="-122"/>
            </a:endParaRPr>
          </a:p>
        </p:txBody>
      </p:sp>
      <p:pic>
        <p:nvPicPr>
          <p:cNvPr id="11" name="图片 10" descr="9M2085U2AVH0$4~HKN{6ZFM"/>
          <p:cNvPicPr>
            <a:picLocks noChangeAspect="1"/>
          </p:cNvPicPr>
          <p:nvPr/>
        </p:nvPicPr>
        <p:blipFill>
          <a:blip r:embed="rId7"/>
          <a:stretch>
            <a:fillRect/>
          </a:stretch>
        </p:blipFill>
        <p:spPr>
          <a:xfrm>
            <a:off x="8322310" y="3057525"/>
            <a:ext cx="3495675" cy="3420110"/>
          </a:xfrm>
          <a:prstGeom prst="rect">
            <a:avLst/>
          </a:prstGeom>
        </p:spPr>
      </p:pic>
      <p:sp>
        <p:nvSpPr>
          <p:cNvPr id="12" name="文本框 11"/>
          <p:cNvSpPr txBox="1"/>
          <p:nvPr/>
        </p:nvSpPr>
        <p:spPr>
          <a:xfrm>
            <a:off x="1005205" y="5278755"/>
            <a:ext cx="538480" cy="548640"/>
          </a:xfrm>
          <a:prstGeom prst="rect">
            <a:avLst/>
          </a:prstGeom>
          <a:noFill/>
        </p:spPr>
        <p:txBody>
          <a:bodyPr wrap="none" rtlCol="0" anchor="t">
            <a:spAutoFit/>
          </a:bodyPr>
          <a:p>
            <a:r>
              <a:rPr lang="en-US" altLang="zh-CN" sz="2800" b="1">
                <a:cs typeface="微软雅黑" panose="020B0503020204020204" pitchFamily="34" charset="-122"/>
              </a:rPr>
              <a:t>②</a:t>
            </a:r>
            <a:endParaRPr lang="en-US" altLang="zh-CN" sz="2800" b="1">
              <a:cs typeface="微软雅黑" panose="020B0503020204020204" pitchFamily="34" charset="-122"/>
            </a:endParaRPr>
          </a:p>
        </p:txBody>
      </p:sp>
      <p:sp>
        <p:nvSpPr>
          <p:cNvPr id="13" name="文本框 12"/>
          <p:cNvSpPr txBox="1"/>
          <p:nvPr/>
        </p:nvSpPr>
        <p:spPr>
          <a:xfrm>
            <a:off x="4451350" y="3815080"/>
            <a:ext cx="538480" cy="548640"/>
          </a:xfrm>
          <a:prstGeom prst="rect">
            <a:avLst/>
          </a:prstGeom>
          <a:noFill/>
        </p:spPr>
        <p:txBody>
          <a:bodyPr wrap="none" rtlCol="0" anchor="t">
            <a:spAutoFit/>
          </a:bodyPr>
          <a:p>
            <a:r>
              <a:rPr lang="en-US" altLang="zh-CN" sz="2800" b="1">
                <a:cs typeface="微软雅黑" panose="020B0503020204020204" pitchFamily="34" charset="-122"/>
              </a:rPr>
              <a:t>③</a:t>
            </a:r>
            <a:endParaRPr lang="en-US" altLang="zh-CN" sz="2800" b="1">
              <a:cs typeface="微软雅黑" panose="020B0503020204020204" pitchFamily="34" charset="-122"/>
            </a:endParaRPr>
          </a:p>
        </p:txBody>
      </p:sp>
      <p:sp>
        <p:nvSpPr>
          <p:cNvPr id="14" name="文本框 13"/>
          <p:cNvSpPr txBox="1"/>
          <p:nvPr/>
        </p:nvSpPr>
        <p:spPr>
          <a:xfrm>
            <a:off x="7771130" y="3057525"/>
            <a:ext cx="538480" cy="548640"/>
          </a:xfrm>
          <a:prstGeom prst="rect">
            <a:avLst/>
          </a:prstGeom>
          <a:noFill/>
        </p:spPr>
        <p:txBody>
          <a:bodyPr wrap="none" rtlCol="0" anchor="t">
            <a:spAutoFit/>
          </a:bodyPr>
          <a:p>
            <a:r>
              <a:rPr lang="en-US" altLang="zh-CN" sz="2800" b="1">
                <a:cs typeface="微软雅黑" panose="020B0503020204020204" pitchFamily="34" charset="-122"/>
              </a:rPr>
              <a:t>④</a:t>
            </a:r>
            <a:endParaRPr lang="en-US" altLang="zh-CN" sz="2800" b="1">
              <a:cs typeface="微软雅黑" panose="020B0503020204020204" pitchFamily="34" charset="-122"/>
            </a:endParaRPr>
          </a:p>
        </p:txBody>
      </p:sp>
    </p:spTree>
    <p:custDataLst>
      <p:tags r:id="rId8"/>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寻找当前最优策略</a:t>
            </a:r>
            <a:r>
              <a:rPr lang="en-US" altLang="zh-CN" dirty="0"/>
              <a:t>——</a:t>
            </a:r>
            <a:r>
              <a:rPr lang="zh-CN" altLang="en-US" dirty="0"/>
              <a:t>贪心</a:t>
            </a:r>
            <a:endParaRPr lang="zh-CN" altLang="en-US" dirty="0"/>
          </a:p>
        </p:txBody>
      </p:sp>
      <p:sp>
        <p:nvSpPr>
          <p:cNvPr id="5" name="内容占位符 2"/>
          <p:cNvSpPr>
            <a:spLocks noGrp="1"/>
          </p:cNvSpPr>
          <p:nvPr>
            <p:custDataLst>
              <p:tags r:id="rId2"/>
            </p:custDataLst>
          </p:nvPr>
        </p:nvSpPr>
        <p:spPr>
          <a:xfrm>
            <a:off x="680720" y="1212215"/>
            <a:ext cx="10500995" cy="4578985"/>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latin typeface="Arial" panose="020B0604020202020204" pitchFamily="34" charset="0"/>
                <a:ea typeface="微软雅黑" panose="020B0503020204020204" pitchFamily="34" charset="-122"/>
                <a:sym typeface="+mn-ea"/>
              </a:rPr>
              <a:t>我们只需要</a:t>
            </a:r>
            <a:r>
              <a:rPr lang="en-US" altLang="zh-CN" dirty="0">
                <a:latin typeface="Arial" panose="020B0604020202020204" pitchFamily="34" charset="0"/>
                <a:ea typeface="微软雅黑" panose="020B0503020204020204" pitchFamily="34" charset="-122"/>
                <a:sym typeface="+mn-ea"/>
              </a:rPr>
              <a:t>"</a:t>
            </a:r>
            <a:r>
              <a:rPr lang="zh-CN" altLang="en-US" dirty="0">
                <a:latin typeface="Arial" panose="020B0604020202020204" pitchFamily="34" charset="0"/>
                <a:ea typeface="微软雅黑" panose="020B0503020204020204" pitchFamily="34" charset="-122"/>
                <a:sym typeface="+mn-ea"/>
              </a:rPr>
              <a:t>莽撞</a:t>
            </a:r>
            <a:r>
              <a:rPr lang="en-US" altLang="zh-CN" dirty="0">
                <a:latin typeface="Arial" panose="020B0604020202020204" pitchFamily="34" charset="0"/>
                <a:ea typeface="微软雅黑" panose="020B0503020204020204" pitchFamily="34" charset="-122"/>
                <a:sym typeface="+mn-ea"/>
              </a:rPr>
              <a:t>"</a:t>
            </a:r>
            <a:r>
              <a:rPr lang="zh-CN" altLang="en-US" dirty="0">
                <a:latin typeface="Arial" panose="020B0604020202020204" pitchFamily="34" charset="0"/>
                <a:ea typeface="微软雅黑" panose="020B0503020204020204" pitchFamily="34" charset="-122"/>
                <a:sym typeface="+mn-ea"/>
              </a:rPr>
              <a:t>的前进，在多个选择当中选择当前最优的。贪心的过程即是自顶向下的一路前进，对于每一个要做的决策都使用当前最优解。那么贪心法正确仅当：每次的当前最优决策和一个全局最优决策相同。换句话说，仅当每次</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莽撞的前进</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实际上都走在</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正确的道路</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上。</a:t>
            </a:r>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lvl="0">
              <a:lnSpc>
                <a:spcPct val="13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marL="0" lvl="0" indent="0">
              <a:lnSpc>
                <a:spcPct val="130000"/>
              </a:lnSpc>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lvl="0">
              <a:lnSpc>
                <a:spcPct val="130000"/>
              </a:lnSpc>
            </a:pPr>
            <a:r>
              <a:rPr lang="zh-CN" altLang="en-US" dirty="0">
                <a:latin typeface="Arial" panose="020B0604020202020204" pitchFamily="34" charset="0"/>
                <a:ea typeface="微软雅黑" panose="020B0503020204020204" pitchFamily="34" charset="-122"/>
                <a:sym typeface="+mn-ea"/>
              </a:rPr>
              <a:t>贪心选择性质：所求问题的整体最优解可以通过一系列局部最优的选择来得到。满足这条性质的问题才能使用贪心法求解。</a:t>
            </a:r>
            <a:endParaRPr lang="zh-CN" altLang="en-US" dirty="0">
              <a:latin typeface="Arial" panose="020B0604020202020204" pitchFamily="34" charset="0"/>
              <a:ea typeface="微软雅黑" panose="020B0503020204020204" pitchFamily="34" charset="-122"/>
            </a:endParaRPr>
          </a:p>
          <a:p>
            <a:pPr marL="0" lvl="0" indent="0">
              <a:lnSpc>
                <a:spcPct val="130000"/>
              </a:lnSpc>
              <a:buNone/>
            </a:pPr>
            <a:endParaRPr lang="zh-CN" altLang="en-US" dirty="0"/>
          </a:p>
        </p:txBody>
      </p:sp>
      <p:pic>
        <p:nvPicPr>
          <p:cNvPr id="13314" name="图片 4" descr="捕获"/>
          <p:cNvPicPr>
            <a:picLocks noChangeAspect="1"/>
          </p:cNvPicPr>
          <p:nvPr/>
        </p:nvPicPr>
        <p:blipFill>
          <a:blip r:embed="rId3"/>
          <a:stretch>
            <a:fillRect/>
          </a:stretch>
        </p:blipFill>
        <p:spPr>
          <a:xfrm>
            <a:off x="4025900" y="3393123"/>
            <a:ext cx="3810000" cy="1057275"/>
          </a:xfrm>
          <a:prstGeom prst="rect">
            <a:avLst/>
          </a:prstGeom>
          <a:noFill/>
          <a:ln w="9525">
            <a:noFill/>
          </a:ln>
        </p:spPr>
      </p:pic>
    </p:spTree>
    <p:custDataLst>
      <p:tags r:id="rId4"/>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寻找当前最优策略</a:t>
            </a:r>
            <a:r>
              <a:rPr lang="en-US" altLang="zh-CN" dirty="0"/>
              <a:t>——</a:t>
            </a:r>
            <a:r>
              <a:rPr lang="zh-CN" altLang="en-US" dirty="0"/>
              <a:t>贪心</a:t>
            </a:r>
            <a:endParaRPr lang="zh-CN" altLang="en-US" dirty="0"/>
          </a:p>
        </p:txBody>
      </p:sp>
      <p:sp>
        <p:nvSpPr>
          <p:cNvPr id="7" name="内容占位符 6"/>
          <p:cNvSpPr>
            <a:spLocks noGrp="1"/>
          </p:cNvSpPr>
          <p:nvPr>
            <p:ph idx="1"/>
            <p:custDataLst>
              <p:tags r:id="rId2"/>
            </p:custDataLst>
          </p:nvPr>
        </p:nvSpPr>
        <p:spPr>
          <a:xfrm>
            <a:off x="823595" y="1221105"/>
            <a:ext cx="10515600" cy="1836420"/>
          </a:xfrm>
        </p:spPr>
        <p:txBody>
          <a:bodyPr>
            <a:normAutofit/>
          </a:bodyPr>
          <a:p>
            <a:r>
              <a:rPr lang="zh-CN" altLang="en-US" dirty="0"/>
              <a:t>例</a:t>
            </a:r>
            <a:r>
              <a:rPr lang="en-US" altLang="zh-CN" dirty="0"/>
              <a:t>3. 01</a:t>
            </a:r>
            <a:r>
              <a:rPr lang="zh-CN" altLang="en-US" dirty="0"/>
              <a:t>背包问题</a:t>
            </a:r>
            <a:endParaRPr lang="en-US" altLang="zh-CN" dirty="0"/>
          </a:p>
          <a:p>
            <a:pPr marL="0" lvl="0" indent="0">
              <a:lnSpc>
                <a:spcPct val="130000"/>
              </a:lnSpc>
              <a:buNone/>
            </a:pPr>
            <a:r>
              <a:rPr lang="zh-CN" altLang="en-US" dirty="0">
                <a:latin typeface="Arial" panose="020B0604020202020204" pitchFamily="34" charset="0"/>
                <a:ea typeface="微软雅黑" panose="020B0503020204020204" pitchFamily="34" charset="-122"/>
                <a:sym typeface="+mn-ea"/>
              </a:rPr>
              <a:t>      </a:t>
            </a:r>
            <a:r>
              <a:rPr lang="zh-CN" sz="2000" dirty="0">
                <a:latin typeface="Arial" panose="020B0604020202020204" pitchFamily="34" charset="0"/>
                <a:ea typeface="微软雅黑" panose="020B0503020204020204" pitchFamily="34" charset="-122"/>
                <a:sym typeface="+mn-ea"/>
              </a:rPr>
              <a:t>有一个背包，最多能装重量为</a:t>
            </a:r>
            <a:r>
              <a:rPr lang="en-US" altLang="zh-CN" sz="2000" dirty="0">
                <a:latin typeface="Arial" panose="020B0604020202020204" pitchFamily="34" charset="0"/>
                <a:ea typeface="微软雅黑" panose="020B0503020204020204" pitchFamily="34" charset="-122"/>
                <a:sym typeface="+mn-ea"/>
              </a:rPr>
              <a:t>m</a:t>
            </a:r>
            <a:r>
              <a:rPr lang="zh-CN" altLang="en-US" sz="2000" dirty="0">
                <a:latin typeface="Arial" panose="020B0604020202020204" pitchFamily="34" charset="0"/>
                <a:ea typeface="微软雅黑" panose="020B0503020204020204" pitchFamily="34" charset="-122"/>
                <a:sym typeface="+mn-ea"/>
              </a:rPr>
              <a:t>的物品。现在有</a:t>
            </a:r>
            <a:r>
              <a:rPr lang="en-US" altLang="zh-CN" sz="2000" dirty="0">
                <a:latin typeface="Arial" panose="020B0604020202020204" pitchFamily="34" charset="0"/>
                <a:ea typeface="微软雅黑" panose="020B0503020204020204" pitchFamily="34" charset="-122"/>
                <a:sym typeface="+mn-ea"/>
              </a:rPr>
              <a:t>n</a:t>
            </a:r>
            <a:r>
              <a:rPr lang="zh-CN" altLang="en-US" sz="2000" dirty="0">
                <a:latin typeface="Arial" panose="020B0604020202020204" pitchFamily="34" charset="0"/>
                <a:ea typeface="微软雅黑" panose="020B0503020204020204" pitchFamily="34" charset="-122"/>
                <a:sym typeface="+mn-ea"/>
              </a:rPr>
              <a:t>个物品，每个物品都有其重量</a:t>
            </a:r>
            <a:r>
              <a:rPr lang="en-US" altLang="zh-CN" sz="2000" dirty="0">
                <a:latin typeface="Arial" panose="020B0604020202020204" pitchFamily="34" charset="0"/>
                <a:ea typeface="微软雅黑" panose="020B0503020204020204" pitchFamily="34" charset="-122"/>
                <a:sym typeface="+mn-ea"/>
              </a:rPr>
              <a:t>wi</a:t>
            </a:r>
            <a:r>
              <a:rPr lang="zh-CN" altLang="en-US" sz="2000" dirty="0">
                <a:latin typeface="Arial" panose="020B0604020202020204" pitchFamily="34" charset="0"/>
                <a:ea typeface="微软雅黑" panose="020B0503020204020204" pitchFamily="34" charset="-122"/>
                <a:sym typeface="+mn-ea"/>
              </a:rPr>
              <a:t>和价值</a:t>
            </a:r>
            <a:r>
              <a:rPr lang="en-US" altLang="zh-CN" sz="2000" dirty="0">
                <a:latin typeface="Arial" panose="020B0604020202020204" pitchFamily="34" charset="0"/>
                <a:ea typeface="微软雅黑" panose="020B0503020204020204" pitchFamily="34" charset="-122"/>
                <a:sym typeface="+mn-ea"/>
              </a:rPr>
              <a:t>vi</a:t>
            </a:r>
            <a:r>
              <a:rPr lang="zh-CN" altLang="en-US" sz="2000" dirty="0">
                <a:latin typeface="Arial" panose="020B0604020202020204" pitchFamily="34" charset="0"/>
                <a:ea typeface="微软雅黑" panose="020B0503020204020204" pitchFamily="34" charset="-122"/>
                <a:sym typeface="+mn-ea"/>
              </a:rPr>
              <a:t>，每件物品可以选择装入背包或不装入。求背包能装得物品的最大价值是多少？</a:t>
            </a:r>
            <a:endParaRPr lang="zh-CN" altLang="en-US" sz="2000" dirty="0">
              <a:latin typeface="Arial" panose="020B0604020202020204" pitchFamily="34" charset="0"/>
              <a:ea typeface="微软雅黑" panose="020B0503020204020204" pitchFamily="34" charset="-122"/>
              <a:sym typeface="+mn-ea"/>
            </a:endParaRPr>
          </a:p>
          <a:p>
            <a:pPr marL="0" indent="0">
              <a:buNone/>
            </a:pPr>
            <a:endParaRPr lang="zh-CN" altLang="en-US" dirty="0">
              <a:cs typeface="微软雅黑" panose="020B0503020204020204" pitchFamily="34" charset="-122"/>
            </a:endParaRPr>
          </a:p>
        </p:txBody>
      </p:sp>
      <p:sp>
        <p:nvSpPr>
          <p:cNvPr id="8" name="内容占位符 6"/>
          <p:cNvSpPr>
            <a:spLocks noGrp="1"/>
          </p:cNvSpPr>
          <p:nvPr>
            <p:custDataLst>
              <p:tags r:id="rId3"/>
            </p:custDataLst>
          </p:nvPr>
        </p:nvSpPr>
        <p:spPr>
          <a:xfrm>
            <a:off x="1246505" y="4481195"/>
            <a:ext cx="9699625" cy="1889125"/>
          </a:xfrm>
          <a:prstGeom prst="rect">
            <a:avLst/>
          </a:prstGeom>
        </p:spPr>
        <p:txBody>
          <a:bodyPr vert="horz" lIns="91440" tIns="45720" rIns="91440" bIns="45720" rtlCol="0">
            <a:normAutofit lnSpcReduction="10000"/>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altLang="zh-CN" sz="2000" dirty="0">
                <a:latin typeface="Arial" panose="020B0604020202020204" pitchFamily="34" charset="0"/>
                <a:ea typeface="微软雅黑" panose="020B0503020204020204" pitchFamily="34" charset="-122"/>
                <a:sym typeface="+mn-ea"/>
              </a:rPr>
              <a:t>       </a:t>
            </a:r>
            <a:r>
              <a:rPr lang="zh-CN" altLang="en-US" sz="2000" dirty="0">
                <a:latin typeface="Arial" panose="020B0604020202020204" pitchFamily="34" charset="0"/>
                <a:ea typeface="微软雅黑" panose="020B0503020204020204" pitchFamily="34" charset="-122"/>
                <a:sym typeface="+mn-ea"/>
              </a:rPr>
              <a:t>假设背包最大重量</a:t>
            </a:r>
            <a:r>
              <a:rPr lang="en-US" altLang="zh-CN" sz="2000" dirty="0">
                <a:latin typeface="Arial" panose="020B0604020202020204" pitchFamily="34" charset="0"/>
                <a:ea typeface="微软雅黑" panose="020B0503020204020204" pitchFamily="34" charset="-122"/>
                <a:sym typeface="+mn-ea"/>
              </a:rPr>
              <a:t>m=10</a:t>
            </a:r>
            <a:r>
              <a:rPr lang="zh-CN" altLang="en-US" sz="2000" dirty="0">
                <a:latin typeface="Arial" panose="020B0604020202020204" pitchFamily="34" charset="0"/>
                <a:ea typeface="微软雅黑" panose="020B0503020204020204" pitchFamily="34" charset="-122"/>
                <a:sym typeface="+mn-ea"/>
              </a:rPr>
              <a:t>，按照部分背包做法，先选择性价比为</a:t>
            </a:r>
            <a:r>
              <a:rPr lang="en-US" altLang="zh-CN" sz="2000" dirty="0">
                <a:latin typeface="Arial" panose="020B0604020202020204" pitchFamily="34" charset="0"/>
                <a:ea typeface="微软雅黑" panose="020B0503020204020204" pitchFamily="34" charset="-122"/>
                <a:sym typeface="+mn-ea"/>
              </a:rPr>
              <a:t>2.11</a:t>
            </a:r>
            <a:r>
              <a:rPr lang="zh-CN" altLang="en-US" sz="2000" dirty="0">
                <a:latin typeface="Arial" panose="020B0604020202020204" pitchFamily="34" charset="0"/>
                <a:ea typeface="微软雅黑" panose="020B0503020204020204" pitchFamily="34" charset="-122"/>
                <a:sym typeface="+mn-ea"/>
              </a:rPr>
              <a:t>的物品，得到总价值</a:t>
            </a:r>
            <a:r>
              <a:rPr lang="en-US" altLang="zh-CN" sz="2000" dirty="0">
                <a:latin typeface="Arial" panose="020B0604020202020204" pitchFamily="34" charset="0"/>
                <a:ea typeface="微软雅黑" panose="020B0503020204020204" pitchFamily="34" charset="-122"/>
                <a:sym typeface="+mn-ea"/>
              </a:rPr>
              <a:t>19</a:t>
            </a:r>
            <a:r>
              <a:rPr lang="zh-CN" altLang="en-US" sz="2000" dirty="0">
                <a:latin typeface="Arial" panose="020B0604020202020204" pitchFamily="34" charset="0"/>
                <a:ea typeface="微软雅黑" panose="020B0503020204020204" pitchFamily="34" charset="-122"/>
                <a:sym typeface="+mn-ea"/>
              </a:rPr>
              <a:t>，背包剩余容量</a:t>
            </a:r>
            <a:r>
              <a:rPr lang="en-US" altLang="zh-CN" sz="2000" dirty="0">
                <a:latin typeface="Arial" panose="020B0604020202020204" pitchFamily="34" charset="0"/>
                <a:ea typeface="微软雅黑" panose="020B0503020204020204" pitchFamily="34" charset="-122"/>
                <a:sym typeface="+mn-ea"/>
              </a:rPr>
              <a:t>1</a:t>
            </a:r>
            <a:r>
              <a:rPr lang="zh-CN" altLang="en-US" sz="2000" dirty="0">
                <a:latin typeface="Arial" panose="020B0604020202020204" pitchFamily="34" charset="0"/>
                <a:ea typeface="微软雅黑" panose="020B0503020204020204" pitchFamily="34" charset="-122"/>
                <a:sym typeface="+mn-ea"/>
              </a:rPr>
              <a:t>，无法再装其他物品，结束，答案为</a:t>
            </a:r>
            <a:r>
              <a:rPr lang="en-US" altLang="zh-CN" sz="2000" dirty="0">
                <a:latin typeface="Arial" panose="020B0604020202020204" pitchFamily="34" charset="0"/>
                <a:ea typeface="微软雅黑" panose="020B0503020204020204" pitchFamily="34" charset="-122"/>
                <a:sym typeface="+mn-ea"/>
              </a:rPr>
              <a:t>19</a:t>
            </a:r>
            <a:r>
              <a:rPr lang="zh-CN" altLang="en-US" sz="2000" dirty="0">
                <a:latin typeface="Arial" panose="020B0604020202020204" pitchFamily="34" charset="0"/>
                <a:ea typeface="微软雅黑" panose="020B0503020204020204" pitchFamily="34" charset="-122"/>
                <a:sym typeface="+mn-ea"/>
              </a:rPr>
              <a:t>。但其实还有比</a:t>
            </a:r>
            <a:r>
              <a:rPr lang="en-US" altLang="zh-CN" sz="2000" dirty="0">
                <a:latin typeface="Arial" panose="020B0604020202020204" pitchFamily="34" charset="0"/>
                <a:ea typeface="微软雅黑" panose="020B0503020204020204" pitchFamily="34" charset="-122"/>
                <a:sym typeface="+mn-ea"/>
              </a:rPr>
              <a:t>19</a:t>
            </a:r>
            <a:r>
              <a:rPr lang="zh-CN" altLang="en-US" sz="2000" dirty="0">
                <a:latin typeface="Arial" panose="020B0604020202020204" pitchFamily="34" charset="0"/>
                <a:ea typeface="微软雅黑" panose="020B0503020204020204" pitchFamily="34" charset="-122"/>
                <a:sym typeface="+mn-ea"/>
              </a:rPr>
              <a:t>更大的选法，即选重量为</a:t>
            </a:r>
            <a:r>
              <a:rPr lang="en-US" altLang="zh-CN" sz="2000" dirty="0">
                <a:latin typeface="Arial" panose="020B0604020202020204" pitchFamily="34" charset="0"/>
                <a:ea typeface="微软雅黑" panose="020B0503020204020204" pitchFamily="34" charset="-122"/>
                <a:sym typeface="+mn-ea"/>
              </a:rPr>
              <a:t>5</a:t>
            </a:r>
            <a:r>
              <a:rPr lang="zh-CN" altLang="en-US" sz="2000" dirty="0">
                <a:latin typeface="Arial" panose="020B0604020202020204" pitchFamily="34" charset="0"/>
                <a:ea typeface="微软雅黑" panose="020B0503020204020204" pitchFamily="34" charset="-122"/>
                <a:sym typeface="+mn-ea"/>
              </a:rPr>
              <a:t>、</a:t>
            </a:r>
            <a:r>
              <a:rPr lang="en-US" altLang="zh-CN" sz="2000" dirty="0">
                <a:latin typeface="Arial" panose="020B0604020202020204" pitchFamily="34" charset="0"/>
                <a:ea typeface="微软雅黑" panose="020B0503020204020204" pitchFamily="34" charset="-122"/>
                <a:sym typeface="+mn-ea"/>
              </a:rPr>
              <a:t>3</a:t>
            </a:r>
            <a:r>
              <a:rPr lang="zh-CN" altLang="en-US" sz="2000" dirty="0">
                <a:latin typeface="Arial" panose="020B0604020202020204" pitchFamily="34" charset="0"/>
                <a:ea typeface="微软雅黑" panose="020B0503020204020204" pitchFamily="34" charset="-122"/>
                <a:sym typeface="+mn-ea"/>
              </a:rPr>
              <a:t>、</a:t>
            </a:r>
            <a:r>
              <a:rPr lang="en-US" altLang="zh-CN" sz="2000" dirty="0">
                <a:latin typeface="Arial" panose="020B0604020202020204" pitchFamily="34" charset="0"/>
                <a:ea typeface="微软雅黑" panose="020B0503020204020204" pitchFamily="34" charset="-122"/>
                <a:sym typeface="+mn-ea"/>
              </a:rPr>
              <a:t>2</a:t>
            </a:r>
            <a:r>
              <a:rPr lang="zh-CN" altLang="en-US" sz="2000" dirty="0">
                <a:latin typeface="Arial" panose="020B0604020202020204" pitchFamily="34" charset="0"/>
                <a:ea typeface="微软雅黑" panose="020B0503020204020204" pitchFamily="34" charset="-122"/>
                <a:sym typeface="+mn-ea"/>
              </a:rPr>
              <a:t>的物品，得到总价值</a:t>
            </a:r>
            <a:r>
              <a:rPr lang="en-US" altLang="zh-CN" sz="2000" dirty="0">
                <a:latin typeface="Arial" panose="020B0604020202020204" pitchFamily="34" charset="0"/>
                <a:ea typeface="微软雅黑" panose="020B0503020204020204" pitchFamily="34" charset="-122"/>
                <a:sym typeface="+mn-ea"/>
              </a:rPr>
              <a:t>20</a:t>
            </a:r>
            <a:r>
              <a:rPr lang="zh-CN" altLang="en-US" sz="2000" dirty="0">
                <a:latin typeface="Arial" panose="020B0604020202020204" pitchFamily="34" charset="0"/>
                <a:ea typeface="微软雅黑" panose="020B0503020204020204" pitchFamily="34" charset="-122"/>
                <a:sym typeface="+mn-ea"/>
              </a:rPr>
              <a:t>。</a:t>
            </a:r>
            <a:endParaRPr lang="zh-CN" altLang="en-US" sz="2000" dirty="0">
              <a:latin typeface="Arial" panose="020B0604020202020204" pitchFamily="34" charset="0"/>
              <a:ea typeface="微软雅黑" panose="020B0503020204020204" pitchFamily="34" charset="-122"/>
              <a:sym typeface="+mn-ea"/>
            </a:endParaRPr>
          </a:p>
          <a:p>
            <a:pPr marL="0" indent="0" algn="l">
              <a:buNone/>
            </a:pPr>
            <a:r>
              <a:rPr lang="en-US" altLang="zh-CN" sz="2000" dirty="0">
                <a:latin typeface="Arial" panose="020B0604020202020204" pitchFamily="34" charset="0"/>
                <a:ea typeface="微软雅黑" panose="020B0503020204020204" pitchFamily="34" charset="-122"/>
                <a:sym typeface="+mn-ea"/>
              </a:rPr>
              <a:t>       </a:t>
            </a:r>
            <a:r>
              <a:rPr lang="zh-CN" altLang="en-US" sz="2000" dirty="0">
                <a:latin typeface="Arial" panose="020B0604020202020204" pitchFamily="34" charset="0"/>
                <a:ea typeface="微软雅黑" panose="020B0503020204020204" pitchFamily="34" charset="-122"/>
                <a:sym typeface="+mn-ea"/>
              </a:rPr>
              <a:t>不是选择当前最优策略，而应是寻找全局最优解</a:t>
            </a:r>
            <a:r>
              <a:rPr lang="en-US" altLang="zh-CN" sz="2000" dirty="0">
                <a:latin typeface="Arial" panose="020B0604020202020204" pitchFamily="34" charset="0"/>
                <a:ea typeface="微软雅黑" panose="020B0503020204020204" pitchFamily="34" charset="-122"/>
                <a:sym typeface="+mn-ea"/>
              </a:rPr>
              <a:t>-&gt;</a:t>
            </a:r>
            <a:r>
              <a:rPr lang="zh-CN" altLang="en-US" sz="2000" dirty="0">
                <a:latin typeface="Arial" panose="020B0604020202020204" pitchFamily="34" charset="0"/>
                <a:ea typeface="微软雅黑" panose="020B0503020204020204" pitchFamily="34" charset="-122"/>
                <a:sym typeface="+mn-ea"/>
              </a:rPr>
              <a:t>动态规划</a:t>
            </a:r>
            <a:endParaRPr lang="zh-CN" altLang="en-US" sz="2000" dirty="0">
              <a:latin typeface="Arial" panose="020B0604020202020204" pitchFamily="34" charset="0"/>
              <a:ea typeface="微软雅黑" panose="020B0503020204020204" pitchFamily="34" charset="-122"/>
              <a:sym typeface="+mn-ea"/>
            </a:endParaRPr>
          </a:p>
          <a:p>
            <a:pPr marL="0" indent="0">
              <a:buNone/>
            </a:pPr>
            <a:endParaRPr lang="zh-CN" altLang="en-US" dirty="0">
              <a:cs typeface="微软雅黑" panose="020B0503020204020204" pitchFamily="34" charset="-122"/>
            </a:endParaRPr>
          </a:p>
        </p:txBody>
      </p:sp>
      <p:graphicFrame>
        <p:nvGraphicFramePr>
          <p:cNvPr id="9" name="表格 8"/>
          <p:cNvGraphicFramePr/>
          <p:nvPr/>
        </p:nvGraphicFramePr>
        <p:xfrm>
          <a:off x="1828800" y="2857500"/>
          <a:ext cx="8533765" cy="1143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lgn="ctr">
                        <a:buNone/>
                      </a:pPr>
                      <a:r>
                        <a:rPr lang="en-US" altLang="zh-CN"/>
                        <a:t>W </a:t>
                      </a:r>
                      <a:r>
                        <a:rPr lang="zh-CN" altLang="en-US"/>
                        <a:t>重量</a:t>
                      </a:r>
                      <a:endParaRPr lang="zh-CN" altLang="en-US"/>
                    </a:p>
                  </a:txBody>
                  <a:tcPr/>
                </a:tc>
                <a:tc>
                  <a:txBody>
                    <a:bodyPr/>
                    <a:p>
                      <a:pPr algn="ctr">
                        <a:buNone/>
                      </a:pPr>
                      <a:r>
                        <a:rPr lang="en-US" altLang="zh-CN"/>
                        <a:t>9</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2</a:t>
                      </a:r>
                      <a:endParaRPr lang="en-US" altLang="zh-CN"/>
                    </a:p>
                  </a:txBody>
                  <a:tcPr/>
                </a:tc>
              </a:tr>
              <a:tr h="381000">
                <a:tc>
                  <a:txBody>
                    <a:bodyPr/>
                    <a:p>
                      <a:pPr algn="ctr">
                        <a:buNone/>
                      </a:pPr>
                      <a:r>
                        <a:rPr lang="en-US" altLang="zh-CN"/>
                        <a:t>V </a:t>
                      </a:r>
                      <a:r>
                        <a:rPr lang="zh-CN" altLang="en-US"/>
                        <a:t>价值</a:t>
                      </a:r>
                      <a:endParaRPr lang="zh-CN" altLang="en-US"/>
                    </a:p>
                  </a:txBody>
                  <a:tcPr/>
                </a:tc>
                <a:tc>
                  <a:txBody>
                    <a:bodyPr/>
                    <a:p>
                      <a:pPr algn="ctr">
                        <a:buNone/>
                      </a:pPr>
                      <a:r>
                        <a:rPr lang="en-US" altLang="zh-CN"/>
                        <a:t>19</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4</a:t>
                      </a:r>
                      <a:endParaRPr lang="en-US" altLang="zh-CN"/>
                    </a:p>
                  </a:txBody>
                  <a:tcPr/>
                </a:tc>
              </a:tr>
              <a:tr h="381000">
                <a:tc>
                  <a:txBody>
                    <a:bodyPr/>
                    <a:p>
                      <a:pPr algn="ctr">
                        <a:buNone/>
                      </a:pPr>
                      <a:r>
                        <a:rPr lang="en-US" altLang="zh-CN"/>
                        <a:t>C </a:t>
                      </a:r>
                      <a:r>
                        <a:rPr lang="zh-CN" altLang="en-US"/>
                        <a:t>性价比</a:t>
                      </a:r>
                      <a:endParaRPr lang="zh-CN" altLang="en-US"/>
                    </a:p>
                  </a:txBody>
                  <a:tcPr/>
                </a:tc>
                <a:tc>
                  <a:txBody>
                    <a:bodyPr/>
                    <a:p>
                      <a:pPr algn="ctr">
                        <a:buNone/>
                      </a:pPr>
                      <a:r>
                        <a:rPr lang="en-US" altLang="zh-CN"/>
                        <a:t>2.11</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r>
            </a:tbl>
          </a:graphicData>
        </a:graphic>
      </p:graphicFrame>
    </p:spTree>
    <p:custDataLst>
      <p:tags r:id="rId4"/>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寻找当前最优策略</a:t>
            </a:r>
            <a:r>
              <a:rPr lang="en-US" altLang="zh-CN" dirty="0"/>
              <a:t>——</a:t>
            </a:r>
            <a:r>
              <a:rPr lang="zh-CN" altLang="en-US" dirty="0"/>
              <a:t>贪心</a:t>
            </a:r>
            <a:endParaRPr lang="zh-CN" altLang="en-US" dirty="0"/>
          </a:p>
        </p:txBody>
      </p:sp>
      <p:sp>
        <p:nvSpPr>
          <p:cNvPr id="5" name="内容占位符 2"/>
          <p:cNvSpPr>
            <a:spLocks noGrp="1"/>
          </p:cNvSpPr>
          <p:nvPr>
            <p:custDataLst>
              <p:tags r:id="rId2"/>
            </p:custDataLst>
          </p:nvPr>
        </p:nvSpPr>
        <p:spPr>
          <a:xfrm>
            <a:off x="694055" y="1633220"/>
            <a:ext cx="10500995" cy="3842385"/>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latin typeface="Arial" panose="020B0604020202020204" pitchFamily="34" charset="0"/>
                <a:ea typeface="微软雅黑" panose="020B0503020204020204" pitchFamily="34" charset="-122"/>
              </a:rPr>
              <a:t>贪心可以由反证法及数学归纳法证明，</a:t>
            </a:r>
            <a:r>
              <a:rPr lang="zh-CN" altLang="en-US" dirty="0">
                <a:latin typeface="Arial" panose="020B0604020202020204" pitchFamily="34" charset="0"/>
                <a:ea typeface="微软雅黑" panose="020B0503020204020204" pitchFamily="34" charset="-122"/>
                <a:sym typeface="+mn-ea"/>
              </a:rPr>
              <a:t>然而在赛场上通常不会给你那么多时间去证明，也不需要你进行严格证明。你只需要把程序写对，交上去能返回正确的结果就好。</a:t>
            </a:r>
            <a:endParaRPr lang="zh-CN" altLang="en-US" dirty="0">
              <a:latin typeface="Arial" panose="020B0604020202020204" pitchFamily="34" charset="0"/>
              <a:ea typeface="微软雅黑" panose="020B0503020204020204" pitchFamily="34" charset="-122"/>
            </a:endParaRPr>
          </a:p>
          <a:p>
            <a:pPr lvl="0">
              <a:lnSpc>
                <a:spcPct val="130000"/>
              </a:lnSpc>
            </a:pPr>
            <a:r>
              <a:rPr lang="zh-CN" altLang="en-US" dirty="0">
                <a:latin typeface="Arial" panose="020B0604020202020204" pitchFamily="34" charset="0"/>
                <a:ea typeface="微软雅黑" panose="020B0503020204020204" pitchFamily="34" charset="-122"/>
                <a:sym typeface="+mn-ea"/>
              </a:rPr>
              <a:t>我们可以通过一些非严格的证明，经验，甚至是直觉来验证贪心法是否正确。或者可以</a:t>
            </a:r>
            <a:r>
              <a:rPr lang="zh-CN" altLang="en-US" dirty="0">
                <a:solidFill>
                  <a:srgbClr val="FF0000"/>
                </a:solidFill>
                <a:latin typeface="Arial" panose="020B0604020202020204" pitchFamily="34" charset="0"/>
                <a:ea typeface="微软雅黑" panose="020B0503020204020204" pitchFamily="34" charset="-122"/>
                <a:sym typeface="+mn-ea"/>
              </a:rPr>
              <a:t>试图找一些反例</a:t>
            </a:r>
            <a:r>
              <a:rPr lang="zh-CN" altLang="en-US" dirty="0">
                <a:latin typeface="Arial" panose="020B0604020202020204" pitchFamily="34" charset="0"/>
                <a:ea typeface="微软雅黑" panose="020B0503020204020204" pitchFamily="34" charset="-122"/>
                <a:sym typeface="+mn-ea"/>
              </a:rPr>
              <a:t>来推翻贪心法。如果找不到，那八成贪心法就是对的。另外，贪心法本身的效率相当高，一些</a:t>
            </a:r>
            <a:r>
              <a:rPr lang="zh-CN" altLang="en-US" dirty="0">
                <a:solidFill>
                  <a:srgbClr val="FF0000"/>
                </a:solidFill>
                <a:latin typeface="Arial" panose="020B0604020202020204" pitchFamily="34" charset="0"/>
                <a:ea typeface="微软雅黑" panose="020B0503020204020204" pitchFamily="34" charset="-122"/>
                <a:sym typeface="+mn-ea"/>
              </a:rPr>
              <a:t>数据范围很大的题目</a:t>
            </a:r>
            <a:r>
              <a:rPr lang="zh-CN" altLang="en-US" dirty="0">
                <a:latin typeface="Arial" panose="020B0604020202020204" pitchFamily="34" charset="0"/>
                <a:ea typeface="微软雅黑" panose="020B0503020204020204" pitchFamily="34" charset="-122"/>
                <a:sym typeface="+mn-ea"/>
              </a:rPr>
              <a:t>往往都是用贪心法来解。</a:t>
            </a:r>
            <a:endParaRPr lang="zh-CN" altLang="en-US" dirty="0">
              <a:latin typeface="Arial" panose="020B0604020202020204" pitchFamily="34" charset="0"/>
              <a:ea typeface="微软雅黑" panose="020B0503020204020204" pitchFamily="34" charset="-122"/>
            </a:endParaRPr>
          </a:p>
          <a:p>
            <a:pPr marL="0" lvl="0" indent="0">
              <a:lnSpc>
                <a:spcPct val="130000"/>
              </a:lnSpc>
              <a:buNone/>
            </a:pPr>
            <a:endParaRPr lang="zh-CN" altLang="en-US" dirty="0"/>
          </a:p>
        </p:txBody>
      </p:sp>
    </p:spTree>
    <p:custDataLst>
      <p:tags r:id="rId3"/>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n-lt"/>
                <a:ea typeface="+mn-ea"/>
                <a:sym typeface="Arial" panose="020B0604020202020204" pitchFamily="34" charset="0"/>
              </a:rPr>
              <a:t>例题及解题策略</a:t>
            </a:r>
            <a:endParaRPr lang="zh-CN" altLang="en-US" dirty="0"/>
          </a:p>
        </p:txBody>
      </p:sp>
      <p:sp>
        <p:nvSpPr>
          <p:cNvPr id="5" name="内容占位符 2"/>
          <p:cNvSpPr>
            <a:spLocks noGrp="1"/>
          </p:cNvSpPr>
          <p:nvPr>
            <p:custDataLst>
              <p:tags r:id="rId2"/>
            </p:custDataLst>
          </p:nvPr>
        </p:nvSpPr>
        <p:spPr>
          <a:xfrm>
            <a:off x="694055" y="1633220"/>
            <a:ext cx="10500995" cy="4711700"/>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30000"/>
              </a:lnSpc>
            </a:pPr>
            <a:r>
              <a:rPr lang="zh-CN" altLang="en-US" dirty="0">
                <a:latin typeface="Arial" panose="020B0604020202020204" pitchFamily="34" charset="0"/>
                <a:ea typeface="微软雅黑" panose="020B0503020204020204" pitchFamily="34" charset="-122"/>
              </a:rPr>
              <a:t>例</a:t>
            </a:r>
            <a:r>
              <a:rPr lang="en-US" altLang="zh-CN" dirty="0">
                <a:latin typeface="Arial" panose="020B0604020202020204" pitchFamily="34" charset="0"/>
                <a:ea typeface="微软雅黑" panose="020B0503020204020204" pitchFamily="34" charset="-122"/>
              </a:rPr>
              <a:t>4.现有一块草坪，长为20米，宽为2米，要在横中心线上放置半径为Ri的喷水装置，每个喷水装置的效果都会让以它为中心的半径为实数Ri(0&lt;Ri&lt;15)的圆被湿润，这有充足的喷水装置i（1&lt;i&lt;600)个，并且一定能把草坪全部湿润，你要做的是：选择尽量少的喷水装置，把整个草坪的全部湿润。</a:t>
            </a:r>
            <a:endParaRPr lang="en-US" altLang="zh-CN" dirty="0">
              <a:latin typeface="Arial" panose="020B0604020202020204" pitchFamily="34" charset="0"/>
              <a:ea typeface="微软雅黑" panose="020B0503020204020204" pitchFamily="34" charset="-122"/>
            </a:endParaRPr>
          </a:p>
          <a:p>
            <a:pPr lvl="0">
              <a:lnSpc>
                <a:spcPct val="130000"/>
              </a:lnSpc>
            </a:pPr>
            <a:endParaRPr lang="en-US" altLang="zh-CN" dirty="0">
              <a:latin typeface="Arial" panose="020B0604020202020204" pitchFamily="34" charset="0"/>
              <a:ea typeface="微软雅黑" panose="020B0503020204020204" pitchFamily="34" charset="-122"/>
            </a:endParaRPr>
          </a:p>
          <a:p>
            <a:pPr lvl="0">
              <a:lnSpc>
                <a:spcPct val="130000"/>
              </a:lnSpc>
            </a:pPr>
            <a:r>
              <a:rPr lang="zh-CN" altLang="en-US" dirty="0">
                <a:latin typeface="Arial" panose="020B0604020202020204" pitchFamily="34" charset="0"/>
                <a:ea typeface="微软雅黑" panose="020B0503020204020204" pitchFamily="34" charset="-122"/>
              </a:rPr>
              <a:t>思路：选择几个能覆盖草坪的半径最大的装置即可使所选装置数量最少。</a:t>
            </a:r>
            <a:endParaRPr lang="zh-CN" altLang="en-US" dirty="0">
              <a:latin typeface="Arial" panose="020B0604020202020204" pitchFamily="34" charset="0"/>
              <a:ea typeface="微软雅黑" panose="020B0503020204020204" pitchFamily="34" charset="-122"/>
            </a:endParaRPr>
          </a:p>
          <a:p>
            <a:pPr marL="0" lvl="0" indent="0">
              <a:lnSpc>
                <a:spcPct val="130000"/>
              </a:lnSpc>
              <a:buNone/>
            </a:pPr>
            <a:endParaRPr lang="zh-CN" altLang="en-US" dirty="0"/>
          </a:p>
        </p:txBody>
      </p:sp>
    </p:spTree>
    <p:custDataLst>
      <p:tags r:id="rId3"/>
    </p:custDataLst>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UNIT_TYPE" val="i"/>
  <p:tag name="KSO_WM_UNIT_ID" val="custom160167_8*i*6"/>
  <p:tag name="KSO_WM_TEMPLATE_CATEGORY" val="custom"/>
  <p:tag name="KSO_WM_TEMPLATE_INDEX" val="160167"/>
  <p:tag name="KSO_WM_UNIT_INDEX" val="6"/>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8*a*1"/>
  <p:tag name="KSO_WM_UNIT_CLEAR" val="1"/>
  <p:tag name="KSO_WM_UNIT_LAYERLEVEL" val="1"/>
  <p:tag name="KSO_WM_UNIT_VALUE" val="6"/>
  <p:tag name="KSO_WM_UNIT_ISCONTENTSTITLE" val="1"/>
  <p:tag name="KSO_WM_UNIT_HIGHLIGHT" val="0"/>
  <p:tag name="KSO_WM_UNIT_COMPATIBLE" val="0"/>
  <p:tag name="KSO_WM_UNIT_PRESET_TEXT" val="CONTENTS"/>
</p:tagLst>
</file>

<file path=ppt/tags/tag12.xml><?xml version="1.0" encoding="utf-8"?>
<p:tagLst xmlns:p="http://schemas.openxmlformats.org/presentationml/2006/main">
  <p:tag name="KSO_WM_TAG_VERSION" val="1.0"/>
  <p:tag name="KSO_WM_BEAUTIFY_FLAG" val="#wm#"/>
  <p:tag name="KSO_WM_UNIT_TYPE" val="i"/>
  <p:tag name="KSO_WM_UNIT_ID" val="custom160167_8*i*8"/>
  <p:tag name="KSO_WM_TEMPLATE_CATEGORY" val="custom"/>
  <p:tag name="KSO_WM_TEMPLATE_INDEX" val="160167"/>
  <p:tag name="KSO_WM_UNIT_INDEX" val="8"/>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1"/>
  <p:tag name="KSO_WM_UNIT_ID" val="custom160167_8*l_i*1_1"/>
  <p:tag name="KSO_WM_UNIT_CLEAR" val="1"/>
  <p:tag name="KSO_WM_UNIT_LAYERLEVEL" val="1_1"/>
  <p:tag name="KSO_WM_DIAGRAM_GROUP_CODE" val="l1-1"/>
  <p:tag name="KSO_WM_UNIT_FILL_FORE_SCHEMECOLOR_INDEX" val="14"/>
  <p:tag name="KSO_WM_UNIT_FILL_TYPE" val="1"/>
  <p:tag name="KSO_WM_UNIT_LINE_FORE_SCHEMECOLOR_INDEX" val="14"/>
  <p:tag name="KSO_WM_UNIT_LINE_FILL_TYPE" val="2"/>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2"/>
  <p:tag name="KSO_WM_UNIT_ID" val="custom160167_8*l_i*1_2"/>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3"/>
  <p:tag name="KSO_WM_UNIT_ID" val="custom160167_8*l_i*1_3"/>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4"/>
  <p:tag name="KSO_WM_UNIT_ID" val="custom160167_8*l_i*1_4"/>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h_f"/>
  <p:tag name="KSO_WM_UNIT_INDEX" val="1_1_1"/>
  <p:tag name="KSO_WM_UNIT_ID" val="custom160167_8*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SHADOW_SCHEMECOLOR_INDEX" val="16"/>
  <p:tag name="KSO_WM_UNIT_USESOURCEFORMAT_APPLY" val="1"/>
</p:tagLst>
</file>

<file path=ppt/tags/tag18.xml><?xml version="1.0" encoding="utf-8"?>
<p:tagLst xmlns:p="http://schemas.openxmlformats.org/presentationml/2006/main">
  <p:tag name="KSO_WM_TAG_VERSION" val="1.0"/>
  <p:tag name="KSO_WM_BEAUTIFY_FLAG" val="#wm#"/>
  <p:tag name="KSO_WM_UNIT_TYPE" val="i"/>
  <p:tag name="KSO_WM_UNIT_ID" val="custom160167_8*i*18"/>
  <p:tag name="KSO_WM_TEMPLATE_CATEGORY" val="custom"/>
  <p:tag name="KSO_WM_TEMPLATE_INDEX" val="160167"/>
  <p:tag name="KSO_WM_UNIT_INDEX" val="18"/>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5"/>
  <p:tag name="KSO_WM_UNIT_ID" val="custom160167_8*l_i*1_5"/>
  <p:tag name="KSO_WM_UNIT_CLEAR" val="1"/>
  <p:tag name="KSO_WM_UNIT_LAYERLEVEL" val="1_1"/>
  <p:tag name="KSO_WM_DIAGRAM_GROUP_CODE" val="l1-1"/>
  <p:tag name="KSO_WM_UNIT_FILL_FORE_SCHEMECOLOR_INDEX" val="14"/>
  <p:tag name="KSO_WM_UNIT_FILL_TYPE" val="1"/>
  <p:tag name="KSO_WM_UNIT_LINE_FORE_SCHEMECOLOR_INDEX" val="14"/>
  <p:tag name="KSO_WM_UNIT_LINE_FILL_TYPE" val="2"/>
  <p:tag name="KSO_WM_UNIT_USESOURCEFORMAT_APPLY" val="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67"/>
  <p:tag name="KSO_WM_UNIT_TYPE" val="b"/>
  <p:tag name="KSO_WM_UNIT_INDEX" val="1"/>
  <p:tag name="KSO_WM_UNIT_ID" val="custom160167_1*b*1"/>
  <p:tag name="KSO_WM_UNIT_CLEAR" val="1"/>
  <p:tag name="KSO_WM_UNIT_LAYERLEVEL" val="1"/>
  <p:tag name="KSO_WM_UNIT_VALUE" val="120"/>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6"/>
  <p:tag name="KSO_WM_UNIT_ID" val="custom160167_8*l_i*1_6"/>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7"/>
  <p:tag name="KSO_WM_UNIT_ID" val="custom160167_8*l_i*1_7"/>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8"/>
  <p:tag name="KSO_WM_UNIT_ID" val="custom160167_8*l_i*1_8"/>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h_f"/>
  <p:tag name="KSO_WM_UNIT_INDEX" val="1_2_1"/>
  <p:tag name="KSO_WM_UNIT_ID" val="custom160167_8*l_h_f*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SHADOW_SCHEMECOLOR_INDEX" val="16"/>
  <p:tag name="KSO_WM_UNIT_USESOURCEFORMAT_APPLY" val="1"/>
</p:tagLst>
</file>

<file path=ppt/tags/tag24.xml><?xml version="1.0" encoding="utf-8"?>
<p:tagLst xmlns:p="http://schemas.openxmlformats.org/presentationml/2006/main">
  <p:tag name="KSO_WM_TAG_VERSION" val="1.0"/>
  <p:tag name="KSO_WM_BEAUTIFY_FLAG" val="#wm#"/>
  <p:tag name="KSO_WM_UNIT_TYPE" val="i"/>
  <p:tag name="KSO_WM_UNIT_ID" val="custom160167_8*i*28"/>
  <p:tag name="KSO_WM_TEMPLATE_CATEGORY" val="custom"/>
  <p:tag name="KSO_WM_TEMPLATE_INDEX" val="160167"/>
  <p:tag name="KSO_WM_UNIT_INDEX" val="28"/>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9"/>
  <p:tag name="KSO_WM_UNIT_ID" val="custom160167_8*l_i*1_9"/>
  <p:tag name="KSO_WM_UNIT_CLEAR" val="1"/>
  <p:tag name="KSO_WM_UNIT_LAYERLEVEL" val="1_1"/>
  <p:tag name="KSO_WM_DIAGRAM_GROUP_CODE" val="l1-1"/>
  <p:tag name="KSO_WM_UNIT_FILL_FORE_SCHEMECOLOR_INDEX" val="14"/>
  <p:tag name="KSO_WM_UNIT_FILL_TYPE" val="1"/>
  <p:tag name="KSO_WM_UNIT_LINE_FORE_SCHEMECOLOR_INDEX" val="14"/>
  <p:tag name="KSO_WM_UNIT_LINE_FILL_TYPE" val="2"/>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10"/>
  <p:tag name="KSO_WM_UNIT_ID" val="custom160167_8*l_i*1_10"/>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11"/>
  <p:tag name="KSO_WM_UNIT_ID" val="custom160167_8*l_i*1_11"/>
  <p:tag name="KSO_WM_UNIT_CLEAR" val="1"/>
  <p:tag name="KSO_WM_UNIT_LAYERLEVEL" val="1_1"/>
  <p:tag name="KSO_WM_DIAGRAM_GROUP_CODE" val="l1-1"/>
  <p:tag name="KSO_WM_UNIT_FILL_FORE_SCHEMECOLOR_INDEX" val="14"/>
  <p:tag name="KSO_WM_UNI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i"/>
  <p:tag name="KSO_WM_UNIT_INDEX" val="1_12"/>
  <p:tag name="KSO_WM_UNIT_ID" val="custom160167_8*l_i*1_1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67"/>
  <p:tag name="KSO_WM_UNIT_TYPE" val="l_h_f"/>
  <p:tag name="KSO_WM_UNIT_INDEX" val="1_3_1"/>
  <p:tag name="KSO_WM_UNIT_ID" val="custom160167_8*l_h_f*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SHADOW_SCHEMECOLOR_INDEX" val="16"/>
  <p:tag name="KSO_WM_UNIT_USESOURCEFORMAT_APPLY" val="1"/>
</p:tagLst>
</file>

<file path=ppt/tags/tag3.xml><?xml version="1.0" encoding="utf-8"?>
<p:tagLst xmlns:p="http://schemas.openxmlformats.org/presentationml/2006/main">
  <p:tag name="KSO_WM_TEMPLATE_THUMBS_INDEX" val="1、4、5、8、12、16、20、25、26、27"/>
  <p:tag name="KSO_WM_TEMPLATE_CATEGORY" val="custom"/>
  <p:tag name="KSO_WM_TEMPLATE_INDEX" val="160167"/>
  <p:tag name="KSO_WM_TAG_VERSION" val="1.0"/>
  <p:tag name="KSO_WM_SLIDE_ID" val="custom160167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p="http://schemas.openxmlformats.org/presentationml/2006/main">
  <p:tag name="PAGETYPE" val="目录页"/>
  <p:tag name="KSO_WM_TEMPLATE_CATEGORY" val="custom"/>
  <p:tag name="KSO_WM_TEMPLATE_INDEX" val="160167"/>
  <p:tag name="KSO_WM_TAG_VERSION" val="1.0"/>
  <p:tag name="KSO_WM_SLIDE_ID" val="custom160167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2*f*1"/>
  <p:tag name="KSO_WM_UNIT_CLEAR" val="1"/>
  <p:tag name="KSO_WM_UNIT_LAYERLEVEL" val="1"/>
  <p:tag name="KSO_WM_UNIT_VALUE" val="363"/>
  <p:tag name="KSO_WM_UNIT_HIGHLIGHT" val="0"/>
  <p:tag name="KSO_WM_UNIT_COMPATIBLE" val="0"/>
  <p:tag name="KSO_WM_UNIT_PRESET_TEXT_INDEX" val="4"/>
  <p:tag name="KSO_WM_UNIT_PRESET_TEXT_LEN" val="199"/>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34.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37.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2*f*1"/>
  <p:tag name="KSO_WM_UNIT_CLEAR" val="1"/>
  <p:tag name="KSO_WM_UNIT_LAYERLEVEL" val="1"/>
  <p:tag name="KSO_WM_UNIT_VALUE" val="363"/>
  <p:tag name="KSO_WM_UNIT_HIGHLIGHT" val="0"/>
  <p:tag name="KSO_WM_UNIT_COMPATIBLE" val="0"/>
  <p:tag name="KSO_WM_UNIT_PRESET_TEXT_INDEX" val="4"/>
  <p:tag name="KSO_WM_UNIT_PRESET_TEXT_LEN" val="199"/>
</p:tagLst>
</file>

<file path=ppt/tags/tag4.xml><?xml version="1.0" encoding="utf-8"?>
<p:tagLst xmlns:p="http://schemas.openxmlformats.org/presentationml/2006/main">
  <p:tag name="KSO_WM_TAG_VERSION" val="1.0"/>
  <p:tag name="KSO_WM_BEAUTIFY_FLAG" val="#wm#"/>
  <p:tag name="KSO_WM_UNIT_TYPE" val="i"/>
  <p:tag name="KSO_WM_UNIT_ID" val="custom160167_8*i*0"/>
  <p:tag name="KSO_WM_TEMPLATE_CATEGORY" val="custom"/>
  <p:tag name="KSO_WM_TEMPLATE_INDEX" val="160167"/>
  <p:tag name="KSO_WM_UNIT_INDEX" val="0"/>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2*f*1"/>
  <p:tag name="KSO_WM_UNIT_CLEAR" val="1"/>
  <p:tag name="KSO_WM_UNIT_LAYERLEVEL" val="1"/>
  <p:tag name="KSO_WM_UNIT_VALUE" val="363"/>
  <p:tag name="KSO_WM_UNIT_HIGHLIGHT" val="0"/>
  <p:tag name="KSO_WM_UNIT_COMPATIBLE" val="0"/>
  <p:tag name="KSO_WM_UNIT_PRESET_TEXT_INDEX" val="4"/>
  <p:tag name="KSO_WM_UNIT_PRESET_TEXT_LEN" val="199"/>
</p:tagLst>
</file>

<file path=ppt/tags/tag41.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44.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2*f*1"/>
  <p:tag name="KSO_WM_UNIT_CLEAR" val="1"/>
  <p:tag name="KSO_WM_UNIT_LAYERLEVEL" val="1"/>
  <p:tag name="KSO_WM_UNIT_VALUE" val="363"/>
  <p:tag name="KSO_WM_UNIT_HIGHLIGHT" val="0"/>
  <p:tag name="KSO_WM_UNIT_COMPATIBLE" val="0"/>
  <p:tag name="KSO_WM_UNIT_PRESET_TEXT_INDEX" val="4"/>
  <p:tag name="KSO_WM_UNIT_PRESET_TEXT_LEN" val="199"/>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2*f*1"/>
  <p:tag name="KSO_WM_UNIT_CLEAR" val="1"/>
  <p:tag name="KSO_WM_UNIT_LAYERLEVEL" val="1"/>
  <p:tag name="KSO_WM_UNIT_VALUE" val="363"/>
  <p:tag name="KSO_WM_UNIT_HIGHLIGHT" val="0"/>
  <p:tag name="KSO_WM_UNIT_COMPATIBLE" val="0"/>
  <p:tag name="KSO_WM_UNIT_PRESET_TEXT_INDEX" val="4"/>
  <p:tag name="KSO_WM_UNIT_PRESET_TEXT_LEN" val="199"/>
</p:tagLst>
</file>

<file path=ppt/tags/tag48.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160167_8*i*1"/>
  <p:tag name="KSO_WM_TEMPLATE_CATEGORY" val="custom"/>
  <p:tag name="KSO_WM_TEMPLATE_INDEX" val="160167"/>
  <p:tag name="KSO_WM_UNIT_INDEX" val="1"/>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51.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54.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57.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6.xml><?xml version="1.0" encoding="utf-8"?>
<p:tagLst xmlns:p="http://schemas.openxmlformats.org/presentationml/2006/main">
  <p:tag name="KSO_WM_TAG_VERSION" val="1.0"/>
  <p:tag name="KSO_WM_BEAUTIFY_FLAG" val="#wm#"/>
  <p:tag name="KSO_WM_UNIT_TYPE" val="i"/>
  <p:tag name="KSO_WM_UNIT_ID" val="custom160167_8*i*2"/>
  <p:tag name="KSO_WM_TEMPLATE_CATEGORY" val="custom"/>
  <p:tag name="KSO_WM_TEMPLATE_INDEX" val="160167"/>
  <p:tag name="KSO_WM_UNIT_INDEX" val="2"/>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61.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67.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7.xml><?xml version="1.0" encoding="utf-8"?>
<p:tagLst xmlns:p="http://schemas.openxmlformats.org/presentationml/2006/main">
  <p:tag name="KSO_WM_TAG_VERSION" val="1.0"/>
  <p:tag name="KSO_WM_BEAUTIFY_FLAG" val="#wm#"/>
  <p:tag name="KSO_WM_UNIT_TYPE" val="i"/>
  <p:tag name="KSO_WM_UNIT_ID" val="custom160167_8*i*3"/>
  <p:tag name="KSO_WM_TEMPLATE_CATEGORY" val="custom"/>
  <p:tag name="KSO_WM_TEMPLATE_INDEX" val="160167"/>
  <p:tag name="KSO_WM_UNIT_INDEX" val="3"/>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72.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76.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79.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8.xml><?xml version="1.0" encoding="utf-8"?>
<p:tagLst xmlns:p="http://schemas.openxmlformats.org/presentationml/2006/main">
  <p:tag name="KSO_WM_TAG_VERSION" val="1.0"/>
  <p:tag name="KSO_WM_BEAUTIFY_FLAG" val="#wm#"/>
  <p:tag name="KSO_WM_UNIT_TYPE" val="i"/>
  <p:tag name="KSO_WM_UNIT_ID" val="custom160167_8*i*4"/>
  <p:tag name="KSO_WM_TEMPLATE_CATEGORY" val="custom"/>
  <p:tag name="KSO_WM_TEMPLATE_INDEX" val="160167"/>
  <p:tag name="KSO_WM_UNIT_INDEX" val="4"/>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82.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67"/>
  <p:tag name="KSO_WM_UNIT_TYPE" val="f"/>
  <p:tag name="KSO_WM_UNIT_INDEX" val="1"/>
  <p:tag name="KSO_WM_UNIT_ID" val="custom160167_3*f*1"/>
  <p:tag name="KSO_WM_UNIT_CLEAR" val="1"/>
  <p:tag name="KSO_WM_UNIT_LAYERLEVEL" val="1"/>
  <p:tag name="KSO_WM_UNIT_VALUE" val="165"/>
  <p:tag name="KSO_WM_UNIT_HIGHLIGHT" val="0"/>
  <p:tag name="KSO_WM_UNIT_COMPATIBLE" val="0"/>
  <p:tag name="KSO_WM_UNIT_PRESET_TEXT_INDEX" val="4"/>
  <p:tag name="KSO_WM_UNIT_PRESET_TEXT_LEN" val="166"/>
</p:tagLst>
</file>

<file path=ppt/tags/tag85.xml><?xml version="1.0" encoding="utf-8"?>
<p:tagLst xmlns:p="http://schemas.openxmlformats.org/presentationml/2006/main">
  <p:tag name="PAGETYPE" val="图表页"/>
  <p:tag name="KSO_WM_TEMPLATE_CATEGORY" val="custom"/>
  <p:tag name="KSO_WM_TEMPLATE_INDEX" val="160167"/>
  <p:tag name="KSO_WM_TAG_VERSION" val="1.0"/>
  <p:tag name="KSO_WM_SLIDE_ID" val="custom160167_2"/>
  <p:tag name="KSO_WM_SLIDE_INDEX" val="2"/>
  <p:tag name="KSO_WM_SLIDE_ITEM_CNT" val="1"/>
  <p:tag name="KSO_WM_SLIDE_LAYOUT" val="a_f"/>
  <p:tag name="KSO_WM_SLIDE_LAYOUT_CNT" val="1_1"/>
  <p:tag name="KSO_WM_SLIDE_TYPE" val="text"/>
  <p:tag name="KSO_WM_BEAUTIFY_FLAG" val="#wm#"/>
  <p:tag name="KSO_WM_SLIDE_POSITION" val="66*75"/>
  <p:tag name="KSO_WM_SLIDE_SIZE" val="828*41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67"/>
  <p:tag name="KSO_WM_UNIT_TYPE" val="a"/>
  <p:tag name="KSO_WM_UNIT_INDEX" val="1"/>
  <p:tag name="KSO_WM_UNIT_ID" val="custom160167_27*a*1"/>
  <p:tag name="KSO_WM_UNIT_CLEAR" val="1"/>
  <p:tag name="KSO_WM_UNIT_LAYERLEVEL" val="1"/>
  <p:tag name="KSO_WM_UNIT_VALUE" val="7"/>
  <p:tag name="KSO_WM_UNIT_ISCONTENTSTITLE" val="0"/>
  <p:tag name="KSO_WM_UNIT_HIGHLIGHT" val="0"/>
  <p:tag name="KSO_WM_UNIT_COMPATIBLE" val="0"/>
  <p:tag name="KSO_WM_UNIT_PRESET_TEXT" val="THANK YOU"/>
</p:tagLst>
</file>

<file path=ppt/tags/tag87.xml><?xml version="1.0" encoding="utf-8"?>
<p:tagLst xmlns:p="http://schemas.openxmlformats.org/presentationml/2006/main">
  <p:tag name="KSO_WM_TEMPLATE_CATEGORY" val="custom"/>
  <p:tag name="KSO_WM_TEMPLATE_INDEX" val="160167"/>
  <p:tag name="KSO_WM_TAG_VERSION" val="1.0"/>
  <p:tag name="KSO_WM_SLIDE_ID" val="custom160167_27"/>
  <p:tag name="KSO_WM_SLIDE_INDEX" val="27"/>
  <p:tag name="KSO_WM_SLIDE_ITEM_CNT" val="1"/>
  <p:tag name="KSO_WM_SLIDE_LAYOUT" val="a"/>
  <p:tag name="KSO_WM_SLIDE_LAYOUT_CNT" val="1"/>
  <p:tag name="KSO_WM_SLIDE_TYPE" val="endPage"/>
  <p:tag name="KSO_WM_BEAUTIFY_FLAG" val="#wm#"/>
</p:tagLst>
</file>

<file path=ppt/tags/tag9.xml><?xml version="1.0" encoding="utf-8"?>
<p:tagLst xmlns:p="http://schemas.openxmlformats.org/presentationml/2006/main">
  <p:tag name="KSO_WM_UNIT_CLEAR" val="1"/>
  <p:tag name="KSO_WM_UNIT_LAYERLEVEL" val="1_1"/>
  <p:tag name="KSO_WM_DIAGRAM_GROUP_CODE" val="l1-1"/>
  <p:tag name="KSO_WM_TAG_VERSION" val="1.0"/>
  <p:tag name="KSO_WM_BEAUTIFY_FLAG" val="#wm#"/>
  <p:tag name="KSO_WM_UNIT_TYPE" val="i"/>
  <p:tag name="KSO_WM_UNIT_ID" val="custom160167_8*i*5"/>
  <p:tag name="KSO_WM_TEMPLATE_CATEGORY" val="custom"/>
  <p:tag name="KSO_WM_TEMPLATE_INDEX" val="160167"/>
  <p:tag name="KSO_WM_UNIT_INDEX" val="5"/>
  <p:tag name="KSO_WM_UNIT_FILL_FORE_SCHEMECOLOR_INDEX" val="6"/>
  <p:tag name="KSO_WM_UNIT_FILL_TYPE" val="1"/>
  <p:tag name="KSO_WM_UNIT_USESOURCEFORMAT_APPLY" val="1"/>
</p:tagLst>
</file>

<file path=ppt/theme/theme1.xml><?xml version="1.0" encoding="utf-8"?>
<a:theme xmlns:a="http://schemas.openxmlformats.org/drawingml/2006/main" name="自定义设计方案">
  <a:themeElements>
    <a:clrScheme name="自定义 112">
      <a:dk1>
        <a:sysClr val="windowText" lastClr="000000"/>
      </a:dk1>
      <a:lt1>
        <a:sysClr val="window" lastClr="FFFFFF"/>
      </a:lt1>
      <a:dk2>
        <a:srgbClr val="44546A"/>
      </a:dk2>
      <a:lt2>
        <a:srgbClr val="E7E6E6"/>
      </a:lt2>
      <a:accent1>
        <a:srgbClr val="1C8EAD"/>
      </a:accent1>
      <a:accent2>
        <a:srgbClr val="F3C712"/>
      </a:accent2>
      <a:accent3>
        <a:srgbClr val="A5A5A5"/>
      </a:accent3>
      <a:accent4>
        <a:srgbClr val="FFC000"/>
      </a:accent4>
      <a:accent5>
        <a:srgbClr val="4472C4"/>
      </a:accent5>
      <a:accent6>
        <a:srgbClr val="70AD47"/>
      </a:accent6>
      <a:hlink>
        <a:srgbClr val="0563C1"/>
      </a:hlink>
      <a:folHlink>
        <a:srgbClr val="954F72"/>
      </a:folHlink>
    </a:clrScheme>
    <a:fontScheme name="自定义 5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en-US" altLang="zh-CN" sz="2800" b="1"/>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2260</Words>
  <Application>WPS 演示</Application>
  <PresentationFormat>宽屏</PresentationFormat>
  <Paragraphs>178</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Calibri</vt:lpstr>
      <vt:lpstr>Calibri</vt:lpstr>
      <vt:lpstr>微软雅黑</vt:lpstr>
      <vt:lpstr>黑体</vt:lpstr>
      <vt:lpstr>自定义设计方案</vt:lpstr>
      <vt:lpstr>贪心</vt:lpstr>
      <vt:lpstr>PowerPoint 演示文稿</vt:lpstr>
      <vt:lpstr>寻找当前最优策略——贪心</vt:lpstr>
      <vt:lpstr>寻找当前最优策略——贪心</vt:lpstr>
      <vt:lpstr>寻找当前最优策略——贪心</vt:lpstr>
      <vt:lpstr>寻找当前最优策略——贪心</vt:lpstr>
      <vt:lpstr>寻找当前最优策略——贪心</vt:lpstr>
      <vt:lpstr>寻找当前最优策略——贪心</vt:lpstr>
      <vt:lpstr>例题及解题策略</vt:lpstr>
      <vt:lpstr>例题及解题策略</vt:lpstr>
      <vt:lpstr>例题及解题策略</vt:lpstr>
      <vt:lpstr>例题及解题策略</vt:lpstr>
      <vt:lpstr>例题及解题策略</vt:lpstr>
      <vt:lpstr>例题及解题策略</vt:lpstr>
      <vt:lpstr>例题及解题策略</vt:lpstr>
      <vt:lpstr>例题及解题策略</vt:lpstr>
      <vt:lpstr>例题及解题策略</vt:lpstr>
      <vt:lpstr>贪心思想在图论中的应用</vt:lpstr>
      <vt:lpstr>例题及解题策略</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jh</dc:creator>
  <cp:lastModifiedBy>jh</cp:lastModifiedBy>
  <cp:revision>10</cp:revision>
  <dcterms:created xsi:type="dcterms:W3CDTF">2017-01-11T13:33:00Z</dcterms:created>
  <dcterms:modified xsi:type="dcterms:W3CDTF">2017-01-13T06:25:28Z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