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65" r:id="rId4"/>
    <p:sldId id="267" r:id="rId5"/>
    <p:sldId id="274" r:id="rId6"/>
    <p:sldId id="262" r:id="rId7"/>
    <p:sldId id="273" r:id="rId8"/>
    <p:sldId id="271" r:id="rId9"/>
    <p:sldId id="275" r:id="rId10"/>
    <p:sldId id="277" r:id="rId11"/>
    <p:sldId id="276" r:id="rId12"/>
    <p:sldId id="278" r:id="rId13"/>
    <p:sldId id="279" r:id="rId14"/>
    <p:sldId id="263"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闫秀丽" initials="闫" lastIdx="0" clrIdx="0"/>
  <p:cmAuthor id="3" name="fafa" initials="f" lastIdx="2" clrIdx="1"/>
  <p:cmAuthor id="4" name="王习习" initials="王"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13" Type="http://schemas.openxmlformats.org/officeDocument/2006/relationships/tags" Target="../tags/tag19.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tags" Target="../tags/tag18.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tags" Target="../tags/tag17.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 Id="rId1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9"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77.xml"/><Relationship Id="rId7"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s>
</file>

<file path=ppt/slideLayouts/_rels/slideLayout13.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10" Type="http://schemas.openxmlformats.org/officeDocument/2006/relationships/slideMaster" Target="../slideMasters/slideMaster1.xml"/><Relationship Id="rId4" Type="http://schemas.openxmlformats.org/officeDocument/2006/relationships/tags" Target="../tags/tag91.xml"/><Relationship Id="rId9" Type="http://schemas.openxmlformats.org/officeDocument/2006/relationships/tags" Target="../tags/tag96.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4.xml"/><Relationship Id="rId3" Type="http://schemas.openxmlformats.org/officeDocument/2006/relationships/tags" Target="../tags/tag99.xml"/><Relationship Id="rId7" Type="http://schemas.openxmlformats.org/officeDocument/2006/relationships/tags" Target="../tags/tag103.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10" Type="http://schemas.openxmlformats.org/officeDocument/2006/relationships/slideMaster" Target="../slideMasters/slideMaster1.xml"/><Relationship Id="rId4" Type="http://schemas.openxmlformats.org/officeDocument/2006/relationships/tags" Target="../tags/tag100.xml"/><Relationship Id="rId9" Type="http://schemas.openxmlformats.org/officeDocument/2006/relationships/tags" Target="../tags/tag10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1.xml"/><Relationship Id="rId3" Type="http://schemas.openxmlformats.org/officeDocument/2006/relationships/tags" Target="../tags/tag116.xml"/><Relationship Id="rId7" Type="http://schemas.openxmlformats.org/officeDocument/2006/relationships/tags" Target="../tags/tag120.xml"/><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tags" Target="../tags/tag119.xml"/><Relationship Id="rId5" Type="http://schemas.openxmlformats.org/officeDocument/2006/relationships/tags" Target="../tags/tag118.xml"/><Relationship Id="rId10" Type="http://schemas.openxmlformats.org/officeDocument/2006/relationships/slideMaster" Target="../slideMasters/slideMaster1.xml"/><Relationship Id="rId4" Type="http://schemas.openxmlformats.org/officeDocument/2006/relationships/tags" Target="../tags/tag117.xml"/><Relationship Id="rId9" Type="http://schemas.openxmlformats.org/officeDocument/2006/relationships/tags" Target="../tags/tag12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25.xml"/><Relationship Id="rId7" Type="http://schemas.openxmlformats.org/officeDocument/2006/relationships/slideMaster" Target="../slideMasters/slideMaster1.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4" Type="http://schemas.openxmlformats.org/officeDocument/2006/relationships/tags" Target="../tags/tag12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42.xml"/><Relationship Id="rId13" Type="http://schemas.openxmlformats.org/officeDocument/2006/relationships/tags" Target="../tags/tag147.xml"/><Relationship Id="rId3" Type="http://schemas.openxmlformats.org/officeDocument/2006/relationships/tags" Target="../tags/tag137.xml"/><Relationship Id="rId7" Type="http://schemas.openxmlformats.org/officeDocument/2006/relationships/tags" Target="../tags/tag141.xml"/><Relationship Id="rId12" Type="http://schemas.openxmlformats.org/officeDocument/2006/relationships/tags" Target="../tags/tag146.xm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tags" Target="../tags/tag140.xml"/><Relationship Id="rId11" Type="http://schemas.openxmlformats.org/officeDocument/2006/relationships/tags" Target="../tags/tag145.xml"/><Relationship Id="rId5" Type="http://schemas.openxmlformats.org/officeDocument/2006/relationships/tags" Target="../tags/tag139.xml"/><Relationship Id="rId10" Type="http://schemas.openxmlformats.org/officeDocument/2006/relationships/tags" Target="../tags/tag144.xml"/><Relationship Id="rId4" Type="http://schemas.openxmlformats.org/officeDocument/2006/relationships/tags" Target="../tags/tag138.xml"/><Relationship Id="rId9" Type="http://schemas.openxmlformats.org/officeDocument/2006/relationships/tags" Target="../tags/tag143.xml"/><Relationship Id="rId1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slideMaster" Target="../slideMasters/slideMaster2.xml"/><Relationship Id="rId5" Type="http://schemas.openxmlformats.org/officeDocument/2006/relationships/tags" Target="../tags/tag152.xml"/><Relationship Id="rId4" Type="http://schemas.openxmlformats.org/officeDocument/2006/relationships/tags" Target="../tags/tag151.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155.xml"/><Relationship Id="rId7" Type="http://schemas.openxmlformats.org/officeDocument/2006/relationships/slideMaster" Target="../slideMasters/slideMaster2.xml"/><Relationship Id="rId2" Type="http://schemas.openxmlformats.org/officeDocument/2006/relationships/tags" Target="../tags/tag154.xml"/><Relationship Id="rId1" Type="http://schemas.openxmlformats.org/officeDocument/2006/relationships/tags" Target="../tags/tag153.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tags" Target="../tags/tag156.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slideMaster" Target="../slideMasters/slideMaster2.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9"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 Id="rId5" Type="http://schemas.openxmlformats.org/officeDocument/2006/relationships/slideMaster" Target="../slideMasters/slideMaster2.xml"/><Relationship Id="rId4" Type="http://schemas.openxmlformats.org/officeDocument/2006/relationships/tags" Target="../tags/tag176.xml"/></Relationships>
</file>

<file path=ppt/slideLayouts/_rels/slideLayout26.xml.rels><?xml version="1.0" encoding="UTF-8" standalone="yes"?>
<Relationships xmlns="http://schemas.openxmlformats.org/package/2006/relationships"><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 Id="rId4"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slideMaster" Target="../slideMasters/slideMaster2.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tags" Target="../tags/tag185.xml"/><Relationship Id="rId5" Type="http://schemas.openxmlformats.org/officeDocument/2006/relationships/tags" Target="../tags/tag184.xml"/><Relationship Id="rId4" Type="http://schemas.openxmlformats.org/officeDocument/2006/relationships/tags" Target="../tags/tag183.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2.xml"/><Relationship Id="rId5" Type="http://schemas.openxmlformats.org/officeDocument/2006/relationships/tags" Target="../tags/tag190.xml"/><Relationship Id="rId4" Type="http://schemas.openxmlformats.org/officeDocument/2006/relationships/tags" Target="../tags/tag189.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5" Type="http://schemas.openxmlformats.org/officeDocument/2006/relationships/slideMaster" Target="../slideMasters/slideMaster2.xml"/><Relationship Id="rId4" Type="http://schemas.openxmlformats.org/officeDocument/2006/relationships/tags" Target="../tags/tag19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tags" Target="../tags/tag28.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9"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05.xml"/><Relationship Id="rId7" Type="http://schemas.openxmlformats.org/officeDocument/2006/relationships/slideMaster" Target="../slideMasters/slideMaster2.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5" Type="http://schemas.openxmlformats.org/officeDocument/2006/relationships/tags" Target="../tags/tag207.xml"/><Relationship Id="rId4" Type="http://schemas.openxmlformats.org/officeDocument/2006/relationships/tags" Target="../tags/tag206.xml"/></Relationships>
</file>

<file path=ppt/slideLayouts/_rels/slideLayout32.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211.xml"/><Relationship Id="rId7" Type="http://schemas.openxmlformats.org/officeDocument/2006/relationships/tags" Target="../tags/tag215.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5" Type="http://schemas.openxmlformats.org/officeDocument/2006/relationships/tags" Target="../tags/tag220.xml"/><Relationship Id="rId10" Type="http://schemas.openxmlformats.org/officeDocument/2006/relationships/slideMaster" Target="../slideMasters/slideMaster2.xml"/><Relationship Id="rId4" Type="http://schemas.openxmlformats.org/officeDocument/2006/relationships/tags" Target="../tags/tag219.xml"/><Relationship Id="rId9" Type="http://schemas.openxmlformats.org/officeDocument/2006/relationships/tags" Target="../tags/tag224.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32.xml"/><Relationship Id="rId3" Type="http://schemas.openxmlformats.org/officeDocument/2006/relationships/tags" Target="../tags/tag227.xml"/><Relationship Id="rId7" Type="http://schemas.openxmlformats.org/officeDocument/2006/relationships/tags" Target="../tags/tag231.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10" Type="http://schemas.openxmlformats.org/officeDocument/2006/relationships/slideMaster" Target="../slideMasters/slideMaster2.xml"/><Relationship Id="rId4" Type="http://schemas.openxmlformats.org/officeDocument/2006/relationships/tags" Target="../tags/tag228.xml"/><Relationship Id="rId9" Type="http://schemas.openxmlformats.org/officeDocument/2006/relationships/tags" Target="../tags/tag233.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41.xml"/><Relationship Id="rId3" Type="http://schemas.openxmlformats.org/officeDocument/2006/relationships/tags" Target="../tags/tag236.xml"/><Relationship Id="rId7" Type="http://schemas.openxmlformats.org/officeDocument/2006/relationships/tags" Target="../tags/tag240.xml"/><Relationship Id="rId2" Type="http://schemas.openxmlformats.org/officeDocument/2006/relationships/tags" Target="../tags/tag235.xml"/><Relationship Id="rId1" Type="http://schemas.openxmlformats.org/officeDocument/2006/relationships/tags" Target="../tags/tag234.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9"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8" Type="http://schemas.openxmlformats.org/officeDocument/2006/relationships/tags" Target="../tags/tag249.xml"/><Relationship Id="rId3" Type="http://schemas.openxmlformats.org/officeDocument/2006/relationships/tags" Target="../tags/tag244.xml"/><Relationship Id="rId7" Type="http://schemas.openxmlformats.org/officeDocument/2006/relationships/tags" Target="../tags/tag248.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10" Type="http://schemas.openxmlformats.org/officeDocument/2006/relationships/slideMaster" Target="../slideMasters/slideMaster2.xml"/><Relationship Id="rId4" Type="http://schemas.openxmlformats.org/officeDocument/2006/relationships/tags" Target="../tags/tag245.xml"/><Relationship Id="rId9" Type="http://schemas.openxmlformats.org/officeDocument/2006/relationships/tags" Target="../tags/tag250.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slideMaster" Target="../slideMasters/slideMaster2.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t>2020/12/8</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274320" y="321260"/>
            <a:ext cx="11683455" cy="39305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8" name="任意形状 8"/>
          <p:cNvSpPr/>
          <p:nvPr userDrawn="1">
            <p:custDataLst>
              <p:tags r:id="rId2"/>
            </p:custDataLst>
          </p:nvPr>
        </p:nvSpPr>
        <p:spPr>
          <a:xfrm>
            <a:off x="9490237" y="321259"/>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99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9" name="任意形状 9"/>
          <p:cNvSpPr/>
          <p:nvPr userDrawn="1">
            <p:custDataLst>
              <p:tags r:id="rId3"/>
            </p:custDataLst>
          </p:nvPr>
        </p:nvSpPr>
        <p:spPr>
          <a:xfrm rot="10800000">
            <a:off x="261015" y="2411670"/>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矩形 9"/>
          <p:cNvSpPr/>
          <p:nvPr userDrawn="1">
            <p:custDataLst>
              <p:tags r:id="rId4"/>
            </p:custDataLst>
          </p:nvPr>
        </p:nvSpPr>
        <p:spPr>
          <a:xfrm>
            <a:off x="9471025" y="6254750"/>
            <a:ext cx="180022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userDrawn="1">
            <p:custDataLst>
              <p:tags r:id="rId5"/>
            </p:custDataLst>
          </p:nvPr>
        </p:nvSpPr>
        <p:spPr>
          <a:xfrm flipV="1">
            <a:off x="750570" y="6305550"/>
            <a:ext cx="71564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6"/>
            </p:custDataLst>
          </p:nvPr>
        </p:nvSpPr>
        <p:spPr>
          <a:xfrm>
            <a:off x="1555115" y="6306820"/>
            <a:ext cx="88900"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custDataLst>
              <p:tags r:id="rId7"/>
            </p:custDataLst>
          </p:nvPr>
        </p:nvSpPr>
        <p:spPr>
          <a:xfrm>
            <a:off x="1731010" y="6306820"/>
            <a:ext cx="253365" cy="76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日期占位符 15"/>
          <p:cNvSpPr>
            <a:spLocks noGrp="1"/>
          </p:cNvSpPr>
          <p:nvPr>
            <p:ph type="dt" sz="half" idx="10"/>
            <p:custDataLst>
              <p:tags r:id="rId8"/>
            </p:custDataLst>
          </p:nvPr>
        </p:nvSpPr>
        <p:spPr/>
        <p:txBody>
          <a:bodyPr/>
          <a:lstStyle/>
          <a:p>
            <a:fld id="{760FBDFE-C587-4B4C-A407-44438C67B59E}" type="datetimeFigureOut">
              <a:rPr lang="zh-CN" altLang="en-US" smtClean="0"/>
              <a:t>2020/12/8</a:t>
            </a:fld>
            <a:endParaRPr lang="zh-CN" altLang="en-US"/>
          </a:p>
        </p:txBody>
      </p:sp>
      <p:sp>
        <p:nvSpPr>
          <p:cNvPr id="17" name="页脚占位符 16"/>
          <p:cNvSpPr>
            <a:spLocks noGrp="1"/>
          </p:cNvSpPr>
          <p:nvPr>
            <p:ph type="ftr" sz="quarter" idx="11"/>
            <p:custDataLst>
              <p:tags r:id="rId9"/>
            </p:custDataLst>
          </p:nvPr>
        </p:nvSpPr>
        <p:spPr/>
        <p:txBody>
          <a:bodyPr/>
          <a:lstStyle/>
          <a:p>
            <a:endParaRPr lang="zh-CN" altLang="en-US" dirty="0"/>
          </a:p>
        </p:txBody>
      </p:sp>
      <p:sp>
        <p:nvSpPr>
          <p:cNvPr id="18" name="灯片编号占位符 17"/>
          <p:cNvSpPr>
            <a:spLocks noGrp="1"/>
          </p:cNvSpPr>
          <p:nvPr>
            <p:ph type="sldNum" sz="quarter" idx="12"/>
            <p:custDataLst>
              <p:tags r:id="rId10"/>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11"/>
            </p:custDataLst>
          </p:nvPr>
        </p:nvSpPr>
        <p:spPr>
          <a:xfrm>
            <a:off x="883644" y="809127"/>
            <a:ext cx="9144000" cy="1896745"/>
          </a:xfrm>
        </p:spPr>
        <p:txBody>
          <a:bodyPr lIns="91440" tIns="45720" rIns="91440" bIns="0" anchor="b" anchorCtr="0">
            <a:normAutofit/>
          </a:bodyPr>
          <a:lstStyle>
            <a:lvl1pPr algn="l">
              <a:defRPr sz="6600" b="1" spc="600" baseline="0">
                <a:latin typeface="Arial" panose="020B0604020202020204" pitchFamily="34" charset="0"/>
              </a:defRPr>
            </a:lvl1pPr>
          </a:lstStyle>
          <a:p>
            <a:r>
              <a:rPr lang="zh-CN" altLang="en-US" dirty="0"/>
              <a:t>单击此处编辑标题</a:t>
            </a:r>
          </a:p>
        </p:txBody>
      </p:sp>
      <p:sp>
        <p:nvSpPr>
          <p:cNvPr id="3" name="副标题 2"/>
          <p:cNvSpPr>
            <a:spLocks noGrp="1"/>
          </p:cNvSpPr>
          <p:nvPr>
            <p:ph type="subTitle" idx="1" hasCustomPrompt="1"/>
            <p:custDataLst>
              <p:tags r:id="rId12"/>
            </p:custDataLst>
          </p:nvPr>
        </p:nvSpPr>
        <p:spPr>
          <a:xfrm>
            <a:off x="883643" y="3017520"/>
            <a:ext cx="9144000" cy="890270"/>
          </a:xfrm>
        </p:spPr>
        <p:txBody>
          <a:bodyPr lIns="91440" tIns="0" rIns="91440" bIns="45720">
            <a:normAutofit/>
          </a:bodyPr>
          <a:lstStyle>
            <a:lvl1pPr marL="0" indent="0" algn="l" eaLnBrk="1" fontAlgn="auto" latinLnBrk="0" hangingPunct="1">
              <a:lnSpc>
                <a:spcPct val="100000"/>
              </a:lnSpc>
              <a:buNone/>
              <a:defRPr sz="2400" u="none" strike="noStrike" kern="1200" cap="none" spc="200" normalizeH="0" baseline="0">
                <a:solidFill>
                  <a:schemeClr val="tx1">
                    <a:lumMod val="75000"/>
                    <a:lumOff val="25000"/>
                  </a:schemeClr>
                </a:solidFill>
                <a:uFillTx/>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5" name="文本占位符 4"/>
          <p:cNvSpPr>
            <a:spLocks noGrp="1"/>
          </p:cNvSpPr>
          <p:nvPr>
            <p:ph type="body" sz="quarter" idx="13" hasCustomPrompt="1"/>
            <p:custDataLst>
              <p:tags r:id="rId13"/>
            </p:custDataLst>
          </p:nvPr>
        </p:nvSpPr>
        <p:spPr>
          <a:xfrm>
            <a:off x="883644" y="5050433"/>
            <a:ext cx="3365430" cy="579657"/>
          </a:xfrm>
        </p:spPr>
        <p:txBody>
          <a:bodyPr lIns="91440" tIns="45720" rIns="91440" bIns="45720">
            <a:normAutofit/>
          </a:bodyPr>
          <a:lstStyle>
            <a:lvl1pPr marL="0" indent="0">
              <a:buNone/>
              <a:defRPr sz="2400" baseline="0">
                <a:solidFill>
                  <a:schemeClr val="accent1"/>
                </a:solidFill>
                <a:latin typeface="Arial" panose="020B0604020202020204" pitchFamily="34" charset="0"/>
              </a:defRPr>
            </a:lvl1pPr>
          </a:lstStyle>
          <a:p>
            <a:pPr lvl="0"/>
            <a:r>
              <a:rPr lang="zh-CN" altLang="en-US" dirty="0"/>
              <a:t>编辑文本</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14" name="矩形 13"/>
          <p:cNvSpPr/>
          <p:nvPr>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2020/12/8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2020/12/8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2020/12/8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2020/12/8</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13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tags" Target="../tags/tag13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ags" Target="../tags/tag12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tags" Target="../tags/tag133.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tags" Target="../tags/tag132.xml"/><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1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3"/>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3"/>
            <p:custDataLst>
              <p:tags r:id="rId24"/>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2020/12/8</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57.xml"/></Relationships>
</file>

<file path=ppt/slides/_rels/slide10.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image" Target="../media/image5.png"/><Relationship Id="rId4"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 Id="rId5" Type="http://schemas.openxmlformats.org/officeDocument/2006/relationships/image" Target="../media/image6.png"/><Relationship Id="rId4"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5" Type="http://schemas.openxmlformats.org/officeDocument/2006/relationships/image" Target="../media/image7.png"/><Relationship Id="rId4"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tags" Target="../tags/tag300.xml"/><Relationship Id="rId7" Type="http://schemas.openxmlformats.org/officeDocument/2006/relationships/slideLayout" Target="../slideLayouts/slideLayout26.xml"/><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s>
</file>

<file path=ppt/slides/_rels/slide2.xml.rels><?xml version="1.0" encoding="UTF-8" standalone="yes"?>
<Relationships xmlns="http://schemas.openxmlformats.org/package/2006/relationships"><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tags" Target="../tags/tag258.xml"/><Relationship Id="rId5" Type="http://schemas.openxmlformats.org/officeDocument/2006/relationships/slideLayout" Target="../slideLayouts/slideLayout26.xml"/><Relationship Id="rId4" Type="http://schemas.openxmlformats.org/officeDocument/2006/relationships/tags" Target="../tags/tag261.xml"/></Relationships>
</file>

<file path=ppt/slides/_rels/slide3.xml.rels><?xml version="1.0" encoding="UTF-8" standalone="yes"?>
<Relationships xmlns="http://schemas.openxmlformats.org/package/2006/relationships"><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tags" Target="../tags/tag262.xml"/><Relationship Id="rId5" Type="http://schemas.openxmlformats.org/officeDocument/2006/relationships/slideLayout" Target="../slideLayouts/slideLayout26.xml"/><Relationship Id="rId4" Type="http://schemas.openxmlformats.org/officeDocument/2006/relationships/tags" Target="../tags/tag265.xml"/></Relationships>
</file>

<file path=ppt/slides/_rels/slide4.xml.rels><?xml version="1.0" encoding="UTF-8" standalone="yes"?>
<Relationships xmlns="http://schemas.openxmlformats.org/package/2006/relationships"><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 Id="rId5" Type="http://schemas.openxmlformats.org/officeDocument/2006/relationships/slideLayout" Target="../slideLayouts/slideLayout26.xml"/><Relationship Id="rId4" Type="http://schemas.openxmlformats.org/officeDocument/2006/relationships/tags" Target="../tags/tag269.xml"/></Relationships>
</file>

<file path=ppt/slides/_rels/slide5.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6" Type="http://schemas.openxmlformats.org/officeDocument/2006/relationships/slideLayout" Target="../slideLayouts/slideLayout26.xml"/><Relationship Id="rId5" Type="http://schemas.openxmlformats.org/officeDocument/2006/relationships/tags" Target="../tags/tag274.xml"/><Relationship Id="rId4" Type="http://schemas.openxmlformats.org/officeDocument/2006/relationships/tags" Target="../tags/tag273.xml"/></Relationships>
</file>

<file path=ppt/slides/_rels/slide6.xml.rels><?xml version="1.0" encoding="UTF-8" standalone="yes"?>
<Relationships xmlns="http://schemas.openxmlformats.org/package/2006/relationships"><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slideLayout" Target="../slideLayouts/slideLayout26.xml"/><Relationship Id="rId5" Type="http://schemas.openxmlformats.org/officeDocument/2006/relationships/tags" Target="../tags/tag279.xml"/><Relationship Id="rId4" Type="http://schemas.openxmlformats.org/officeDocument/2006/relationships/tags" Target="../tags/tag278.xml"/></Relationships>
</file>

<file path=ppt/slides/_rels/slide7.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4"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image" Target="../media/image1.png"/><Relationship Id="rId4"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tags" Target="../tags/tag288.xml"/><Relationship Id="rId7" Type="http://schemas.openxmlformats.org/officeDocument/2006/relationships/image" Target="../media/image4.png"/><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68655" y="725805"/>
            <a:ext cx="10965180" cy="583565"/>
          </a:xfrm>
          <a:prstGeom prst="rect">
            <a:avLst/>
          </a:prstGeom>
          <a:noFill/>
        </p:spPr>
        <p:txBody>
          <a:bodyPr wrap="square" rtlCol="0">
            <a:spAutoFit/>
          </a:bodyPr>
          <a:lstStyle/>
          <a:p>
            <a:pPr algn="ctr"/>
            <a:r>
              <a:rPr lang="zh-CN" altLang="en-US" sz="3200" b="1">
                <a:latin typeface="微软雅黑" panose="020B0503020204020204" charset="-122"/>
                <a:ea typeface="微软雅黑" panose="020B0503020204020204" charset="-122"/>
              </a:rPr>
              <a:t>Multi-Graph Convolution Collaborative Filtering</a:t>
            </a:r>
            <a:endParaRPr lang="zh-CN" altLang="en-US" sz="3200"/>
          </a:p>
        </p:txBody>
      </p:sp>
      <p:sp>
        <p:nvSpPr>
          <p:cNvPr id="3" name="文本框 2"/>
          <p:cNvSpPr txBox="1"/>
          <p:nvPr/>
        </p:nvSpPr>
        <p:spPr>
          <a:xfrm>
            <a:off x="613410" y="1496060"/>
            <a:ext cx="11075670" cy="2676525"/>
          </a:xfrm>
          <a:prstGeom prst="rect">
            <a:avLst/>
          </a:prstGeom>
          <a:noFill/>
        </p:spPr>
        <p:txBody>
          <a:bodyPr wrap="square" rtlCol="0">
            <a:spAutoFit/>
          </a:bodyPr>
          <a:lstStyle/>
          <a:p>
            <a:pPr algn="ctr"/>
            <a:r>
              <a:rPr lang="zh-CN" altLang="en-US" sz="2800">
                <a:latin typeface="Times New Roman" panose="02020603050405020304" charset="0"/>
                <a:cs typeface="Times New Roman" panose="02020603050405020304" charset="0"/>
              </a:rPr>
              <a:t>Jianing Sun</a:t>
            </a: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Yingxue Zhang</a:t>
            </a: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Chen Ma</a:t>
            </a: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Mark Coates</a:t>
            </a: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Huifeng Guo</a:t>
            </a: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Ruiming Tang</a:t>
            </a: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Xiuqiang He</a:t>
            </a:r>
            <a:r>
              <a:rPr lang="zh-CN" altLang="en-US" sz="2800" baseline="30000">
                <a:latin typeface="Times New Roman" panose="02020603050405020304" charset="0"/>
                <a:cs typeface="Times New Roman" panose="02020603050405020304" charset="0"/>
              </a:rPr>
              <a:t>‡</a:t>
            </a:r>
          </a:p>
          <a:p>
            <a:pPr algn="ctr"/>
            <a:r>
              <a:rPr lang="en-US" altLang="zh-CN" sz="2800" baseline="30000">
                <a:latin typeface="Times New Roman" panose="02020603050405020304" charset="0"/>
                <a:cs typeface="Times New Roman" panose="02020603050405020304" charset="0"/>
                <a:sym typeface="+mn-ea"/>
              </a:rPr>
              <a:t>*</a:t>
            </a:r>
            <a:r>
              <a:rPr lang="en-US" altLang="zh-CN" sz="2800">
                <a:latin typeface="Times New Roman" panose="02020603050405020304" charset="0"/>
                <a:cs typeface="Times New Roman" panose="02020603050405020304" charset="0"/>
                <a:sym typeface="+mn-ea"/>
              </a:rPr>
              <a:t> </a:t>
            </a:r>
            <a:r>
              <a:rPr lang="zh-CN" altLang="en-US" sz="2800">
                <a:latin typeface="Times New Roman" panose="02020603050405020304" charset="0"/>
                <a:cs typeface="Times New Roman" panose="02020603050405020304" charset="0"/>
                <a:sym typeface="+mn-ea"/>
              </a:rPr>
              <a:t>Montreal Research Center</a:t>
            </a:r>
            <a:endParaRPr lang="zh-CN" altLang="en-US" sz="2800">
              <a:latin typeface="Times New Roman" panose="02020603050405020304" charset="0"/>
              <a:cs typeface="Times New Roman" panose="02020603050405020304" charset="0"/>
            </a:endParaRPr>
          </a:p>
          <a:p>
            <a:pPr algn="ctr"/>
            <a:r>
              <a:rPr lang="zh-CN" altLang="en-US" sz="2800">
                <a:latin typeface="Times New Roman" panose="02020603050405020304" charset="0"/>
                <a:cs typeface="Times New Roman" panose="02020603050405020304" charset="0"/>
                <a:sym typeface="+mn-ea"/>
              </a:rPr>
              <a:t>Huawei Noah’s Ark Lab, Montreal, QC, Canada</a:t>
            </a:r>
            <a:endParaRPr lang="zh-CN" altLang="en-US" sz="2800">
              <a:latin typeface="Times New Roman" panose="02020603050405020304" charset="0"/>
              <a:cs typeface="Times New Roman" panose="02020603050405020304" charset="0"/>
            </a:endParaRPr>
          </a:p>
          <a:p>
            <a:pPr algn="ctr">
              <a:buClrTx/>
              <a:buSzTx/>
              <a:buNone/>
            </a:pPr>
            <a:r>
              <a:rPr lang="zh-CN" altLang="en-US" sz="2800" baseline="30000">
                <a:latin typeface="Times New Roman" panose="02020603050405020304" charset="0"/>
                <a:cs typeface="Times New Roman" panose="02020603050405020304" charset="0"/>
              </a:rPr>
              <a:t>† </a:t>
            </a:r>
            <a:r>
              <a:rPr lang="zh-CN" altLang="en-US" sz="2800">
                <a:latin typeface="Times New Roman" panose="02020603050405020304" charset="0"/>
                <a:cs typeface="Times New Roman" panose="02020603050405020304" charset="0"/>
              </a:rPr>
              <a:t>McGill University, Montreal, QC, Canada</a:t>
            </a:r>
          </a:p>
          <a:p>
            <a:pPr algn="ctr">
              <a:buClrTx/>
              <a:buSzTx/>
              <a:buNone/>
            </a:pPr>
            <a:r>
              <a:rPr lang="zh-CN" altLang="en-US" sz="2800" baseline="30000">
                <a:latin typeface="Times New Roman" panose="02020603050405020304" charset="0"/>
                <a:cs typeface="Times New Roman" panose="02020603050405020304" charset="0"/>
              </a:rPr>
              <a:t>‡</a:t>
            </a:r>
            <a:r>
              <a:rPr lang="zh-CN" altLang="en-US" sz="2800">
                <a:latin typeface="Times New Roman" panose="02020603050405020304" charset="0"/>
                <a:cs typeface="Times New Roman" panose="02020603050405020304" charset="0"/>
              </a:rPr>
              <a:t> Huawei Noah’s Ark Lab, Shenzhen, China</a:t>
            </a:r>
          </a:p>
        </p:txBody>
      </p:sp>
      <p:sp>
        <p:nvSpPr>
          <p:cNvPr id="10" name="文本框 9"/>
          <p:cNvSpPr txBox="1"/>
          <p:nvPr/>
        </p:nvSpPr>
        <p:spPr>
          <a:xfrm>
            <a:off x="8651875" y="5339715"/>
            <a:ext cx="3429000" cy="521970"/>
          </a:xfrm>
          <a:prstGeom prst="rect">
            <a:avLst/>
          </a:prstGeom>
          <a:noFill/>
        </p:spPr>
        <p:txBody>
          <a:bodyPr wrap="square" rtlCol="0">
            <a:spAutoFit/>
          </a:bodyPr>
          <a:lstStyle/>
          <a:p>
            <a:r>
              <a:rPr lang="zh-CN" altLang="en-US" sz="2800" b="1">
                <a:solidFill>
                  <a:schemeClr val="accent2"/>
                </a:solidFill>
                <a:latin typeface="微软雅黑" panose="020B0503020204020204" charset="-122"/>
                <a:ea typeface="微软雅黑" panose="020B0503020204020204" charset="-122"/>
                <a:cs typeface="微软雅黑" panose="020B0503020204020204" charset="-122"/>
              </a:rPr>
              <a:t>汇报人：薛金民</a:t>
            </a:r>
          </a:p>
        </p:txBody>
      </p:sp>
      <p:sp>
        <p:nvSpPr>
          <p:cNvPr id="11" name="文本框 10"/>
          <p:cNvSpPr txBox="1"/>
          <p:nvPr/>
        </p:nvSpPr>
        <p:spPr>
          <a:xfrm>
            <a:off x="2579370" y="4645025"/>
            <a:ext cx="7032625" cy="368300"/>
          </a:xfrm>
          <a:prstGeom prst="rect">
            <a:avLst/>
          </a:prstGeom>
          <a:noFill/>
        </p:spPr>
        <p:txBody>
          <a:bodyPr wrap="square" rtlCol="0" anchor="t">
            <a:spAutoFit/>
          </a:bodyPr>
          <a:lstStyle/>
          <a:p>
            <a:pPr algn="ctr"/>
            <a:r>
              <a:rPr lang="zh-CN" altLang="en-US" b="1">
                <a:solidFill>
                  <a:schemeClr val="tx1">
                    <a:lumMod val="50000"/>
                    <a:lumOff val="50000"/>
                  </a:schemeClr>
                </a:solidFill>
                <a:latin typeface="Times New Roman" panose="02020603050405020304" charset="0"/>
                <a:cs typeface="Times New Roman" panose="02020603050405020304" charset="0"/>
              </a:rPr>
              <a:t>2019 IEEE International Conference on Data Mining (ICDM)</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rgbClr val="F2F2F2">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7204" y="152400"/>
            <a:ext cx="11277689" cy="609600"/>
          </a:xfrm>
          <a:prstGeom prst="rect">
            <a:avLst/>
          </a:prstGeom>
          <a:noFill/>
        </p:spPr>
        <p:txBody>
          <a:bodyPr wrap="square" lIns="63500" tIns="25400" rIns="63500" bIns="25400" rtlCol="0" anchor="ctr">
            <a:noAutofit/>
          </a:bodyPr>
          <a:lstStyle/>
          <a:p>
            <a:pPr indent="0">
              <a:lnSpc>
                <a:spcPct val="100000"/>
              </a:lnSpc>
              <a:spcBef>
                <a:spcPts val="0"/>
              </a:spcBef>
              <a:spcAft>
                <a:spcPts val="0"/>
              </a:spcAft>
              <a:buSzPct val="100000"/>
              <a:buNone/>
            </a:pPr>
            <a:r>
              <a:rPr lang="en-US" altLang="zh-CN" sz="3200" b="1" spc="300" dirty="0">
                <a:solidFill>
                  <a:srgbClr val="C00000"/>
                </a:solidFill>
                <a:latin typeface="微软雅黑" panose="020B0503020204020204" charset="-122"/>
                <a:ea typeface="微软雅黑" panose="020B0503020204020204" charset="-122"/>
                <a:sym typeface="Arial" panose="020B0604020202020204" pitchFamily="34" charset="0"/>
              </a:rPr>
              <a:t>MGE</a:t>
            </a:r>
          </a:p>
        </p:txBody>
      </p:sp>
      <p:sp>
        <p:nvSpPr>
          <p:cNvPr id="2" name="文本框 1"/>
          <p:cNvSpPr txBox="1"/>
          <p:nvPr/>
        </p:nvSpPr>
        <p:spPr>
          <a:xfrm>
            <a:off x="607695" y="1420495"/>
            <a:ext cx="10771505" cy="922020"/>
          </a:xfrm>
          <a:prstGeom prst="rect">
            <a:avLst/>
          </a:prstGeom>
          <a:noFill/>
        </p:spPr>
        <p:txBody>
          <a:bodyPr wrap="square" rtlCol="0">
            <a:spAutoFit/>
          </a:bodyPr>
          <a:lstStyle/>
          <a:p>
            <a:pPr>
              <a:lnSpc>
                <a:spcPct val="150000"/>
              </a:lnSpc>
            </a:pPr>
            <a:r>
              <a:rPr lang="zh-CN" altLang="en-US"/>
              <a:t>为了缓解CF中的数据稀疏问题，我们提出了一个多图编码(MGE)层，通过构造两个附加图并在其上应用图卷积学习，最终为目标用户或项目节点生成一个附加嵌入。</a:t>
            </a:r>
          </a:p>
        </p:txBody>
      </p:sp>
      <p:pic>
        <p:nvPicPr>
          <p:cNvPr id="9" name="图片 8"/>
          <p:cNvPicPr>
            <a:picLocks noChangeAspect="1"/>
          </p:cNvPicPr>
          <p:nvPr/>
        </p:nvPicPr>
        <p:blipFill>
          <a:blip r:embed="rId5"/>
          <a:stretch>
            <a:fillRect/>
          </a:stretch>
        </p:blipFill>
        <p:spPr>
          <a:xfrm>
            <a:off x="2546985" y="4446905"/>
            <a:ext cx="6935470" cy="774065"/>
          </a:xfrm>
          <a:prstGeom prst="rect">
            <a:avLst/>
          </a:prstGeom>
        </p:spPr>
      </p:pic>
      <p:sp>
        <p:nvSpPr>
          <p:cNvPr id="10" name="文本框 9"/>
          <p:cNvSpPr txBox="1"/>
          <p:nvPr/>
        </p:nvSpPr>
        <p:spPr>
          <a:xfrm>
            <a:off x="593725" y="3403600"/>
            <a:ext cx="9391015" cy="506730"/>
          </a:xfrm>
          <a:prstGeom prst="rect">
            <a:avLst/>
          </a:prstGeom>
          <a:noFill/>
          <a:ln w="9525">
            <a:noFill/>
          </a:ln>
        </p:spPr>
        <p:txBody>
          <a:bodyPr wrap="square">
            <a:spAutoFit/>
          </a:bodyPr>
          <a:lstStyle/>
          <a:p>
            <a:pPr indent="0">
              <a:lnSpc>
                <a:spcPct val="150000"/>
              </a:lnSpc>
            </a:pPr>
            <a:r>
              <a:rPr lang="zh-CN" sz="1800" b="0">
                <a:solidFill>
                  <a:srgbClr val="000000"/>
                </a:solidFill>
                <a:uFillTx/>
                <a:latin typeface="Times New Roman" panose="02020603050405020304" charset="0"/>
                <a:ea typeface="微软雅黑" panose="020B0503020204020204" charset="-122"/>
              </a:rPr>
              <a:t>图是通过计算评分/点击矩阵的行或列上成对余弦相似性来构造的。</a:t>
            </a:r>
            <a:endParaRPr lang="en-US" altLang="zh-CN"/>
          </a:p>
        </p:txBody>
      </p:sp>
      <p:sp>
        <p:nvSpPr>
          <p:cNvPr id="11" name="文本框 10"/>
          <p:cNvSpPr txBox="1"/>
          <p:nvPr/>
        </p:nvSpPr>
        <p:spPr>
          <a:xfrm>
            <a:off x="593725" y="2552065"/>
            <a:ext cx="8200390" cy="506730"/>
          </a:xfrm>
          <a:prstGeom prst="rect">
            <a:avLst/>
          </a:prstGeom>
          <a:noFill/>
          <a:ln w="9525">
            <a:noFill/>
          </a:ln>
        </p:spPr>
        <p:txBody>
          <a:bodyPr wrap="square">
            <a:spAutoFit/>
          </a:bodyPr>
          <a:lstStyle/>
          <a:p>
            <a:pPr indent="0">
              <a:lnSpc>
                <a:spcPct val="150000"/>
              </a:lnSpc>
            </a:pPr>
            <a:r>
              <a:rPr lang="en-US" b="1">
                <a:solidFill>
                  <a:srgbClr val="C00000"/>
                </a:solidFill>
                <a:uFillTx/>
                <a:latin typeface="Times New Roman" panose="02020603050405020304" charset="0"/>
                <a:ea typeface="微软雅黑" panose="020B0503020204020204" charset="-122"/>
              </a:rPr>
              <a:t>user-user</a:t>
            </a:r>
            <a:r>
              <a:rPr lang="zh-CN" b="1">
                <a:solidFill>
                  <a:srgbClr val="C00000"/>
                </a:solidFill>
                <a:uFillTx/>
                <a:latin typeface="Times New Roman" panose="02020603050405020304" charset="0"/>
                <a:ea typeface="微软雅黑" panose="020B0503020204020204" charset="-122"/>
              </a:rPr>
              <a:t>图和</a:t>
            </a:r>
            <a:r>
              <a:rPr lang="en-US" altLang="zh-CN" b="1">
                <a:solidFill>
                  <a:srgbClr val="C00000"/>
                </a:solidFill>
                <a:uFillTx/>
                <a:latin typeface="Times New Roman" panose="02020603050405020304" charset="0"/>
                <a:ea typeface="微软雅黑" panose="020B0503020204020204" charset="-122"/>
              </a:rPr>
              <a:t>item-item</a:t>
            </a:r>
            <a:r>
              <a:rPr lang="zh-CN" b="1">
                <a:solidFill>
                  <a:srgbClr val="C00000"/>
                </a:solidFill>
                <a:uFillTx/>
                <a:latin typeface="Times New Roman" panose="02020603050405020304" charset="0"/>
                <a:ea typeface="微软雅黑" panose="020B0503020204020204" charset="-122"/>
              </a:rPr>
              <a:t>图</a:t>
            </a:r>
            <a:r>
              <a:rPr lang="zh-CN" b="0">
                <a:solidFill>
                  <a:srgbClr val="000000"/>
                </a:solidFill>
                <a:uFillTx/>
                <a:latin typeface="Times New Roman" panose="02020603050405020304" charset="0"/>
                <a:ea typeface="微软雅黑" panose="020B0503020204020204" charset="-122"/>
              </a:rPr>
              <a:t>来捕获</a:t>
            </a:r>
            <a:r>
              <a:rPr lang="en-US" altLang="zh-CN" b="0">
                <a:solidFill>
                  <a:srgbClr val="000000"/>
                </a:solidFill>
                <a:uFillTx/>
                <a:latin typeface="Times New Roman" panose="02020603050405020304" charset="0"/>
                <a:ea typeface="微软雅黑" panose="020B0503020204020204" charset="-122"/>
              </a:rPr>
              <a:t>user</a:t>
            </a:r>
            <a:r>
              <a:rPr lang="zh-CN" b="0">
                <a:solidFill>
                  <a:srgbClr val="000000"/>
                </a:solidFill>
                <a:uFillTx/>
                <a:latin typeface="Times New Roman" panose="02020603050405020304" charset="0"/>
                <a:ea typeface="微软雅黑" panose="020B0503020204020204" charset="-122"/>
              </a:rPr>
              <a:t>和</a:t>
            </a:r>
            <a:r>
              <a:rPr lang="en-US" altLang="zh-CN" b="0">
                <a:solidFill>
                  <a:srgbClr val="000000"/>
                </a:solidFill>
                <a:uFillTx/>
                <a:latin typeface="Times New Roman" panose="02020603050405020304" charset="0"/>
                <a:ea typeface="微软雅黑" panose="020B0503020204020204" charset="-122"/>
              </a:rPr>
              <a:t>item</a:t>
            </a:r>
            <a:r>
              <a:rPr lang="zh-CN" b="0">
                <a:solidFill>
                  <a:srgbClr val="000000"/>
                </a:solidFill>
                <a:uFillTx/>
                <a:latin typeface="Times New Roman" panose="02020603050405020304" charset="0"/>
                <a:ea typeface="微软雅黑" panose="020B0503020204020204" charset="-122"/>
              </a:rPr>
              <a:t>之间的关系信息。</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rgbClr val="F2F2F2">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7204" y="152400"/>
            <a:ext cx="11277689" cy="609600"/>
          </a:xfrm>
          <a:prstGeom prst="rect">
            <a:avLst/>
          </a:prstGeom>
          <a:noFill/>
        </p:spPr>
        <p:txBody>
          <a:bodyPr wrap="square" lIns="63500" tIns="25400" rIns="63500" bIns="25400" rtlCol="0" anchor="ctr">
            <a:noAutofit/>
          </a:bodyPr>
          <a:lstStyle/>
          <a:p>
            <a:pPr indent="0">
              <a:lnSpc>
                <a:spcPct val="100000"/>
              </a:lnSpc>
              <a:spcBef>
                <a:spcPts val="0"/>
              </a:spcBef>
              <a:spcAft>
                <a:spcPts val="0"/>
              </a:spcAft>
              <a:buSzPct val="100000"/>
              <a:buNone/>
            </a:pPr>
            <a:r>
              <a:rPr lang="en-US" altLang="zh-CN" sz="3200" b="1" spc="300" dirty="0">
                <a:solidFill>
                  <a:srgbClr val="C00000"/>
                </a:solidFill>
                <a:latin typeface="微软雅黑" panose="020B0503020204020204" charset="-122"/>
                <a:ea typeface="微软雅黑" panose="020B0503020204020204" charset="-122"/>
                <a:sym typeface="Arial" panose="020B0604020202020204" pitchFamily="34" charset="0"/>
              </a:rPr>
              <a:t>Skip-Connection</a:t>
            </a:r>
          </a:p>
        </p:txBody>
      </p:sp>
      <p:sp>
        <p:nvSpPr>
          <p:cNvPr id="2" name="文本框 1"/>
          <p:cNvSpPr txBox="1"/>
          <p:nvPr/>
        </p:nvSpPr>
        <p:spPr>
          <a:xfrm>
            <a:off x="567690" y="1420495"/>
            <a:ext cx="10771505" cy="506730"/>
          </a:xfrm>
          <a:prstGeom prst="rect">
            <a:avLst/>
          </a:prstGeom>
          <a:noFill/>
        </p:spPr>
        <p:txBody>
          <a:bodyPr wrap="square" rtlCol="0">
            <a:spAutoFit/>
          </a:bodyPr>
          <a:lstStyle/>
          <a:p>
            <a:pPr>
              <a:lnSpc>
                <a:spcPct val="150000"/>
              </a:lnSpc>
            </a:pPr>
            <a:r>
              <a:rPr lang="zh-CN" altLang="en-US"/>
              <a:t>我们通过直接从原始节点特征传递的信息进一步细化</a:t>
            </a:r>
            <a:r>
              <a:rPr lang="en-US" altLang="zh-CN"/>
              <a:t>embedding</a:t>
            </a:r>
            <a:r>
              <a:rPr lang="zh-CN" altLang="en-US"/>
              <a:t>。</a:t>
            </a:r>
          </a:p>
        </p:txBody>
      </p:sp>
      <p:sp>
        <p:nvSpPr>
          <p:cNvPr id="11" name="文本框 10"/>
          <p:cNvSpPr txBox="1"/>
          <p:nvPr/>
        </p:nvSpPr>
        <p:spPr>
          <a:xfrm>
            <a:off x="593725" y="2774950"/>
            <a:ext cx="9640570" cy="922020"/>
          </a:xfrm>
          <a:prstGeom prst="rect">
            <a:avLst/>
          </a:prstGeom>
          <a:noFill/>
          <a:ln w="9525">
            <a:noFill/>
          </a:ln>
        </p:spPr>
        <p:txBody>
          <a:bodyPr wrap="square">
            <a:spAutoFit/>
          </a:bodyPr>
          <a:lstStyle/>
          <a:p>
            <a:pPr indent="0">
              <a:lnSpc>
                <a:spcPct val="150000"/>
              </a:lnSpc>
            </a:pPr>
            <a:r>
              <a:rPr lang="zh-CN">
                <a:uFillTx/>
                <a:latin typeface="Times New Roman" panose="02020603050405020304" charset="0"/>
                <a:ea typeface="微软雅黑" panose="020B0503020204020204" charset="-122"/>
              </a:rPr>
              <a:t>原因：</a:t>
            </a:r>
            <a:r>
              <a:rPr lang="en-US" altLang="zh-CN">
                <a:uFillTx/>
                <a:latin typeface="Times New Roman" panose="02020603050405020304" charset="0"/>
                <a:ea typeface="微软雅黑" panose="020B0503020204020204" charset="-122"/>
              </a:rPr>
              <a:t>Bipar-GCN</a:t>
            </a:r>
            <a:r>
              <a:rPr lang="zh-CN" altLang="en-US">
                <a:uFillTx/>
                <a:latin typeface="Times New Roman" panose="02020603050405020304" charset="0"/>
                <a:ea typeface="微软雅黑" panose="020B0503020204020204" charset="-122"/>
              </a:rPr>
              <a:t>和</a:t>
            </a:r>
            <a:r>
              <a:rPr lang="en-US" altLang="zh-CN">
                <a:uFillTx/>
                <a:latin typeface="Times New Roman" panose="02020603050405020304" charset="0"/>
                <a:ea typeface="微软雅黑" panose="020B0503020204020204" charset="-122"/>
              </a:rPr>
              <a:t>MGE</a:t>
            </a:r>
            <a:r>
              <a:rPr lang="zh-CN">
                <a:uFillTx/>
                <a:latin typeface="Times New Roman" panose="02020603050405020304" charset="0"/>
                <a:ea typeface="微软雅黑" panose="020B0503020204020204" charset="-122"/>
              </a:rPr>
              <a:t>都是基于关系提取潜在特征，这导致了</a:t>
            </a:r>
            <a:r>
              <a:rPr b="1">
                <a:solidFill>
                  <a:srgbClr val="C00000"/>
                </a:solidFill>
                <a:uFillTx/>
                <a:latin typeface="Times New Roman" panose="02020603050405020304" charset="0"/>
                <a:ea typeface="微软雅黑" panose="020B0503020204020204" charset="-122"/>
              </a:rPr>
              <a:t>初始节点特征的影响变得不那么主导</a:t>
            </a:r>
            <a:r>
              <a:rPr>
                <a:uFillTx/>
                <a:latin typeface="Times New Roman" panose="02020603050405020304" charset="0"/>
                <a:ea typeface="微软雅黑" panose="020B0503020204020204" charset="-122"/>
              </a:rPr>
              <a:t>。</a:t>
            </a:r>
            <a:r>
              <a:rPr lang="en-US">
                <a:uFillTx/>
                <a:latin typeface="Times New Roman" panose="02020603050405020304" charset="0"/>
                <a:ea typeface="微软雅黑" panose="020B0503020204020204" charset="-122"/>
              </a:rPr>
              <a:t>Skip-Connection</a:t>
            </a:r>
            <a:r>
              <a:rPr>
                <a:uFillTx/>
                <a:latin typeface="Times New Roman" panose="02020603050405020304" charset="0"/>
                <a:ea typeface="微软雅黑" panose="020B0503020204020204" charset="-122"/>
              </a:rPr>
              <a:t>允许</a:t>
            </a:r>
            <a:r>
              <a:rPr lang="zh-CN">
                <a:uFillTx/>
                <a:latin typeface="Times New Roman" panose="02020603050405020304" charset="0"/>
                <a:ea typeface="微软雅黑" panose="020B0503020204020204" charset="-122"/>
              </a:rPr>
              <a:t>框架</a:t>
            </a:r>
            <a:r>
              <a:rPr>
                <a:uFillTx/>
                <a:latin typeface="Times New Roman" panose="02020603050405020304" charset="0"/>
                <a:ea typeface="微软雅黑" panose="020B0503020204020204" charset="-122"/>
              </a:rPr>
              <a:t>重新强调这些</a:t>
            </a:r>
            <a:r>
              <a:rPr lang="zh-CN">
                <a:uFillTx/>
                <a:latin typeface="Times New Roman" panose="02020603050405020304" charset="0"/>
                <a:ea typeface="微软雅黑" panose="020B0503020204020204" charset="-122"/>
              </a:rPr>
              <a:t>特征</a:t>
            </a:r>
            <a:r>
              <a:rPr>
                <a:uFillTx/>
                <a:latin typeface="Times New Roman" panose="02020603050405020304" charset="0"/>
                <a:ea typeface="微软雅黑" panose="020B0503020204020204" charset="-122"/>
              </a:rPr>
              <a:t>。</a:t>
            </a:r>
          </a:p>
        </p:txBody>
      </p:sp>
      <p:pic>
        <p:nvPicPr>
          <p:cNvPr id="3" name="图片 2"/>
          <p:cNvPicPr>
            <a:picLocks noChangeAspect="1"/>
          </p:cNvPicPr>
          <p:nvPr/>
        </p:nvPicPr>
        <p:blipFill>
          <a:blip r:embed="rId5"/>
          <a:stretch>
            <a:fillRect/>
          </a:stretch>
        </p:blipFill>
        <p:spPr>
          <a:xfrm>
            <a:off x="2165985" y="4481830"/>
            <a:ext cx="8228965" cy="876935"/>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rgbClr val="F2F2F2">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7204" y="152400"/>
            <a:ext cx="11277689" cy="609600"/>
          </a:xfrm>
          <a:prstGeom prst="rect">
            <a:avLst/>
          </a:prstGeom>
          <a:noFill/>
        </p:spPr>
        <p:txBody>
          <a:bodyPr wrap="square" lIns="63500" tIns="25400" rIns="63500" bIns="25400" rtlCol="0" anchor="ctr">
            <a:noAutofit/>
          </a:bodyPr>
          <a:lstStyle/>
          <a:p>
            <a:pPr indent="0">
              <a:lnSpc>
                <a:spcPct val="100000"/>
              </a:lnSpc>
              <a:spcBef>
                <a:spcPts val="0"/>
              </a:spcBef>
              <a:spcAft>
                <a:spcPts val="0"/>
              </a:spcAft>
              <a:buSzPct val="100000"/>
              <a:buNone/>
            </a:pPr>
            <a:r>
              <a:rPr lang="en-US" altLang="zh-CN" sz="3200" b="1" spc="300" dirty="0">
                <a:solidFill>
                  <a:srgbClr val="C00000"/>
                </a:solidFill>
                <a:latin typeface="微软雅黑" panose="020B0503020204020204" charset="-122"/>
                <a:ea typeface="微软雅黑" panose="020B0503020204020204" charset="-122"/>
                <a:sym typeface="Arial" panose="020B0604020202020204" pitchFamily="34" charset="0"/>
              </a:rPr>
              <a:t>Information Fusion</a:t>
            </a:r>
          </a:p>
        </p:txBody>
      </p:sp>
      <p:sp>
        <p:nvSpPr>
          <p:cNvPr id="2" name="文本框 1"/>
          <p:cNvSpPr txBox="1"/>
          <p:nvPr/>
        </p:nvSpPr>
        <p:spPr>
          <a:xfrm>
            <a:off x="567690" y="1420495"/>
            <a:ext cx="10771505" cy="922020"/>
          </a:xfrm>
          <a:prstGeom prst="rect">
            <a:avLst/>
          </a:prstGeom>
          <a:noFill/>
        </p:spPr>
        <p:txBody>
          <a:bodyPr wrap="square" rtlCol="0">
            <a:spAutoFit/>
          </a:bodyPr>
          <a:lstStyle/>
          <a:p>
            <a:pPr>
              <a:lnSpc>
                <a:spcPct val="150000"/>
              </a:lnSpc>
            </a:pPr>
            <a:r>
              <a:rPr lang="en-US" altLang="zh-CN">
                <a:solidFill>
                  <a:schemeClr val="tx1"/>
                </a:solidFill>
                <a:uFillTx/>
                <a:latin typeface="Times New Roman" panose="02020603050405020304" charset="0"/>
                <a:ea typeface="微软雅黑" panose="020B0503020204020204" charset="-122"/>
              </a:rPr>
              <a:t>Bipar-GCN</a:t>
            </a:r>
            <a:r>
              <a:rPr lang="zh-CN" altLang="en-US">
                <a:solidFill>
                  <a:schemeClr val="tx1"/>
                </a:solidFill>
                <a:uFillTx/>
                <a:latin typeface="Times New Roman" panose="02020603050405020304" charset="0"/>
                <a:ea typeface="微软雅黑" panose="020B0503020204020204" charset="-122"/>
              </a:rPr>
              <a:t>、</a:t>
            </a:r>
            <a:r>
              <a:rPr lang="en-US" altLang="zh-CN">
                <a:solidFill>
                  <a:schemeClr val="tx1"/>
                </a:solidFill>
                <a:uFillTx/>
                <a:latin typeface="Times New Roman" panose="02020603050405020304" charset="0"/>
                <a:ea typeface="微软雅黑" panose="020B0503020204020204" charset="-122"/>
              </a:rPr>
              <a:t>MGE</a:t>
            </a:r>
            <a:r>
              <a:rPr lang="zh-CN" altLang="en-US">
                <a:solidFill>
                  <a:schemeClr val="tx1"/>
                </a:solidFill>
                <a:uFillTx/>
                <a:latin typeface="Times New Roman" panose="02020603050405020304" charset="0"/>
                <a:ea typeface="微软雅黑" panose="020B0503020204020204" charset="-122"/>
              </a:rPr>
              <a:t>、</a:t>
            </a:r>
            <a:r>
              <a:rPr lang="en-US" altLang="zh-CN">
                <a:solidFill>
                  <a:schemeClr val="tx1"/>
                </a:solidFill>
                <a:uFillTx/>
                <a:latin typeface="Times New Roman" panose="02020603050405020304" charset="0"/>
                <a:ea typeface="微软雅黑" panose="020B0503020204020204" charset="-122"/>
              </a:rPr>
              <a:t>Skip-Connection</a:t>
            </a:r>
            <a:r>
              <a:rPr lang="zh-CN" altLang="en-US">
                <a:solidFill>
                  <a:schemeClr val="tx1"/>
                </a:solidFill>
                <a:uFillTx/>
                <a:latin typeface="Times New Roman" panose="02020603050405020304" charset="0"/>
                <a:ea typeface="微软雅黑" panose="020B0503020204020204" charset="-122"/>
              </a:rPr>
              <a:t>从三个角度揭示了潜在的信息。</a:t>
            </a:r>
          </a:p>
          <a:p>
            <a:pPr>
              <a:lnSpc>
                <a:spcPct val="150000"/>
              </a:lnSpc>
            </a:pPr>
            <a:r>
              <a:rPr lang="zh-CN" altLang="en-US">
                <a:solidFill>
                  <a:schemeClr val="tx1"/>
                </a:solidFill>
                <a:uFillTx/>
                <a:latin typeface="Times New Roman" panose="02020603050405020304" charset="0"/>
                <a:ea typeface="微软雅黑" panose="020B0503020204020204" charset="-122"/>
              </a:rPr>
              <a:t>本篇文章通过考虑表</a:t>
            </a:r>
            <a:r>
              <a:rPr lang="en-US" altLang="zh-CN">
                <a:solidFill>
                  <a:schemeClr val="tx1"/>
                </a:solidFill>
                <a:uFillTx/>
                <a:latin typeface="Times New Roman" panose="02020603050405020304" charset="0"/>
                <a:ea typeface="微软雅黑" panose="020B0503020204020204" charset="-122"/>
              </a:rPr>
              <a:t>1</a:t>
            </a:r>
            <a:r>
              <a:rPr lang="zh-CN" altLang="en-US">
                <a:solidFill>
                  <a:schemeClr val="tx1"/>
                </a:solidFill>
                <a:uFillTx/>
                <a:latin typeface="Times New Roman" panose="02020603050405020304" charset="0"/>
                <a:ea typeface="微软雅黑" panose="020B0503020204020204" charset="-122"/>
              </a:rPr>
              <a:t>中的三种方法合并这些不同的</a:t>
            </a:r>
            <a:r>
              <a:rPr lang="en-US" altLang="zh-CN">
                <a:solidFill>
                  <a:schemeClr val="tx1"/>
                </a:solidFill>
                <a:uFillTx/>
                <a:latin typeface="Times New Roman" panose="02020603050405020304" charset="0"/>
                <a:ea typeface="微软雅黑" panose="020B0503020204020204" charset="-122"/>
              </a:rPr>
              <a:t>embedding</a:t>
            </a:r>
            <a:r>
              <a:rPr lang="zh-CN" altLang="en-US">
                <a:solidFill>
                  <a:schemeClr val="tx1"/>
                </a:solidFill>
                <a:uFillTx/>
                <a:latin typeface="Times New Roman" panose="02020603050405020304" charset="0"/>
                <a:ea typeface="微软雅黑" panose="020B0503020204020204" charset="-122"/>
              </a:rPr>
              <a:t>。</a:t>
            </a:r>
          </a:p>
        </p:txBody>
      </p:sp>
      <p:pic>
        <p:nvPicPr>
          <p:cNvPr id="4" name="图片 3"/>
          <p:cNvPicPr>
            <a:picLocks noChangeAspect="1"/>
          </p:cNvPicPr>
          <p:nvPr/>
        </p:nvPicPr>
        <p:blipFill>
          <a:blip r:embed="rId5"/>
          <a:stretch>
            <a:fillRect/>
          </a:stretch>
        </p:blipFill>
        <p:spPr>
          <a:xfrm>
            <a:off x="2217420" y="3084195"/>
            <a:ext cx="8025130" cy="245364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2" name="等腰三角形 1"/>
          <p:cNvSpPr/>
          <p:nvPr>
            <p:custDataLst>
              <p:tags r:id="rId4"/>
            </p:custDataLst>
          </p:nvPr>
        </p:nvSpPr>
        <p:spPr>
          <a:xfrm rot="5400000">
            <a:off x="-381319" y="883579"/>
            <a:ext cx="5529129" cy="4766491"/>
          </a:xfrm>
          <a:prstGeom prst="triangle">
            <a:avLst/>
          </a:prstGeom>
          <a:pattFill prst="ltUpDiag">
            <a:fgClr>
              <a:srgbClr val="FFFFFF"/>
            </a:fgClr>
            <a:bgClr>
              <a:srgbClr val="FFFF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4" name="文本框 3"/>
          <p:cNvSpPr txBox="1"/>
          <p:nvPr>
            <p:custDataLst>
              <p:tags r:id="rId5"/>
            </p:custDataLst>
          </p:nvPr>
        </p:nvSpPr>
        <p:spPr>
          <a:xfrm>
            <a:off x="717550" y="615950"/>
            <a:ext cx="10756900" cy="5626100"/>
          </a:xfrm>
          <a:prstGeom prst="rect">
            <a:avLst/>
          </a:prstGeom>
        </p:spPr>
        <p:txBody>
          <a:bodyPr vert="horz" lIns="90000" tIns="46800" rIns="90000" bIns="46800" rtlCol="0" anchor="ctr" anchorCtr="0">
            <a:normAutofit lnSpcReduction="10000"/>
          </a:bodyPr>
          <a:lstStyle>
            <a:lvl1pPr marL="228600" indent="-228600" fontAlgn="auto">
              <a:lnSpc>
                <a:spcPct val="150000"/>
              </a:lnSpc>
              <a:spcBef>
                <a:spcPts val="0"/>
              </a:spcBef>
              <a:spcAft>
                <a:spcPts val="800"/>
              </a:spcAft>
              <a:buFont typeface="Arial" panose="020B0604020202020204" pitchFamily="34" charset="0"/>
              <a:buChar char="•"/>
              <a:defRPr sz="1200" u="none" strike="noStrike" cap="none" spc="150" normalizeH="0" baseline="0">
                <a:solidFill>
                  <a:schemeClr val="bg2">
                    <a:lumMod val="50000"/>
                  </a:schemeClr>
                </a:solidFill>
                <a:uFillTx/>
                <a:latin typeface="微软雅黑" panose="020B0503020204020204" charset="-122"/>
                <a:ea typeface="微软雅黑" panose="020B050302020402020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lvl="0" indent="0" algn="l">
              <a:lnSpc>
                <a:spcPct val="150000"/>
              </a:lnSpc>
              <a:spcBef>
                <a:spcPts val="0"/>
              </a:spcBef>
              <a:spcAft>
                <a:spcPts val="800"/>
              </a:spcAft>
              <a:buSzPct val="100000"/>
              <a:buNone/>
            </a:pPr>
            <a:r>
              <a:rPr lang="zh-CN" altLang="en-US" sz="2200">
                <a:solidFill>
                  <a:schemeClr val="tx1"/>
                </a:solidFill>
                <a:cs typeface="微软雅黑" panose="020B0503020204020204" charset="-122"/>
              </a:rPr>
              <a:t>在本文中提出了一种的新的协同过滤方法，它结合了多个图来显式地表示用户-项目、用户-用户和项目-项目关系。所提出的模型Multi-GCCF从不同角度学习三个</a:t>
            </a:r>
            <a:r>
              <a:rPr lang="en-US" altLang="zh-CN" sz="2200">
                <a:solidFill>
                  <a:schemeClr val="tx1"/>
                </a:solidFill>
                <a:cs typeface="微软雅黑" panose="020B0503020204020204" charset="-122"/>
              </a:rPr>
              <a:t>embedding</a:t>
            </a:r>
            <a:r>
              <a:rPr lang="zh-CN" altLang="en-US" sz="2200">
                <a:solidFill>
                  <a:schemeClr val="tx1"/>
                </a:solidFill>
                <a:cs typeface="微软雅黑" panose="020B0503020204020204" charset="-122"/>
              </a:rPr>
              <a:t>并进行信息融合。 </a:t>
            </a:r>
          </a:p>
        </p:txBody>
      </p:sp>
      <p:sp>
        <p:nvSpPr>
          <p:cNvPr id="8" name="文本框 7"/>
          <p:cNvSpPr txBox="1"/>
          <p:nvPr>
            <p:custDataLst>
              <p:tags r:id="rId6"/>
            </p:custDataLst>
          </p:nvPr>
        </p:nvSpPr>
        <p:spPr>
          <a:xfrm>
            <a:off x="960736" y="437939"/>
            <a:ext cx="10270528" cy="813683"/>
          </a:xfrm>
          <a:prstGeom prst="rect">
            <a:avLst/>
          </a:prstGeom>
          <a:noFill/>
        </p:spPr>
        <p:txBody>
          <a:bodyPr wrap="square" rtlCol="0" anchor="b">
            <a:noAutofit/>
          </a:bodyPr>
          <a:lstStyle/>
          <a:p>
            <a:pPr algn="ctr" fontAlgn="auto">
              <a:lnSpc>
                <a:spcPct val="120000"/>
              </a:lnSpc>
            </a:pPr>
            <a:r>
              <a:rPr lang="zh-CN" altLang="en-US" sz="4265" b="1" spc="300">
                <a:solidFill>
                  <a:srgbClr val="006599"/>
                </a:solidFill>
                <a:uFillTx/>
                <a:latin typeface="微软雅黑" panose="020B0503020204020204" charset="-122"/>
                <a:ea typeface="微软雅黑" panose="020B0503020204020204" charset="-122"/>
                <a:sym typeface="Arial" panose="020B0604020202020204" pitchFamily="34" charset="0"/>
              </a:rPr>
              <a:t>总结</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9"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914356" y="761976"/>
            <a:ext cx="10363289" cy="762000"/>
          </a:xfrm>
          <a:prstGeom prst="rect">
            <a:avLst/>
          </a:prstGeom>
          <a:noFill/>
        </p:spPr>
        <p:txBody>
          <a:bodyPr wrap="square" rtlCol="0" anchor="b">
            <a:noAutofit/>
          </a:bodyPr>
          <a:lstStyle/>
          <a:p>
            <a:pPr marL="0" indent="0" algn="ctr">
              <a:lnSpc>
                <a:spcPct val="100000"/>
              </a:lnSpc>
              <a:spcBef>
                <a:spcPts val="0"/>
              </a:spcBef>
              <a:spcAft>
                <a:spcPts val="0"/>
              </a:spcAft>
              <a:buSzPct val="100000"/>
              <a:buNone/>
            </a:pPr>
            <a:r>
              <a:rPr lang="zh-CN" altLang="en-US" sz="4000" b="1" spc="300">
                <a:solidFill>
                  <a:srgbClr val="006599"/>
                </a:solidFill>
                <a:uFillTx/>
                <a:latin typeface="微软雅黑" panose="020B0503020204020204" charset="-122"/>
                <a:ea typeface="微软雅黑" panose="020B0503020204020204" charset="-122"/>
                <a:sym typeface="Arial" panose="020B0604020202020204" pitchFamily="34" charset="0"/>
              </a:rPr>
              <a:t>摘要</a:t>
            </a:r>
          </a:p>
        </p:txBody>
      </p:sp>
      <p:sp>
        <p:nvSpPr>
          <p:cNvPr id="2" name="文本框 1"/>
          <p:cNvSpPr txBox="1"/>
          <p:nvPr/>
        </p:nvSpPr>
        <p:spPr>
          <a:xfrm>
            <a:off x="932180" y="1886585"/>
            <a:ext cx="10245090" cy="2999740"/>
          </a:xfrm>
          <a:prstGeom prst="rect">
            <a:avLst/>
          </a:prstGeom>
          <a:noFill/>
        </p:spPr>
        <p:txBody>
          <a:bodyPr wrap="square" rtlCol="0">
            <a:spAutoFit/>
          </a:bodyPr>
          <a:lstStyle/>
          <a:p>
            <a:pPr>
              <a:lnSpc>
                <a:spcPct val="150000"/>
              </a:lnSpc>
            </a:pPr>
            <a:r>
              <a:rPr lang="zh-CN" altLang="en-US"/>
              <a:t>个性化推荐无处不在，在许多在线服务中发挥着重要作用。大量的研究</a:t>
            </a:r>
            <a:r>
              <a:rPr lang="zh-CN" altLang="en-US" b="1">
                <a:solidFill>
                  <a:srgbClr val="C00000"/>
                </a:solidFill>
              </a:rPr>
              <a:t>致力于学习用户和项目的向量表示</a:t>
            </a:r>
            <a:r>
              <a:rPr lang="zh-CN" altLang="en-US"/>
              <a:t>，目的是根据表示的相似性来预测用户对项目的偏好。技术范围从经典矩阵分解到最近的基于深度学习的方法。然而，我们认为，现有的方法</a:t>
            </a:r>
            <a:r>
              <a:rPr lang="zh-CN" altLang="en-US" b="1">
                <a:solidFill>
                  <a:srgbClr val="C00000"/>
                </a:solidFill>
              </a:rPr>
              <a:t>没有充分利用用户-项目交互数据中可用的信息以及用户对和项目对之间的相似性</a:t>
            </a:r>
            <a:r>
              <a:rPr lang="zh-CN" altLang="en-US"/>
              <a:t>。</a:t>
            </a:r>
            <a:r>
              <a:rPr lang="zh-CN" altLang="en-US">
                <a:solidFill>
                  <a:schemeClr val="tx1"/>
                </a:solidFill>
              </a:rPr>
              <a:t>在本工作中，我们开发了一个基于图卷积的推荐模型</a:t>
            </a:r>
            <a:r>
              <a:rPr lang="en-US" altLang="zh-CN">
                <a:solidFill>
                  <a:schemeClr val="tx1"/>
                </a:solidFill>
              </a:rPr>
              <a:t>——</a:t>
            </a:r>
            <a:r>
              <a:rPr lang="zh-CN" altLang="en-US" b="1">
                <a:solidFill>
                  <a:srgbClr val="C00000"/>
                </a:solidFill>
              </a:rPr>
              <a:t>多图卷积协同过滤(Multi-GCCF)，它在嵌入学习过程中显式地结合了多个图</a:t>
            </a:r>
            <a:r>
              <a:rPr lang="zh-CN" altLang="en-US"/>
              <a:t>。</a:t>
            </a:r>
            <a:r>
              <a:rPr lang="en-US" altLang="zh-CN"/>
              <a:t>Multi-</a:t>
            </a:r>
            <a:r>
              <a:rPr lang="zh-CN" altLang="en-US"/>
              <a:t>GCCF不仅通过用户-项目交互图对高阶信息进行表达建模，而且通过构建和处理用户-用户和项目-项目图来集成近端信息。此外，在二部图上进行图卷积时，我们考虑了用户节点和项目节点之间的内在差异。</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0"/>
            <a:ext cx="12192635"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10" name="矩形 9"/>
          <p:cNvSpPr/>
          <p:nvPr userDrawn="1">
            <p:custDataLst>
              <p:tags r:id="rId3"/>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09555" y="609480"/>
            <a:ext cx="10972889" cy="743584"/>
          </a:xfrm>
          <a:prstGeom prst="rect">
            <a:avLst/>
          </a:prstGeom>
          <a:noFill/>
        </p:spPr>
        <p:txBody>
          <a:bodyPr wrap="square" rtlCol="0" anchor="ctr">
            <a:noAutofit/>
          </a:bodyPr>
          <a:lstStyle/>
          <a:p>
            <a:pPr marL="0" indent="0" algn="ctr">
              <a:lnSpc>
                <a:spcPct val="100000"/>
              </a:lnSpc>
              <a:spcBef>
                <a:spcPts val="0"/>
              </a:spcBef>
              <a:spcAft>
                <a:spcPts val="0"/>
              </a:spcAft>
              <a:buSzPct val="100000"/>
              <a:buNone/>
            </a:pPr>
            <a:r>
              <a:rPr lang="zh-CN" altLang="en-US" sz="4000" b="1" spc="300">
                <a:solidFill>
                  <a:srgbClr val="006599"/>
                </a:solidFill>
                <a:uFillTx/>
                <a:latin typeface="微软雅黑" panose="020B0503020204020204" charset="-122"/>
                <a:ea typeface="微软雅黑" panose="020B0503020204020204" charset="-122"/>
                <a:sym typeface="Arial" panose="020B0604020202020204" pitchFamily="34" charset="0"/>
              </a:rPr>
              <a:t>介绍</a:t>
            </a:r>
          </a:p>
        </p:txBody>
      </p:sp>
      <p:sp>
        <p:nvSpPr>
          <p:cNvPr id="2" name="文本框 1"/>
          <p:cNvSpPr txBox="1"/>
          <p:nvPr/>
        </p:nvSpPr>
        <p:spPr>
          <a:xfrm>
            <a:off x="1054735" y="1946910"/>
            <a:ext cx="10081895" cy="3415030"/>
          </a:xfrm>
          <a:prstGeom prst="rect">
            <a:avLst/>
          </a:prstGeom>
          <a:noFill/>
        </p:spPr>
        <p:txBody>
          <a:bodyPr wrap="square" rtlCol="0">
            <a:spAutoFit/>
          </a:bodyPr>
          <a:lstStyle/>
          <a:p>
            <a:pPr>
              <a:lnSpc>
                <a:spcPct val="150000"/>
              </a:lnSpc>
            </a:pPr>
            <a:r>
              <a:rPr lang="zh-CN" altLang="en-US">
                <a:solidFill>
                  <a:schemeClr val="tx1"/>
                </a:solidFill>
                <a:uFillTx/>
                <a:latin typeface="Times New Roman" panose="02020603050405020304" charset="0"/>
                <a:ea typeface="微软雅黑" panose="020B0503020204020204" charset="-122"/>
              </a:rPr>
              <a:t>快速和准确地预测用户的偏好是当今推荐系统的最终目标。</a:t>
            </a:r>
          </a:p>
          <a:p>
            <a:pPr>
              <a:lnSpc>
                <a:spcPct val="150000"/>
              </a:lnSpc>
            </a:pPr>
            <a:r>
              <a:rPr lang="zh-CN" altLang="en-US" b="1">
                <a:solidFill>
                  <a:srgbClr val="C00000"/>
                </a:solidFill>
                <a:uFillTx/>
                <a:latin typeface="Times New Roman" panose="02020603050405020304" charset="0"/>
                <a:ea typeface="微软雅黑" panose="020B0503020204020204" charset="-122"/>
              </a:rPr>
              <a:t>协同过滤（</a:t>
            </a:r>
            <a:r>
              <a:rPr lang="en-US" altLang="zh-CN" b="1">
                <a:solidFill>
                  <a:srgbClr val="C00000"/>
                </a:solidFill>
                <a:uFillTx/>
                <a:latin typeface="Times New Roman" panose="02020603050405020304" charset="0"/>
                <a:ea typeface="微软雅黑" panose="020B0503020204020204" charset="-122"/>
              </a:rPr>
              <a:t>CF</a:t>
            </a:r>
            <a:r>
              <a:rPr lang="zh-CN" altLang="en-US" b="1">
                <a:solidFill>
                  <a:srgbClr val="C00000"/>
                </a:solidFill>
                <a:uFillTx/>
                <a:latin typeface="Times New Roman" panose="02020603050405020304" charset="0"/>
                <a:ea typeface="微软雅黑" panose="020B0503020204020204" charset="-122"/>
              </a:rPr>
              <a:t>）</a:t>
            </a:r>
            <a:r>
              <a:rPr lang="zh-CN" altLang="en-US">
                <a:solidFill>
                  <a:schemeClr val="tx1"/>
                </a:solidFill>
                <a:uFillTx/>
                <a:latin typeface="Times New Roman" panose="02020603050405020304" charset="0"/>
                <a:ea typeface="微软雅黑" panose="020B0503020204020204" charset="-122"/>
              </a:rPr>
              <a:t>作为推荐系统背后的核心方法，它的基本假设是，相似的用户倾向于喜欢相同的项目，同一个用户喜欢的几个物品具有相似性。</a:t>
            </a:r>
          </a:p>
          <a:p>
            <a:pPr>
              <a:lnSpc>
                <a:spcPct val="150000"/>
              </a:lnSpc>
            </a:pPr>
            <a:r>
              <a:rPr lang="zh-CN" altLang="en-US">
                <a:solidFill>
                  <a:schemeClr val="tx1"/>
                </a:solidFill>
                <a:uFillTx/>
                <a:latin typeface="Times New Roman" panose="02020603050405020304" charset="0"/>
                <a:ea typeface="微软雅黑" panose="020B0503020204020204" charset="-122"/>
              </a:rPr>
              <a:t>协同过滤最成功的方法之一是</a:t>
            </a:r>
            <a:r>
              <a:rPr lang="zh-CN" altLang="en-US" b="1">
                <a:solidFill>
                  <a:srgbClr val="C00000"/>
                </a:solidFill>
                <a:uFillTx/>
                <a:latin typeface="Times New Roman" panose="02020603050405020304" charset="0"/>
                <a:ea typeface="微软雅黑" panose="020B0503020204020204" charset="-122"/>
              </a:rPr>
              <a:t>矩阵分解（MF）</a:t>
            </a:r>
            <a:r>
              <a:rPr lang="zh-CN" altLang="en-US">
                <a:solidFill>
                  <a:schemeClr val="tx1"/>
                </a:solidFill>
                <a:uFillTx/>
                <a:latin typeface="Times New Roman" panose="02020603050405020304" charset="0"/>
                <a:ea typeface="微软雅黑" panose="020B0503020204020204" charset="-122"/>
              </a:rPr>
              <a:t>。为了提高传统</a:t>
            </a:r>
            <a:r>
              <a:rPr lang="en-US" altLang="zh-CN">
                <a:solidFill>
                  <a:schemeClr val="tx1"/>
                </a:solidFill>
                <a:uFillTx/>
                <a:latin typeface="Times New Roman" panose="02020603050405020304" charset="0"/>
                <a:ea typeface="微软雅黑" panose="020B0503020204020204" charset="-122"/>
              </a:rPr>
              <a:t>MF</a:t>
            </a:r>
            <a:r>
              <a:rPr lang="zh-CN" altLang="en-US">
                <a:solidFill>
                  <a:schemeClr val="tx1"/>
                </a:solidFill>
                <a:uFillTx/>
                <a:latin typeface="Times New Roman" panose="02020603050405020304" charset="0"/>
                <a:ea typeface="微软雅黑" panose="020B0503020204020204" charset="-122"/>
              </a:rPr>
              <a:t>模型的性能，最近引入了</a:t>
            </a:r>
            <a:r>
              <a:rPr lang="zh-CN" altLang="en-US" b="1">
                <a:solidFill>
                  <a:srgbClr val="C00000"/>
                </a:solidFill>
                <a:uFillTx/>
                <a:latin typeface="Times New Roman" panose="02020603050405020304" charset="0"/>
                <a:ea typeface="微软雅黑" panose="020B0503020204020204" charset="-122"/>
              </a:rPr>
              <a:t>深度学习模型</a:t>
            </a:r>
            <a:r>
              <a:rPr lang="zh-CN" altLang="en-US">
                <a:solidFill>
                  <a:schemeClr val="tx1"/>
                </a:solidFill>
                <a:uFillTx/>
                <a:latin typeface="Times New Roman" panose="02020603050405020304" charset="0"/>
                <a:ea typeface="微软雅黑" panose="020B0503020204020204" charset="-122"/>
              </a:rPr>
              <a:t>。</a:t>
            </a:r>
          </a:p>
          <a:p>
            <a:pPr>
              <a:lnSpc>
                <a:spcPct val="150000"/>
              </a:lnSpc>
            </a:pPr>
            <a:r>
              <a:rPr lang="zh-CN" altLang="en-US">
                <a:solidFill>
                  <a:schemeClr val="tx1"/>
                </a:solidFill>
                <a:uFillTx/>
                <a:latin typeface="Times New Roman" panose="02020603050405020304" charset="0"/>
                <a:ea typeface="微软雅黑" panose="020B0503020204020204" charset="-122"/>
              </a:rPr>
              <a:t>而基于深度学习的推荐系统不足以产生最优的</a:t>
            </a:r>
            <a:r>
              <a:rPr lang="en-US" altLang="zh-CN">
                <a:solidFill>
                  <a:schemeClr val="tx1"/>
                </a:solidFill>
                <a:uFillTx/>
                <a:latin typeface="Times New Roman" panose="02020603050405020304" charset="0"/>
                <a:ea typeface="微软雅黑" panose="020B0503020204020204" charset="-122"/>
              </a:rPr>
              <a:t>embedding</a:t>
            </a:r>
            <a:r>
              <a:rPr lang="zh-CN" altLang="en-US">
                <a:solidFill>
                  <a:schemeClr val="tx1"/>
                </a:solidFill>
                <a:uFillTx/>
                <a:latin typeface="Times New Roman" panose="02020603050405020304" charset="0"/>
                <a:ea typeface="微软雅黑" panose="020B0503020204020204" charset="-122"/>
              </a:rPr>
              <a:t>，其因有二，一个是它们</a:t>
            </a:r>
            <a:r>
              <a:rPr lang="zh-CN" altLang="en-US" b="1">
                <a:solidFill>
                  <a:srgbClr val="C00000"/>
                </a:solidFill>
                <a:uFillTx/>
                <a:latin typeface="Times New Roman" panose="02020603050405020304" charset="0"/>
                <a:ea typeface="微软雅黑" panose="020B0503020204020204" charset="-122"/>
              </a:rPr>
              <a:t>只考虑用户和项目的特征</a:t>
            </a:r>
            <a:r>
              <a:rPr lang="zh-CN" altLang="en-US">
                <a:solidFill>
                  <a:schemeClr val="tx1"/>
                </a:solidFill>
                <a:uFillTx/>
                <a:latin typeface="Times New Roman" panose="02020603050405020304" charset="0"/>
                <a:ea typeface="微软雅黑" panose="020B0503020204020204" charset="-122"/>
              </a:rPr>
              <a:t>，在进行表示时并没有将</a:t>
            </a:r>
            <a:r>
              <a:rPr lang="en-US" altLang="zh-CN">
                <a:solidFill>
                  <a:schemeClr val="tx1"/>
                </a:solidFill>
                <a:uFillTx/>
                <a:latin typeface="Times New Roman" panose="02020603050405020304" charset="0"/>
                <a:ea typeface="微软雅黑" panose="020B0503020204020204" charset="-122"/>
              </a:rPr>
              <a:t>user-item</a:t>
            </a:r>
            <a:r>
              <a:rPr lang="zh-CN" altLang="en-US">
                <a:solidFill>
                  <a:schemeClr val="tx1"/>
                </a:solidFill>
                <a:uFillTx/>
                <a:latin typeface="Times New Roman" panose="02020603050405020304" charset="0"/>
                <a:ea typeface="微软雅黑" panose="020B0503020204020204" charset="-122"/>
              </a:rPr>
              <a:t>的历史交互考虑进去；另一个是</a:t>
            </a:r>
            <a:r>
              <a:rPr lang="zh-CN" altLang="en-US" b="1">
                <a:solidFill>
                  <a:srgbClr val="C00000"/>
                </a:solidFill>
                <a:uFillTx/>
                <a:latin typeface="Times New Roman" panose="02020603050405020304" charset="0"/>
                <a:ea typeface="微软雅黑" panose="020B0503020204020204" charset="-122"/>
              </a:rPr>
              <a:t>依赖用户的显示反馈</a:t>
            </a:r>
            <a:r>
              <a:rPr lang="zh-CN" altLang="en-US">
                <a:solidFill>
                  <a:schemeClr val="tx1"/>
                </a:solidFill>
                <a:uFillTx/>
                <a:latin typeface="Times New Roman" panose="02020603050405020304" charset="0"/>
                <a:ea typeface="微软雅黑" panose="020B0503020204020204" charset="-122"/>
              </a:rPr>
              <a:t>，往往会造成稀疏性问题。</a:t>
            </a:r>
            <a:endParaRPr lang="zh-CN" altLang="en-US" b="1">
              <a:solidFill>
                <a:srgbClr val="C00000"/>
              </a:solidFill>
              <a:uFillTx/>
              <a:latin typeface="Times New Roman" panose="02020603050405020304" charset="0"/>
              <a:ea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0"/>
            <a:ext cx="12192635" cy="685800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10" name="矩形 9"/>
          <p:cNvSpPr/>
          <p:nvPr userDrawn="1">
            <p:custDataLst>
              <p:tags r:id="rId3"/>
            </p:custDataLst>
          </p:nvPr>
        </p:nvSpPr>
        <p:spPr>
          <a:xfrm>
            <a:off x="292800" y="304200"/>
            <a:ext cx="11606400" cy="6249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5" name="文本框 4"/>
          <p:cNvSpPr txBox="1"/>
          <p:nvPr>
            <p:custDataLst>
              <p:tags r:id="rId4"/>
            </p:custDataLst>
          </p:nvPr>
        </p:nvSpPr>
        <p:spPr>
          <a:xfrm>
            <a:off x="609555" y="609480"/>
            <a:ext cx="10972889" cy="743584"/>
          </a:xfrm>
          <a:prstGeom prst="rect">
            <a:avLst/>
          </a:prstGeom>
          <a:noFill/>
        </p:spPr>
        <p:txBody>
          <a:bodyPr wrap="square" rtlCol="0" anchor="ctr">
            <a:noAutofit/>
          </a:bodyPr>
          <a:lstStyle/>
          <a:p>
            <a:pPr marL="0" indent="0" algn="ctr">
              <a:lnSpc>
                <a:spcPct val="100000"/>
              </a:lnSpc>
              <a:spcBef>
                <a:spcPts val="0"/>
              </a:spcBef>
              <a:spcAft>
                <a:spcPts val="0"/>
              </a:spcAft>
              <a:buSzPct val="100000"/>
              <a:buNone/>
            </a:pPr>
            <a:r>
              <a:rPr lang="zh-CN" altLang="en-US" sz="4000" b="1" spc="300">
                <a:solidFill>
                  <a:srgbClr val="006599"/>
                </a:solidFill>
                <a:uFillTx/>
                <a:latin typeface="微软雅黑" panose="020B0503020204020204" charset="-122"/>
                <a:ea typeface="微软雅黑" panose="020B0503020204020204" charset="-122"/>
                <a:sym typeface="Arial" panose="020B0604020202020204" pitchFamily="34" charset="0"/>
              </a:rPr>
              <a:t>介绍</a:t>
            </a:r>
          </a:p>
        </p:txBody>
      </p:sp>
      <p:sp>
        <p:nvSpPr>
          <p:cNvPr id="2" name="文本框 1"/>
          <p:cNvSpPr txBox="1"/>
          <p:nvPr/>
        </p:nvSpPr>
        <p:spPr>
          <a:xfrm>
            <a:off x="1055370" y="2160905"/>
            <a:ext cx="10081895" cy="2999740"/>
          </a:xfrm>
          <a:prstGeom prst="rect">
            <a:avLst/>
          </a:prstGeom>
          <a:noFill/>
        </p:spPr>
        <p:txBody>
          <a:bodyPr wrap="square" rtlCol="0">
            <a:spAutoFit/>
          </a:bodyPr>
          <a:lstStyle/>
          <a:p>
            <a:pPr>
              <a:lnSpc>
                <a:spcPct val="150000"/>
              </a:lnSpc>
            </a:pPr>
            <a:r>
              <a:rPr lang="zh-CN" altLang="en-US">
                <a:uFillTx/>
                <a:latin typeface="Times New Roman" panose="02020603050405020304" charset="0"/>
                <a:ea typeface="微软雅黑" panose="020B0503020204020204" charset="-122"/>
                <a:sym typeface="+mn-ea"/>
              </a:rPr>
              <a:t>考虑到这些限制，</a:t>
            </a:r>
            <a:r>
              <a:rPr lang="zh-CN" altLang="en-US" b="1">
                <a:solidFill>
                  <a:srgbClr val="C00000"/>
                </a:solidFill>
                <a:uFillTx/>
                <a:latin typeface="Times New Roman" panose="02020603050405020304" charset="0"/>
                <a:ea typeface="微软雅黑" panose="020B0503020204020204" charset="-122"/>
                <a:sym typeface="+mn-ea"/>
              </a:rPr>
              <a:t>一个产生</a:t>
            </a:r>
            <a:r>
              <a:rPr lang="en-US" altLang="zh-CN" b="1">
                <a:solidFill>
                  <a:srgbClr val="C00000"/>
                </a:solidFill>
                <a:uFillTx/>
                <a:latin typeface="Times New Roman" panose="02020603050405020304" charset="0"/>
                <a:ea typeface="微软雅黑" panose="020B0503020204020204" charset="-122"/>
                <a:sym typeface="+mn-ea"/>
              </a:rPr>
              <a:t>embedding</a:t>
            </a:r>
            <a:r>
              <a:rPr lang="zh-CN" altLang="en-US" b="1">
                <a:solidFill>
                  <a:srgbClr val="C00000"/>
                </a:solidFill>
                <a:uFillTx/>
                <a:latin typeface="Times New Roman" panose="02020603050405020304" charset="0"/>
                <a:ea typeface="微软雅黑" panose="020B0503020204020204" charset="-122"/>
                <a:sym typeface="+mn-ea"/>
              </a:rPr>
              <a:t>的自然想法是直接将用户</a:t>
            </a:r>
            <a:r>
              <a:rPr lang="en-US" altLang="zh-CN" b="1">
                <a:solidFill>
                  <a:srgbClr val="C00000"/>
                </a:solidFill>
                <a:uFillTx/>
                <a:latin typeface="Times New Roman" panose="02020603050405020304" charset="0"/>
                <a:ea typeface="微软雅黑" panose="020B0503020204020204" charset="-122"/>
                <a:sym typeface="+mn-ea"/>
              </a:rPr>
              <a:t>-</a:t>
            </a:r>
            <a:r>
              <a:rPr lang="zh-CN" altLang="en-US" b="1">
                <a:solidFill>
                  <a:srgbClr val="C00000"/>
                </a:solidFill>
                <a:uFillTx/>
                <a:latin typeface="Times New Roman" panose="02020603050405020304" charset="0"/>
                <a:ea typeface="微软雅黑" panose="020B0503020204020204" charset="-122"/>
                <a:sym typeface="+mn-ea"/>
              </a:rPr>
              <a:t>项目交互参与</a:t>
            </a:r>
            <a:r>
              <a:rPr lang="en-US" altLang="zh-CN" b="1">
                <a:solidFill>
                  <a:srgbClr val="C00000"/>
                </a:solidFill>
                <a:uFillTx/>
                <a:latin typeface="Times New Roman" panose="02020603050405020304" charset="0"/>
                <a:ea typeface="微软雅黑" panose="020B0503020204020204" charset="-122"/>
                <a:sym typeface="+mn-ea"/>
              </a:rPr>
              <a:t>embedding</a:t>
            </a:r>
            <a:r>
              <a:rPr lang="zh-CN" altLang="en-US" b="1">
                <a:solidFill>
                  <a:srgbClr val="C00000"/>
                </a:solidFill>
                <a:uFillTx/>
                <a:latin typeface="Times New Roman" panose="02020603050405020304" charset="0"/>
                <a:ea typeface="微软雅黑" panose="020B0503020204020204" charset="-122"/>
                <a:sym typeface="+mn-ea"/>
              </a:rPr>
              <a:t>的构建</a:t>
            </a:r>
            <a:r>
              <a:rPr lang="zh-CN" altLang="en-US">
                <a:uFillTx/>
                <a:latin typeface="Times New Roman" panose="02020603050405020304" charset="0"/>
                <a:ea typeface="微软雅黑" panose="020B0503020204020204" charset="-122"/>
                <a:sym typeface="+mn-ea"/>
              </a:rPr>
              <a:t>。尽管这是有效的，但是我们认为还有两个重要的局限性。首先它们</a:t>
            </a:r>
            <a:r>
              <a:rPr lang="zh-CN" altLang="en-US" b="1">
                <a:solidFill>
                  <a:srgbClr val="C00000"/>
                </a:solidFill>
                <a:uFillTx/>
                <a:latin typeface="Times New Roman" panose="02020603050405020304" charset="0"/>
                <a:ea typeface="微软雅黑" panose="020B0503020204020204" charset="-122"/>
                <a:sym typeface="+mn-ea"/>
              </a:rPr>
              <a:t>忽略了二分图中两种节点类型</a:t>
            </a:r>
            <a:r>
              <a:rPr lang="zh-CN" altLang="en-US">
                <a:uFillTx/>
                <a:latin typeface="Times New Roman" panose="02020603050405020304" charset="0"/>
                <a:ea typeface="微软雅黑" panose="020B0503020204020204" charset="-122"/>
                <a:sym typeface="+mn-ea"/>
              </a:rPr>
              <a:t>（用户和项目）的内在差异。其次，</a:t>
            </a:r>
            <a:r>
              <a:rPr lang="zh-CN" altLang="en-US" b="1">
                <a:solidFill>
                  <a:srgbClr val="C00000"/>
                </a:solidFill>
                <a:uFillTx/>
                <a:latin typeface="Times New Roman" panose="02020603050405020304" charset="0"/>
                <a:ea typeface="微软雅黑" panose="020B0503020204020204" charset="-122"/>
                <a:sym typeface="+mn-ea"/>
              </a:rPr>
              <a:t>用户-用户和项目-项目关系也是非常重要的信息</a:t>
            </a:r>
            <a:r>
              <a:rPr lang="zh-CN" altLang="en-US">
                <a:uFillTx/>
                <a:latin typeface="Times New Roman" panose="02020603050405020304" charset="0"/>
                <a:ea typeface="微软雅黑" panose="020B0503020204020204" charset="-122"/>
                <a:sym typeface="+mn-ea"/>
              </a:rPr>
              <a:t>。</a:t>
            </a:r>
            <a:endParaRPr lang="zh-CN" altLang="en-US">
              <a:solidFill>
                <a:schemeClr val="tx1"/>
              </a:solidFill>
              <a:uFillTx/>
              <a:latin typeface="Times New Roman" panose="02020603050405020304" charset="0"/>
              <a:ea typeface="微软雅黑" panose="020B0503020204020204" charset="-122"/>
            </a:endParaRPr>
          </a:p>
          <a:p>
            <a:pPr>
              <a:lnSpc>
                <a:spcPct val="150000"/>
              </a:lnSpc>
            </a:pPr>
            <a:r>
              <a:rPr lang="zh-CN" altLang="en-US">
                <a:uFillTx/>
                <a:latin typeface="Times New Roman" panose="02020603050405020304" charset="0"/>
                <a:ea typeface="微软雅黑" panose="020B0503020204020204" charset="-122"/>
                <a:sym typeface="+mn-ea"/>
              </a:rPr>
              <a:t>本文提出了基于图卷积神经网络的推荐系统模型</a:t>
            </a:r>
            <a:r>
              <a:rPr lang="en-US" altLang="zh-CN">
                <a:uFillTx/>
                <a:latin typeface="Times New Roman" panose="02020603050405020304" charset="0"/>
                <a:ea typeface="微软雅黑" panose="020B0503020204020204" charset="-122"/>
                <a:sym typeface="+mn-ea"/>
              </a:rPr>
              <a:t>——</a:t>
            </a:r>
            <a:r>
              <a:rPr lang="zh-CN" altLang="en-US">
                <a:uFillTx/>
                <a:latin typeface="Times New Roman" panose="02020603050405020304" charset="0"/>
                <a:ea typeface="微软雅黑" panose="020B0503020204020204" charset="-122"/>
                <a:sym typeface="+mn-ea"/>
              </a:rPr>
              <a:t>多图卷积协同过滤（</a:t>
            </a:r>
            <a:r>
              <a:rPr lang="en-US" altLang="zh-CN">
                <a:uFillTx/>
                <a:latin typeface="Times New Roman" panose="02020603050405020304" charset="0"/>
                <a:ea typeface="微软雅黑" panose="020B0503020204020204" charset="-122"/>
                <a:sym typeface="+mn-ea"/>
              </a:rPr>
              <a:t>Multi-GCCF</a:t>
            </a:r>
            <a:r>
              <a:rPr lang="zh-CN" altLang="en-US">
                <a:uFillTx/>
                <a:latin typeface="Times New Roman" panose="02020603050405020304" charset="0"/>
                <a:ea typeface="微软雅黑" panose="020B0503020204020204" charset="-122"/>
                <a:sym typeface="+mn-ea"/>
              </a:rPr>
              <a:t>）。其有两点创新：</a:t>
            </a:r>
            <a:endParaRPr lang="zh-CN" altLang="en-US">
              <a:solidFill>
                <a:schemeClr val="tx1"/>
              </a:solidFill>
              <a:uFillTx/>
              <a:latin typeface="Times New Roman" panose="02020603050405020304" charset="0"/>
              <a:ea typeface="微软雅黑" panose="020B0503020204020204" charset="-122"/>
            </a:endParaRPr>
          </a:p>
          <a:p>
            <a:pPr marL="285750" indent="-285750">
              <a:lnSpc>
                <a:spcPct val="150000"/>
              </a:lnSpc>
              <a:buFont typeface="Wingdings" panose="05000000000000000000" charset="0"/>
              <a:buChar char="l"/>
            </a:pPr>
            <a:r>
              <a:rPr lang="zh-CN" altLang="en-US" b="1">
                <a:solidFill>
                  <a:srgbClr val="C00000"/>
                </a:solidFill>
                <a:uFillTx/>
                <a:latin typeface="Times New Roman" panose="02020603050405020304" charset="0"/>
                <a:ea typeface="微软雅黑" panose="020B0503020204020204" charset="-122"/>
                <a:sym typeface="+mn-ea"/>
              </a:rPr>
              <a:t>捕捉用户和项目之间的内在差异；</a:t>
            </a:r>
            <a:endParaRPr lang="zh-CN" altLang="en-US" b="1">
              <a:solidFill>
                <a:schemeClr val="tx1"/>
              </a:solidFill>
              <a:uFillTx/>
              <a:latin typeface="Times New Roman" panose="02020603050405020304" charset="0"/>
              <a:ea typeface="微软雅黑" panose="020B0503020204020204" charset="-122"/>
            </a:endParaRPr>
          </a:p>
          <a:p>
            <a:pPr marL="285750" indent="-285750">
              <a:lnSpc>
                <a:spcPct val="150000"/>
              </a:lnSpc>
              <a:buFont typeface="Wingdings" panose="05000000000000000000" charset="0"/>
              <a:buChar char="l"/>
            </a:pPr>
            <a:r>
              <a:rPr lang="zh-CN" altLang="en-US" b="1">
                <a:solidFill>
                  <a:srgbClr val="C00000"/>
                </a:solidFill>
                <a:uFillTx/>
                <a:latin typeface="Times New Roman" panose="02020603050405020304" charset="0"/>
                <a:ea typeface="微软雅黑" panose="020B0503020204020204" charset="-122"/>
                <a:sym typeface="+mn-ea"/>
              </a:rPr>
              <a:t>显式建模用户</a:t>
            </a:r>
            <a:r>
              <a:rPr lang="en-US" altLang="zh-CN" b="1">
                <a:solidFill>
                  <a:srgbClr val="C00000"/>
                </a:solidFill>
                <a:uFillTx/>
                <a:latin typeface="Times New Roman" panose="02020603050405020304" charset="0"/>
                <a:ea typeface="微软雅黑" panose="020B0503020204020204" charset="-122"/>
                <a:sym typeface="+mn-ea"/>
              </a:rPr>
              <a:t>-</a:t>
            </a:r>
            <a:r>
              <a:rPr lang="zh-CN" altLang="en-US" b="1">
                <a:solidFill>
                  <a:srgbClr val="C00000"/>
                </a:solidFill>
                <a:uFillTx/>
                <a:latin typeface="Times New Roman" panose="02020603050405020304" charset="0"/>
                <a:ea typeface="微软雅黑" panose="020B0503020204020204" charset="-122"/>
                <a:sym typeface="+mn-ea"/>
              </a:rPr>
              <a:t>用户和项目</a:t>
            </a:r>
            <a:r>
              <a:rPr lang="en-US" altLang="zh-CN" b="1">
                <a:solidFill>
                  <a:srgbClr val="C00000"/>
                </a:solidFill>
                <a:uFillTx/>
                <a:latin typeface="Times New Roman" panose="02020603050405020304" charset="0"/>
                <a:ea typeface="微软雅黑" panose="020B0503020204020204" charset="-122"/>
                <a:sym typeface="+mn-ea"/>
              </a:rPr>
              <a:t>-</a:t>
            </a:r>
            <a:r>
              <a:rPr lang="zh-CN" altLang="en-US" b="1">
                <a:solidFill>
                  <a:srgbClr val="C00000"/>
                </a:solidFill>
                <a:uFillTx/>
                <a:latin typeface="Times New Roman" panose="02020603050405020304" charset="0"/>
                <a:ea typeface="微软雅黑" panose="020B0503020204020204" charset="-122"/>
                <a:sym typeface="+mn-ea"/>
              </a:rPr>
              <a:t>项目关系；</a:t>
            </a:r>
            <a:endParaRPr lang="zh-CN" altLang="en-US" b="1">
              <a:solidFill>
                <a:srgbClr val="C00000"/>
              </a:solidFill>
              <a:uFillTx/>
              <a:latin typeface="Times New Roman" panose="02020603050405020304" charset="0"/>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2" name="等腰三角形 1"/>
          <p:cNvSpPr/>
          <p:nvPr>
            <p:custDataLst>
              <p:tags r:id="rId4"/>
            </p:custDataLst>
          </p:nvPr>
        </p:nvSpPr>
        <p:spPr>
          <a:xfrm rot="5400000">
            <a:off x="-381319" y="873419"/>
            <a:ext cx="5529129" cy="4766491"/>
          </a:xfrm>
          <a:prstGeom prst="triangle">
            <a:avLst/>
          </a:prstGeom>
          <a:pattFill prst="ltUpDiag">
            <a:fgClr>
              <a:srgbClr val="FFFFFF"/>
            </a:fgClr>
            <a:bgClr>
              <a:srgbClr val="FFFF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8" name="文本框 7"/>
          <p:cNvSpPr txBox="1"/>
          <p:nvPr>
            <p:custDataLst>
              <p:tags r:id="rId5"/>
            </p:custDataLst>
          </p:nvPr>
        </p:nvSpPr>
        <p:spPr>
          <a:xfrm>
            <a:off x="609555" y="274835"/>
            <a:ext cx="10972889" cy="743584"/>
          </a:xfrm>
          <a:prstGeom prst="rect">
            <a:avLst/>
          </a:prstGeom>
          <a:noFill/>
        </p:spPr>
        <p:txBody>
          <a:bodyPr wrap="square" rtlCol="0" anchor="ctr">
            <a:noAutofit/>
          </a:bodyPr>
          <a:lstStyle/>
          <a:p>
            <a:pPr marL="0" indent="0" algn="ctr">
              <a:lnSpc>
                <a:spcPct val="100000"/>
              </a:lnSpc>
              <a:spcBef>
                <a:spcPts val="0"/>
              </a:spcBef>
              <a:spcAft>
                <a:spcPts val="0"/>
              </a:spcAft>
              <a:buSzPct val="100000"/>
              <a:buNone/>
            </a:pPr>
            <a:r>
              <a:rPr lang="zh-CN" altLang="en-US" sz="4000" b="1" spc="300">
                <a:solidFill>
                  <a:srgbClr val="006599"/>
                </a:solidFill>
                <a:uFillTx/>
                <a:latin typeface="微软雅黑" panose="020B0503020204020204" charset="-122"/>
                <a:ea typeface="微软雅黑" panose="020B0503020204020204" charset="-122"/>
                <a:sym typeface="Arial" panose="020B0604020202020204" pitchFamily="34" charset="0"/>
              </a:rPr>
              <a:t>相关工作</a:t>
            </a:r>
          </a:p>
        </p:txBody>
      </p:sp>
      <p:sp>
        <p:nvSpPr>
          <p:cNvPr id="4" name="文本框 3"/>
          <p:cNvSpPr txBox="1"/>
          <p:nvPr/>
        </p:nvSpPr>
        <p:spPr>
          <a:xfrm>
            <a:off x="1023620" y="1744980"/>
            <a:ext cx="10427335" cy="3415030"/>
          </a:xfrm>
          <a:prstGeom prst="rect">
            <a:avLst/>
          </a:prstGeom>
          <a:noFill/>
        </p:spPr>
        <p:txBody>
          <a:bodyPr wrap="square" rtlCol="0">
            <a:spAutoFit/>
          </a:bodyPr>
          <a:lstStyle/>
          <a:p>
            <a:pPr>
              <a:lnSpc>
                <a:spcPct val="150000"/>
              </a:lnSpc>
            </a:pPr>
            <a:r>
              <a:rPr lang="zh-CN" altLang="en-US" b="1">
                <a:solidFill>
                  <a:schemeClr val="tx1"/>
                </a:solidFill>
                <a:uFillTx/>
                <a:latin typeface="Times New Roman" panose="02020603050405020304" charset="0"/>
                <a:ea typeface="微软雅黑" panose="020B0503020204020204" charset="-122"/>
              </a:rPr>
              <a:t>基于模型的协同过滤：</a:t>
            </a:r>
          </a:p>
          <a:p>
            <a:pPr>
              <a:lnSpc>
                <a:spcPct val="150000"/>
              </a:lnSpc>
            </a:pPr>
            <a:r>
              <a:rPr lang="zh-CN" altLang="en-US">
                <a:solidFill>
                  <a:schemeClr val="tx1"/>
                </a:solidFill>
                <a:uFillTx/>
                <a:latin typeface="Times New Roman" panose="02020603050405020304" charset="0"/>
                <a:ea typeface="微软雅黑" panose="020B0503020204020204" charset="-122"/>
              </a:rPr>
              <a:t>基于模型的CF方法通过将模型拟合到用户-项目交互数据来学习项目和用户之间的相似性。Koren提出了</a:t>
            </a:r>
            <a:r>
              <a:rPr lang="zh-CN" altLang="en-US" b="1">
                <a:solidFill>
                  <a:srgbClr val="C00000"/>
                </a:solidFill>
                <a:uFillTx/>
                <a:latin typeface="Times New Roman" panose="02020603050405020304" charset="0"/>
                <a:ea typeface="微软雅黑" panose="020B0503020204020204" charset="-122"/>
              </a:rPr>
              <a:t>SVD++</a:t>
            </a:r>
            <a:r>
              <a:rPr lang="zh-CN" altLang="en-US">
                <a:solidFill>
                  <a:schemeClr val="tx1"/>
                </a:solidFill>
                <a:uFillTx/>
                <a:latin typeface="Times New Roman" panose="02020603050405020304" charset="0"/>
                <a:ea typeface="微软雅黑" panose="020B0503020204020204" charset="-122"/>
              </a:rPr>
              <a:t>，它进一步的考虑了用户对其所有有过</a:t>
            </a:r>
            <a:r>
              <a:rPr lang="zh-CN" altLang="en-US" b="1">
                <a:solidFill>
                  <a:srgbClr val="C00000"/>
                </a:solidFill>
                <a:uFillTx/>
                <a:latin typeface="Times New Roman" panose="02020603050405020304" charset="0"/>
                <a:ea typeface="微软雅黑" panose="020B0503020204020204" charset="-122"/>
              </a:rPr>
              <a:t>评分行为</a:t>
            </a:r>
            <a:r>
              <a:rPr lang="zh-CN" altLang="en-US">
                <a:solidFill>
                  <a:schemeClr val="tx1"/>
                </a:solidFill>
                <a:uFillTx/>
                <a:latin typeface="Times New Roman" panose="02020603050405020304" charset="0"/>
                <a:ea typeface="微软雅黑" panose="020B0503020204020204" charset="-122"/>
              </a:rPr>
              <a:t>商品的</a:t>
            </a:r>
            <a:r>
              <a:rPr lang="zh-CN" altLang="en-US" b="1">
                <a:solidFill>
                  <a:srgbClr val="C00000"/>
                </a:solidFill>
                <a:uFillTx/>
                <a:latin typeface="Times New Roman" panose="02020603050405020304" charset="0"/>
                <a:ea typeface="微软雅黑" panose="020B0503020204020204" charset="-122"/>
              </a:rPr>
              <a:t>隐式反馈</a:t>
            </a:r>
            <a:r>
              <a:rPr lang="zh-CN" altLang="en-US">
                <a:solidFill>
                  <a:schemeClr val="tx1"/>
                </a:solidFill>
                <a:uFillTx/>
                <a:latin typeface="Times New Roman" panose="02020603050405020304" charset="0"/>
                <a:ea typeface="微软雅黑" panose="020B0503020204020204" charset="-122"/>
              </a:rPr>
              <a:t>。</a:t>
            </a:r>
            <a:r>
              <a:rPr lang="zh-CN" altLang="en-US" b="1">
                <a:solidFill>
                  <a:srgbClr val="C00000"/>
                </a:solidFill>
                <a:uFillTx/>
                <a:latin typeface="Times New Roman" panose="02020603050405020304" charset="0"/>
                <a:ea typeface="微软雅黑" panose="020B0503020204020204" charset="-122"/>
              </a:rPr>
              <a:t>分解机模型提供了一种机制来合并边信息</a:t>
            </a:r>
            <a:r>
              <a:rPr lang="zh-CN" altLang="en-US">
                <a:solidFill>
                  <a:schemeClr val="tx1"/>
                </a:solidFill>
                <a:uFillTx/>
                <a:latin typeface="Times New Roman" panose="02020603050405020304" charset="0"/>
                <a:ea typeface="微软雅黑" panose="020B0503020204020204" charset="-122"/>
              </a:rPr>
              <a:t>，其中边信息如用户人口统计和项目属性。</a:t>
            </a:r>
          </a:p>
          <a:p>
            <a:pPr>
              <a:lnSpc>
                <a:spcPct val="150000"/>
              </a:lnSpc>
            </a:pPr>
            <a:r>
              <a:rPr lang="zh-CN" altLang="en-US">
                <a:solidFill>
                  <a:schemeClr val="tx1"/>
                </a:solidFill>
                <a:uFillTx/>
                <a:latin typeface="Times New Roman" panose="02020603050405020304" charset="0"/>
                <a:ea typeface="微软雅黑" panose="020B0503020204020204" charset="-122"/>
              </a:rPr>
              <a:t>基于MF的方法是具有局限性的，因为对于衡量用户和项目</a:t>
            </a:r>
            <a:r>
              <a:rPr lang="en-US" altLang="zh-CN">
                <a:solidFill>
                  <a:schemeClr val="tx1"/>
                </a:solidFill>
                <a:uFillTx/>
                <a:latin typeface="Times New Roman" panose="02020603050405020304" charset="0"/>
                <a:ea typeface="微软雅黑" panose="020B0503020204020204" charset="-122"/>
              </a:rPr>
              <a:t>embedding</a:t>
            </a:r>
            <a:r>
              <a:rPr lang="zh-CN" altLang="en-US">
                <a:solidFill>
                  <a:schemeClr val="tx1"/>
                </a:solidFill>
                <a:uFillTx/>
                <a:latin typeface="Times New Roman" panose="02020603050405020304" charset="0"/>
                <a:ea typeface="微软雅黑" panose="020B0503020204020204" charset="-122"/>
              </a:rPr>
              <a:t>之间的相似性，它们受限于内积的形式。 </a:t>
            </a:r>
          </a:p>
          <a:p>
            <a:pPr>
              <a:lnSpc>
                <a:spcPct val="150000"/>
              </a:lnSpc>
            </a:pPr>
            <a:r>
              <a:rPr lang="zh-CN" altLang="en-US">
                <a:solidFill>
                  <a:schemeClr val="tx1"/>
                </a:solidFill>
                <a:uFillTx/>
                <a:latin typeface="Times New Roman" panose="02020603050405020304" charset="0"/>
                <a:ea typeface="微软雅黑" panose="020B0503020204020204" charset="-122"/>
              </a:rPr>
              <a:t>最近，神经网络被纳入协同过滤体系结构。它们使用全连接层、卷积层、内积等的组合来捕获复杂的相似关系。</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rgbClr val="FFFFFF">
                  <a:alpha val="10000"/>
                </a:srgbClr>
              </a:gs>
              <a:gs pos="100000">
                <a:srgbClr val="DADADA">
                  <a:lumMod val="90000"/>
                  <a:alpha val="24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rgbClr val="FFFFFF"/>
              </a:solidFill>
              <a:highlight>
                <a:srgbClr val="1171F1"/>
              </a:highlight>
              <a:latin typeface="微软雅黑" panose="020B0503020204020204" charset="-122"/>
              <a:ea typeface="微软雅黑" panose="020B0503020204020204" charset="-122"/>
            </a:endParaRPr>
          </a:p>
        </p:txBody>
      </p:sp>
      <p:sp>
        <p:nvSpPr>
          <p:cNvPr id="2" name="等腰三角形 1"/>
          <p:cNvSpPr/>
          <p:nvPr>
            <p:custDataLst>
              <p:tags r:id="rId4"/>
            </p:custDataLst>
          </p:nvPr>
        </p:nvSpPr>
        <p:spPr>
          <a:xfrm rot="5400000">
            <a:off x="-381319" y="873419"/>
            <a:ext cx="5529129" cy="4766491"/>
          </a:xfrm>
          <a:prstGeom prst="triangle">
            <a:avLst/>
          </a:prstGeom>
          <a:pattFill prst="ltUpDiag">
            <a:fgClr>
              <a:srgbClr val="FFFFFF"/>
            </a:fgClr>
            <a:bgClr>
              <a:srgbClr val="FFFFFF"/>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charset="-122"/>
              <a:ea typeface="微软雅黑" panose="020B0503020204020204" charset="-122"/>
            </a:endParaRPr>
          </a:p>
        </p:txBody>
      </p:sp>
      <p:sp>
        <p:nvSpPr>
          <p:cNvPr id="8" name="文本框 7"/>
          <p:cNvSpPr txBox="1"/>
          <p:nvPr>
            <p:custDataLst>
              <p:tags r:id="rId5"/>
            </p:custDataLst>
          </p:nvPr>
        </p:nvSpPr>
        <p:spPr>
          <a:xfrm>
            <a:off x="609555" y="274835"/>
            <a:ext cx="10972889" cy="743584"/>
          </a:xfrm>
          <a:prstGeom prst="rect">
            <a:avLst/>
          </a:prstGeom>
          <a:noFill/>
        </p:spPr>
        <p:txBody>
          <a:bodyPr wrap="square" rtlCol="0" anchor="ctr">
            <a:noAutofit/>
          </a:bodyPr>
          <a:lstStyle/>
          <a:p>
            <a:pPr marL="0" indent="0" algn="ctr">
              <a:lnSpc>
                <a:spcPct val="100000"/>
              </a:lnSpc>
              <a:spcBef>
                <a:spcPts val="0"/>
              </a:spcBef>
              <a:spcAft>
                <a:spcPts val="0"/>
              </a:spcAft>
              <a:buSzPct val="100000"/>
              <a:buNone/>
            </a:pPr>
            <a:r>
              <a:rPr lang="zh-CN" altLang="en-US" sz="4000" b="1" spc="300">
                <a:solidFill>
                  <a:srgbClr val="006599"/>
                </a:solidFill>
                <a:uFillTx/>
                <a:latin typeface="微软雅黑" panose="020B0503020204020204" charset="-122"/>
                <a:ea typeface="微软雅黑" panose="020B0503020204020204" charset="-122"/>
                <a:sym typeface="Arial" panose="020B0604020202020204" pitchFamily="34" charset="0"/>
              </a:rPr>
              <a:t>相关工作</a:t>
            </a:r>
          </a:p>
        </p:txBody>
      </p:sp>
      <p:sp>
        <p:nvSpPr>
          <p:cNvPr id="4" name="文本框 3"/>
          <p:cNvSpPr txBox="1"/>
          <p:nvPr/>
        </p:nvSpPr>
        <p:spPr>
          <a:xfrm>
            <a:off x="1023620" y="1744980"/>
            <a:ext cx="10427335" cy="2584450"/>
          </a:xfrm>
          <a:prstGeom prst="rect">
            <a:avLst/>
          </a:prstGeom>
          <a:noFill/>
        </p:spPr>
        <p:txBody>
          <a:bodyPr wrap="square" rtlCol="0">
            <a:spAutoFit/>
          </a:bodyPr>
          <a:lstStyle/>
          <a:p>
            <a:pPr>
              <a:lnSpc>
                <a:spcPct val="150000"/>
              </a:lnSpc>
            </a:pPr>
            <a:r>
              <a:rPr lang="zh-CN" altLang="en-US" b="1">
                <a:solidFill>
                  <a:schemeClr val="tx1"/>
                </a:solidFill>
                <a:uFillTx/>
                <a:latin typeface="Times New Roman" panose="02020603050405020304" charset="0"/>
                <a:ea typeface="微软雅黑" panose="020B0503020204020204" charset="-122"/>
              </a:rPr>
              <a:t>基于图的推荐：</a:t>
            </a:r>
          </a:p>
          <a:p>
            <a:pPr>
              <a:lnSpc>
                <a:spcPct val="150000"/>
              </a:lnSpc>
            </a:pPr>
            <a:r>
              <a:rPr lang="zh-CN" altLang="en-US">
                <a:solidFill>
                  <a:schemeClr val="tx1"/>
                </a:solidFill>
                <a:uFillTx/>
                <a:latin typeface="Times New Roman" panose="02020603050405020304" charset="0"/>
                <a:ea typeface="微软雅黑" panose="020B0503020204020204" charset="-122"/>
              </a:rPr>
              <a:t>图是表示推荐系统中丰富成对关系信息的工具。早期的工作</a:t>
            </a:r>
            <a:r>
              <a:rPr lang="zh-CN" altLang="en-US" b="1">
                <a:solidFill>
                  <a:srgbClr val="C00000"/>
                </a:solidFill>
                <a:uFillTx/>
                <a:latin typeface="Times New Roman" panose="02020603050405020304" charset="0"/>
                <a:ea typeface="微软雅黑" panose="020B0503020204020204" charset="-122"/>
              </a:rPr>
              <a:t>在用户-项目交互图上使用随机游走</a:t>
            </a:r>
            <a:r>
              <a:rPr lang="zh-CN" altLang="en-US">
                <a:solidFill>
                  <a:schemeClr val="tx1"/>
                </a:solidFill>
                <a:uFillTx/>
                <a:latin typeface="Times New Roman" panose="02020603050405020304" charset="0"/>
                <a:ea typeface="微软雅黑" panose="020B0503020204020204" charset="-122"/>
              </a:rPr>
              <a:t>，以获得用户-项目对的评分。</a:t>
            </a:r>
          </a:p>
          <a:p>
            <a:pPr>
              <a:lnSpc>
                <a:spcPct val="150000"/>
              </a:lnSpc>
            </a:pPr>
            <a:r>
              <a:rPr lang="zh-CN" altLang="en-US">
                <a:solidFill>
                  <a:schemeClr val="tx1"/>
                </a:solidFill>
                <a:uFillTx/>
                <a:latin typeface="Times New Roman" panose="02020603050405020304" charset="0"/>
                <a:ea typeface="微软雅黑" panose="020B0503020204020204" charset="-122"/>
              </a:rPr>
              <a:t>随着图神经网络(GNNs)的新兴，最近的工作已经开始应用图神经网络。</a:t>
            </a:r>
            <a:r>
              <a:rPr lang="zh-CN" altLang="en-US" b="1">
                <a:solidFill>
                  <a:srgbClr val="C00000"/>
                </a:solidFill>
                <a:uFillTx/>
                <a:latin typeface="Times New Roman" panose="02020603050405020304" charset="0"/>
                <a:ea typeface="微软雅黑" panose="020B0503020204020204" charset="-122"/>
              </a:rPr>
              <a:t>图卷积矩阵补全(GCMC)</a:t>
            </a:r>
            <a:r>
              <a:rPr lang="zh-CN" altLang="en-US">
                <a:solidFill>
                  <a:schemeClr val="tx1"/>
                </a:solidFill>
                <a:uFillTx/>
                <a:latin typeface="Times New Roman" panose="02020603050405020304" charset="0"/>
                <a:ea typeface="微软雅黑" panose="020B0503020204020204" charset="-122"/>
              </a:rPr>
              <a:t>将推荐问题看成是矩阵补全任务，并采用图卷积自动编码器。</a:t>
            </a:r>
            <a:r>
              <a:rPr lang="zh-CN" altLang="en-US" b="1">
                <a:solidFill>
                  <a:srgbClr val="C00000"/>
                </a:solidFill>
                <a:uFillTx/>
                <a:latin typeface="Times New Roman" panose="02020603050405020304" charset="0"/>
                <a:ea typeface="微软雅黑" panose="020B0503020204020204" charset="-122"/>
              </a:rPr>
              <a:t>PinSAGE</a:t>
            </a:r>
            <a:r>
              <a:rPr lang="zh-CN" altLang="en-US">
                <a:solidFill>
                  <a:schemeClr val="tx1"/>
                </a:solidFill>
                <a:uFillTx/>
                <a:latin typeface="Times New Roman" panose="02020603050405020304" charset="0"/>
                <a:ea typeface="微软雅黑" panose="020B0503020204020204" charset="-122"/>
              </a:rPr>
              <a:t>在</a:t>
            </a:r>
            <a:r>
              <a:rPr lang="en-US" altLang="zh-CN">
                <a:solidFill>
                  <a:schemeClr val="tx1"/>
                </a:solidFill>
                <a:uFillTx/>
                <a:latin typeface="Times New Roman" panose="02020603050405020304" charset="0"/>
                <a:ea typeface="微软雅黑" panose="020B0503020204020204" charset="-122"/>
              </a:rPr>
              <a:t>item-item</a:t>
            </a:r>
            <a:r>
              <a:rPr lang="zh-CN" altLang="en-US">
                <a:solidFill>
                  <a:schemeClr val="tx1"/>
                </a:solidFill>
                <a:uFillTx/>
                <a:latin typeface="Times New Roman" panose="02020603050405020304" charset="0"/>
                <a:ea typeface="微软雅黑" panose="020B0503020204020204" charset="-122"/>
              </a:rPr>
              <a:t>图上应用图神经网络，这个图是通过对</a:t>
            </a:r>
            <a:r>
              <a:rPr lang="en-US" altLang="zh-CN">
                <a:solidFill>
                  <a:schemeClr val="tx1"/>
                </a:solidFill>
                <a:uFillTx/>
                <a:latin typeface="Times New Roman" panose="02020603050405020304" charset="0"/>
                <a:ea typeface="微软雅黑" panose="020B0503020204020204" charset="-122"/>
              </a:rPr>
              <a:t>item</a:t>
            </a:r>
            <a:r>
              <a:rPr lang="zh-CN" altLang="en-US">
                <a:solidFill>
                  <a:schemeClr val="tx1"/>
                </a:solidFill>
                <a:uFillTx/>
                <a:latin typeface="Times New Roman" panose="02020603050405020304" charset="0"/>
                <a:ea typeface="微软雅黑" panose="020B0503020204020204" charset="-122"/>
              </a:rPr>
              <a:t>间的相似性建模而形成的。</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rgbClr val="F2F2F2">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7204" y="152400"/>
            <a:ext cx="11277689" cy="609600"/>
          </a:xfrm>
          <a:prstGeom prst="rect">
            <a:avLst/>
          </a:prstGeom>
          <a:noFill/>
        </p:spPr>
        <p:txBody>
          <a:bodyPr wrap="square" lIns="63500" tIns="25400" rIns="63500" bIns="25400" rtlCol="0" anchor="ctr">
            <a:noAutofit/>
          </a:bodyPr>
          <a:lstStyle/>
          <a:p>
            <a:pPr indent="0">
              <a:lnSpc>
                <a:spcPct val="100000"/>
              </a:lnSpc>
              <a:spcBef>
                <a:spcPts val="0"/>
              </a:spcBef>
              <a:spcAft>
                <a:spcPts val="0"/>
              </a:spcAft>
              <a:buSzPct val="100000"/>
              <a:buNone/>
            </a:pPr>
            <a:r>
              <a:rPr lang="en-US" altLang="zh-CN" sz="3200" b="1" spc="300">
                <a:solidFill>
                  <a:srgbClr val="006599"/>
                </a:solidFill>
                <a:latin typeface="微软雅黑" panose="020B0503020204020204" charset="-122"/>
                <a:ea typeface="微软雅黑" panose="020B0503020204020204" charset="-122"/>
                <a:sym typeface="Arial" panose="020B0604020202020204" pitchFamily="34" charset="0"/>
              </a:rPr>
              <a:t>Multi-GCCF</a:t>
            </a:r>
          </a:p>
        </p:txBody>
      </p:sp>
      <p:sp>
        <p:nvSpPr>
          <p:cNvPr id="100" name="文本框 99"/>
          <p:cNvSpPr txBox="1"/>
          <p:nvPr/>
        </p:nvSpPr>
        <p:spPr>
          <a:xfrm>
            <a:off x="350520" y="2816225"/>
            <a:ext cx="3142615" cy="2168525"/>
          </a:xfrm>
          <a:prstGeom prst="rect">
            <a:avLst/>
          </a:prstGeom>
          <a:noFill/>
          <a:ln w="9525">
            <a:noFill/>
          </a:ln>
        </p:spPr>
        <p:txBody>
          <a:bodyPr wrap="square">
            <a:spAutoFit/>
          </a:bodyPr>
          <a:lstStyle/>
          <a:p>
            <a:pPr algn="l">
              <a:lnSpc>
                <a:spcPct val="150000"/>
              </a:lnSpc>
              <a:buClrTx/>
              <a:buSzTx/>
              <a:buFontTx/>
            </a:pPr>
            <a:r>
              <a:rPr lang="zh-CN" altLang="en-US" sz="1800" b="0">
                <a:uFillTx/>
                <a:latin typeface="Times New Roman" panose="02020603050405020304" charset="0"/>
                <a:ea typeface="微软雅黑" panose="020B0503020204020204" charset="-122"/>
              </a:rPr>
              <a:t>首先，我们使用一个二部图卷积神经网络(Bipar-GCN)作为编码器，</a:t>
            </a:r>
            <a:r>
              <a:rPr lang="zh-CN" altLang="en-US" sz="1800">
                <a:uFillTx/>
                <a:latin typeface="Times New Roman" panose="02020603050405020304" charset="0"/>
                <a:ea typeface="微软雅黑" panose="020B0503020204020204" charset="-122"/>
                <a:sym typeface="+mn-ea"/>
              </a:rPr>
              <a:t>通过处理用户-项目交互二部图</a:t>
            </a:r>
            <a:r>
              <a:rPr lang="zh-CN" altLang="en-US" sz="1800" b="0">
                <a:uFillTx/>
                <a:latin typeface="Times New Roman" panose="02020603050405020304" charset="0"/>
                <a:ea typeface="微软雅黑" panose="020B0503020204020204" charset="-122"/>
              </a:rPr>
              <a:t>来生成用户和项目的embedding。</a:t>
            </a:r>
            <a:endParaRPr lang="zh-CN" altLang="en-US">
              <a:uFillTx/>
              <a:latin typeface="Times New Roman" panose="02020603050405020304" charset="0"/>
              <a:ea typeface="微软雅黑" panose="020B0503020204020204" charset="-122"/>
            </a:endParaRPr>
          </a:p>
        </p:txBody>
      </p:sp>
      <p:sp>
        <p:nvSpPr>
          <p:cNvPr id="2" name="文本框 1"/>
          <p:cNvSpPr txBox="1"/>
          <p:nvPr/>
        </p:nvSpPr>
        <p:spPr>
          <a:xfrm>
            <a:off x="4635500" y="2816225"/>
            <a:ext cx="2920365" cy="2584450"/>
          </a:xfrm>
          <a:prstGeom prst="rect">
            <a:avLst/>
          </a:prstGeom>
          <a:noFill/>
          <a:ln w="9525">
            <a:noFill/>
          </a:ln>
        </p:spPr>
        <p:txBody>
          <a:bodyPr wrap="square">
            <a:spAutoFit/>
          </a:bodyPr>
          <a:lstStyle/>
          <a:p>
            <a:pPr algn="l">
              <a:lnSpc>
                <a:spcPct val="150000"/>
              </a:lnSpc>
              <a:buClrTx/>
              <a:buSzTx/>
              <a:buFontTx/>
            </a:pPr>
            <a:r>
              <a:rPr lang="zh-CN" altLang="en-US" sz="1800" b="0">
                <a:uFillTx/>
                <a:latin typeface="Times New Roman" panose="02020603050405020304" charset="0"/>
                <a:ea typeface="微软雅黑" panose="020B0503020204020204" charset="-122"/>
              </a:rPr>
              <a:t>多图编码层(MGE)通过构造和处理多个图来编码潜在信息：除了用户项二部图之外，另外两个图分别表示用户-用户相似性和项目-项目相似性。</a:t>
            </a:r>
            <a:endParaRPr lang="zh-CN" altLang="en-US">
              <a:uFillTx/>
              <a:latin typeface="Times New Roman" panose="02020603050405020304" charset="0"/>
              <a:ea typeface="微软雅黑" panose="020B0503020204020204" charset="-122"/>
            </a:endParaRPr>
          </a:p>
        </p:txBody>
      </p:sp>
      <p:sp>
        <p:nvSpPr>
          <p:cNvPr id="3" name="文本框 2"/>
          <p:cNvSpPr txBox="1"/>
          <p:nvPr/>
        </p:nvSpPr>
        <p:spPr>
          <a:xfrm>
            <a:off x="8769350" y="2816225"/>
            <a:ext cx="2575560" cy="2168525"/>
          </a:xfrm>
          <a:prstGeom prst="rect">
            <a:avLst/>
          </a:prstGeom>
          <a:noFill/>
          <a:ln w="9525">
            <a:noFill/>
          </a:ln>
        </p:spPr>
        <p:txBody>
          <a:bodyPr wrap="square">
            <a:spAutoFit/>
          </a:bodyPr>
          <a:lstStyle/>
          <a:p>
            <a:pPr algn="l">
              <a:lnSpc>
                <a:spcPct val="150000"/>
              </a:lnSpc>
              <a:buClrTx/>
              <a:buSzTx/>
              <a:buFontTx/>
            </a:pPr>
            <a:r>
              <a:rPr lang="zh-CN" altLang="en-US" sz="1800" b="0" dirty="0">
                <a:uFillTx/>
                <a:latin typeface="Times New Roman" panose="02020603050405020304" charset="0"/>
                <a:ea typeface="微软雅黑" panose="020B0503020204020204" charset="-122"/>
              </a:rPr>
              <a:t>初始节点特征和最终嵌入之间的跳过连接结构允许我们利用原始特征中尚未被图形处理捕获的任何剩余信息。</a:t>
            </a:r>
            <a:endParaRPr lang="zh-CN" altLang="en-US" dirty="0">
              <a:uFillTx/>
              <a:latin typeface="Times New Roman" panose="02020603050405020304" charset="0"/>
              <a:ea typeface="微软雅黑" panose="020B0503020204020204" charset="-122"/>
            </a:endParaRPr>
          </a:p>
        </p:txBody>
      </p:sp>
      <p:sp>
        <p:nvSpPr>
          <p:cNvPr id="8" name="文本框 7"/>
          <p:cNvSpPr txBox="1"/>
          <p:nvPr/>
        </p:nvSpPr>
        <p:spPr>
          <a:xfrm>
            <a:off x="719455" y="2150745"/>
            <a:ext cx="2404745" cy="460375"/>
          </a:xfrm>
          <a:prstGeom prst="rect">
            <a:avLst/>
          </a:prstGeom>
          <a:noFill/>
        </p:spPr>
        <p:txBody>
          <a:bodyPr wrap="square" rtlCol="0">
            <a:spAutoFit/>
          </a:bodyPr>
          <a:lstStyle/>
          <a:p>
            <a:pPr marL="457200" indent="-457200">
              <a:buFont typeface="+mj-ea"/>
              <a:buAutoNum type="circleNumDbPlain"/>
            </a:pPr>
            <a:r>
              <a:rPr lang="en-US" altLang="zh-CN" sz="2400" b="1">
                <a:solidFill>
                  <a:srgbClr val="C00000"/>
                </a:solidFill>
                <a:uFillTx/>
              </a:rPr>
              <a:t>Bipar-</a:t>
            </a:r>
            <a:r>
              <a:rPr lang="en-US" altLang="zh-CN" sz="2400" b="1">
                <a:solidFill>
                  <a:srgbClr val="C00000"/>
                </a:solidFill>
                <a:uFillTx/>
                <a:latin typeface="Times New Roman" panose="02020603050405020304" charset="0"/>
                <a:ea typeface="微软雅黑" panose="020B0503020204020204" charset="-122"/>
              </a:rPr>
              <a:t>GCN</a:t>
            </a:r>
          </a:p>
        </p:txBody>
      </p:sp>
      <p:sp>
        <p:nvSpPr>
          <p:cNvPr id="13" name="文本框 12"/>
          <p:cNvSpPr txBox="1"/>
          <p:nvPr/>
        </p:nvSpPr>
        <p:spPr>
          <a:xfrm>
            <a:off x="5324475" y="2150745"/>
            <a:ext cx="1542415" cy="460375"/>
          </a:xfrm>
          <a:prstGeom prst="rect">
            <a:avLst/>
          </a:prstGeom>
          <a:noFill/>
        </p:spPr>
        <p:txBody>
          <a:bodyPr wrap="square" rtlCol="0">
            <a:spAutoFit/>
          </a:bodyPr>
          <a:lstStyle/>
          <a:p>
            <a:pPr marL="457200" indent="-457200">
              <a:buFont typeface="+mj-ea"/>
              <a:buAutoNum type="circleNumDbPlain" startAt="2"/>
            </a:pPr>
            <a:r>
              <a:rPr lang="en-US" altLang="zh-CN" sz="2400" b="1">
                <a:solidFill>
                  <a:srgbClr val="C00000"/>
                </a:solidFill>
                <a:uFillTx/>
                <a:latin typeface="Times New Roman" panose="02020603050405020304" charset="0"/>
                <a:cs typeface="Times New Roman" panose="02020603050405020304" charset="0"/>
              </a:rPr>
              <a:t>MGE</a:t>
            </a:r>
            <a:endParaRPr lang="en-US" altLang="zh-CN" sz="2400" b="1">
              <a:solidFill>
                <a:srgbClr val="C00000"/>
              </a:solidFill>
              <a:uFillTx/>
              <a:latin typeface="Times New Roman" panose="02020603050405020304" charset="0"/>
              <a:ea typeface="微软雅黑" panose="020B0503020204020204" charset="-122"/>
              <a:cs typeface="Times New Roman" panose="02020603050405020304" charset="0"/>
            </a:endParaRPr>
          </a:p>
        </p:txBody>
      </p:sp>
      <p:sp>
        <p:nvSpPr>
          <p:cNvPr id="16" name="文本框 15"/>
          <p:cNvSpPr txBox="1"/>
          <p:nvPr/>
        </p:nvSpPr>
        <p:spPr>
          <a:xfrm>
            <a:off x="8644255" y="2150745"/>
            <a:ext cx="3090638" cy="460375"/>
          </a:xfrm>
          <a:prstGeom prst="rect">
            <a:avLst/>
          </a:prstGeom>
          <a:noFill/>
        </p:spPr>
        <p:txBody>
          <a:bodyPr wrap="square" rtlCol="0">
            <a:spAutoFit/>
          </a:bodyPr>
          <a:lstStyle/>
          <a:p>
            <a:pPr marL="457200" indent="-457200">
              <a:buFont typeface="+mj-ea"/>
              <a:buAutoNum type="circleNumDbPlain" startAt="3"/>
            </a:pPr>
            <a:r>
              <a:rPr lang="en-US" altLang="zh-CN" sz="2400" b="1" dirty="0">
                <a:solidFill>
                  <a:srgbClr val="C00000"/>
                </a:solidFill>
                <a:uFillTx/>
                <a:latin typeface="Times New Roman" panose="02020603050405020304" charset="0"/>
              </a:rPr>
              <a:t>Skip-Connection</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rgbClr val="F2F2F2">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7204" y="152400"/>
            <a:ext cx="11277689" cy="609600"/>
          </a:xfrm>
          <a:prstGeom prst="rect">
            <a:avLst/>
          </a:prstGeom>
          <a:noFill/>
        </p:spPr>
        <p:txBody>
          <a:bodyPr wrap="square" lIns="63500" tIns="25400" rIns="63500" bIns="25400" rtlCol="0" anchor="ctr">
            <a:noAutofit/>
          </a:bodyPr>
          <a:lstStyle/>
          <a:p>
            <a:pPr indent="0">
              <a:lnSpc>
                <a:spcPct val="100000"/>
              </a:lnSpc>
              <a:spcBef>
                <a:spcPts val="0"/>
              </a:spcBef>
              <a:spcAft>
                <a:spcPts val="0"/>
              </a:spcAft>
              <a:buSzPct val="100000"/>
              <a:buNone/>
            </a:pPr>
            <a:r>
              <a:rPr lang="en-US" altLang="zh-CN" sz="3200" b="1" spc="300">
                <a:solidFill>
                  <a:srgbClr val="006599"/>
                </a:solidFill>
                <a:latin typeface="微软雅黑" panose="020B0503020204020204" charset="-122"/>
                <a:ea typeface="微软雅黑" panose="020B0503020204020204" charset="-122"/>
                <a:sym typeface="Arial" panose="020B0604020202020204" pitchFamily="34" charset="0"/>
              </a:rPr>
              <a:t>Multi-GCCF</a:t>
            </a:r>
          </a:p>
        </p:txBody>
      </p:sp>
      <p:pic>
        <p:nvPicPr>
          <p:cNvPr id="8" name="图片 7"/>
          <p:cNvPicPr>
            <a:picLocks noChangeAspect="1"/>
          </p:cNvPicPr>
          <p:nvPr/>
        </p:nvPicPr>
        <p:blipFill>
          <a:blip r:embed="rId5"/>
          <a:stretch>
            <a:fillRect/>
          </a:stretch>
        </p:blipFill>
        <p:spPr>
          <a:xfrm>
            <a:off x="990600" y="1017270"/>
            <a:ext cx="10452735" cy="521843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矩形 14"/>
          <p:cNvSpPr/>
          <p:nvPr userDrawn="1">
            <p:custDataLst>
              <p:tags r:id="rId2"/>
            </p:custDataLst>
          </p:nvPr>
        </p:nvSpPr>
        <p:spPr>
          <a:xfrm>
            <a:off x="0" y="0"/>
            <a:ext cx="12192000" cy="912114"/>
          </a:xfrm>
          <a:prstGeom prst="rect">
            <a:avLst/>
          </a:prstGeom>
          <a:solidFill>
            <a:srgbClr val="F2F2F2">
              <a:alpha val="70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rgbClr val="FFFFFF"/>
              </a:solidFill>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7204" y="152400"/>
            <a:ext cx="11277689" cy="609600"/>
          </a:xfrm>
          <a:prstGeom prst="rect">
            <a:avLst/>
          </a:prstGeom>
          <a:noFill/>
        </p:spPr>
        <p:txBody>
          <a:bodyPr wrap="square" lIns="63500" tIns="25400" rIns="63500" bIns="25400" rtlCol="0" anchor="ctr">
            <a:noAutofit/>
          </a:bodyPr>
          <a:lstStyle/>
          <a:p>
            <a:pPr indent="0">
              <a:lnSpc>
                <a:spcPct val="100000"/>
              </a:lnSpc>
              <a:spcBef>
                <a:spcPts val="0"/>
              </a:spcBef>
              <a:spcAft>
                <a:spcPts val="0"/>
              </a:spcAft>
              <a:buSzPct val="100000"/>
              <a:buNone/>
            </a:pPr>
            <a:r>
              <a:rPr lang="en-US" altLang="zh-CN" sz="3200" b="1" spc="300" dirty="0" err="1">
                <a:solidFill>
                  <a:srgbClr val="C00000"/>
                </a:solidFill>
                <a:latin typeface="微软雅黑" panose="020B0503020204020204" charset="-122"/>
                <a:ea typeface="微软雅黑" panose="020B0503020204020204" charset="-122"/>
                <a:sym typeface="Arial" panose="020B0604020202020204" pitchFamily="34" charset="0"/>
              </a:rPr>
              <a:t>Bipar</a:t>
            </a:r>
            <a:r>
              <a:rPr lang="en-US" altLang="zh-CN" sz="3200" b="1" spc="300" dirty="0">
                <a:solidFill>
                  <a:srgbClr val="C00000"/>
                </a:solidFill>
                <a:latin typeface="微软雅黑" panose="020B0503020204020204" charset="-122"/>
                <a:ea typeface="微软雅黑" panose="020B0503020204020204" charset="-122"/>
                <a:sym typeface="Arial" panose="020B0604020202020204" pitchFamily="34" charset="0"/>
              </a:rPr>
              <a:t>-GCN</a:t>
            </a:r>
          </a:p>
        </p:txBody>
      </p:sp>
      <p:sp>
        <p:nvSpPr>
          <p:cNvPr id="2" name="文本框 1"/>
          <p:cNvSpPr txBox="1"/>
          <p:nvPr/>
        </p:nvSpPr>
        <p:spPr>
          <a:xfrm>
            <a:off x="466090" y="1420495"/>
            <a:ext cx="10771505" cy="922020"/>
          </a:xfrm>
          <a:prstGeom prst="rect">
            <a:avLst/>
          </a:prstGeom>
          <a:noFill/>
        </p:spPr>
        <p:txBody>
          <a:bodyPr wrap="square" rtlCol="0">
            <a:spAutoFit/>
          </a:bodyPr>
          <a:lstStyle/>
          <a:p>
            <a:pPr>
              <a:lnSpc>
                <a:spcPct val="150000"/>
              </a:lnSpc>
            </a:pPr>
            <a:r>
              <a:rPr lang="zh-CN" altLang="en-US"/>
              <a:t>Bipar-GCN层由两个阶段组成：</a:t>
            </a:r>
            <a:r>
              <a:rPr lang="zh-CN" altLang="en-US" b="1">
                <a:solidFill>
                  <a:srgbClr val="C00000"/>
                </a:solidFill>
              </a:rPr>
              <a:t>前采样和后聚合</a:t>
            </a:r>
            <a:r>
              <a:rPr lang="zh-CN" altLang="en-US"/>
              <a:t>。前采样是为了处理二部图中分布的长尾性质。例如，流行项目可能会吸引用户的许多交互，而其他项目可能会则很少。</a:t>
            </a:r>
          </a:p>
        </p:txBody>
      </p:sp>
      <p:sp>
        <p:nvSpPr>
          <p:cNvPr id="100" name="文本框 99"/>
          <p:cNvSpPr txBox="1"/>
          <p:nvPr/>
        </p:nvSpPr>
        <p:spPr>
          <a:xfrm>
            <a:off x="466090" y="2592705"/>
            <a:ext cx="10608310" cy="922020"/>
          </a:xfrm>
          <a:prstGeom prst="rect">
            <a:avLst/>
          </a:prstGeom>
          <a:noFill/>
          <a:ln w="9525">
            <a:noFill/>
          </a:ln>
        </p:spPr>
        <p:txBody>
          <a:bodyPr wrap="square">
            <a:spAutoFit/>
          </a:bodyPr>
          <a:lstStyle/>
          <a:p>
            <a:pPr indent="0">
              <a:lnSpc>
                <a:spcPct val="150000"/>
              </a:lnSpc>
            </a:pPr>
            <a:r>
              <a:rPr lang="zh-CN" b="0">
                <a:solidFill>
                  <a:schemeClr val="tx1"/>
                </a:solidFill>
                <a:uFillTx/>
                <a:latin typeface="Times New Roman" panose="02020603050405020304" charset="0"/>
                <a:ea typeface="微软雅黑" panose="020B0503020204020204" charset="-122"/>
              </a:rPr>
              <a:t>在对第</a:t>
            </a:r>
            <a:r>
              <a:rPr lang="en-US" b="0">
                <a:solidFill>
                  <a:schemeClr val="tx1"/>
                </a:solidFill>
                <a:uFillTx/>
                <a:latin typeface="Times New Roman" panose="02020603050405020304" charset="0"/>
                <a:ea typeface="微软雅黑" panose="020B0503020204020204" charset="-122"/>
              </a:rPr>
              <a:t>1</a:t>
            </a:r>
            <a:r>
              <a:rPr lang="zh-CN" b="0">
                <a:solidFill>
                  <a:schemeClr val="tx1"/>
                </a:solidFill>
                <a:uFillTx/>
                <a:latin typeface="Times New Roman" panose="02020603050405020304" charset="0"/>
                <a:ea typeface="微软雅黑" panose="020B0503020204020204" charset="-122"/>
              </a:rPr>
              <a:t>层到</a:t>
            </a:r>
            <a:r>
              <a:rPr lang="en-US" b="0">
                <a:solidFill>
                  <a:schemeClr val="tx1"/>
                </a:solidFill>
                <a:uFillTx/>
                <a:latin typeface="Times New Roman" panose="02020603050405020304" charset="0"/>
                <a:ea typeface="微软雅黑" panose="020B0503020204020204" charset="-122"/>
              </a:rPr>
              <a:t>K</a:t>
            </a:r>
            <a:r>
              <a:rPr lang="zh-CN" b="0">
                <a:solidFill>
                  <a:schemeClr val="tx1"/>
                </a:solidFill>
                <a:uFillTx/>
                <a:latin typeface="Times New Roman" panose="02020603050405020304" charset="0"/>
                <a:ea typeface="微软雅黑" panose="020B0503020204020204" charset="-122"/>
              </a:rPr>
              <a:t>层的邻居进行采样后，</a:t>
            </a:r>
            <a:r>
              <a:rPr lang="en-US" b="0">
                <a:solidFill>
                  <a:schemeClr val="tx1"/>
                </a:solidFill>
                <a:uFillTx/>
                <a:latin typeface="Times New Roman" panose="02020603050405020304" charset="0"/>
                <a:ea typeface="微软雅黑" panose="020B0503020204020204" charset="-122"/>
              </a:rPr>
              <a:t>BiparGCN</a:t>
            </a:r>
            <a:r>
              <a:rPr lang="zh-CN" b="0">
                <a:solidFill>
                  <a:schemeClr val="tx1"/>
                </a:solidFill>
                <a:uFillTx/>
                <a:latin typeface="Times New Roman" panose="02020603050405020304" charset="0"/>
                <a:ea typeface="微软雅黑" panose="020B0503020204020204" charset="-122"/>
              </a:rPr>
              <a:t>通过图卷积迭代地聚合</a:t>
            </a:r>
            <a:r>
              <a:rPr lang="en-US" altLang="zh-CN" b="0">
                <a:solidFill>
                  <a:schemeClr val="tx1"/>
                </a:solidFill>
                <a:uFillTx/>
                <a:latin typeface="Times New Roman" panose="02020603050405020304" charset="0"/>
                <a:ea typeface="微软雅黑" panose="020B0503020204020204" charset="-122"/>
              </a:rPr>
              <a:t>k</a:t>
            </a:r>
            <a:r>
              <a:rPr lang="zh-CN" altLang="en-US" b="0">
                <a:solidFill>
                  <a:schemeClr val="tx1"/>
                </a:solidFill>
                <a:uFillTx/>
                <a:latin typeface="Times New Roman" panose="02020603050405020304" charset="0"/>
                <a:ea typeface="微软雅黑" panose="020B0503020204020204" charset="-122"/>
              </a:rPr>
              <a:t>跳邻域信息</a:t>
            </a:r>
            <a:r>
              <a:rPr lang="zh-CN" b="0">
                <a:solidFill>
                  <a:schemeClr val="tx1"/>
                </a:solidFill>
                <a:uFillTx/>
                <a:latin typeface="Times New Roman" panose="02020603050405020304" charset="0"/>
                <a:ea typeface="微软雅黑" panose="020B0503020204020204" charset="-122"/>
              </a:rPr>
              <a:t>来编码用户和项目节点。对于每个用户</a:t>
            </a:r>
            <a:r>
              <a:rPr lang="en-US" b="0">
                <a:solidFill>
                  <a:schemeClr val="tx1"/>
                </a:solidFill>
                <a:uFillTx/>
                <a:latin typeface="Times New Roman" panose="02020603050405020304" charset="0"/>
                <a:ea typeface="微软雅黑" panose="020B0503020204020204" charset="-122"/>
              </a:rPr>
              <a:t>u</a:t>
            </a:r>
            <a:r>
              <a:rPr lang="zh-CN" b="0">
                <a:solidFill>
                  <a:schemeClr val="tx1"/>
                </a:solidFill>
                <a:uFillTx/>
                <a:latin typeface="Times New Roman" panose="02020603050405020304" charset="0"/>
                <a:ea typeface="微软雅黑" panose="020B0503020204020204" charset="-122"/>
              </a:rPr>
              <a:t>和项目</a:t>
            </a:r>
            <a:r>
              <a:rPr lang="en-US" b="0">
                <a:solidFill>
                  <a:schemeClr val="tx1"/>
                </a:solidFill>
                <a:uFillTx/>
                <a:latin typeface="Times New Roman" panose="02020603050405020304" charset="0"/>
                <a:ea typeface="微软雅黑" panose="020B0503020204020204" charset="-122"/>
              </a:rPr>
              <a:t>v</a:t>
            </a:r>
            <a:r>
              <a:rPr lang="zh-CN" b="0">
                <a:solidFill>
                  <a:schemeClr val="tx1"/>
                </a:solidFill>
                <a:uFillTx/>
                <a:latin typeface="Times New Roman" panose="02020603050405020304" charset="0"/>
                <a:ea typeface="微软雅黑" panose="020B0503020204020204" charset="-122"/>
              </a:rPr>
              <a:t>，都有初始</a:t>
            </a:r>
            <a:r>
              <a:rPr lang="en-US" altLang="zh-CN" b="0">
                <a:solidFill>
                  <a:schemeClr val="tx1"/>
                </a:solidFill>
                <a:uFillTx/>
                <a:latin typeface="Times New Roman" panose="02020603050405020304" charset="0"/>
                <a:ea typeface="微软雅黑" panose="020B0503020204020204" charset="-122"/>
              </a:rPr>
              <a:t>embedding——</a:t>
            </a:r>
            <a:r>
              <a:rPr lang="en-US" b="0">
                <a:solidFill>
                  <a:schemeClr val="tx1"/>
                </a:solidFill>
                <a:uFillTx/>
                <a:latin typeface="Times New Roman" panose="02020603050405020304" charset="0"/>
                <a:ea typeface="微软雅黑" panose="020B0503020204020204" charset="-122"/>
              </a:rPr>
              <a:t>e</a:t>
            </a:r>
            <a:r>
              <a:rPr lang="en-US" b="0" baseline="-25000">
                <a:solidFill>
                  <a:schemeClr val="tx1"/>
                </a:solidFill>
                <a:uFillTx/>
                <a:latin typeface="Times New Roman" panose="02020603050405020304" charset="0"/>
                <a:ea typeface="微软雅黑" panose="020B0503020204020204" charset="-122"/>
              </a:rPr>
              <a:t>u</a:t>
            </a:r>
            <a:r>
              <a:rPr lang="zh-CN" b="0">
                <a:solidFill>
                  <a:schemeClr val="tx1"/>
                </a:solidFill>
                <a:uFillTx/>
                <a:latin typeface="Times New Roman" panose="02020603050405020304" charset="0"/>
                <a:ea typeface="微软雅黑" panose="020B0503020204020204" charset="-122"/>
              </a:rPr>
              <a:t>和</a:t>
            </a:r>
            <a:r>
              <a:rPr lang="en-US" b="0">
                <a:solidFill>
                  <a:schemeClr val="tx1"/>
                </a:solidFill>
                <a:uFillTx/>
                <a:latin typeface="Times New Roman" panose="02020603050405020304" charset="0"/>
                <a:ea typeface="微软雅黑" panose="020B0503020204020204" charset="-122"/>
              </a:rPr>
              <a:t>e</a:t>
            </a:r>
            <a:r>
              <a:rPr lang="en-US" b="0" baseline="-25000">
                <a:solidFill>
                  <a:schemeClr val="tx1"/>
                </a:solidFill>
                <a:uFillTx/>
                <a:latin typeface="Times New Roman" panose="02020603050405020304" charset="0"/>
                <a:ea typeface="微软雅黑" panose="020B0503020204020204" charset="-122"/>
              </a:rPr>
              <a:t>v</a:t>
            </a:r>
            <a:r>
              <a:rPr lang="zh-CN" b="0">
                <a:solidFill>
                  <a:schemeClr val="tx1"/>
                </a:solidFill>
                <a:uFillTx/>
                <a:latin typeface="Times New Roman" panose="02020603050405020304" charset="0"/>
                <a:ea typeface="微软雅黑" panose="020B0503020204020204" charset="-122"/>
              </a:rPr>
              <a:t>。</a:t>
            </a:r>
            <a:endParaRPr lang="zh-CN" altLang="en-US" b="0">
              <a:solidFill>
                <a:schemeClr val="tx1"/>
              </a:solidFill>
              <a:uFillTx/>
              <a:latin typeface="Times New Roman" panose="02020603050405020304" charset="0"/>
              <a:ea typeface="微软雅黑" panose="020B0503020204020204" charset="-122"/>
            </a:endParaRPr>
          </a:p>
        </p:txBody>
      </p:sp>
      <p:pic>
        <p:nvPicPr>
          <p:cNvPr id="6" name="图片 5"/>
          <p:cNvPicPr>
            <a:picLocks noChangeAspect="1"/>
          </p:cNvPicPr>
          <p:nvPr/>
        </p:nvPicPr>
        <p:blipFill>
          <a:blip r:embed="rId5"/>
          <a:stretch>
            <a:fillRect/>
          </a:stretch>
        </p:blipFill>
        <p:spPr>
          <a:xfrm>
            <a:off x="6153150" y="3880485"/>
            <a:ext cx="5340350" cy="669925"/>
          </a:xfrm>
          <a:prstGeom prst="rect">
            <a:avLst/>
          </a:prstGeom>
        </p:spPr>
      </p:pic>
      <p:pic>
        <p:nvPicPr>
          <p:cNvPr id="7" name="图片 6"/>
          <p:cNvPicPr>
            <a:picLocks noChangeAspect="1"/>
          </p:cNvPicPr>
          <p:nvPr/>
        </p:nvPicPr>
        <p:blipFill>
          <a:blip r:embed="rId6"/>
          <a:stretch>
            <a:fillRect/>
          </a:stretch>
        </p:blipFill>
        <p:spPr>
          <a:xfrm>
            <a:off x="6459855" y="4999990"/>
            <a:ext cx="5470525" cy="964565"/>
          </a:xfrm>
          <a:prstGeom prst="rect">
            <a:avLst/>
          </a:prstGeom>
        </p:spPr>
      </p:pic>
      <p:pic>
        <p:nvPicPr>
          <p:cNvPr id="3" name="图片 2"/>
          <p:cNvPicPr>
            <a:picLocks noChangeAspect="1"/>
          </p:cNvPicPr>
          <p:nvPr/>
        </p:nvPicPr>
        <p:blipFill>
          <a:blip r:embed="rId7"/>
          <a:stretch>
            <a:fillRect/>
          </a:stretch>
        </p:blipFill>
        <p:spPr>
          <a:xfrm>
            <a:off x="156210" y="3632835"/>
            <a:ext cx="5996940" cy="2331720"/>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UNIT_TYPE" val="y"/>
  <p:tag name="KSO_WM_UNIT_INDEX" val="3"/>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4"/>
  <p:tag name="KSO_WM_UNIT_LAYERLEVEL" val="1"/>
  <p:tag name="KSO_WM_TAG_VERSION" val="1.0"/>
  <p:tag name="KSO_WM_BEAUTIFY_FLAG" val="#wm#"/>
  <p:tag name="KSO_WM_UNIT_TYPE" val="y"/>
  <p:tag name="KSO_WM_UNIT_INDEX" val="4"/>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5"/>
  <p:tag name="KSO_WM_UNIT_LAYERLEVEL" val="1"/>
  <p:tag name="KSO_WM_TAG_VERSION" val="1.0"/>
  <p:tag name="KSO_WM_BEAUTIFY_FLAG" val="#wm#"/>
  <p:tag name="KSO_WM_UNIT_TYPE" val="y"/>
  <p:tag name="KSO_WM_UNIT_INDEX" val="5"/>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6"/>
  <p:tag name="KSO_WM_UNIT_LAYERLEVEL" val="1"/>
  <p:tag name="KSO_WM_TAG_VERSION" val="1.0"/>
  <p:tag name="KSO_WM_BEAUTIFY_FLAG" val="#wm#"/>
  <p:tag name="KSO_WM_UNIT_TYPE" val="y"/>
  <p:tag name="KSO_WM_UNIT_INDEX" val="6"/>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17.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26.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35.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6915"/>
</p:tagLst>
</file>

<file path=ppt/tags/tag2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7196"/>
  <p:tag name="KSO_WM_BEAUTIFY_FLAG" val="#wm#"/>
  <p:tag name="KSO_WM_SLIDE_BACKGROUND" val="[&quot;general&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7f29ed24b822ad86e0202d"/>
  <p:tag name="KSO_WM_SLIDE_CAN_ADD_NAVIGATION" val="1"/>
  <p:tag name="KSO_WM_SLIDE_ID" val="diagram2020719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16*420"/>
  <p:tag name="KSO_WM_SLIDE_POSITION" val="71*60"/>
  <p:tag name="KSO_WM_TAG_VERSION" val="1.0"/>
  <p:tag name="KSO_WM_SLIDE_LAYOUT" val="a_f"/>
  <p:tag name="KSO_WM_SLIDE_LAYOUT_CNT" val="1_2"/>
  <p:tag name="KSO_WM_CHIP_FILLPROP" val="[[{&quot;fill_id&quot;:&quot;722accd572074b41a2d4cf8c733c9957&quot;,&quot;fill_align&quot;:&quot;cb&quot;,&quot;text_align&quot;:&quot;cb&quot;,&quot;text_direction&quot;:&quot;horizontal&quot;,&quot;chip_types&quot;:[&quot;header&quot;]},{&quot;fill_id&quot;:&quot;e836bed5e59843b5bc0179a1591ebf37&quot;,&quot;fill_align&quot;:&quot;rm&quot;,&quot;text_align&quot;:&quot;lm&quot;,&quot;text_direction&quot;:&quot;horizontal&quot;,&quot;chip_types&quot;:[&quot;text&quot;]},{&quot;fill_id&quot;:&quot;164c300f690d423ab1b6e3b65edb0bf9&quot;,&quot;fill_align&quot;:&quot;lm&quot;,&quot;text_align&quot;:&quot;lm&quot;,&quot;text_direction&quot;:&quot;horizontal&quot;,&quot;chip_types&quot;:[&quot;pictext&quot;,&quot;text&quot;,&quot;picture&quot;,&quot;chart&quot;,&quot;table&quot;,&quot;video&quot;]}],[{&quot;fill_id&quot;:&quot;722accd572074b41a2d4cf8c733c9957&quot;,&quot;fill_align&quot;:&quot;cb&quot;,&quot;text_align&quot;:&quot;cb&quot;,&quot;text_direction&quot;:&quot;horizontal&quot;,&quot;chip_types&quot;:[&quot;header&quot;]},{&quot;fill_id&quot;:&quot;e836bed5e59843b5bc0179a1591ebf37&quot;,&quot;fill_align&quot;:&quot;rm&quot;,&quot;text_align&quot;:&quot;lm&quot;,&quot;text_direction&quot;:&quot;horizontal&quot;,&quot;chip_types&quot;:[&quot;diagram&quot;,&quot;pictext&quot;,&quot;picture&quot;,&quot;chart&quot;,&quot;table&quot;,&quot;video&quot;]},{&quot;fill_id&quot;:&quot;164c300f690d423ab1b6e3b65edb0bf9&quot;,&quot;fill_align&quot;:&quot;lm&quot;,&quot;text_align&quot;:&quot;lm&quot;,&quot;text_direction&quot;:&quot;horizontal&quot;,&quot;chip_types&quot;:[&quot;text&quot;]}],[{&quot;fill_id&quot;:&quot;722accd572074b41a2d4cf8c733c9957&quot;,&quot;fill_align&quot;:&quot;cb&quot;,&quot;text_align&quot;:&quot;cb&quot;,&quot;text_direction&quot;:&quot;horizontal&quot;,&quot;chip_types&quot;:[&quot;text&quot;]},{&quot;fill_id&quot;:&quot;e836bed5e59843b5bc0179a1591ebf37&quot;,&quot;fill_align&quot;:&quot;rm&quot;,&quot;text_align&quot;:&quot;lm&quot;,&quot;text_direction&quot;:&quot;horizontal&quot;,&quot;chip_types&quot;:[&quot;pictext&quot;,&quot;picture&quot;,&quot;chart&quot;,&quot;table&quot;,&quot;video&quot;]},{&quot;fill_id&quot;:&quot;164c300f690d423ab1b6e3b65edb0bf9&quot;,&quot;fill_align&quot;:&quot;lm&quot;,&quot;text_align&quot;:&quot;lm&quot;,&quot;text_direction&quot;:&quot;horizontal&quot;,&quot;chip_types&quot;:[&quot;diagram&quot;,&quot;pictext&quot;,&quot;picture&quot;,&quot;chart&quot;,&quot;table&quot;,&quot;video&quot;]}],[{&quot;fill_id&quot;:&quot;722accd572074b41a2d4cf8c733c9957&quot;,&quot;fill_align&quot;:&quot;cb&quot;,&quot;text_align&quot;:&quot;cb&quot;,&quot;text_direction&quot;:&quot;horizontal&quot;,&quot;chip_types&quot;:[&quot;text&quot;]},{&quot;fill_id&quot;:&quot;e836bed5e59843b5bc0179a1591ebf37&quot;,&quot;fill_align&quot;:&quot;rm&quot;,&quot;text_align&quot;:&quot;lm&quot;,&quot;text_direction&quot;:&quot;horizontal&quot;,&quot;chip_types&quot;:[&quot;diagram&quot;]},{&quot;fill_id&quot;:&quot;164c300f690d423ab1b6e3b65edb0bf9&quot;,&quot;fill_align&quot;:&quot;lm&quot;,&quot;text_align&quot;:&quot;lm&quot;,&quot;text_direction&quot;:&quot;horizontal&quot;,&quot;chip_types&quot;:[&quot;pictext&quot;,&quot;picture&quot;,&quot;chart&quot;,&quot;table&quot;,&quot;video&quot;]}]]"/>
  <p:tag name="KSO_WM_CHIP_GROUPID" val="5e7f29ed24b822ad86e0202c"/>
  <p:tag name="KSO_WM_SLIDE_BK_DARK_LIGHT" val="2"/>
  <p:tag name="KSO_WM_SLIDE_BACKGROUND_TYPE" val="general"/>
  <p:tag name="KSO_WM_SLIDE_SUPPORT_FEATURE_TYPE" val="0"/>
  <p:tag name="KSO_WM_TEMPLATE_ASSEMBLE_XID" val="5eecbaf6a758c1ec0b708abc"/>
  <p:tag name="KSO_WM_TEMPLATE_ASSEMBLE_GROUPID" val="5eecbaf6a758c1ec0b708abc"/>
  <p:tag name="KSO_WM_SLIDE_LAYOUT_INFO" val="{&quot;backgroundInfo&quot;:[{&quot;bottom&quot;:0,&quot;bottomAbs&quot;:false,&quot;left&quot;:0,&quot;leftAbs&quot;:false,&quot;right&quot;:0,&quot;rightAbs&quot;:false,&quot;top&quot;:0,&quot;topAbs&quot;:false,&quot;type&quot;:&quot;general&quot;}],&quot;id&quot;:&quot;2020-06-19T21:17:49&quot;,&quot;maxSize&quot;:{&quot;size1&quot;:22.199562830371022},&quot;minSize&quot;:{&quot;size1&quot;:22.199562830371022},&quot;normalSize&quot;:{&quot;size1&quot;:22.199562830371022},&quot;subLayout&quot;:[{&quot;id&quot;:&quot;2020-06-19T21:17:49&quot;,&quot;margin&quot;:{&quot;bottom&quot;:-5.0132735538165355e-16,&quot;left&quot;:2.5399999618530273,&quot;right&quot;:2.5399999618530273,&quot;top&quot;:2.1170001029968262},&quot;type&quot;:0},{&quot;direction&quot;:1,&quot;id&quot;:&quot;2020-06-19T21:17:49&quot;,&quot;maxSize&quot;:{&quot;size1&quot;:61.288817271196237},&quot;minSize&quot;:{&quot;size1&quot;:48.788817271196237},&quot;normalSize&quot;:{&quot;size1&quot;:52.905483937862904},&quot;subLayout&quot;:[{&quot;id&quot;:&quot;2020-06-19T21:17:49&quot;,&quot;margin&quot;:{&quot;bottom&quot;:2.1170001029968262,&quot;left&quot;:2.5399999618530273,&quot;right&quot;:4.0106188430532284e-15,&quot;top&quot;:1.2699999809265137},&quot;type&quot;:0},{&quot;id&quot;:&quot;2020-06-19T21:17:49&quot;,&quot;margin&quot;:{&quot;bottom&quot;:2.1170001029968262,&quot;left&quot;:0.84700000286102295,&quot;right&quot;:2.5399999618530273,&quot;top&quot;:1.2699999809265137},&quot;type&quot;:0}],&quot;type&quot;:0}],&quot;type&quot;:0}"/>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diagram20207196_1*a*1"/>
  <p:tag name="KSO_WM_TEMPLATE_CATEGORY" val="diagram"/>
  <p:tag name="KSO_WM_TEMPLATE_INDEX" val="2020719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0c7fa7751b374c699badeda7b75fb61a"/>
  <p:tag name="KSO_WM_ASSEMBLE_CHIP_INDEX" val="edf360b6d695405691e68c27a2b8425a"/>
  <p:tag name="KSO_WM_UNIT_TEXT_FILL_FORE_SCHEMECOLOR_INDEX_BRIGHTNESS" val="0"/>
  <p:tag name="KSO_WM_UNIT_TEXT_FILL_FORE_SCHEMECOLOR_INDEX" val="13"/>
  <p:tag name="KSO_WM_UNIT_TEXT_FILL_TYPE" val="1"/>
  <p:tag name="KSO_WM_TEMPLATE_ASSEMBLE_XID" val="5eecbaf6a758c1ec0b708abc"/>
  <p:tag name="KSO_WM_TEMPLATE_ASSEMBLE_GROUPID" val="5eecbaf6a758c1ec0b708abc"/>
</p:tagLst>
</file>

<file path=ppt/tags/tag2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8199"/>
  <p:tag name="KSO_WM_SLIDE_ID" val="diagram202081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96"/>
  <p:tag name="KSO_WM_SLIDE_POSITION" val="48*72"/>
  <p:tag name="KSO_WM_TAG_VERSION" val="1.0"/>
  <p:tag name="KSO_WM_BEAUTIFY_FLAG" val="#wm#"/>
  <p:tag name="KSO_WM_SLIDE_LAYOUT" val="a_d_f"/>
  <p:tag name="KSO_WM_SLIDE_LAYOUT_CNT" val="1_1_1"/>
  <p:tag name="KSO_WM_SLIDE_BACKGROUND_TYPE" val="frame"/>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0-06-23T09:35:30&quot;,&quot;maxSize&quot;:{&quot;size1&quot;:25.435229880721479},&quot;minSize&quot;:{&quot;size1&quot;:18.73522988072148},&quot;normalSize&quot;:{&quot;size1&quot;:19.685171520191989},&quot;subLayout&quot;:[{&quot;id&quot;:&quot;2020-06-23T09:35:30&quot;,&quot;margin&quot;:{&quot;bottom&quot;:0,&quot;left&quot;:1.6929999589920044,&quot;right&quot;:1.6929999589920044,&quot;top&quot;:1.6929999589920044},&quot;type&quot;:0},{&quot;id&quot;:&quot;2020-06-23T09:35:30&quot;,&quot;maxSize&quot;:{&quot;size1&quot;:45.643642777279602},&quot;minSize&quot;:{&quot;size1&quot;:33.343642777279598},&quot;normalSize&quot;:{&quot;size1&quot;:34.004430520261529},&quot;subLayout&quot;:[{&quot;id&quot;:&quot;2020-06-23T09:35:30&quot;,&quot;margin&quot;:{&quot;bottom&quot;:0,&quot;left&quot;:1.6929999589920044,&quot;right&quot;:1.6929999589920044,&quot;top&quot;:0.84700000286102295},&quot;type&quot;:0},{&quot;id&quot;:&quot;2020-06-23T09:35:30&quot;,&quot;margin&quot;:{&quot;bottom&quot;:1.6929999589920044,&quot;left&quot;:1.6929999589920044,&quot;right&quot;:1.6929999589920044,&quot;top&quot;:0.42300000786781311},&quot;type&quot;:0}],&quot;type&quot;:0}],&quot;type&quot;:0}"/>
  <p:tag name="KSO_WM_SLIDE_BACKGROUND" val="[&quot;general&quot;,&quot;frame&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7f256024b822ad86e02016"/>
  <p:tag name="KSO_WM_CHIP_FILLPROP" val="[[{&quot;fill_id&quot;:&quot;d5d703e55a384d908cb008f4c5c347f0&quot;,&quot;fill_align&quot;:&quot;cm&quot;,&quot;text_align&quot;:&quot;cm&quot;,&quot;text_direction&quot;:&quot;horizontal&quot;,&quot;chip_types&quot;:[&quot;header&quot;]},{&quot;fill_id&quot;:&quot;8d99ef5f41cd4fe58321e7d94bc6e2f7&quot;,&quot;fill_align&quot;:&quot;cm&quot;,&quot;text_align&quot;:&quot;lm&quot;,&quot;text_direction&quot;:&quot;horizontal&quot;,&quot;chip_types&quot;:[&quot;diagram&quot;,&quot;pictext&quot;,&quot;text&quot;,&quot;picture&quot;,&quot;chart&quot;,&quot;table&quot;],&quot;support_features&quot;:[&quot;collage&quot;]},{&quot;fill_id&quot;:&quot;c1720f8b8a6a49999c39803225b535ba&quot;,&quot;fill_align&quot;:&quot;cm&quot;,&quot;text_align&quot;:&quot;lm&quot;,&quot;text_direction&quot;:&quot;horizontal&quot;,&quot;chip_types&quot;:[&quot;diagram&quot;,&quot;pictext&quot;,&quot;text&quot;,&quot;picture&quot;,&quot;chart&quot;,&quot;table&quot;],&quot;support_features&quot;:[&quot;collage&quot;]}]]"/>
  <p:tag name="KSO_WM_SLIDE_CAN_ADD_NAVIGATION" val="1"/>
  <p:tag name="KSO_WM_CHIP_GROUPID" val="5e7f256024b822ad86e02015"/>
  <p:tag name="KSO_WM_SLIDE_BK_DARK_LIGHT" val="2"/>
  <p:tag name="KSO_WM_SLIDE_SUPPORT_FEATURE_TYPE" val="1"/>
  <p:tag name="KSO_WM_TEMPLATE_ASSEMBLE_XID" val="5ef15c5f0e56d0f322bebbda"/>
  <p:tag name="KSO_WM_TEMPLATE_ASSEMBLE_GROUPID" val="5ef15c5f0e56d0f322bebbda"/>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8199_1*a*1"/>
  <p:tag name="KSO_WM_TEMPLATE_CATEGORY" val="diagram"/>
  <p:tag name="KSO_WM_TEMPLATE_INDEX" val="202081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2a94565d01a40f2a7a9a027ff8cf23f"/>
  <p:tag name="KSO_WM_ASSEMBLE_CHIP_INDEX" val="95e49b9853684111a162e131dd549689"/>
  <p:tag name="KSO_WM_UNIT_TEXT_FILL_FORE_SCHEMECOLOR_INDEX_BRIGHTNESS" val="0"/>
  <p:tag name="KSO_WM_UNIT_TEXT_FILL_FORE_SCHEMECOLOR_INDEX" val="13"/>
  <p:tag name="KSO_WM_UNIT_TEXT_FILL_TYPE" val="1"/>
  <p:tag name="KSO_WM_TEMPLATE_ASSEMBLE_XID" val="5ef15c5f0e56d0f322bebbda"/>
  <p:tag name="KSO_WM_TEMPLATE_ASSEMBLE_GROUPID" val="5ef15c5f0e56d0f322bebbda"/>
  <p:tag name="KSO_WM_UNIT_SMARTLAYOUT_COMPRESS_INFO" val="{&#10;    &quot;id&quot;: &quot;2020-06-23T09:35:30&quot;,&#10;    &quot;max&quot;: 6.8297639657568752,&#10;    &quot;parentMax&quot;: {&#10;        &quot;max&quot;: 5.1296848531407591&#10;    },&#10;    &quot;topChanged&quot;: 6.8297639657568752&#10;}&#10;"/>
</p:tagLst>
</file>

<file path=ppt/tags/tag2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8199"/>
  <p:tag name="KSO_WM_SLIDE_ID" val="diagram2020819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396"/>
  <p:tag name="KSO_WM_SLIDE_POSITION" val="48*72"/>
  <p:tag name="KSO_WM_TAG_VERSION" val="1.0"/>
  <p:tag name="KSO_WM_BEAUTIFY_FLAG" val="#wm#"/>
  <p:tag name="KSO_WM_SLIDE_LAYOUT" val="a_d_f"/>
  <p:tag name="KSO_WM_SLIDE_LAYOUT_CNT" val="1_1_1"/>
  <p:tag name="KSO_WM_SLIDE_BACKGROUND_TYPE" val="frame"/>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id&quot;:&quot;2020-06-23T09:35:30&quot;,&quot;maxSize&quot;:{&quot;size1&quot;:25.435229880721479},&quot;minSize&quot;:{&quot;size1&quot;:18.73522988072148},&quot;normalSize&quot;:{&quot;size1&quot;:19.685171520191989},&quot;subLayout&quot;:[{&quot;id&quot;:&quot;2020-06-23T09:35:30&quot;,&quot;margin&quot;:{&quot;bottom&quot;:0,&quot;left&quot;:1.6929999589920044,&quot;right&quot;:1.6929999589920044,&quot;top&quot;:1.6929999589920044},&quot;type&quot;:0},{&quot;id&quot;:&quot;2020-06-23T09:35:30&quot;,&quot;maxSize&quot;:{&quot;size1&quot;:45.643642777279602},&quot;minSize&quot;:{&quot;size1&quot;:33.343642777279598},&quot;normalSize&quot;:{&quot;size1&quot;:34.004430520261529},&quot;subLayout&quot;:[{&quot;id&quot;:&quot;2020-06-23T09:35:30&quot;,&quot;margin&quot;:{&quot;bottom&quot;:0,&quot;left&quot;:1.6929999589920044,&quot;right&quot;:1.6929999589920044,&quot;top&quot;:0.84700000286102295},&quot;type&quot;:0},{&quot;id&quot;:&quot;2020-06-23T09:35:30&quot;,&quot;margin&quot;:{&quot;bottom&quot;:1.6929999589920044,&quot;left&quot;:1.6929999589920044,&quot;right&quot;:1.6929999589920044,&quot;top&quot;:0.42300000786781311},&quot;type&quot;:0}],&quot;type&quot;:0}],&quot;type&quot;:0}"/>
  <p:tag name="KSO_WM_SLIDE_BACKGROUND" val="[&quot;general&quot;,&quot;frame&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7f256024b822ad86e02016"/>
  <p:tag name="KSO_WM_CHIP_FILLPROP" val="[[{&quot;fill_id&quot;:&quot;d5d703e55a384d908cb008f4c5c347f0&quot;,&quot;fill_align&quot;:&quot;cm&quot;,&quot;text_align&quot;:&quot;cm&quot;,&quot;text_direction&quot;:&quot;horizontal&quot;,&quot;chip_types&quot;:[&quot;header&quot;]},{&quot;fill_id&quot;:&quot;8d99ef5f41cd4fe58321e7d94bc6e2f7&quot;,&quot;fill_align&quot;:&quot;cm&quot;,&quot;text_align&quot;:&quot;lm&quot;,&quot;text_direction&quot;:&quot;horizontal&quot;,&quot;chip_types&quot;:[&quot;diagram&quot;,&quot;pictext&quot;,&quot;text&quot;,&quot;picture&quot;,&quot;chart&quot;,&quot;table&quot;],&quot;support_features&quot;:[&quot;collage&quot;]},{&quot;fill_id&quot;:&quot;c1720f8b8a6a49999c39803225b535ba&quot;,&quot;fill_align&quot;:&quot;cm&quot;,&quot;text_align&quot;:&quot;lm&quot;,&quot;text_direction&quot;:&quot;horizontal&quot;,&quot;chip_types&quot;:[&quot;diagram&quot;,&quot;pictext&quot;,&quot;text&quot;,&quot;picture&quot;,&quot;chart&quot;,&quot;table&quot;],&quot;support_features&quot;:[&quot;collage&quot;]}]]"/>
  <p:tag name="KSO_WM_SLIDE_CAN_ADD_NAVIGATION" val="1"/>
  <p:tag name="KSO_WM_CHIP_GROUPID" val="5e7f256024b822ad86e02015"/>
  <p:tag name="KSO_WM_SLIDE_BK_DARK_LIGHT" val="2"/>
  <p:tag name="KSO_WM_SLIDE_SUPPORT_FEATURE_TYPE" val="1"/>
  <p:tag name="KSO_WM_TEMPLATE_ASSEMBLE_XID" val="5ef15c5f0e56d0f322bebbda"/>
  <p:tag name="KSO_WM_TEMPLATE_ASSEMBLE_GROUPID" val="5ef15c5f0e56d0f322bebbda"/>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 name="KSO_WM_UNIT_TYPE" val="i"/>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8199_1*a*1"/>
  <p:tag name="KSO_WM_TEMPLATE_CATEGORY" val="diagram"/>
  <p:tag name="KSO_WM_TEMPLATE_INDEX" val="202081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2a94565d01a40f2a7a9a027ff8cf23f"/>
  <p:tag name="KSO_WM_ASSEMBLE_CHIP_INDEX" val="95e49b9853684111a162e131dd549689"/>
  <p:tag name="KSO_WM_UNIT_TEXT_FILL_FORE_SCHEMECOLOR_INDEX_BRIGHTNESS" val="0"/>
  <p:tag name="KSO_WM_UNIT_TEXT_FILL_FORE_SCHEMECOLOR_INDEX" val="13"/>
  <p:tag name="KSO_WM_UNIT_TEXT_FILL_TYPE" val="1"/>
  <p:tag name="KSO_WM_TEMPLATE_ASSEMBLE_XID" val="5ef15c5f0e56d0f322bebbda"/>
  <p:tag name="KSO_WM_TEMPLATE_ASSEMBLE_GROUPID" val="5ef15c5f0e56d0f322bebbda"/>
  <p:tag name="KSO_WM_UNIT_SMARTLAYOUT_COMPRESS_INFO" val="{&#10;    &quot;id&quot;: &quot;2020-06-23T09:35:30&quot;,&#10;    &quot;max&quot;: 6.8297639657568752,&#10;    &quot;parentMax&quot;: {&#10;        &quot;max&quot;: 5.1296848531407591&#10;    },&#10;    &quot;topChanged&quot;: 6.8297639657568752&#10;}&#10;"/>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0775"/>
  <p:tag name="KSO_WM_SLIDE_ID" val="diagram20200775_1"/>
  <p:tag name="KSO_WM_TEMPLATE_SUBCATEGORY" val="0"/>
  <p:tag name="KSO_WM_SLIDE_TYPE" val="text"/>
  <p:tag name="KSO_WM_SLIDE_SUBTYPE" val="pureTxt"/>
  <p:tag name="KSO_WM_SLIDE_ITEM_CNT" val="0"/>
  <p:tag name="KSO_WM_SLIDE_INDEX" val="1"/>
  <p:tag name="KSO_WM_SLIDE_SIZE" val="933*443"/>
  <p:tag name="KSO_WM_SLIDE_POSITION" val="-30*48"/>
  <p:tag name="KSO_WM_TAG_VERSION" val="1.0"/>
  <p:tag name="KSO_WM_BEAUTIFY_FLAG" val="#wm#"/>
  <p:tag name="KSO_WM_SLIDE_LAYOUT" val="f"/>
  <p:tag name="KSO_WM_SLIDE_LAYOUT_CNT" val="1"/>
  <p:tag name="KSO_WM_SLIDE_BACKGROUND_TYPE" val="general"/>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5_1*i*1"/>
  <p:tag name="KSO_WM_TEMPLATE_CATEGORY" val="diagram"/>
  <p:tag name="KSO_WM_TEMPLATE_INDEX" val="20200775"/>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16"/>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8199_1*a*1"/>
  <p:tag name="KSO_WM_TEMPLATE_CATEGORY" val="diagram"/>
  <p:tag name="KSO_WM_TEMPLATE_INDEX" val="202081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2a94565d01a40f2a7a9a027ff8cf23f"/>
  <p:tag name="KSO_WM_ASSEMBLE_CHIP_INDEX" val="95e49b9853684111a162e131dd549689"/>
  <p:tag name="KSO_WM_UNIT_TEXT_FILL_FORE_SCHEMECOLOR_INDEX_BRIGHTNESS" val="0"/>
  <p:tag name="KSO_WM_UNIT_TEXT_FILL_FORE_SCHEMECOLOR_INDEX" val="13"/>
  <p:tag name="KSO_WM_UNIT_TEXT_FILL_TYPE" val="1"/>
  <p:tag name="KSO_WM_TEMPLATE_ASSEMBLE_XID" val="5ef15c5f0e56d0f322bebbda"/>
  <p:tag name="KSO_WM_TEMPLATE_ASSEMBLE_GROUPID" val="5ef15c5f0e56d0f322bebbda"/>
  <p:tag name="KSO_WM_UNIT_SMARTLAYOUT_COMPRESS_INFO" val="{&#10;    &quot;id&quot;: &quot;2020-06-23T09:35:30&quot;,&#10;    &quot;max&quot;: 6.8297639657568752,&#10;    &quot;parentMax&quot;: {&#10;        &quot;max&quot;: 5.1296848531407591&#10;    },&#10;    &quot;topChanged&quot;: 6.8297639657568752&#10;}&#10;"/>
</p:tagLst>
</file>

<file path=ppt/tags/tag27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0775"/>
  <p:tag name="KSO_WM_SLIDE_ID" val="diagram20200775_1"/>
  <p:tag name="KSO_WM_TEMPLATE_SUBCATEGORY" val="0"/>
  <p:tag name="KSO_WM_SLIDE_TYPE" val="text"/>
  <p:tag name="KSO_WM_SLIDE_SUBTYPE" val="pureTxt"/>
  <p:tag name="KSO_WM_SLIDE_ITEM_CNT" val="0"/>
  <p:tag name="KSO_WM_SLIDE_INDEX" val="1"/>
  <p:tag name="KSO_WM_SLIDE_SIZE" val="933*443"/>
  <p:tag name="KSO_WM_SLIDE_POSITION" val="-30*48"/>
  <p:tag name="KSO_WM_TAG_VERSION" val="1.0"/>
  <p:tag name="KSO_WM_BEAUTIFY_FLAG" val="#wm#"/>
  <p:tag name="KSO_WM_SLIDE_LAYOUT" val="f"/>
  <p:tag name="KSO_WM_SLIDE_LAYOUT_CNT" val="1"/>
  <p:tag name="KSO_WM_SLIDE_BACKGROUND_TYPE" val="general"/>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5_1*i*1"/>
  <p:tag name="KSO_WM_TEMPLATE_CATEGORY" val="diagram"/>
  <p:tag name="KSO_WM_TEMPLATE_INDEX" val="20200775"/>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16"/>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08199_1*a*1"/>
  <p:tag name="KSO_WM_TEMPLATE_CATEGORY" val="diagram"/>
  <p:tag name="KSO_WM_TEMPLATE_INDEX" val="202081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2a94565d01a40f2a7a9a027ff8cf23f"/>
  <p:tag name="KSO_WM_ASSEMBLE_CHIP_INDEX" val="95e49b9853684111a162e131dd549689"/>
  <p:tag name="KSO_WM_UNIT_TEXT_FILL_FORE_SCHEMECOLOR_INDEX_BRIGHTNESS" val="0"/>
  <p:tag name="KSO_WM_UNIT_TEXT_FILL_FORE_SCHEMECOLOR_INDEX" val="13"/>
  <p:tag name="KSO_WM_UNIT_TEXT_FILL_TYPE" val="1"/>
  <p:tag name="KSO_WM_TEMPLATE_ASSEMBLE_XID" val="5ef15c5f0e56d0f322bebbda"/>
  <p:tag name="KSO_WM_TEMPLATE_ASSEMBLE_GROUPID" val="5ef15c5f0e56d0f322bebbda"/>
  <p:tag name="KSO_WM_UNIT_SMARTLAYOUT_COMPRESS_INFO" val="{&#10;    &quot;id&quot;: &quot;2020-06-23T09:35:30&quot;,&#10;    &quot;max&quot;: 6.8297639657568752,&#10;    &quot;parentMax&quot;: {&#10;        &quot;max&quot;: 5.1296848531407591&#10;    },&#10;    &quot;topChanged&quot;: 6.8297639657568752&#10;}&#10;"/>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9007"/>
  <p:tag name="KSO_WM_SLIDE_ID" val="diagram20209007_1"/>
  <p:tag name="KSO_WM_TEMPLATE_SUBCATEGORY" val="21"/>
  <p:tag name="KSO_WM_SLIDE_TYPE" val="text"/>
  <p:tag name="KSO_WM_SLIDE_SUBTYPE" val="pureTxt"/>
  <p:tag name="KSO_WM_SLIDE_ITEM_CNT" val="0"/>
  <p:tag name="KSO_WM_SLIDE_INDEX" val="1"/>
  <p:tag name="KSO_WM_SLIDE_SIZE" val="839.955*254.702"/>
  <p:tag name="KSO_WM_SLIDE_POSITION" val="60.0005*189.301"/>
  <p:tag name="KSO_WM_TAG_VERSION" val="1.0"/>
  <p:tag name="KSO_WM_BEAUTIFY_FLAG" val="#wm#"/>
  <p:tag name="KSO_WM_SLIDE_LAYOUT" val="a_h"/>
  <p:tag name="KSO_WM_SLIDE_LAYOUT_CNT" val="1_3"/>
  <p:tag name="KSO_WM_SLIDE_BACKGROUND_TYPE" val="navigation"/>
  <p:tag name="KSO_WM_SLIDE_LAYOUT_INFO" val="{&quot;id&quot;:&quot;2020-08-28T14:23: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15&quot;,&quot;margin&quot;:{&quot;bottom&quot;:0.42300000786781311,&quot;left&quot;:1.2699999809265137,&quot;right&quot;:1.2699999809265137,&quot;top&quot;:0.42300000786781311},&quot;type&quot;:0},{&quot;direction&quot;:1,&quot;id&quot;:&quot;2020-08-28T14:23:15&quot;,&quot;maxSize&quot;:{&quot;size1&quot;:35},&quot;minSize&quot;:{&quot;size1&quot;:35},&quot;normalSize&quot;:{&quot;size1&quot;:35},&quot;subLayout&quot;:[{&quot;id&quot;:&quot;2020-08-28T14:23:15&quot;,&quot;margin&quot;:{&quot;bottom&quot;:2.1170001029968262,&quot;left&quot;:2.1170001029968262,&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2.1170001029968262,&quot;right&quot;:0.42300000786781311,&quot;top&quot;:1.6929999589920044},&quot;type&quot;:0},{&quot;id&quot;:&quot;2020-08-28T14:23:15&quot;,&quot;margin&quot;:{&quot;bottom&quot;:2.1170001029968262,&quot;left&quot;:2.1170001029968262,&quot;right&quot;:0.42300000786781311,&quot;top&quot;:0.15224385261535645},&quot;type&quot;:0}],&quot;type&quot;:0},{&quot;direction&quot;:1,&quot;id&quot;:&quot;2020-08-28T14:23:15&quot;,&quot;maxSize&quot;:{&quot;size1&quot;:46.299999999999997},&quot;minSize&quot;:{&quot;size1&quot;:46.299999999999997},&quot;normalSize&quot;:{&quot;size1&quot;:46.299999999999997},&quot;subLayout&quot;:[{&quot;id&quot;:&quot;2020-08-28T14:23:15&quot;,&quot;margin&quot;:{&quot;bottom&quot;:2.1170001029968262,&quot;left&quot;:0.42300000786781311,&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0.42300000786781311,&quot;right&quot;:0.42300000786781311,&quot;top&quot;:1.6929999589920044},&quot;type&quot;:0},{&quot;id&quot;:&quot;2020-08-28T14:23:15&quot;,&quot;margin&quot;:{&quot;bottom&quot;:2.1170001029968262,&quot;left&quot;:0.42300000786781311,&quot;right&quot;:0.42300000786781311,&quot;top&quot;:0.15224385261535645},&quot;type&quot;:0}],&quot;type&quot;:0},{&quot;id&quot;:&quot;2020-08-28T14:23:15&quot;,&quot;margin&quot;:{&quot;bottom&quot;:2.1170001029968262,&quot;left&quot;:0.42300000786781311,&quot;right&quot;:2.1170001029968262,&quot;top&quot;:1.6929999589920044},&quot;maxSize&quot;:{&quot;size1&quot;:40.071386155565172},&quot;minSize&quot;:{&quot;size1&quot;:24.171386155565166},&quot;normalSize&quot;:{&quot;size1&quot;:26.918041534341143},&quot;subLayout&quot;:[{&quot;id&quot;:&quot;2020-08-28T14:23:15&quot;,&quot;margin&quot;:{&quot;bottom&quot;:0.043547425419092178,&quot;left&quot;:0.42300000786781311,&quot;right&quot;:2.1170001029968262,&quot;top&quot;:1.6929999589920044},&quot;type&quot;:0},{&quot;id&quot;:&quot;2020-08-28T14:23:15&quot;,&quot;margin&quot;:{&quot;bottom&quot;:2.1170001029968262,&quot;left&quot;:0.42300000786781311,&quot;right&quot;:2.1170001029968262,&quot;top&quot;:0.15224385261535645},&quot;type&quot;:0}],&quot;type&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a3111ab759a4e2383416bc1791db235&quot;,&quot;fill_align&quot;:&quot;lm&quot;,&quot;text_align&quot;:&quot;lm&quot;,&quot;text_direction&quot;:&quot;horizontal&quot;,&quot;chip_types&quot;:[&quot;header&quot;]},{&quot;fill_id&quot;:&quot;eaf7e1b0e11346708d23d8505f1a6b59&quot;,&quot;fill_align&quot;:&quot;cm&quot;,&quot;text_align&quot;:&quot;lm&quot;,&quot;text_direction&quot;:&quot;horizontal&quot;,&quot;chip_types&quot;:[&quot;picture&quot;],&quot;support_features&quot;:[&quot;collage&quot;]},{&quot;fill_id&quot;:&quot;cfbb9becb8fa46cfa0b6b170dcc4aa6c&quot;,&quot;fill_align&quot;:&quot;cm&quot;,&quot;text_align&quot;:&quot;lm&quot;,&quot;text_direction&quot;:&quot;horizontal&quot;,&quot;chip_types&quot;:[&quot;picture&quot;],&quot;support_features&quot;:[&quot;collage&quot;]},{&quot;fill_id&quot;:&quot;00ef385a1ba442e5b5a5f818c9acfe18&quot;,&quot;fill_align&quot;:&quot;cm&quot;,&quot;text_align&quot;:&quot;lm&quot;,&quot;text_direction&quot;:&quot;horizontal&quot;,&quot;chip_types&quot;:[&quot;text&quot;,&quot;picture&quot;],&quot;support_features&quot;:[&quot;collage&quot;]}],[{&quot;fill_id&quot;:&quot;8a3111ab759a4e2383416bc1791db235&quot;,&quot;fill_align&quot;:&quot;lm&quot;,&quot;text_align&quot;:&quot;lm&quot;,&quot;text_direction&quot;:&quot;horizontal&quot;,&quot;chip_types&quot;:[&quot;header&quot;]},{&quot;fill_id&quot;:&quot;eaf7e1b0e11346708d23d8505f1a6b59&quot;,&quot;fill_align&quot;:&quot;lm&quot;,&quot;text_align&quot;:&quot;lm&quot;,&quot;text_direction&quot;:&quot;horizontal&quot;,&quot;chip_types&quot;:[&quot;text&quot;,&quot;chart&quot;,&quot;table&quot;]},{&quot;fill_id&quot;:&quot;cfbb9becb8fa46cfa0b6b170dcc4aa6c&quot;,&quot;fill_align&quot;:&quot;lm&quot;,&quot;text_align&quot;:&quot;lm&quot;,&quot;text_direction&quot;:&quot;horizontal&quot;,&quot;chip_types&quot;:[&quot;text&quot;,&quot;chart&quot;,&quot;table&quot;]},{&quot;fill_id&quot;:&quot;00ef385a1ba442e5b5a5f818c9acfe18&quot;,&quot;fill_align&quot;:&quot;lm&quot;,&quot;text_align&quot;:&quot;lm&quot;,&quot;text_direction&quot;:&quot;horizontal&quot;,&quot;chip_types&quot;:[&quot;text&quot;]}]]"/>
  <p:tag name="KSO_WM_TEMPLATE_MASTER_TYPE" val="0"/>
  <p:tag name="KSO_WM_TEMPLATE_COLOR_TYPE" val="1"/>
  <p:tag name="KSO_WM_CHIP_XID" val="5efb081fc9a2f50afb5100c1"/>
  <p:tag name="KSO_WM_CHIP_GROUPID" val="5efb081fc9a2f50afb5100c0"/>
  <p:tag name="KSO_WM_SLIDE_BK_DARK_LIGHT" val="2"/>
  <p:tag name="KSO_WM_SLIDE_SUPPORT_FEATURE_TYPE" val="0"/>
  <p:tag name="KSO_WM_TEMPLATE_ASSEMBLE_XID" val="5f48a2c2f3f92eac73830e45"/>
  <p:tag name="KSO_WM_TEMPLATE_ASSEMBLE_GROUPID" val="5f48a2c2f3f92eac73830e45"/>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07_1*a*1"/>
  <p:tag name="KSO_WM_TEMPLATE_CATEGORY" val="diagram"/>
  <p:tag name="KSO_WM_TEMPLATE_INDEX" val="202090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6eeba3143fce487c890031107e04ae6b"/>
  <p:tag name="KSO_WM_ASSEMBLE_CHIP_INDEX" val="c00c749a426a41fe94af9a0ac17a1422"/>
  <p:tag name="KSO_WM_UNIT_TEXT_FILL_FORE_SCHEMECOLOR_INDEX_BRIGHTNESS" val="0"/>
  <p:tag name="KSO_WM_UNIT_TEXT_FILL_FORE_SCHEMECOLOR_INDEX" val="13"/>
  <p:tag name="KSO_WM_UNIT_TEXT_FILL_TYPE" val="1"/>
  <p:tag name="KSO_WM_TEMPLATE_ASSEMBLE_XID" val="5f48a2c2f3f92eac73830e45"/>
  <p:tag name="KSO_WM_TEMPLATE_ASSEMBLE_GROUPID" val="5f48a2c2f3f92eac73830e45"/>
  <p:tag name="KSO_WM_TAG_FRONT_SIZE" val=""/>
  <p:tag name="KSO_WM_TAG_BACKGROUP_ID" val=""/>
  <p:tag name="KSO_WM_TAG_BACKGROUP_SIZE" val=""/>
  <p:tag name="KSO_WM_TAG_ZODER_POSITION" val=""/>
</p:tagLst>
</file>

<file path=ppt/tags/tag2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9007"/>
  <p:tag name="KSO_WM_SLIDE_ID" val="diagram20209007_1"/>
  <p:tag name="KSO_WM_TEMPLATE_SUBCATEGORY" val="21"/>
  <p:tag name="KSO_WM_SLIDE_TYPE" val="text"/>
  <p:tag name="KSO_WM_SLIDE_SUBTYPE" val="pureTxt"/>
  <p:tag name="KSO_WM_SLIDE_ITEM_CNT" val="0"/>
  <p:tag name="KSO_WM_SLIDE_INDEX" val="1"/>
  <p:tag name="KSO_WM_SLIDE_SIZE" val="839.955*254.702"/>
  <p:tag name="KSO_WM_SLIDE_POSITION" val="60.0005*189.301"/>
  <p:tag name="KSO_WM_TAG_VERSION" val="1.0"/>
  <p:tag name="KSO_WM_BEAUTIFY_FLAG" val="#wm#"/>
  <p:tag name="KSO_WM_SLIDE_LAYOUT" val="a_h"/>
  <p:tag name="KSO_WM_SLIDE_LAYOUT_CNT" val="1_3"/>
  <p:tag name="KSO_WM_SLIDE_BACKGROUND_TYPE" val="navigation"/>
  <p:tag name="KSO_WM_SLIDE_LAYOUT_INFO" val="{&quot;id&quot;:&quot;2020-08-28T14:23: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15&quot;,&quot;margin&quot;:{&quot;bottom&quot;:0.42300000786781311,&quot;left&quot;:1.2699999809265137,&quot;right&quot;:1.2699999809265137,&quot;top&quot;:0.42300000786781311},&quot;type&quot;:0},{&quot;direction&quot;:1,&quot;id&quot;:&quot;2020-08-28T14:23:15&quot;,&quot;maxSize&quot;:{&quot;size1&quot;:35},&quot;minSize&quot;:{&quot;size1&quot;:35},&quot;normalSize&quot;:{&quot;size1&quot;:35},&quot;subLayout&quot;:[{&quot;id&quot;:&quot;2020-08-28T14:23:15&quot;,&quot;margin&quot;:{&quot;bottom&quot;:2.1170001029968262,&quot;left&quot;:2.1170001029968262,&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2.1170001029968262,&quot;right&quot;:0.42300000786781311,&quot;top&quot;:1.6929999589920044},&quot;type&quot;:0},{&quot;id&quot;:&quot;2020-08-28T14:23:15&quot;,&quot;margin&quot;:{&quot;bottom&quot;:2.1170001029968262,&quot;left&quot;:2.1170001029968262,&quot;right&quot;:0.42300000786781311,&quot;top&quot;:0.15224385261535645},&quot;type&quot;:0}],&quot;type&quot;:0},{&quot;direction&quot;:1,&quot;id&quot;:&quot;2020-08-28T14:23:15&quot;,&quot;maxSize&quot;:{&quot;size1&quot;:46.299999999999997},&quot;minSize&quot;:{&quot;size1&quot;:46.299999999999997},&quot;normalSize&quot;:{&quot;size1&quot;:46.299999999999997},&quot;subLayout&quot;:[{&quot;id&quot;:&quot;2020-08-28T14:23:15&quot;,&quot;margin&quot;:{&quot;bottom&quot;:2.1170001029968262,&quot;left&quot;:0.42300000786781311,&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0.42300000786781311,&quot;right&quot;:0.42300000786781311,&quot;top&quot;:1.6929999589920044},&quot;type&quot;:0},{&quot;id&quot;:&quot;2020-08-28T14:23:15&quot;,&quot;margin&quot;:{&quot;bottom&quot;:2.1170001029968262,&quot;left&quot;:0.42300000786781311,&quot;right&quot;:0.42300000786781311,&quot;top&quot;:0.15224385261535645},&quot;type&quot;:0}],&quot;type&quot;:0},{&quot;id&quot;:&quot;2020-08-28T14:23:15&quot;,&quot;margin&quot;:{&quot;bottom&quot;:2.1170001029968262,&quot;left&quot;:0.42300000786781311,&quot;right&quot;:2.1170001029968262,&quot;top&quot;:1.6929999589920044},&quot;maxSize&quot;:{&quot;size1&quot;:40.071386155565172},&quot;minSize&quot;:{&quot;size1&quot;:24.171386155565166},&quot;normalSize&quot;:{&quot;size1&quot;:26.918041534341143},&quot;subLayout&quot;:[{&quot;id&quot;:&quot;2020-08-28T14:23:15&quot;,&quot;margin&quot;:{&quot;bottom&quot;:0.043547425419092178,&quot;left&quot;:0.42300000786781311,&quot;right&quot;:2.1170001029968262,&quot;top&quot;:1.6929999589920044},&quot;type&quot;:0},{&quot;id&quot;:&quot;2020-08-28T14:23:15&quot;,&quot;margin&quot;:{&quot;bottom&quot;:2.1170001029968262,&quot;left&quot;:0.42300000786781311,&quot;right&quot;:2.1170001029968262,&quot;top&quot;:0.15224385261535645},&quot;type&quot;:0}],&quot;type&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a3111ab759a4e2383416bc1791db235&quot;,&quot;fill_align&quot;:&quot;lm&quot;,&quot;text_align&quot;:&quot;lm&quot;,&quot;text_direction&quot;:&quot;horizontal&quot;,&quot;chip_types&quot;:[&quot;header&quot;]},{&quot;fill_id&quot;:&quot;eaf7e1b0e11346708d23d8505f1a6b59&quot;,&quot;fill_align&quot;:&quot;cm&quot;,&quot;text_align&quot;:&quot;lm&quot;,&quot;text_direction&quot;:&quot;horizontal&quot;,&quot;chip_types&quot;:[&quot;picture&quot;],&quot;support_features&quot;:[&quot;collage&quot;]},{&quot;fill_id&quot;:&quot;cfbb9becb8fa46cfa0b6b170dcc4aa6c&quot;,&quot;fill_align&quot;:&quot;cm&quot;,&quot;text_align&quot;:&quot;lm&quot;,&quot;text_direction&quot;:&quot;horizontal&quot;,&quot;chip_types&quot;:[&quot;picture&quot;],&quot;support_features&quot;:[&quot;collage&quot;]},{&quot;fill_id&quot;:&quot;00ef385a1ba442e5b5a5f818c9acfe18&quot;,&quot;fill_align&quot;:&quot;cm&quot;,&quot;text_align&quot;:&quot;lm&quot;,&quot;text_direction&quot;:&quot;horizontal&quot;,&quot;chip_types&quot;:[&quot;text&quot;,&quot;picture&quot;],&quot;support_features&quot;:[&quot;collage&quot;]}],[{&quot;fill_id&quot;:&quot;8a3111ab759a4e2383416bc1791db235&quot;,&quot;fill_align&quot;:&quot;lm&quot;,&quot;text_align&quot;:&quot;lm&quot;,&quot;text_direction&quot;:&quot;horizontal&quot;,&quot;chip_types&quot;:[&quot;header&quot;]},{&quot;fill_id&quot;:&quot;eaf7e1b0e11346708d23d8505f1a6b59&quot;,&quot;fill_align&quot;:&quot;lm&quot;,&quot;text_align&quot;:&quot;lm&quot;,&quot;text_direction&quot;:&quot;horizontal&quot;,&quot;chip_types&quot;:[&quot;text&quot;,&quot;chart&quot;,&quot;table&quot;]},{&quot;fill_id&quot;:&quot;cfbb9becb8fa46cfa0b6b170dcc4aa6c&quot;,&quot;fill_align&quot;:&quot;lm&quot;,&quot;text_align&quot;:&quot;lm&quot;,&quot;text_direction&quot;:&quot;horizontal&quot;,&quot;chip_types&quot;:[&quot;text&quot;,&quot;chart&quot;,&quot;table&quot;]},{&quot;fill_id&quot;:&quot;00ef385a1ba442e5b5a5f818c9acfe18&quot;,&quot;fill_align&quot;:&quot;lm&quot;,&quot;text_align&quot;:&quot;lm&quot;,&quot;text_direction&quot;:&quot;horizontal&quot;,&quot;chip_types&quot;:[&quot;text&quot;]}]]"/>
  <p:tag name="KSO_WM_TEMPLATE_MASTER_TYPE" val="0"/>
  <p:tag name="KSO_WM_TEMPLATE_COLOR_TYPE" val="1"/>
  <p:tag name="KSO_WM_CHIP_XID" val="5efb081fc9a2f50afb5100c1"/>
  <p:tag name="KSO_WM_CHIP_GROUPID" val="5efb081fc9a2f50afb5100c0"/>
  <p:tag name="KSO_WM_SLIDE_BK_DARK_LIGHT" val="2"/>
  <p:tag name="KSO_WM_SLIDE_SUPPORT_FEATURE_TYPE" val="0"/>
  <p:tag name="KSO_WM_TEMPLATE_ASSEMBLE_XID" val="5f48a2c2f3f92eac73830e45"/>
  <p:tag name="KSO_WM_TEMPLATE_ASSEMBLE_GROUPID" val="5f48a2c2f3f92eac73830e45"/>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07_1*a*1"/>
  <p:tag name="KSO_WM_TEMPLATE_CATEGORY" val="diagram"/>
  <p:tag name="KSO_WM_TEMPLATE_INDEX" val="202090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6eeba3143fce487c890031107e04ae6b"/>
  <p:tag name="KSO_WM_ASSEMBLE_CHIP_INDEX" val="c00c749a426a41fe94af9a0ac17a1422"/>
  <p:tag name="KSO_WM_UNIT_TEXT_FILL_FORE_SCHEMECOLOR_INDEX_BRIGHTNESS" val="0"/>
  <p:tag name="KSO_WM_UNIT_TEXT_FILL_FORE_SCHEMECOLOR_INDEX" val="13"/>
  <p:tag name="KSO_WM_UNIT_TEXT_FILL_TYPE" val="1"/>
  <p:tag name="KSO_WM_TEMPLATE_ASSEMBLE_XID" val="5f48a2c2f3f92eac73830e45"/>
  <p:tag name="KSO_WM_TEMPLATE_ASSEMBLE_GROUPID" val="5f48a2c2f3f92eac73830e45"/>
  <p:tag name="KSO_WM_TAG_FRONT_SIZE" val=""/>
  <p:tag name="KSO_WM_TAG_BACKGROUP_ID" val=""/>
  <p:tag name="KSO_WM_TAG_BACKGROUP_SIZE" val=""/>
  <p:tag name="KSO_WM_TAG_ZODER_POSITION" val=""/>
</p:tagLst>
</file>

<file path=ppt/tags/tag2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9007"/>
  <p:tag name="KSO_WM_SLIDE_ID" val="diagram20209007_1"/>
  <p:tag name="KSO_WM_TEMPLATE_SUBCATEGORY" val="21"/>
  <p:tag name="KSO_WM_SLIDE_TYPE" val="text"/>
  <p:tag name="KSO_WM_SLIDE_SUBTYPE" val="pureTxt"/>
  <p:tag name="KSO_WM_SLIDE_ITEM_CNT" val="0"/>
  <p:tag name="KSO_WM_SLIDE_INDEX" val="1"/>
  <p:tag name="KSO_WM_SLIDE_SIZE" val="839.955*254.702"/>
  <p:tag name="KSO_WM_SLIDE_POSITION" val="60.0005*189.301"/>
  <p:tag name="KSO_WM_TAG_VERSION" val="1.0"/>
  <p:tag name="KSO_WM_BEAUTIFY_FLAG" val="#wm#"/>
  <p:tag name="KSO_WM_SLIDE_LAYOUT" val="a_h"/>
  <p:tag name="KSO_WM_SLIDE_LAYOUT_CNT" val="1_3"/>
  <p:tag name="KSO_WM_SLIDE_BACKGROUND_TYPE" val="navigation"/>
  <p:tag name="KSO_WM_SLIDE_LAYOUT_INFO" val="{&quot;id&quot;:&quot;2020-08-28T14:23: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15&quot;,&quot;margin&quot;:{&quot;bottom&quot;:0.42300000786781311,&quot;left&quot;:1.2699999809265137,&quot;right&quot;:1.2699999809265137,&quot;top&quot;:0.42300000786781311},&quot;type&quot;:0},{&quot;direction&quot;:1,&quot;id&quot;:&quot;2020-08-28T14:23:15&quot;,&quot;maxSize&quot;:{&quot;size1&quot;:35},&quot;minSize&quot;:{&quot;size1&quot;:35},&quot;normalSize&quot;:{&quot;size1&quot;:35},&quot;subLayout&quot;:[{&quot;id&quot;:&quot;2020-08-28T14:23:15&quot;,&quot;margin&quot;:{&quot;bottom&quot;:2.1170001029968262,&quot;left&quot;:2.1170001029968262,&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2.1170001029968262,&quot;right&quot;:0.42300000786781311,&quot;top&quot;:1.6929999589920044},&quot;type&quot;:0},{&quot;id&quot;:&quot;2020-08-28T14:23:15&quot;,&quot;margin&quot;:{&quot;bottom&quot;:2.1170001029968262,&quot;left&quot;:2.1170001029968262,&quot;right&quot;:0.42300000786781311,&quot;top&quot;:0.15224385261535645},&quot;type&quot;:0}],&quot;type&quot;:0},{&quot;direction&quot;:1,&quot;id&quot;:&quot;2020-08-28T14:23:15&quot;,&quot;maxSize&quot;:{&quot;size1&quot;:46.299999999999997},&quot;minSize&quot;:{&quot;size1&quot;:46.299999999999997},&quot;normalSize&quot;:{&quot;size1&quot;:46.299999999999997},&quot;subLayout&quot;:[{&quot;id&quot;:&quot;2020-08-28T14:23:15&quot;,&quot;margin&quot;:{&quot;bottom&quot;:2.1170001029968262,&quot;left&quot;:0.42300000786781311,&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0.42300000786781311,&quot;right&quot;:0.42300000786781311,&quot;top&quot;:1.6929999589920044},&quot;type&quot;:0},{&quot;id&quot;:&quot;2020-08-28T14:23:15&quot;,&quot;margin&quot;:{&quot;bottom&quot;:2.1170001029968262,&quot;left&quot;:0.42300000786781311,&quot;right&quot;:0.42300000786781311,&quot;top&quot;:0.15224385261535645},&quot;type&quot;:0}],&quot;type&quot;:0},{&quot;id&quot;:&quot;2020-08-28T14:23:15&quot;,&quot;margin&quot;:{&quot;bottom&quot;:2.1170001029968262,&quot;left&quot;:0.42300000786781311,&quot;right&quot;:2.1170001029968262,&quot;top&quot;:1.6929999589920044},&quot;maxSize&quot;:{&quot;size1&quot;:40.071386155565172},&quot;minSize&quot;:{&quot;size1&quot;:24.171386155565166},&quot;normalSize&quot;:{&quot;size1&quot;:26.918041534341143},&quot;subLayout&quot;:[{&quot;id&quot;:&quot;2020-08-28T14:23:15&quot;,&quot;margin&quot;:{&quot;bottom&quot;:0.043547425419092178,&quot;left&quot;:0.42300000786781311,&quot;right&quot;:2.1170001029968262,&quot;top&quot;:1.6929999589920044},&quot;type&quot;:0},{&quot;id&quot;:&quot;2020-08-28T14:23:15&quot;,&quot;margin&quot;:{&quot;bottom&quot;:2.1170001029968262,&quot;left&quot;:0.42300000786781311,&quot;right&quot;:2.1170001029968262,&quot;top&quot;:0.15224385261535645},&quot;type&quot;:0}],&quot;type&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a3111ab759a4e2383416bc1791db235&quot;,&quot;fill_align&quot;:&quot;lm&quot;,&quot;text_align&quot;:&quot;lm&quot;,&quot;text_direction&quot;:&quot;horizontal&quot;,&quot;chip_types&quot;:[&quot;header&quot;]},{&quot;fill_id&quot;:&quot;eaf7e1b0e11346708d23d8505f1a6b59&quot;,&quot;fill_align&quot;:&quot;cm&quot;,&quot;text_align&quot;:&quot;lm&quot;,&quot;text_direction&quot;:&quot;horizontal&quot;,&quot;chip_types&quot;:[&quot;picture&quot;],&quot;support_features&quot;:[&quot;collage&quot;]},{&quot;fill_id&quot;:&quot;cfbb9becb8fa46cfa0b6b170dcc4aa6c&quot;,&quot;fill_align&quot;:&quot;cm&quot;,&quot;text_align&quot;:&quot;lm&quot;,&quot;text_direction&quot;:&quot;horizontal&quot;,&quot;chip_types&quot;:[&quot;picture&quot;],&quot;support_features&quot;:[&quot;collage&quot;]},{&quot;fill_id&quot;:&quot;00ef385a1ba442e5b5a5f818c9acfe18&quot;,&quot;fill_align&quot;:&quot;cm&quot;,&quot;text_align&quot;:&quot;lm&quot;,&quot;text_direction&quot;:&quot;horizontal&quot;,&quot;chip_types&quot;:[&quot;text&quot;,&quot;picture&quot;],&quot;support_features&quot;:[&quot;collage&quot;]}],[{&quot;fill_id&quot;:&quot;8a3111ab759a4e2383416bc1791db235&quot;,&quot;fill_align&quot;:&quot;lm&quot;,&quot;text_align&quot;:&quot;lm&quot;,&quot;text_direction&quot;:&quot;horizontal&quot;,&quot;chip_types&quot;:[&quot;header&quot;]},{&quot;fill_id&quot;:&quot;eaf7e1b0e11346708d23d8505f1a6b59&quot;,&quot;fill_align&quot;:&quot;lm&quot;,&quot;text_align&quot;:&quot;lm&quot;,&quot;text_direction&quot;:&quot;horizontal&quot;,&quot;chip_types&quot;:[&quot;text&quot;,&quot;chart&quot;,&quot;table&quot;]},{&quot;fill_id&quot;:&quot;cfbb9becb8fa46cfa0b6b170dcc4aa6c&quot;,&quot;fill_align&quot;:&quot;lm&quot;,&quot;text_align&quot;:&quot;lm&quot;,&quot;text_direction&quot;:&quot;horizontal&quot;,&quot;chip_types&quot;:[&quot;text&quot;,&quot;chart&quot;,&quot;table&quot;]},{&quot;fill_id&quot;:&quot;00ef385a1ba442e5b5a5f818c9acfe18&quot;,&quot;fill_align&quot;:&quot;lm&quot;,&quot;text_align&quot;:&quot;lm&quot;,&quot;text_direction&quot;:&quot;horizontal&quot;,&quot;chip_types&quot;:[&quot;text&quot;]}]]"/>
  <p:tag name="KSO_WM_TEMPLATE_MASTER_TYPE" val="0"/>
  <p:tag name="KSO_WM_TEMPLATE_COLOR_TYPE" val="1"/>
  <p:tag name="KSO_WM_CHIP_XID" val="5efb081fc9a2f50afb5100c1"/>
  <p:tag name="KSO_WM_CHIP_GROUPID" val="5efb081fc9a2f50afb5100c0"/>
  <p:tag name="KSO_WM_SLIDE_BK_DARK_LIGHT" val="2"/>
  <p:tag name="KSO_WM_SLIDE_SUPPORT_FEATURE_TYPE" val="0"/>
  <p:tag name="KSO_WM_TEMPLATE_ASSEMBLE_XID" val="5f48a2c2f3f92eac73830e45"/>
  <p:tag name="KSO_WM_TEMPLATE_ASSEMBLE_GROUPID" val="5f48a2c2f3f92eac73830e45"/>
</p:tagLst>
</file>

<file path=ppt/tags/tag2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8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07_1*a*1"/>
  <p:tag name="KSO_WM_TEMPLATE_CATEGORY" val="diagram"/>
  <p:tag name="KSO_WM_TEMPLATE_INDEX" val="202090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6eeba3143fce487c890031107e04ae6b"/>
  <p:tag name="KSO_WM_ASSEMBLE_CHIP_INDEX" val="c00c749a426a41fe94af9a0ac17a1422"/>
  <p:tag name="KSO_WM_UNIT_TEXT_FILL_FORE_SCHEMECOLOR_INDEX_BRIGHTNESS" val="0"/>
  <p:tag name="KSO_WM_UNIT_TEXT_FILL_FORE_SCHEMECOLOR_INDEX" val="13"/>
  <p:tag name="KSO_WM_UNIT_TEXT_FILL_TYPE" val="1"/>
  <p:tag name="KSO_WM_TEMPLATE_ASSEMBLE_XID" val="5f48a2c2f3f92eac73830e45"/>
  <p:tag name="KSO_WM_TEMPLATE_ASSEMBLE_GROUPID" val="5f48a2c2f3f92eac73830e45"/>
  <p:tag name="KSO_WM_TAG_FRONT_SIZE" val=""/>
  <p:tag name="KSO_WM_TAG_BACKGROUP_ID" val=""/>
  <p:tag name="KSO_WM_TAG_BACKGROUP_SIZE" val=""/>
  <p:tag name="KSO_WM_TAG_ZODER_POSITION" val=""/>
</p:tagLst>
</file>

<file path=ppt/tags/tag2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9007"/>
  <p:tag name="KSO_WM_SLIDE_ID" val="diagram20209007_1"/>
  <p:tag name="KSO_WM_TEMPLATE_SUBCATEGORY" val="21"/>
  <p:tag name="KSO_WM_SLIDE_TYPE" val="text"/>
  <p:tag name="KSO_WM_SLIDE_SUBTYPE" val="pureTxt"/>
  <p:tag name="KSO_WM_SLIDE_ITEM_CNT" val="0"/>
  <p:tag name="KSO_WM_SLIDE_INDEX" val="1"/>
  <p:tag name="KSO_WM_SLIDE_SIZE" val="839.955*254.702"/>
  <p:tag name="KSO_WM_SLIDE_POSITION" val="60.0005*189.301"/>
  <p:tag name="KSO_WM_TAG_VERSION" val="1.0"/>
  <p:tag name="KSO_WM_BEAUTIFY_FLAG" val="#wm#"/>
  <p:tag name="KSO_WM_SLIDE_LAYOUT" val="a_h"/>
  <p:tag name="KSO_WM_SLIDE_LAYOUT_CNT" val="1_3"/>
  <p:tag name="KSO_WM_SLIDE_BACKGROUND_TYPE" val="navigation"/>
  <p:tag name="KSO_WM_SLIDE_LAYOUT_INFO" val="{&quot;id&quot;:&quot;2020-08-28T14:23: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15&quot;,&quot;margin&quot;:{&quot;bottom&quot;:0.42300000786781311,&quot;left&quot;:1.2699999809265137,&quot;right&quot;:1.2699999809265137,&quot;top&quot;:0.42300000786781311},&quot;type&quot;:0},{&quot;direction&quot;:1,&quot;id&quot;:&quot;2020-08-28T14:23:15&quot;,&quot;maxSize&quot;:{&quot;size1&quot;:35},&quot;minSize&quot;:{&quot;size1&quot;:35},&quot;normalSize&quot;:{&quot;size1&quot;:35},&quot;subLayout&quot;:[{&quot;id&quot;:&quot;2020-08-28T14:23:15&quot;,&quot;margin&quot;:{&quot;bottom&quot;:2.1170001029968262,&quot;left&quot;:2.1170001029968262,&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2.1170001029968262,&quot;right&quot;:0.42300000786781311,&quot;top&quot;:1.6929999589920044},&quot;type&quot;:0},{&quot;id&quot;:&quot;2020-08-28T14:23:15&quot;,&quot;margin&quot;:{&quot;bottom&quot;:2.1170001029968262,&quot;left&quot;:2.1170001029968262,&quot;right&quot;:0.42300000786781311,&quot;top&quot;:0.15224385261535645},&quot;type&quot;:0}],&quot;type&quot;:0},{&quot;direction&quot;:1,&quot;id&quot;:&quot;2020-08-28T14:23:15&quot;,&quot;maxSize&quot;:{&quot;size1&quot;:46.299999999999997},&quot;minSize&quot;:{&quot;size1&quot;:46.299999999999997},&quot;normalSize&quot;:{&quot;size1&quot;:46.299999999999997},&quot;subLayout&quot;:[{&quot;id&quot;:&quot;2020-08-28T14:23:15&quot;,&quot;margin&quot;:{&quot;bottom&quot;:2.1170001029968262,&quot;left&quot;:0.42300000786781311,&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0.42300000786781311,&quot;right&quot;:0.42300000786781311,&quot;top&quot;:1.6929999589920044},&quot;type&quot;:0},{&quot;id&quot;:&quot;2020-08-28T14:23:15&quot;,&quot;margin&quot;:{&quot;bottom&quot;:2.1170001029968262,&quot;left&quot;:0.42300000786781311,&quot;right&quot;:0.42300000786781311,&quot;top&quot;:0.15224385261535645},&quot;type&quot;:0}],&quot;type&quot;:0},{&quot;id&quot;:&quot;2020-08-28T14:23:15&quot;,&quot;margin&quot;:{&quot;bottom&quot;:2.1170001029968262,&quot;left&quot;:0.42300000786781311,&quot;right&quot;:2.1170001029968262,&quot;top&quot;:1.6929999589920044},&quot;maxSize&quot;:{&quot;size1&quot;:40.071386155565172},&quot;minSize&quot;:{&quot;size1&quot;:24.171386155565166},&quot;normalSize&quot;:{&quot;size1&quot;:26.918041534341143},&quot;subLayout&quot;:[{&quot;id&quot;:&quot;2020-08-28T14:23:15&quot;,&quot;margin&quot;:{&quot;bottom&quot;:0.043547425419092178,&quot;left&quot;:0.42300000786781311,&quot;right&quot;:2.1170001029968262,&quot;top&quot;:1.6929999589920044},&quot;type&quot;:0},{&quot;id&quot;:&quot;2020-08-28T14:23:15&quot;,&quot;margin&quot;:{&quot;bottom&quot;:2.1170001029968262,&quot;left&quot;:0.42300000786781311,&quot;right&quot;:2.1170001029968262,&quot;top&quot;:0.15224385261535645},&quot;type&quot;:0}],&quot;type&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a3111ab759a4e2383416bc1791db235&quot;,&quot;fill_align&quot;:&quot;lm&quot;,&quot;text_align&quot;:&quot;lm&quot;,&quot;text_direction&quot;:&quot;horizontal&quot;,&quot;chip_types&quot;:[&quot;header&quot;]},{&quot;fill_id&quot;:&quot;eaf7e1b0e11346708d23d8505f1a6b59&quot;,&quot;fill_align&quot;:&quot;cm&quot;,&quot;text_align&quot;:&quot;lm&quot;,&quot;text_direction&quot;:&quot;horizontal&quot;,&quot;chip_types&quot;:[&quot;picture&quot;],&quot;support_features&quot;:[&quot;collage&quot;]},{&quot;fill_id&quot;:&quot;cfbb9becb8fa46cfa0b6b170dcc4aa6c&quot;,&quot;fill_align&quot;:&quot;cm&quot;,&quot;text_align&quot;:&quot;lm&quot;,&quot;text_direction&quot;:&quot;horizontal&quot;,&quot;chip_types&quot;:[&quot;picture&quot;],&quot;support_features&quot;:[&quot;collage&quot;]},{&quot;fill_id&quot;:&quot;00ef385a1ba442e5b5a5f818c9acfe18&quot;,&quot;fill_align&quot;:&quot;cm&quot;,&quot;text_align&quot;:&quot;lm&quot;,&quot;text_direction&quot;:&quot;horizontal&quot;,&quot;chip_types&quot;:[&quot;text&quot;,&quot;picture&quot;],&quot;support_features&quot;:[&quot;collage&quot;]}],[{&quot;fill_id&quot;:&quot;8a3111ab759a4e2383416bc1791db235&quot;,&quot;fill_align&quot;:&quot;lm&quot;,&quot;text_align&quot;:&quot;lm&quot;,&quot;text_direction&quot;:&quot;horizontal&quot;,&quot;chip_types&quot;:[&quot;header&quot;]},{&quot;fill_id&quot;:&quot;eaf7e1b0e11346708d23d8505f1a6b59&quot;,&quot;fill_align&quot;:&quot;lm&quot;,&quot;text_align&quot;:&quot;lm&quot;,&quot;text_direction&quot;:&quot;horizontal&quot;,&quot;chip_types&quot;:[&quot;text&quot;,&quot;chart&quot;,&quot;table&quot;]},{&quot;fill_id&quot;:&quot;cfbb9becb8fa46cfa0b6b170dcc4aa6c&quot;,&quot;fill_align&quot;:&quot;lm&quot;,&quot;text_align&quot;:&quot;lm&quot;,&quot;text_direction&quot;:&quot;horizontal&quot;,&quot;chip_types&quot;:[&quot;text&quot;,&quot;chart&quot;,&quot;table&quot;]},{&quot;fill_id&quot;:&quot;00ef385a1ba442e5b5a5f818c9acfe18&quot;,&quot;fill_align&quot;:&quot;lm&quot;,&quot;text_align&quot;:&quot;lm&quot;,&quot;text_direction&quot;:&quot;horizontal&quot;,&quot;chip_types&quot;:[&quot;text&quot;]}]]"/>
  <p:tag name="KSO_WM_TEMPLATE_MASTER_TYPE" val="0"/>
  <p:tag name="KSO_WM_TEMPLATE_COLOR_TYPE" val="1"/>
  <p:tag name="KSO_WM_CHIP_XID" val="5efb081fc9a2f50afb5100c1"/>
  <p:tag name="KSO_WM_CHIP_GROUPID" val="5efb081fc9a2f50afb5100c0"/>
  <p:tag name="KSO_WM_SLIDE_BK_DARK_LIGHT" val="2"/>
  <p:tag name="KSO_WM_SLIDE_SUPPORT_FEATURE_TYPE" val="0"/>
  <p:tag name="KSO_WM_TEMPLATE_ASSEMBLE_XID" val="5f48a2c2f3f92eac73830e45"/>
  <p:tag name="KSO_WM_TEMPLATE_ASSEMBLE_GROUPID" val="5f48a2c2f3f92eac73830e45"/>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07_1*a*1"/>
  <p:tag name="KSO_WM_TEMPLATE_CATEGORY" val="diagram"/>
  <p:tag name="KSO_WM_TEMPLATE_INDEX" val="202090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6eeba3143fce487c890031107e04ae6b"/>
  <p:tag name="KSO_WM_ASSEMBLE_CHIP_INDEX" val="c00c749a426a41fe94af9a0ac17a1422"/>
  <p:tag name="KSO_WM_UNIT_TEXT_FILL_FORE_SCHEMECOLOR_INDEX_BRIGHTNESS" val="0"/>
  <p:tag name="KSO_WM_UNIT_TEXT_FILL_FORE_SCHEMECOLOR_INDEX" val="13"/>
  <p:tag name="KSO_WM_UNIT_TEXT_FILL_TYPE" val="1"/>
  <p:tag name="KSO_WM_TEMPLATE_ASSEMBLE_XID" val="5f48a2c2f3f92eac73830e45"/>
  <p:tag name="KSO_WM_TEMPLATE_ASSEMBLE_GROUPID" val="5f48a2c2f3f92eac73830e45"/>
  <p:tag name="KSO_WM_TAG_FRONT_SIZE" val=""/>
  <p:tag name="KSO_WM_TAG_BACKGROUP_ID" val=""/>
  <p:tag name="KSO_WM_TAG_BACKGROUP_SIZE" val=""/>
  <p:tag name="KSO_WM_TAG_ZODER_POSITION" val=""/>
</p:tagLst>
</file>

<file path=ppt/tags/tag2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9007"/>
  <p:tag name="KSO_WM_SLIDE_ID" val="diagram20209007_1"/>
  <p:tag name="KSO_WM_TEMPLATE_SUBCATEGORY" val="21"/>
  <p:tag name="KSO_WM_SLIDE_TYPE" val="text"/>
  <p:tag name="KSO_WM_SLIDE_SUBTYPE" val="pureTxt"/>
  <p:tag name="KSO_WM_SLIDE_ITEM_CNT" val="0"/>
  <p:tag name="KSO_WM_SLIDE_INDEX" val="1"/>
  <p:tag name="KSO_WM_SLIDE_SIZE" val="839.955*254.702"/>
  <p:tag name="KSO_WM_SLIDE_POSITION" val="60.0005*189.301"/>
  <p:tag name="KSO_WM_TAG_VERSION" val="1.0"/>
  <p:tag name="KSO_WM_BEAUTIFY_FLAG" val="#wm#"/>
  <p:tag name="KSO_WM_SLIDE_LAYOUT" val="a_h"/>
  <p:tag name="KSO_WM_SLIDE_LAYOUT_CNT" val="1_3"/>
  <p:tag name="KSO_WM_SLIDE_BACKGROUND_TYPE" val="navigation"/>
  <p:tag name="KSO_WM_SLIDE_LAYOUT_INFO" val="{&quot;id&quot;:&quot;2020-08-28T14:23: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15&quot;,&quot;margin&quot;:{&quot;bottom&quot;:0.42300000786781311,&quot;left&quot;:1.2699999809265137,&quot;right&quot;:1.2699999809265137,&quot;top&quot;:0.42300000786781311},&quot;type&quot;:0},{&quot;direction&quot;:1,&quot;id&quot;:&quot;2020-08-28T14:23:15&quot;,&quot;maxSize&quot;:{&quot;size1&quot;:35},&quot;minSize&quot;:{&quot;size1&quot;:35},&quot;normalSize&quot;:{&quot;size1&quot;:35},&quot;subLayout&quot;:[{&quot;id&quot;:&quot;2020-08-28T14:23:15&quot;,&quot;margin&quot;:{&quot;bottom&quot;:2.1170001029968262,&quot;left&quot;:2.1170001029968262,&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2.1170001029968262,&quot;right&quot;:0.42300000786781311,&quot;top&quot;:1.6929999589920044},&quot;type&quot;:0},{&quot;id&quot;:&quot;2020-08-28T14:23:15&quot;,&quot;margin&quot;:{&quot;bottom&quot;:2.1170001029968262,&quot;left&quot;:2.1170001029968262,&quot;right&quot;:0.42300000786781311,&quot;top&quot;:0.15224385261535645},&quot;type&quot;:0}],&quot;type&quot;:0},{&quot;direction&quot;:1,&quot;id&quot;:&quot;2020-08-28T14:23:15&quot;,&quot;maxSize&quot;:{&quot;size1&quot;:46.299999999999997},&quot;minSize&quot;:{&quot;size1&quot;:46.299999999999997},&quot;normalSize&quot;:{&quot;size1&quot;:46.299999999999997},&quot;subLayout&quot;:[{&quot;id&quot;:&quot;2020-08-28T14:23:15&quot;,&quot;margin&quot;:{&quot;bottom&quot;:2.1170001029968262,&quot;left&quot;:0.42300000786781311,&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0.42300000786781311,&quot;right&quot;:0.42300000786781311,&quot;top&quot;:1.6929999589920044},&quot;type&quot;:0},{&quot;id&quot;:&quot;2020-08-28T14:23:15&quot;,&quot;margin&quot;:{&quot;bottom&quot;:2.1170001029968262,&quot;left&quot;:0.42300000786781311,&quot;right&quot;:0.42300000786781311,&quot;top&quot;:0.15224385261535645},&quot;type&quot;:0}],&quot;type&quot;:0},{&quot;id&quot;:&quot;2020-08-28T14:23:15&quot;,&quot;margin&quot;:{&quot;bottom&quot;:2.1170001029968262,&quot;left&quot;:0.42300000786781311,&quot;right&quot;:2.1170001029968262,&quot;top&quot;:1.6929999589920044},&quot;maxSize&quot;:{&quot;size1&quot;:40.071386155565172},&quot;minSize&quot;:{&quot;size1&quot;:24.171386155565166},&quot;normalSize&quot;:{&quot;size1&quot;:26.918041534341143},&quot;subLayout&quot;:[{&quot;id&quot;:&quot;2020-08-28T14:23:15&quot;,&quot;margin&quot;:{&quot;bottom&quot;:0.043547425419092178,&quot;left&quot;:0.42300000786781311,&quot;right&quot;:2.1170001029968262,&quot;top&quot;:1.6929999589920044},&quot;type&quot;:0},{&quot;id&quot;:&quot;2020-08-28T14:23:15&quot;,&quot;margin&quot;:{&quot;bottom&quot;:2.1170001029968262,&quot;left&quot;:0.42300000786781311,&quot;right&quot;:2.1170001029968262,&quot;top&quot;:0.15224385261535645},&quot;type&quot;:0}],&quot;type&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a3111ab759a4e2383416bc1791db235&quot;,&quot;fill_align&quot;:&quot;lm&quot;,&quot;text_align&quot;:&quot;lm&quot;,&quot;text_direction&quot;:&quot;horizontal&quot;,&quot;chip_types&quot;:[&quot;header&quot;]},{&quot;fill_id&quot;:&quot;eaf7e1b0e11346708d23d8505f1a6b59&quot;,&quot;fill_align&quot;:&quot;cm&quot;,&quot;text_align&quot;:&quot;lm&quot;,&quot;text_direction&quot;:&quot;horizontal&quot;,&quot;chip_types&quot;:[&quot;picture&quot;],&quot;support_features&quot;:[&quot;collage&quot;]},{&quot;fill_id&quot;:&quot;cfbb9becb8fa46cfa0b6b170dcc4aa6c&quot;,&quot;fill_align&quot;:&quot;cm&quot;,&quot;text_align&quot;:&quot;lm&quot;,&quot;text_direction&quot;:&quot;horizontal&quot;,&quot;chip_types&quot;:[&quot;picture&quot;],&quot;support_features&quot;:[&quot;collage&quot;]},{&quot;fill_id&quot;:&quot;00ef385a1ba442e5b5a5f818c9acfe18&quot;,&quot;fill_align&quot;:&quot;cm&quot;,&quot;text_align&quot;:&quot;lm&quot;,&quot;text_direction&quot;:&quot;horizontal&quot;,&quot;chip_types&quot;:[&quot;text&quot;,&quot;picture&quot;],&quot;support_features&quot;:[&quot;collage&quot;]}],[{&quot;fill_id&quot;:&quot;8a3111ab759a4e2383416bc1791db235&quot;,&quot;fill_align&quot;:&quot;lm&quot;,&quot;text_align&quot;:&quot;lm&quot;,&quot;text_direction&quot;:&quot;horizontal&quot;,&quot;chip_types&quot;:[&quot;header&quot;]},{&quot;fill_id&quot;:&quot;eaf7e1b0e11346708d23d8505f1a6b59&quot;,&quot;fill_align&quot;:&quot;lm&quot;,&quot;text_align&quot;:&quot;lm&quot;,&quot;text_direction&quot;:&quot;horizontal&quot;,&quot;chip_types&quot;:[&quot;text&quot;,&quot;chart&quot;,&quot;table&quot;]},{&quot;fill_id&quot;:&quot;cfbb9becb8fa46cfa0b6b170dcc4aa6c&quot;,&quot;fill_align&quot;:&quot;lm&quot;,&quot;text_align&quot;:&quot;lm&quot;,&quot;text_direction&quot;:&quot;horizontal&quot;,&quot;chip_types&quot;:[&quot;text&quot;,&quot;chart&quot;,&quot;table&quot;]},{&quot;fill_id&quot;:&quot;00ef385a1ba442e5b5a5f818c9acfe18&quot;,&quot;fill_align&quot;:&quot;lm&quot;,&quot;text_align&quot;:&quot;lm&quot;,&quot;text_direction&quot;:&quot;horizontal&quot;,&quot;chip_types&quot;:[&quot;text&quot;]}]]"/>
  <p:tag name="KSO_WM_TEMPLATE_MASTER_TYPE" val="0"/>
  <p:tag name="KSO_WM_TEMPLATE_COLOR_TYPE" val="1"/>
  <p:tag name="KSO_WM_CHIP_XID" val="5efb081fc9a2f50afb5100c1"/>
  <p:tag name="KSO_WM_CHIP_GROUPID" val="5efb081fc9a2f50afb5100c0"/>
  <p:tag name="KSO_WM_SLIDE_BK_DARK_LIGHT" val="2"/>
  <p:tag name="KSO_WM_SLIDE_SUPPORT_FEATURE_TYPE" val="0"/>
  <p:tag name="KSO_WM_TEMPLATE_ASSEMBLE_XID" val="5f48a2c2f3f92eac73830e45"/>
  <p:tag name="KSO_WM_TEMPLATE_ASSEMBLE_GROUPID" val="5f48a2c2f3f92eac73830e45"/>
</p:tagLst>
</file>

<file path=ppt/tags/tag2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07_1*a*1"/>
  <p:tag name="KSO_WM_TEMPLATE_CATEGORY" val="diagram"/>
  <p:tag name="KSO_WM_TEMPLATE_INDEX" val="202090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6eeba3143fce487c890031107e04ae6b"/>
  <p:tag name="KSO_WM_ASSEMBLE_CHIP_INDEX" val="c00c749a426a41fe94af9a0ac17a1422"/>
  <p:tag name="KSO_WM_UNIT_TEXT_FILL_FORE_SCHEMECOLOR_INDEX_BRIGHTNESS" val="0"/>
  <p:tag name="KSO_WM_UNIT_TEXT_FILL_FORE_SCHEMECOLOR_INDEX" val="13"/>
  <p:tag name="KSO_WM_UNIT_TEXT_FILL_TYPE" val="1"/>
  <p:tag name="KSO_WM_TEMPLATE_ASSEMBLE_XID" val="5f48a2c2f3f92eac73830e45"/>
  <p:tag name="KSO_WM_TEMPLATE_ASSEMBLE_GROUPID" val="5f48a2c2f3f92eac73830e45"/>
  <p:tag name="KSO_WM_TAG_FRONT_SIZE" val=""/>
  <p:tag name="KSO_WM_TAG_BACKGROUP_ID" val=""/>
  <p:tag name="KSO_WM_TAG_BACKGROUP_SIZE" val=""/>
  <p:tag name="KSO_WM_TAG_ZODER_POSITION" val=""/>
</p:tagLst>
</file>

<file path=ppt/tags/tag2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9007"/>
  <p:tag name="KSO_WM_SLIDE_ID" val="diagram20209007_1"/>
  <p:tag name="KSO_WM_TEMPLATE_SUBCATEGORY" val="21"/>
  <p:tag name="KSO_WM_SLIDE_TYPE" val="text"/>
  <p:tag name="KSO_WM_SLIDE_SUBTYPE" val="pureTxt"/>
  <p:tag name="KSO_WM_SLIDE_ITEM_CNT" val="0"/>
  <p:tag name="KSO_WM_SLIDE_INDEX" val="1"/>
  <p:tag name="KSO_WM_SLIDE_SIZE" val="839.955*254.702"/>
  <p:tag name="KSO_WM_SLIDE_POSITION" val="60.0005*189.301"/>
  <p:tag name="KSO_WM_TAG_VERSION" val="1.0"/>
  <p:tag name="KSO_WM_BEAUTIFY_FLAG" val="#wm#"/>
  <p:tag name="KSO_WM_SLIDE_LAYOUT" val="a_h"/>
  <p:tag name="KSO_WM_SLIDE_LAYOUT_CNT" val="1_3"/>
  <p:tag name="KSO_WM_SLIDE_BACKGROUND_TYPE" val="navigation"/>
  <p:tag name="KSO_WM_SLIDE_LAYOUT_INFO" val="{&quot;id&quot;:&quot;2020-08-28T14:23:15&quot;,&quot;maxSize&quot;:{&quot;size1&quot;:13.300000000000001},&quot;minSize&quot;:{&quot;size1&quot;:13.300000000000001},&quot;normalSize&quot;:{&quot;size1&quot;:13.300000000000001},&quot;subLayout&quot;:[{&quot;backgroundInfo&quot;:[{&quot;bottom&quot;:0,&quot;bottomAbs&quot;:false,&quot;left&quot;:0,&quot;leftAbs&quot;:false,&quot;right&quot;:0,&quot;rightAbs&quot;:false,&quot;top&quot;:0,&quot;topAbs&quot;:false,&quot;type&quot;:&quot;navigation&quot;}],&quot;id&quot;:&quot;2020-08-28T14:23:15&quot;,&quot;margin&quot;:{&quot;bottom&quot;:0.42300000786781311,&quot;left&quot;:1.2699999809265137,&quot;right&quot;:1.2699999809265137,&quot;top&quot;:0.42300000786781311},&quot;type&quot;:0},{&quot;direction&quot;:1,&quot;id&quot;:&quot;2020-08-28T14:23:15&quot;,&quot;maxSize&quot;:{&quot;size1&quot;:35},&quot;minSize&quot;:{&quot;size1&quot;:35},&quot;normalSize&quot;:{&quot;size1&quot;:35},&quot;subLayout&quot;:[{&quot;id&quot;:&quot;2020-08-28T14:23:15&quot;,&quot;margin&quot;:{&quot;bottom&quot;:2.1170001029968262,&quot;left&quot;:2.1170001029968262,&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2.1170001029968262,&quot;right&quot;:0.42300000786781311,&quot;top&quot;:1.6929999589920044},&quot;type&quot;:0},{&quot;id&quot;:&quot;2020-08-28T14:23:15&quot;,&quot;margin&quot;:{&quot;bottom&quot;:2.1170001029968262,&quot;left&quot;:2.1170001029968262,&quot;right&quot;:0.42300000786781311,&quot;top&quot;:0.15224385261535645},&quot;type&quot;:0}],&quot;type&quot;:0},{&quot;direction&quot;:1,&quot;id&quot;:&quot;2020-08-28T14:23:15&quot;,&quot;maxSize&quot;:{&quot;size1&quot;:46.299999999999997},&quot;minSize&quot;:{&quot;size1&quot;:46.299999999999997},&quot;normalSize&quot;:{&quot;size1&quot;:46.299999999999997},&quot;subLayout&quot;:[{&quot;id&quot;:&quot;2020-08-28T14:23:15&quot;,&quot;margin&quot;:{&quot;bottom&quot;:2.1170001029968262,&quot;left&quot;:0.42300000786781311,&quot;right&quot;:0.42300000786781311,&quot;top&quot;:1.6929999589920044},&quot;maxSize&quot;:{&quot;size1&quot;:40.071386155565172},&quot;minSize&quot;:{&quot;size1&quot;:24.171386155565166},&quot;normalSize&quot;:{&quot;size1&quot;:24.171386155565166},&quot;subLayout&quot;:[{&quot;id&quot;:&quot;2020-08-28T14:23:15&quot;,&quot;margin&quot;:{&quot;bottom&quot;:0.043547425419092178,&quot;left&quot;:0.42300000786781311,&quot;right&quot;:0.42300000786781311,&quot;top&quot;:1.6929999589920044},&quot;type&quot;:0},{&quot;id&quot;:&quot;2020-08-28T14:23:15&quot;,&quot;margin&quot;:{&quot;bottom&quot;:2.1170001029968262,&quot;left&quot;:0.42300000786781311,&quot;right&quot;:0.42300000786781311,&quot;top&quot;:0.15224385261535645},&quot;type&quot;:0}],&quot;type&quot;:0},{&quot;id&quot;:&quot;2020-08-28T14:23:15&quot;,&quot;margin&quot;:{&quot;bottom&quot;:2.1170001029968262,&quot;left&quot;:0.42300000786781311,&quot;right&quot;:2.1170001029968262,&quot;top&quot;:1.6929999589920044},&quot;maxSize&quot;:{&quot;size1&quot;:40.071386155565172},&quot;minSize&quot;:{&quot;size1&quot;:24.171386155565166},&quot;normalSize&quot;:{&quot;size1&quot;:26.918041534341143},&quot;subLayout&quot;:[{&quot;id&quot;:&quot;2020-08-28T14:23:15&quot;,&quot;margin&quot;:{&quot;bottom&quot;:0.043547425419092178,&quot;left&quot;:0.42300000786781311,&quot;right&quot;:2.1170001029968262,&quot;top&quot;:1.6929999589920044},&quot;type&quot;:0},{&quot;id&quot;:&quot;2020-08-28T14:23:15&quot;,&quot;margin&quot;:{&quot;bottom&quot;:2.1170001029968262,&quot;left&quot;:0.42300000786781311,&quot;right&quot;:2.1170001029968262,&quot;top&quot;:0.15224385261535645},&quot;type&quot;:0}],&quot;type&quot;:0}],&quot;type&quot;:0}],&quot;type&quot;:0}],&quot;type&quot;:0}"/>
  <p:tag name="KSO_WM_SLIDE_BACKGROUND" val="[&quot;navigation&quot;]"/>
  <p:tag name="KSO_WM_SLIDE_RATIO" val="1.777778"/>
  <p:tag name="KSO_WM_CHIP_INFOS" val="{&quot;layout_type&quot;:&quot;navigation&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a3111ab759a4e2383416bc1791db235&quot;,&quot;fill_align&quot;:&quot;lm&quot;,&quot;text_align&quot;:&quot;lm&quot;,&quot;text_direction&quot;:&quot;horizontal&quot;,&quot;chip_types&quot;:[&quot;header&quot;]},{&quot;fill_id&quot;:&quot;eaf7e1b0e11346708d23d8505f1a6b59&quot;,&quot;fill_align&quot;:&quot;cm&quot;,&quot;text_align&quot;:&quot;lm&quot;,&quot;text_direction&quot;:&quot;horizontal&quot;,&quot;chip_types&quot;:[&quot;picture&quot;],&quot;support_features&quot;:[&quot;collage&quot;]},{&quot;fill_id&quot;:&quot;cfbb9becb8fa46cfa0b6b170dcc4aa6c&quot;,&quot;fill_align&quot;:&quot;cm&quot;,&quot;text_align&quot;:&quot;lm&quot;,&quot;text_direction&quot;:&quot;horizontal&quot;,&quot;chip_types&quot;:[&quot;picture&quot;],&quot;support_features&quot;:[&quot;collage&quot;]},{&quot;fill_id&quot;:&quot;00ef385a1ba442e5b5a5f818c9acfe18&quot;,&quot;fill_align&quot;:&quot;cm&quot;,&quot;text_align&quot;:&quot;lm&quot;,&quot;text_direction&quot;:&quot;horizontal&quot;,&quot;chip_types&quot;:[&quot;text&quot;,&quot;picture&quot;],&quot;support_features&quot;:[&quot;collage&quot;]}],[{&quot;fill_id&quot;:&quot;8a3111ab759a4e2383416bc1791db235&quot;,&quot;fill_align&quot;:&quot;lm&quot;,&quot;text_align&quot;:&quot;lm&quot;,&quot;text_direction&quot;:&quot;horizontal&quot;,&quot;chip_types&quot;:[&quot;header&quot;]},{&quot;fill_id&quot;:&quot;eaf7e1b0e11346708d23d8505f1a6b59&quot;,&quot;fill_align&quot;:&quot;lm&quot;,&quot;text_align&quot;:&quot;lm&quot;,&quot;text_direction&quot;:&quot;horizontal&quot;,&quot;chip_types&quot;:[&quot;text&quot;,&quot;chart&quot;,&quot;table&quot;]},{&quot;fill_id&quot;:&quot;cfbb9becb8fa46cfa0b6b170dcc4aa6c&quot;,&quot;fill_align&quot;:&quot;lm&quot;,&quot;text_align&quot;:&quot;lm&quot;,&quot;text_direction&quot;:&quot;horizontal&quot;,&quot;chip_types&quot;:[&quot;text&quot;,&quot;chart&quot;,&quot;table&quot;]},{&quot;fill_id&quot;:&quot;00ef385a1ba442e5b5a5f818c9acfe18&quot;,&quot;fill_align&quot;:&quot;lm&quot;,&quot;text_align&quot;:&quot;lm&quot;,&quot;text_direction&quot;:&quot;horizontal&quot;,&quot;chip_types&quot;:[&quot;text&quot;]}]]"/>
  <p:tag name="KSO_WM_TEMPLATE_MASTER_TYPE" val="0"/>
  <p:tag name="KSO_WM_TEMPLATE_COLOR_TYPE" val="1"/>
  <p:tag name="KSO_WM_CHIP_XID" val="5efb081fc9a2f50afb5100c1"/>
  <p:tag name="KSO_WM_CHIP_GROUPID" val="5efb081fc9a2f50afb5100c0"/>
  <p:tag name="KSO_WM_SLIDE_BK_DARK_LIGHT" val="2"/>
  <p:tag name="KSO_WM_SLIDE_SUPPORT_FEATURE_TYPE" val="0"/>
  <p:tag name="KSO_WM_TEMPLATE_ASSEMBLE_XID" val="5f48a2c2f3f92eac73830e45"/>
  <p:tag name="KSO_WM_TEMPLATE_ASSEMBLE_GROUPID" val="5f48a2c2f3f92eac73830e45"/>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9007_1*a*1"/>
  <p:tag name="KSO_WM_TEMPLATE_CATEGORY" val="diagram"/>
  <p:tag name="KSO_WM_TEMPLATE_INDEX" val="2020900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CHIP_FILLAREA_FILL_RULE" val="{&quot;fill_align&quot;:&quot;lm&quot;,&quot;fill_mode&quot;:&quot;full&quot;}"/>
  <p:tag name="KSO_WM_UNIT_DEC_AREA_ID" val="6eeba3143fce487c890031107e04ae6b"/>
  <p:tag name="KSO_WM_ASSEMBLE_CHIP_INDEX" val="c00c749a426a41fe94af9a0ac17a1422"/>
  <p:tag name="KSO_WM_UNIT_TEXT_FILL_FORE_SCHEMECOLOR_INDEX_BRIGHTNESS" val="0"/>
  <p:tag name="KSO_WM_UNIT_TEXT_FILL_FORE_SCHEMECOLOR_INDEX" val="13"/>
  <p:tag name="KSO_WM_UNIT_TEXT_FILL_TYPE" val="1"/>
  <p:tag name="KSO_WM_TEMPLATE_ASSEMBLE_XID" val="5f48a2c2f3f92eac73830e45"/>
  <p:tag name="KSO_WM_TEMPLATE_ASSEMBLE_GROUPID" val="5f48a2c2f3f92eac73830e45"/>
  <p:tag name="KSO_WM_TAG_FRONT_SIZE" val=""/>
  <p:tag name="KSO_WM_TAG_BACKGROUP_ID" val=""/>
  <p:tag name="KSO_WM_TAG_BACKGROUP_SIZE" val=""/>
  <p:tag name="KSO_WM_TAG_ZODER_POSITION" val=""/>
</p:tagLst>
</file>

<file path=ppt/tags/tag2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200775"/>
  <p:tag name="KSO_WM_SLIDE_ID" val="diagram20200775_1"/>
  <p:tag name="KSO_WM_TEMPLATE_SUBCATEGORY" val="0"/>
  <p:tag name="KSO_WM_SLIDE_TYPE" val="text"/>
  <p:tag name="KSO_WM_SLIDE_SUBTYPE" val="pureTxt"/>
  <p:tag name="KSO_WM_SLIDE_ITEM_CNT" val="0"/>
  <p:tag name="KSO_WM_SLIDE_INDEX" val="1"/>
  <p:tag name="KSO_WM_SLIDE_SIZE" val="933*443"/>
  <p:tag name="KSO_WM_SLIDE_POSITION" val="-30*48"/>
  <p:tag name="KSO_WM_TAG_VERSION" val="1.0"/>
  <p:tag name="KSO_WM_BEAUTIFY_FLAG" val="#wm#"/>
  <p:tag name="KSO_WM_SLIDE_LAYOUT" val="f"/>
  <p:tag name="KSO_WM_SLIDE_LAYOUT_CNT" val="1"/>
  <p:tag name="KSO_WM_SLIDE_BACKGROUND_TYPE" val="general"/>
</p:tagLst>
</file>

<file path=ppt/tags/tag2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0775_1*i*1"/>
  <p:tag name="KSO_WM_TEMPLATE_CATEGORY" val="diagram"/>
  <p:tag name="KSO_WM_TEMPLATE_INDEX" val="20200775"/>
  <p:tag name="KSO_WM_UNIT_LAYERLEVEL" val="1"/>
  <p:tag name="KSO_WM_TAG_VERSION" val="1.0"/>
  <p:tag name="KSO_WM_BEAUTIFY_FLAG" val="#wm#"/>
  <p:tag name="KSO_WM_UNIT_TYPE" val="i"/>
  <p:tag name="KSO_WM_UNIT_INDEX" val="1"/>
  <p:tag name="KSO_WM_UNIT_FILL_FORE_SCHEMECOLOR_INDEX_BRIGHTNESS" val="0"/>
  <p:tag name="KSO_WM_UNIT_FILL_FORE_SCHEMECOLOR_INDEX" val="16"/>
  <p:tag name="KSO_WM_UNIT_FILL_BACK_SCHEMECOLOR_INDEX_BRIGHTNESS" val="0"/>
  <p:tag name="KSO_WM_UNIT_FILL_BACK_SCHEMECOLOR_INDEX" val="14"/>
  <p:tag name="KSO_WM_UNIT_FILL_TYPE" val="2"/>
  <p:tag name="KSO_WM_UNIT_TEXT_FILL_FORE_SCHEMECOLOR_INDEX_BRIGHTNESS" val="0"/>
  <p:tag name="KSO_WM_UNIT_TEXT_FILL_FORE_SCHEMECOLOR_INDEX" val="2"/>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10;单击此处添加文本具体内容，简明扼要的阐述您的观点。&#10;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10;单击此处添加文本具体内容。"/>
  <p:tag name="KSO_WM_UNIT_NOCLEAR" val="0"/>
  <p:tag name="KSO_WM_UNIT_VALUE" val="1380"/>
  <p:tag name="KSO_WM_UNIT_HIGHLIGHT" val="0"/>
  <p:tag name="KSO_WM_UNIT_COMPATIBLE" val="0"/>
  <p:tag name="KSO_WM_UNIT_DIAGRAM_ISNUMVISUAL" val="0"/>
  <p:tag name="KSO_WM_UNIT_DIAGRAM_ISREFERUNIT" val="0"/>
  <p:tag name="KSO_WM_UNIT_TYPE" val="f"/>
  <p:tag name="KSO_WM_UNIT_INDEX" val="1"/>
  <p:tag name="KSO_WM_UNIT_ID" val="diagram20200775_1*f*1"/>
  <p:tag name="KSO_WM_TEMPLATE_CATEGORY" val="diagram"/>
  <p:tag name="KSO_WM_TEMPLATE_INDEX" val="20200775"/>
  <p:tag name="KSO_WM_UNIT_LAYERLEVEL" val="1"/>
  <p:tag name="KSO_WM_TAG_VERSION" val="1.0"/>
  <p:tag name="KSO_WM_BEAUTIFY_FLAG" val="#wm#"/>
  <p:tag name="KSO_WM_UNIT_TEXT_FILL_FORE_SCHEMECOLOR_INDEX_BRIGHTNESS" val="-0.5"/>
  <p:tag name="KSO_WM_UNIT_TEXT_FILL_FORE_SCHEMECOLOR_INDEX" val="16"/>
  <p:tag name="KSO_WM_UNIT_TEXT_FILL_TYPE" val="1"/>
</p:tagLst>
</file>

<file path=ppt/tags/tag303.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189144_1*a*1"/>
  <p:tag name="KSO_WM_TEMPLATE_CATEGORY" val="diagram"/>
  <p:tag name="KSO_WM_TEMPLATE_INDEX" val="20189144"/>
  <p:tag name="KSO_WM_UNIT_LAYERLEVEL" val="1"/>
  <p:tag name="KSO_WM_TAG_VERSION" val="1.0"/>
  <p:tag name="KSO_WM_BEAUTIFY_FLAG" val="#wm#"/>
  <p:tag name="KSO_WM_UNIT_PRESET_TEXT" val="单击添加大标题"/>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7"/>
  <p:tag name="KSO_WM_UNIT_LAYERLEVEL" val="1"/>
  <p:tag name="KSO_WM_TAG_VERSION" val="1.0"/>
  <p:tag name="KSO_WM_BEAUTIFY_FLAG" val="#wm#"/>
  <p:tag name="KSO_WM_UNIT_TYPE" val="y"/>
  <p:tag name="KSO_WM_UNIT_INDEX" val="7"/>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UNIT_TYPE" val="y"/>
  <p:tag name="KSO_WM_UNIT_INDEX"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89.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UNIT_TYPE" val="y"/>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98.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79">
      <a:dk1>
        <a:srgbClr val="000000"/>
      </a:dk1>
      <a:lt1>
        <a:srgbClr val="FFFFFF"/>
      </a:lt1>
      <a:dk2>
        <a:srgbClr val="F2F2F2"/>
      </a:dk2>
      <a:lt2>
        <a:srgbClr val="FFFFFF"/>
      </a:lt2>
      <a:accent1>
        <a:srgbClr val="006599"/>
      </a:accent1>
      <a:accent2>
        <a:srgbClr val="1C6698"/>
      </a:accent2>
      <a:accent3>
        <a:srgbClr val="3D79AD"/>
      </a:accent3>
      <a:accent4>
        <a:srgbClr val="5C85B8"/>
      </a:accent4>
      <a:accent5>
        <a:srgbClr val="798EC2"/>
      </a:accent5>
      <a:accent6>
        <a:srgbClr val="9898C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
      <a:dk1>
        <a:srgbClr val="000000"/>
      </a:dk1>
      <a:lt1>
        <a:srgbClr val="FFFFFF"/>
      </a:lt1>
      <a:dk2>
        <a:srgbClr val="F2F2F2"/>
      </a:dk2>
      <a:lt2>
        <a:srgbClr val="FFFFFF"/>
      </a:lt2>
      <a:accent1>
        <a:srgbClr val="006599"/>
      </a:accent1>
      <a:accent2>
        <a:srgbClr val="1C6698"/>
      </a:accent2>
      <a:accent3>
        <a:srgbClr val="3D79AD"/>
      </a:accent3>
      <a:accent4>
        <a:srgbClr val="5C85B8"/>
      </a:accent4>
      <a:accent5>
        <a:srgbClr val="798EC2"/>
      </a:accent5>
      <a:accent6>
        <a:srgbClr val="9898C9"/>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Words>
  <Application>Microsoft Office PowerPoint</Application>
  <PresentationFormat>宽屏</PresentationFormat>
  <Paragraphs>52</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13</vt:i4>
      </vt:variant>
    </vt:vector>
  </HeadingPairs>
  <TitlesOfParts>
    <vt:vector size="19" baseType="lpstr">
      <vt:lpstr>微软雅黑</vt:lpstr>
      <vt:lpstr>Arial</vt:lpstr>
      <vt:lpstr>Times New Roman</vt:lpstr>
      <vt:lpstr>Wingdings</vt:lpstr>
      <vt:lpstr>1_Office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JinminXue</dc:creator>
  <cp:lastModifiedBy>Xue Jinmin</cp:lastModifiedBy>
  <cp:revision>118</cp:revision>
  <dcterms:created xsi:type="dcterms:W3CDTF">2020-09-13T12:38:00Z</dcterms:created>
  <dcterms:modified xsi:type="dcterms:W3CDTF">2020-12-08T02:07:45Z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