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4" r:id="rId6"/>
    <p:sldId id="260" r:id="rId7"/>
    <p:sldId id="292" r:id="rId8"/>
    <p:sldId id="265" r:id="rId9"/>
    <p:sldId id="266" r:id="rId10"/>
    <p:sldId id="271" r:id="rId11"/>
    <p:sldId id="267" r:id="rId12"/>
    <p:sldId id="277" r:id="rId13"/>
    <p:sldId id="27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A2"/>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963" autoAdjust="0"/>
  </p:normalViewPr>
  <p:slideViewPr>
    <p:cSldViewPr snapToGrid="0">
      <p:cViewPr varScale="1">
        <p:scale>
          <a:sx n="103" d="100"/>
          <a:sy n="103" d="100"/>
        </p:scale>
        <p:origin x="222"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3"/>
            </p:custDataLst>
          </p:nvPr>
        </p:nvPicPr>
        <p:blipFill>
          <a:blip r:embed="rId2"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35" y="2164962"/>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EA2"/>
              </a:solidFill>
            </a:endParaRP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哈尔滨工程大学</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0235" y="517405"/>
            <a:ext cx="4226054" cy="1122364"/>
          </a:xfrm>
          <a:prstGeom prst="rect">
            <a:avLst/>
          </a:prstGeom>
        </p:spPr>
      </p:pic>
      <p:sp>
        <p:nvSpPr>
          <p:cNvPr id="13" name="TextBox 6"/>
          <p:cNvSpPr txBox="1"/>
          <p:nvPr/>
        </p:nvSpPr>
        <p:spPr>
          <a:xfrm>
            <a:off x="9615306" y="5341211"/>
            <a:ext cx="1705610" cy="397510"/>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04EA2"/>
                </a:solidFill>
                <a:latin typeface="微软雅黑" panose="020B0503020204020204" pitchFamily="34" charset="-122"/>
                <a:ea typeface="微软雅黑" panose="020B0503020204020204" pitchFamily="34" charset="-122"/>
              </a:rPr>
              <a:t>汇报人</a:t>
            </a:r>
            <a:r>
              <a:rPr lang="zh-CN" altLang="en-US" dirty="0">
                <a:solidFill>
                  <a:srgbClr val="004EA2"/>
                </a:solidFill>
                <a:latin typeface="微软雅黑" panose="020B0503020204020204" pitchFamily="34" charset="-122"/>
                <a:ea typeface="微软雅黑" panose="020B0503020204020204" pitchFamily="34" charset="-122"/>
              </a:rPr>
              <a:t>：</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麻琳</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9287430" y="5840321"/>
            <a:ext cx="2508250" cy="397510"/>
          </a:xfrm>
          <a:prstGeom prst="rect">
            <a:avLst/>
          </a:prstGeom>
          <a:noFill/>
        </p:spPr>
        <p:txBody>
          <a:bodyPr wrap="none" lIns="91416" tIns="45708" rIns="91416" bIns="45708" rtlCol="0">
            <a:spAutoFit/>
          </a:bodyPr>
          <a:lstStyle/>
          <a:p>
            <a:pPr algn="ctr"/>
            <a:r>
              <a:rPr lang="zh-CN" sz="2000" b="1" dirty="0">
                <a:solidFill>
                  <a:srgbClr val="004EA2"/>
                </a:solidFill>
                <a:latin typeface="微软雅黑" panose="020B0503020204020204" pitchFamily="34" charset="-122"/>
                <a:ea typeface="微软雅黑" panose="020B0503020204020204" pitchFamily="34" charset="-122"/>
              </a:rPr>
              <a:t>学号：</a:t>
            </a: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S320067057</a:t>
            </a:r>
            <a:endParaRPr lang="en-US" altLang="zh-CN" sz="2000" b="1" dirty="0">
              <a:solidFill>
                <a:srgbClr val="004EA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807845" y="3137535"/>
            <a:ext cx="9065260" cy="583565"/>
          </a:xfrm>
          <a:prstGeom prst="rect">
            <a:avLst/>
          </a:prstGeom>
          <a:noFill/>
        </p:spPr>
        <p:txBody>
          <a:bodyPr wrap="square" rtlCol="0">
            <a:spAutoFit/>
          </a:bodyPr>
          <a:p>
            <a:pPr algn="ctr"/>
            <a:r>
              <a:rPr lang="zh-CN" altLang="en-US" sz="3200">
                <a:solidFill>
                  <a:schemeClr val="bg1"/>
                </a:solidFill>
                <a:latin typeface="楷体" panose="02010609060101010101" charset="-122"/>
                <a:ea typeface="楷体" panose="02010609060101010101" charset="-122"/>
                <a:cs typeface="楷体" panose="02010609060101010101" charset="-122"/>
              </a:rPr>
              <a:t>PhoneMD:学习从智能手机数据诊断帕金森氏病</a:t>
            </a:r>
            <a:endParaRPr lang="zh-CN" altLang="en-US" sz="3200">
              <a:solidFill>
                <a:schemeClr val="bg1"/>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研究成果</a:t>
            </a:r>
            <a:endParaRPr lang="zh-CN" altLang="en-US" sz="4000" b="1" spc="600" dirty="0">
              <a:solidFill>
                <a:srgbClr val="004E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498774" y="118113"/>
            <a:ext cx="1344000" cy="587375"/>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选题背景及意义</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15904"/>
            <a:ext cx="1344000" cy="340995"/>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实验方法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测试方法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596265" y="1802765"/>
            <a:ext cx="9970770" cy="3764915"/>
            <a:chOff x="2693588" y="1216903"/>
            <a:chExt cx="7447280" cy="2252980"/>
          </a:xfrm>
        </p:grpSpPr>
        <p:sp>
          <p:nvSpPr>
            <p:cNvPr id="45" name="圆角矩形 44"/>
            <p:cNvSpPr/>
            <p:nvPr/>
          </p:nvSpPr>
          <p:spPr>
            <a:xfrm>
              <a:off x="2693588" y="1216903"/>
              <a:ext cx="7447280" cy="2252980"/>
            </a:xfrm>
            <a:prstGeom prst="roundRect">
              <a:avLst>
                <a:gd name="adj" fmla="val 7037"/>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2888242" y="1422368"/>
              <a:ext cx="7099897" cy="1712250"/>
            </a:xfrm>
            <a:prstGeom prst="rect">
              <a:avLst/>
            </a:prstGeom>
          </p:spPr>
          <p:txBody>
            <a:bodyPr wrap="square">
              <a:spAutoFit/>
            </a:bodyPr>
            <a:lstStyle/>
            <a:p>
              <a:pPr fontAlgn="auto">
                <a:lnSpc>
                  <a:spcPct val="100000"/>
                </a:lnSpc>
              </a:pPr>
              <a:r>
                <a:rPr lang="zh-CN" altLang="en-US" sz="2000" dirty="0">
                  <a:solidFill>
                    <a:schemeClr val="tx1">
                      <a:lumMod val="65000"/>
                      <a:lumOff val="35000"/>
                    </a:schemeClr>
                  </a:solidFill>
                  <a:latin typeface="楷体" panose="02010609060101010101" charset="-122"/>
                  <a:ea typeface="楷体" panose="02010609060101010101" charset="-122"/>
                  <a:cs typeface="楷体" panose="02010609060101010101" charset="-122"/>
                </a:rPr>
                <a:t>我们提出了一种机器学习方法来从基于智能手机的多种测试中区分帕金森氏病患者和非帕金森氏病患者。我们的多阶段方法是建立在单独训练(i)专门模型来评估单一测试情况下的症状严重程度，和(ii) EAM将所有可用的单测试评估整合到最终诊断评分中。此外，我们引入了一种分层注意机制，它显示了在所有已执行的测试中有哪些测试，以及这些测试中的哪些部分对模型的决策最重要。我们实验证明,提出的方法会导致显著改善来自一群1853个参与者的数据的几个强大基线，一个AUC 0.85(95%CI: 0.81, 0.89),一个AUPR 0.87(95%CI: 0.82, 0.91),一个敏感性为95%特异性为43%(95%置信区间CI: 0.19、0.54)。我们的结果证实，机器学习算法和智能手机在野外长时间收集的数据在未来可能被用作诊断帕金森病的数字生物标志物。</a:t>
              </a:r>
              <a:endParaRPr lang="zh-CN" altLang="en-US" sz="2000" dirty="0">
                <a:solidFill>
                  <a:schemeClr val="tx1">
                    <a:lumMod val="65000"/>
                    <a:lumOff val="35000"/>
                  </a:schemeClr>
                </a:solidFill>
                <a:latin typeface="楷体" panose="02010609060101010101" charset="-122"/>
                <a:ea typeface="楷体" panose="02010609060101010101" charset="-122"/>
                <a:cs typeface="楷体" panose="02010609060101010101" charset="-122"/>
              </a:endParaRPr>
            </a:p>
          </p:txBody>
        </p:sp>
      </p:grpSp>
      <p:sp>
        <p:nvSpPr>
          <p:cNvPr id="36" name="TextBox 6"/>
          <p:cNvSpPr txBox="1"/>
          <p:nvPr/>
        </p:nvSpPr>
        <p:spPr>
          <a:xfrm>
            <a:off x="534880" y="1050010"/>
            <a:ext cx="3512069"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4 </a:t>
            </a:r>
            <a:r>
              <a:rPr lang="zh-CN" altLang="en-US" sz="3200" b="1" dirty="0">
                <a:solidFill>
                  <a:srgbClr val="004EA2"/>
                </a:solidFill>
                <a:latin typeface="微软雅黑" panose="020B0503020204020204" pitchFamily="34" charset="-122"/>
                <a:ea typeface="微软雅黑" panose="020B0503020204020204" pitchFamily="34" charset="-122"/>
              </a:rPr>
              <a:t>研究成果</a:t>
            </a:r>
            <a:endParaRPr lang="en-US" altLang="zh-CN" sz="3200" b="1" dirty="0">
              <a:solidFill>
                <a:srgbClr val="004EA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 presetClass="entr" presetSubtype="4" fill="hold" nodeType="afterEffect" p14:presetBounceEnd="40000">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14:bounceEnd="40000">
                                          <p:cBhvr additive="base">
                                            <p:cTn id="13" dur="75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14" dur="75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750" fill="hold"/>
                                            <p:tgtEl>
                                              <p:spTgt spid="44"/>
                                            </p:tgtEl>
                                            <p:attrNameLst>
                                              <p:attrName>ppt_x</p:attrName>
                                            </p:attrNameLst>
                                          </p:cBhvr>
                                          <p:tavLst>
                                            <p:tav tm="0">
                                              <p:val>
                                                <p:strVal val="#ppt_x"/>
                                              </p:val>
                                            </p:tav>
                                            <p:tav tm="100000">
                                              <p:val>
                                                <p:strVal val="#ppt_x"/>
                                              </p:val>
                                            </p:tav>
                                          </p:tavLst>
                                        </p:anim>
                                        <p:anim calcmode="lin" valueType="num">
                                          <p:cBhvr additive="base">
                                            <p:cTn id="14" dur="75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5175949" y="1088967"/>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743421" y="1776690"/>
            <a:ext cx="5651845" cy="30734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09437" y="6163965"/>
            <a:ext cx="2173125" cy="577143"/>
          </a:xfrm>
          <a:prstGeom prst="rect">
            <a:avLst/>
          </a:prstGeom>
        </p:spPr>
      </p:pic>
      <p:sp>
        <p:nvSpPr>
          <p:cNvPr id="59" name="圆角矩形 58"/>
          <p:cNvSpPr/>
          <p:nvPr/>
        </p:nvSpPr>
        <p:spPr>
          <a:xfrm>
            <a:off x="6495393" y="108896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选题背景及意义</a:t>
            </a:r>
            <a:endParaRPr lang="zh-CN" altLang="en-US" sz="2400" b="1" dirty="0"/>
          </a:p>
        </p:txBody>
      </p:sp>
      <p:sp>
        <p:nvSpPr>
          <p:cNvPr id="60" name="圆角矩形 59"/>
          <p:cNvSpPr/>
          <p:nvPr/>
        </p:nvSpPr>
        <p:spPr>
          <a:xfrm>
            <a:off x="6495393" y="2056890"/>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实验方法</a:t>
            </a:r>
            <a:endParaRPr lang="zh-CN" altLang="en-US" sz="2400" b="1" dirty="0"/>
          </a:p>
        </p:txBody>
      </p:sp>
      <p:sp>
        <p:nvSpPr>
          <p:cNvPr id="61" name="圆角矩形 60"/>
          <p:cNvSpPr/>
          <p:nvPr/>
        </p:nvSpPr>
        <p:spPr>
          <a:xfrm>
            <a:off x="6495393" y="302481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测试方法</a:t>
            </a:r>
            <a:endParaRPr lang="zh-CN" altLang="en-US" sz="2400" b="1" dirty="0"/>
          </a:p>
        </p:txBody>
      </p:sp>
      <p:sp>
        <p:nvSpPr>
          <p:cNvPr id="62" name="圆角矩形 61"/>
          <p:cNvSpPr/>
          <p:nvPr/>
        </p:nvSpPr>
        <p:spPr>
          <a:xfrm>
            <a:off x="6495393" y="3992742"/>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研究成果</a:t>
            </a:r>
            <a:endParaRPr lang="zh-CN" altLang="en-US" sz="2400" b="1" dirty="0"/>
          </a:p>
        </p:txBody>
      </p:sp>
      <p:sp>
        <p:nvSpPr>
          <p:cNvPr id="64" name="TextBox 78"/>
          <p:cNvSpPr txBox="1"/>
          <p:nvPr/>
        </p:nvSpPr>
        <p:spPr>
          <a:xfrm>
            <a:off x="565975" y="361767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56156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
        <p:nvSpPr>
          <p:cNvPr id="18" name="矩形: 圆角 17"/>
          <p:cNvSpPr/>
          <p:nvPr/>
        </p:nvSpPr>
        <p:spPr>
          <a:xfrm>
            <a:off x="5175949" y="2056890"/>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19" name="矩形: 圆角 18"/>
          <p:cNvSpPr/>
          <p:nvPr/>
        </p:nvSpPr>
        <p:spPr>
          <a:xfrm>
            <a:off x="5175949" y="3024814"/>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sp>
        <p:nvSpPr>
          <p:cNvPr id="20" name="矩形: 圆角 19"/>
          <p:cNvSpPr/>
          <p:nvPr/>
        </p:nvSpPr>
        <p:spPr>
          <a:xfrm>
            <a:off x="5175949" y="3992743"/>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04</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Part.1</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选题背景及意义</a:t>
            </a:r>
            <a:endParaRPr lang="zh-CN" altLang="en-US" sz="4000" b="1" spc="600" dirty="0">
              <a:solidFill>
                <a:srgbClr val="004EA2"/>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93364" y="118113"/>
            <a:ext cx="1344000" cy="587375"/>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选题背景及意义</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15904"/>
            <a:ext cx="1344000" cy="340995"/>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实验方法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726440" y="1104900"/>
            <a:ext cx="3474720"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1.</a:t>
            </a:r>
            <a:r>
              <a:rPr lang="zh-CN" sz="3200" b="1" dirty="0">
                <a:solidFill>
                  <a:srgbClr val="004EA2"/>
                </a:solidFill>
                <a:latin typeface="微软雅黑" panose="020B0503020204020204" pitchFamily="34" charset="-122"/>
                <a:ea typeface="微软雅黑" panose="020B0503020204020204" pitchFamily="34" charset="-122"/>
              </a:rPr>
              <a:t>选题背景及意义</a:t>
            </a:r>
            <a:endParaRPr lang="zh-CN" sz="3200" b="1" dirty="0">
              <a:solidFill>
                <a:srgbClr val="004EA2"/>
              </a:solidFill>
              <a:latin typeface="微软雅黑" panose="020B0503020204020204" pitchFamily="34" charset="-122"/>
              <a:ea typeface="微软雅黑" panose="020B0503020204020204" pitchFamily="34" charset="-122"/>
            </a:endParaRPr>
          </a:p>
        </p:txBody>
      </p:sp>
      <p:sp>
        <p:nvSpPr>
          <p:cNvPr id="52" name="学论网-矩形 1"/>
          <p:cNvSpPr/>
          <p:nvPr/>
        </p:nvSpPr>
        <p:spPr>
          <a:xfrm>
            <a:off x="987425" y="2059940"/>
            <a:ext cx="9016365" cy="3457575"/>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1287780" y="2254250"/>
            <a:ext cx="8536940" cy="2908300"/>
          </a:xfrm>
          <a:prstGeom prst="rect">
            <a:avLst/>
          </a:prstGeom>
          <a:noFill/>
          <a:ln>
            <a:noFill/>
          </a:ln>
        </p:spPr>
        <p:txBody>
          <a:bodyPr wrap="square" lIns="0" tIns="0" rIns="0" bIns="0" rtlCol="0">
            <a:spAutoFit/>
          </a:bodyPr>
          <a:lstStyle/>
          <a:p>
            <a:pPr algn="l">
              <a:lnSpc>
                <a:spcPct val="150000"/>
              </a:lnSpc>
            </a:pPr>
            <a:r>
              <a:rPr lang="en-US" altLang="zh-CN" b="1" dirty="0">
                <a:solidFill>
                  <a:schemeClr val="tx1"/>
                </a:solidFill>
                <a:latin typeface="楷体" panose="02010609060101010101" charset="-122"/>
                <a:ea typeface="楷体" panose="02010609060101010101" charset="-122"/>
                <a:cs typeface="楷体" panose="02010609060101010101" charset="-122"/>
              </a:rPr>
              <a:t>帕金森氏病是一种神经退行性疾病，可能会影响人的运动，言语，敏捷和认知能力。帕金森氏病在世界范围内影响了超过600万人，并且它还是继阿兹海默症后第二大常见的神经退行性疾病。帕金森氏病的症状会随着时间逐渐恶化，导致生活品质明显下降以及对生活期望值明显下降。临床医生主要通过对症状表现进行临床评估来诊断帕金森氏病。但是，误诊很常见。导致误诊的一个因素是帕金森氏病的症状在进行临床评估时可能并不明显。这篇文章主要就是通过智能手机的步行，语音，敲击和记忆力测试的长期数据来区分帕金森氏病和非帕金森氏病。</a:t>
            </a:r>
            <a:endParaRPr lang="en-US" altLang="zh-CN" b="1" dirty="0">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93364" y="118113"/>
            <a:ext cx="1344000" cy="587375"/>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选题背景及意义</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15904"/>
            <a:ext cx="1344000" cy="340995"/>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实验方法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测试方法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726440" y="1104900"/>
            <a:ext cx="3474720"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1.</a:t>
            </a:r>
            <a:r>
              <a:rPr lang="zh-CN" sz="3200" b="1" dirty="0">
                <a:solidFill>
                  <a:srgbClr val="004EA2"/>
                </a:solidFill>
                <a:latin typeface="微软雅黑" panose="020B0503020204020204" pitchFamily="34" charset="-122"/>
                <a:ea typeface="微软雅黑" panose="020B0503020204020204" pitchFamily="34" charset="-122"/>
              </a:rPr>
              <a:t>选题背景及意义</a:t>
            </a:r>
            <a:endParaRPr lang="zh-CN" sz="3200" b="1" dirty="0">
              <a:solidFill>
                <a:srgbClr val="004EA2"/>
              </a:solidFill>
              <a:latin typeface="微软雅黑" panose="020B0503020204020204" pitchFamily="34" charset="-122"/>
              <a:ea typeface="微软雅黑" panose="020B0503020204020204" pitchFamily="34" charset="-122"/>
            </a:endParaRPr>
          </a:p>
        </p:txBody>
      </p:sp>
      <p:sp>
        <p:nvSpPr>
          <p:cNvPr id="52" name="学论网-矩形 1"/>
          <p:cNvSpPr/>
          <p:nvPr/>
        </p:nvSpPr>
        <p:spPr>
          <a:xfrm>
            <a:off x="987425" y="2360930"/>
            <a:ext cx="9564370" cy="3156585"/>
          </a:xfrm>
          <a:prstGeom prst="rect">
            <a:avLst/>
          </a:prstGeom>
          <a:noFill/>
          <a:ln w="12700" cap="flat" cmpd="sng" algn="ctr">
            <a:solidFill>
              <a:srgbClr val="004EA2"/>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1330960" y="2680970"/>
            <a:ext cx="8877300" cy="2261870"/>
          </a:xfrm>
          <a:prstGeom prst="rect">
            <a:avLst/>
          </a:prstGeom>
          <a:noFill/>
          <a:ln>
            <a:noFill/>
          </a:ln>
        </p:spPr>
        <p:txBody>
          <a:bodyPr wrap="square" lIns="0" tIns="0" rIns="0" bIns="0" rtlCol="0">
            <a:spAutoFit/>
          </a:bodyPr>
          <a:lstStyle/>
          <a:p>
            <a:pPr algn="l">
              <a:lnSpc>
                <a:spcPct val="150000"/>
              </a:lnSpc>
            </a:pPr>
            <a:r>
              <a:rPr lang="en-US" altLang="zh-CN" sz="1800" b="1" dirty="0">
                <a:latin typeface="楷体" panose="02010609060101010101" charset="-122"/>
                <a:ea typeface="楷体" panose="02010609060101010101" charset="-122"/>
                <a:cs typeface="楷体" panose="02010609060101010101" charset="-122"/>
              </a:rPr>
              <a:t>机器学习在促进医疗诊断方面有着丰富悠久的历史。例如，机器学习已经应用于从肿瘤特征诊断乳腺癌，从基于智能手机的心率传感器诊断心律失常和心脏危险因素。从临床图像中获取皮肤癌，从智能手机中自身传输的信息中获取抑郁情绪，以及从电子健康记录和实验室测试结果中获取的大量临床诊断代码。预测一个人懂得生病状况是很难的，因为有大量的因素可能影响一个人的健康。可穿戴传感器和智能设备通过被动、持续地跟踪用户行为和环境因素，使我们能够以最小的负担捕获大量因素。</a:t>
            </a:r>
            <a:endParaRPr lang="en-US" altLang="zh-CN" sz="1800" b="1" dirty="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Part.2</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实验方法</a:t>
            </a:r>
            <a:endParaRPr lang="zh-CN" altLang="en-US" sz="4000" b="1" spc="600" dirty="0">
              <a:solidFill>
                <a:srgbClr val="004EA2"/>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9525"/>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406699" y="118113"/>
            <a:ext cx="1344000" cy="587375"/>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选题背景及意义</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121910" y="215900"/>
            <a:ext cx="1299210" cy="340995"/>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实验方法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测试方法</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sp>
        <p:nvSpPr>
          <p:cNvPr id="35" name="TextBox 6"/>
          <p:cNvSpPr txBox="1"/>
          <p:nvPr/>
        </p:nvSpPr>
        <p:spPr>
          <a:xfrm>
            <a:off x="883495" y="1251010"/>
            <a:ext cx="3512069" cy="587375"/>
          </a:xfrm>
          <a:prstGeom prst="rect">
            <a:avLst/>
          </a:prstGeom>
          <a:noFill/>
        </p:spPr>
        <p:txBody>
          <a:bodyPr wrap="square" lIns="0" tIns="48000" rIns="0" bIns="48000" rtlCol="0">
            <a:spAutoFit/>
          </a:bodyPr>
          <a:lstStyle/>
          <a:p>
            <a:r>
              <a:rPr lang="en-US" altLang="zh-CN" sz="3200" b="1" dirty="0">
                <a:solidFill>
                  <a:srgbClr val="004EA2"/>
                </a:solidFill>
                <a:latin typeface="微软雅黑" panose="020B0503020204020204" pitchFamily="34" charset="-122"/>
                <a:ea typeface="微软雅黑" panose="020B0503020204020204" pitchFamily="34" charset="-122"/>
              </a:rPr>
              <a:t>2 </a:t>
            </a:r>
            <a:r>
              <a:rPr lang="zh-CN" altLang="en-US" sz="3200" b="1" dirty="0">
                <a:solidFill>
                  <a:srgbClr val="004EA2"/>
                </a:solidFill>
                <a:latin typeface="微软雅黑" panose="020B0503020204020204" pitchFamily="34" charset="-122"/>
                <a:ea typeface="微软雅黑" panose="020B0503020204020204" pitchFamily="34" charset="-122"/>
              </a:rPr>
              <a:t>研究思路概述</a:t>
            </a:r>
            <a:endParaRPr lang="zh-CN" altLang="en-US" sz="3200" b="1" dirty="0">
              <a:solidFill>
                <a:srgbClr val="004EA2"/>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学论网-专注原创-www.xuelun.me"/>
          <p:cNvSpPr/>
          <p:nvPr/>
        </p:nvSpPr>
        <p:spPr>
          <a:xfrm>
            <a:off x="1360170" y="2298065"/>
            <a:ext cx="9138920" cy="3322955"/>
          </a:xfrm>
          <a:prstGeom prst="rect">
            <a:avLst/>
          </a:prstGeom>
        </p:spPr>
        <p:txBody>
          <a:bodyPr wrap="square">
            <a:spAutoFit/>
          </a:bodyPr>
          <a:lstStyle/>
          <a:p>
            <a:pPr>
              <a:lnSpc>
                <a:spcPct val="150000"/>
              </a:lnSpc>
            </a:pPr>
            <a:r>
              <a:rPr lang="en-US" altLang="zh-CN" sz="2800" b="1" dirty="0">
                <a:latin typeface="楷体" panose="02010609060101010101" charset="-122"/>
                <a:ea typeface="楷体" panose="02010609060101010101" charset="-122"/>
                <a:cs typeface="楷体" panose="02010609060101010101" charset="-122"/>
              </a:rPr>
              <a:t>首先训练专门的模型来评估单个测试实例中的症状严重程度，然后使用证据聚合模型来从几种类型的测试中聚合任意数量的评估，形成最终的预测。我们扩展了我们分层关注的方法，包括可视化测试的重要性和这些测试中的片段对预测的重要性</a:t>
            </a:r>
            <a:r>
              <a:rPr lang="zh-CN" altLang="en-US" sz="2800" b="1" dirty="0">
                <a:solidFill>
                  <a:schemeClr val="tx1">
                    <a:lumMod val="65000"/>
                    <a:lumOff val="35000"/>
                  </a:schemeClr>
                </a:solidFill>
                <a:latin typeface="楷体" panose="02010609060101010101" charset="-122"/>
                <a:ea typeface="楷体" panose="02010609060101010101" charset="-122"/>
              </a:rPr>
              <a:t>。</a:t>
            </a:r>
            <a:endParaRPr lang="zh-CN" altLang="en-US" sz="2800" b="1" dirty="0">
              <a:solidFill>
                <a:schemeClr val="tx1">
                  <a:lumMod val="65000"/>
                  <a:lumOff val="35000"/>
                </a:schemeClr>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Part.3</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347086" y="4780091"/>
            <a:ext cx="5537198" cy="706755"/>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测试方法</a:t>
            </a:r>
            <a:endParaRPr lang="zh-CN" altLang="en-US" sz="4000" b="1" spc="600" dirty="0">
              <a:solidFill>
                <a:srgbClr val="004EA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366253" y="944304"/>
            <a:ext cx="5498346" cy="14132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599253" y="-9525"/>
            <a:ext cx="1666001" cy="79200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64154" y="118113"/>
            <a:ext cx="1344000" cy="587375"/>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选题背景及意义</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7"/>
          <p:cNvSpPr txBox="1"/>
          <p:nvPr/>
        </p:nvSpPr>
        <p:spPr>
          <a:xfrm>
            <a:off x="5076749" y="236859"/>
            <a:ext cx="1344000" cy="340995"/>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实验方法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8" name="TextBox 9"/>
          <p:cNvSpPr txBox="1"/>
          <p:nvPr/>
        </p:nvSpPr>
        <p:spPr>
          <a:xfrm>
            <a:off x="6778549" y="215903"/>
            <a:ext cx="1344000" cy="340995"/>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测试方法</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490" y="118033"/>
            <a:ext cx="1967014" cy="522403"/>
          </a:xfrm>
          <a:prstGeom prst="rect">
            <a:avLst/>
          </a:prstGeom>
        </p:spPr>
      </p:pic>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743887" y="2605819"/>
            <a:ext cx="3216164" cy="3216164"/>
            <a:chOff x="1068251" y="2861983"/>
            <a:chExt cx="3343834" cy="3343834"/>
          </a:xfrm>
          <a:solidFill>
            <a:srgbClr val="0080CB"/>
          </a:solidFill>
        </p:grpSpPr>
        <p:sp>
          <p:nvSpPr>
            <p:cNvPr id="17" name="椭圆 16"/>
            <p:cNvSpPr/>
            <p:nvPr/>
          </p:nvSpPr>
          <p:spPr>
            <a:xfrm>
              <a:off x="1068251" y="2861983"/>
              <a:ext cx="3343834" cy="3343834"/>
            </a:xfrm>
            <a:prstGeom prst="ellips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latin typeface="微软雅黑" panose="020B0503020204020204" pitchFamily="34" charset="-122"/>
                <a:ea typeface="微软雅黑" panose="020B0503020204020204" pitchFamily="34" charset="-122"/>
              </a:endParaRPr>
            </a:p>
          </p:txBody>
        </p:sp>
        <p:sp>
          <p:nvSpPr>
            <p:cNvPr id="18" name="椭圆 17"/>
            <p:cNvSpPr/>
            <p:nvPr/>
          </p:nvSpPr>
          <p:spPr>
            <a:xfrm>
              <a:off x="1225836" y="3019568"/>
              <a:ext cx="3028664" cy="30286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004EA2"/>
                  </a:solidFill>
                  <a:latin typeface="微软雅黑" panose="020B0503020204020204" pitchFamily="34" charset="-122"/>
                  <a:ea typeface="微软雅黑" panose="020B0503020204020204" pitchFamily="34" charset="-122"/>
                </a:rPr>
                <a:t>测试方法</a:t>
              </a:r>
              <a:endParaRPr lang="zh-CN" altLang="en-US" sz="3600" b="1" dirty="0">
                <a:solidFill>
                  <a:srgbClr val="004EA2"/>
                </a:solidFill>
                <a:latin typeface="微软雅黑" panose="020B0503020204020204" pitchFamily="34" charset="-122"/>
                <a:ea typeface="微软雅黑" panose="020B0503020204020204" pitchFamily="34" charset="-122"/>
              </a:endParaRPr>
            </a:p>
          </p:txBody>
        </p:sp>
      </p:grpSp>
      <p:sp>
        <p:nvSpPr>
          <p:cNvPr id="19" name="Freeform 11"/>
          <p:cNvSpPr/>
          <p:nvPr/>
        </p:nvSpPr>
        <p:spPr bwMode="auto">
          <a:xfrm flipH="1">
            <a:off x="4336415" y="1421765"/>
            <a:ext cx="617855" cy="5199380"/>
          </a:xfrm>
          <a:custGeom>
            <a:avLst/>
            <a:gdLst>
              <a:gd name="T0" fmla="*/ 0 w 1412"/>
              <a:gd name="T1" fmla="*/ 82 h 6009"/>
              <a:gd name="T2" fmla="*/ 0 w 1412"/>
              <a:gd name="T3" fmla="*/ 0 h 6009"/>
              <a:gd name="T4" fmla="*/ 283 w 1412"/>
              <a:gd name="T5" fmla="*/ 71 h 6009"/>
              <a:gd name="T6" fmla="*/ 518 w 1412"/>
              <a:gd name="T7" fmla="*/ 182 h 6009"/>
              <a:gd name="T8" fmla="*/ 723 w 1412"/>
              <a:gd name="T9" fmla="*/ 367 h 6009"/>
              <a:gd name="T10" fmla="*/ 863 w 1412"/>
              <a:gd name="T11" fmla="*/ 597 h 6009"/>
              <a:gd name="T12" fmla="*/ 935 w 1412"/>
              <a:gd name="T13" fmla="*/ 848 h 6009"/>
              <a:gd name="T14" fmla="*/ 966 w 1412"/>
              <a:gd name="T15" fmla="*/ 1141 h 6009"/>
              <a:gd name="T16" fmla="*/ 931 w 1412"/>
              <a:gd name="T17" fmla="*/ 1500 h 6009"/>
              <a:gd name="T18" fmla="*/ 856 w 1412"/>
              <a:gd name="T19" fmla="*/ 1831 h 6009"/>
              <a:gd name="T20" fmla="*/ 828 w 1412"/>
              <a:gd name="T21" fmla="*/ 2176 h 6009"/>
              <a:gd name="T22" fmla="*/ 869 w 1412"/>
              <a:gd name="T23" fmla="*/ 2502 h 6009"/>
              <a:gd name="T24" fmla="*/ 961 w 1412"/>
              <a:gd name="T25" fmla="*/ 2687 h 6009"/>
              <a:gd name="T26" fmla="*/ 1110 w 1412"/>
              <a:gd name="T27" fmla="*/ 2815 h 6009"/>
              <a:gd name="T28" fmla="*/ 1244 w 1412"/>
              <a:gd name="T29" fmla="*/ 2889 h 6009"/>
              <a:gd name="T30" fmla="*/ 1412 w 1412"/>
              <a:gd name="T31" fmla="*/ 2920 h 6009"/>
              <a:gd name="T32" fmla="*/ 1412 w 1412"/>
              <a:gd name="T33" fmla="*/ 3079 h 6009"/>
              <a:gd name="T34" fmla="*/ 1156 w 1412"/>
              <a:gd name="T35" fmla="*/ 3164 h 6009"/>
              <a:gd name="T36" fmla="*/ 999 w 1412"/>
              <a:gd name="T37" fmla="*/ 3291 h 6009"/>
              <a:gd name="T38" fmla="*/ 880 w 1412"/>
              <a:gd name="T39" fmla="*/ 3508 h 6009"/>
              <a:gd name="T40" fmla="*/ 826 w 1412"/>
              <a:gd name="T41" fmla="*/ 3804 h 6009"/>
              <a:gd name="T42" fmla="*/ 850 w 1412"/>
              <a:gd name="T43" fmla="*/ 4193 h 6009"/>
              <a:gd name="T44" fmla="*/ 884 w 1412"/>
              <a:gd name="T45" fmla="*/ 4452 h 6009"/>
              <a:gd name="T46" fmla="*/ 935 w 1412"/>
              <a:gd name="T47" fmla="*/ 4752 h 6009"/>
              <a:gd name="T48" fmla="*/ 944 w 1412"/>
              <a:gd name="T49" fmla="*/ 5046 h 6009"/>
              <a:gd name="T50" fmla="*/ 893 w 1412"/>
              <a:gd name="T51" fmla="*/ 5331 h 6009"/>
              <a:gd name="T52" fmla="*/ 792 w 1412"/>
              <a:gd name="T53" fmla="*/ 5553 h 6009"/>
              <a:gd name="T54" fmla="*/ 639 w 1412"/>
              <a:gd name="T55" fmla="*/ 5737 h 6009"/>
              <a:gd name="T56" fmla="*/ 458 w 1412"/>
              <a:gd name="T57" fmla="*/ 5879 h 6009"/>
              <a:gd name="T58" fmla="*/ 310 w 1412"/>
              <a:gd name="T59" fmla="*/ 5967 h 6009"/>
              <a:gd name="T60" fmla="*/ 212 w 1412"/>
              <a:gd name="T61" fmla="*/ 6005 h 6009"/>
              <a:gd name="T62" fmla="*/ 171 w 1412"/>
              <a:gd name="T63" fmla="*/ 5973 h 6009"/>
              <a:gd name="T64" fmla="*/ 208 w 1412"/>
              <a:gd name="T65" fmla="*/ 5905 h 6009"/>
              <a:gd name="T66" fmla="*/ 300 w 1412"/>
              <a:gd name="T67" fmla="*/ 5840 h 6009"/>
              <a:gd name="T68" fmla="*/ 445 w 1412"/>
              <a:gd name="T69" fmla="*/ 5705 h 6009"/>
              <a:gd name="T70" fmla="*/ 564 w 1412"/>
              <a:gd name="T71" fmla="*/ 5512 h 6009"/>
              <a:gd name="T72" fmla="*/ 625 w 1412"/>
              <a:gd name="T73" fmla="*/ 5315 h 6009"/>
              <a:gd name="T74" fmla="*/ 638 w 1412"/>
              <a:gd name="T75" fmla="*/ 5121 h 6009"/>
              <a:gd name="T76" fmla="*/ 618 w 1412"/>
              <a:gd name="T77" fmla="*/ 4825 h 6009"/>
              <a:gd name="T78" fmla="*/ 584 w 1412"/>
              <a:gd name="T79" fmla="*/ 4415 h 6009"/>
              <a:gd name="T80" fmla="*/ 578 w 1412"/>
              <a:gd name="T81" fmla="*/ 4048 h 6009"/>
              <a:gd name="T82" fmla="*/ 632 w 1412"/>
              <a:gd name="T83" fmla="*/ 3704 h 6009"/>
              <a:gd name="T84" fmla="*/ 772 w 1412"/>
              <a:gd name="T85" fmla="*/ 3412 h 6009"/>
              <a:gd name="T86" fmla="*/ 941 w 1412"/>
              <a:gd name="T87" fmla="*/ 3215 h 6009"/>
              <a:gd name="T88" fmla="*/ 1273 w 1412"/>
              <a:gd name="T89" fmla="*/ 3012 h 6009"/>
              <a:gd name="T90" fmla="*/ 1034 w 1412"/>
              <a:gd name="T91" fmla="*/ 2880 h 6009"/>
              <a:gd name="T92" fmla="*/ 884 w 1412"/>
              <a:gd name="T93" fmla="*/ 2767 h 6009"/>
              <a:gd name="T94" fmla="*/ 739 w 1412"/>
              <a:gd name="T95" fmla="*/ 2564 h 6009"/>
              <a:gd name="T96" fmla="*/ 611 w 1412"/>
              <a:gd name="T97" fmla="*/ 2279 h 6009"/>
              <a:gd name="T98" fmla="*/ 558 w 1412"/>
              <a:gd name="T99" fmla="*/ 1973 h 6009"/>
              <a:gd name="T100" fmla="*/ 562 w 1412"/>
              <a:gd name="T101" fmla="*/ 1648 h 6009"/>
              <a:gd name="T102" fmla="*/ 605 w 1412"/>
              <a:gd name="T103" fmla="*/ 1308 h 6009"/>
              <a:gd name="T104" fmla="*/ 646 w 1412"/>
              <a:gd name="T105" fmla="*/ 904 h 6009"/>
              <a:gd name="T106" fmla="*/ 619 w 1412"/>
              <a:gd name="T107" fmla="*/ 644 h 6009"/>
              <a:gd name="T108" fmla="*/ 520 w 1412"/>
              <a:gd name="T109" fmla="*/ 441 h 6009"/>
              <a:gd name="T110" fmla="*/ 341 w 1412"/>
              <a:gd name="T111" fmla="*/ 240 h 6009"/>
              <a:gd name="T112" fmla="*/ 152 w 1412"/>
              <a:gd name="T113" fmla="*/ 132 h 6009"/>
              <a:gd name="T114" fmla="*/ 0 w 1412"/>
              <a:gd name="T115" fmla="*/ 82 h 6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rgbClr val="004EA2"/>
          </a:solidFill>
          <a:ln>
            <a:noFill/>
          </a:ln>
        </p:spPr>
        <p:txBody>
          <a:bodyPr vert="horz" wrap="square" lIns="91440" tIns="45720" rIns="91440" bIns="45720" numCol="1" anchor="t" anchorCtr="0" compatLnSpc="1"/>
          <a:lstStyle/>
          <a:p>
            <a:endParaRPr lang="zh-CN" altLang="en-US"/>
          </a:p>
        </p:txBody>
      </p:sp>
      <p:grpSp>
        <p:nvGrpSpPr>
          <p:cNvPr id="20" name="组合 19"/>
          <p:cNvGrpSpPr/>
          <p:nvPr/>
        </p:nvGrpSpPr>
        <p:grpSpPr>
          <a:xfrm>
            <a:off x="5076675" y="947231"/>
            <a:ext cx="6577480" cy="1279337"/>
            <a:chOff x="5710619" y="2505937"/>
            <a:chExt cx="6096000" cy="1279337"/>
          </a:xfrm>
        </p:grpSpPr>
        <p:sp>
          <p:nvSpPr>
            <p:cNvPr id="21" name="矩形 20"/>
            <p:cNvSpPr/>
            <p:nvPr/>
          </p:nvSpPr>
          <p:spPr>
            <a:xfrm>
              <a:off x="5710619" y="2505937"/>
              <a:ext cx="1016958" cy="368300"/>
            </a:xfrm>
            <a:prstGeom prst="rect">
              <a:avLst/>
            </a:prstGeom>
          </p:spPr>
          <p:txBody>
            <a:bodyPr wrap="none">
              <a:spAutoFit/>
            </a:bodyPr>
            <a:lstStyle/>
            <a:p>
              <a:r>
                <a:rPr lang="zh-CN" altLang="en-US" b="1" dirty="0">
                  <a:solidFill>
                    <a:srgbClr val="004EA2"/>
                  </a:solidFill>
                  <a:latin typeface="微软雅黑" panose="020B0503020204020204" pitchFamily="34" charset="-122"/>
                  <a:ea typeface="微软雅黑" panose="020B0503020204020204" pitchFamily="34" charset="-122"/>
                </a:rPr>
                <a:t>行走测试</a:t>
              </a:r>
              <a:endParaRPr lang="zh-CN" altLang="en-US" b="1" dirty="0">
                <a:solidFill>
                  <a:srgbClr val="004EA2"/>
                </a:solidFill>
                <a:latin typeface="微软雅黑" panose="020B0503020204020204" pitchFamily="34" charset="-122"/>
                <a:ea typeface="微软雅黑" panose="020B0503020204020204" pitchFamily="34" charset="-122"/>
              </a:endParaRPr>
            </a:p>
          </p:txBody>
        </p:sp>
        <p:sp>
          <p:nvSpPr>
            <p:cNvPr id="32" name="矩形 31"/>
            <p:cNvSpPr/>
            <p:nvPr/>
          </p:nvSpPr>
          <p:spPr>
            <a:xfrm>
              <a:off x="5710619" y="2863254"/>
              <a:ext cx="6096000" cy="922020"/>
            </a:xfrm>
            <a:prstGeom prst="rect">
              <a:avLst/>
            </a:prstGeom>
          </p:spPr>
          <p:txBody>
            <a:bodyPr>
              <a:spAutoFit/>
            </a:bodyPr>
            <a:lstStyle/>
            <a:p>
              <a:pPr fontAlgn="auto">
                <a:lnSpc>
                  <a:spcPct val="100000"/>
                </a:lnSpc>
              </a:pPr>
              <a:r>
                <a:rPr lang="zh-CN" altLang="en-US" b="1" dirty="0">
                  <a:solidFill>
                    <a:schemeClr val="tx1">
                      <a:lumMod val="65000"/>
                      <a:lumOff val="35000"/>
                    </a:schemeClr>
                  </a:solidFill>
                  <a:latin typeface="楷体" panose="02010609060101010101" charset="-122"/>
                  <a:ea typeface="楷体" panose="02010609060101010101" charset="-122"/>
                  <a:cs typeface="楷体" panose="02010609060101010101" charset="-122"/>
                </a:rPr>
                <a:t>在进行行走测试时，参与者被要求把智能手机放在口袋里，向前走20步，然后转身，站立30秒，然后后退20步。该测试目的是测量与帕金森病相关的运动障碍，如震颤、僵直和步态冻结。</a:t>
              </a:r>
              <a:endParaRPr lang="zh-CN" altLang="en-US" b="1" dirty="0">
                <a:solidFill>
                  <a:schemeClr val="tx1">
                    <a:lumMod val="65000"/>
                    <a:lumOff val="35000"/>
                  </a:schemeClr>
                </a:solidFill>
                <a:latin typeface="楷体" panose="02010609060101010101" charset="-122"/>
                <a:ea typeface="楷体" panose="02010609060101010101" charset="-122"/>
                <a:cs typeface="楷体" panose="02010609060101010101" charset="-122"/>
              </a:endParaRPr>
            </a:p>
          </p:txBody>
        </p:sp>
      </p:grpSp>
      <p:grpSp>
        <p:nvGrpSpPr>
          <p:cNvPr id="36" name="组合 35"/>
          <p:cNvGrpSpPr/>
          <p:nvPr/>
        </p:nvGrpSpPr>
        <p:grpSpPr>
          <a:xfrm>
            <a:off x="5076675" y="2249020"/>
            <a:ext cx="6577480" cy="1556197"/>
            <a:chOff x="5710619" y="3709905"/>
            <a:chExt cx="6096000" cy="1556197"/>
          </a:xfrm>
        </p:grpSpPr>
        <p:sp>
          <p:nvSpPr>
            <p:cNvPr id="37" name="矩形 36"/>
            <p:cNvSpPr/>
            <p:nvPr/>
          </p:nvSpPr>
          <p:spPr>
            <a:xfrm>
              <a:off x="5710619" y="3709905"/>
              <a:ext cx="1016958" cy="368300"/>
            </a:xfrm>
            <a:prstGeom prst="rect">
              <a:avLst/>
            </a:prstGeom>
          </p:spPr>
          <p:txBody>
            <a:bodyPr wrap="none">
              <a:spAutoFit/>
            </a:bodyPr>
            <a:lstStyle/>
            <a:p>
              <a:r>
                <a:rPr lang="zh-CN" altLang="en-US" b="1" dirty="0">
                  <a:solidFill>
                    <a:srgbClr val="004EA2"/>
                  </a:solidFill>
                  <a:latin typeface="微软雅黑" panose="020B0503020204020204" pitchFamily="34" charset="-122"/>
                  <a:ea typeface="微软雅黑" panose="020B0503020204020204" pitchFamily="34" charset="-122"/>
                </a:rPr>
                <a:t>声音测试</a:t>
              </a:r>
              <a:endParaRPr lang="zh-CN" altLang="en-US" b="1" dirty="0">
                <a:solidFill>
                  <a:srgbClr val="004EA2"/>
                </a:solidFill>
                <a:latin typeface="微软雅黑" panose="020B0503020204020204" pitchFamily="34" charset="-122"/>
                <a:ea typeface="微软雅黑" panose="020B0503020204020204" pitchFamily="34" charset="-122"/>
              </a:endParaRPr>
            </a:p>
          </p:txBody>
        </p:sp>
        <p:sp>
          <p:nvSpPr>
            <p:cNvPr id="38" name="矩形 37"/>
            <p:cNvSpPr/>
            <p:nvPr/>
          </p:nvSpPr>
          <p:spPr>
            <a:xfrm>
              <a:off x="5710619" y="4067222"/>
              <a:ext cx="6096000" cy="1198880"/>
            </a:xfrm>
            <a:prstGeom prst="rect">
              <a:avLst/>
            </a:prstGeom>
          </p:spPr>
          <p:txBody>
            <a:bodyPr>
              <a:spAutoFit/>
            </a:bodyPr>
            <a:lstStyle/>
            <a:p>
              <a:pPr fontAlgn="auto">
                <a:lnSpc>
                  <a:spcPct val="100000"/>
                </a:lnSpc>
              </a:pPr>
              <a:r>
                <a:rPr lang="zh-CN" altLang="en-US" sz="1800" b="1" dirty="0">
                  <a:solidFill>
                    <a:schemeClr val="tx1">
                      <a:lumMod val="65000"/>
                      <a:lumOff val="35000"/>
                    </a:schemeClr>
                  </a:solidFill>
                  <a:latin typeface="楷体" panose="02010609060101010101" charset="-122"/>
                  <a:ea typeface="楷体" panose="02010609060101010101" charset="-122"/>
                  <a:cs typeface="楷体" panose="02010609060101010101" charset="-122"/>
                </a:rPr>
                <a:t>在语音测试中，参与者被要求对着智能手机的麦克风说“aaaah”长达10秒。智能手机的麦克风会在测试期间和之前的倒计时期间记录音频数据。音频测试的目的是暴露患有帕金森氏病的人群中常见的语言障碍。</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5076675" y="3874579"/>
            <a:ext cx="6577480" cy="1645732"/>
            <a:chOff x="5710619" y="4936922"/>
            <a:chExt cx="6096000" cy="1645732"/>
          </a:xfrm>
        </p:grpSpPr>
        <p:sp>
          <p:nvSpPr>
            <p:cNvPr id="40" name="矩形 39"/>
            <p:cNvSpPr/>
            <p:nvPr/>
          </p:nvSpPr>
          <p:spPr>
            <a:xfrm>
              <a:off x="5710619" y="4936922"/>
              <a:ext cx="1016958" cy="368300"/>
            </a:xfrm>
            <a:prstGeom prst="rect">
              <a:avLst/>
            </a:prstGeom>
          </p:spPr>
          <p:txBody>
            <a:bodyPr wrap="none">
              <a:spAutoFit/>
            </a:bodyPr>
            <a:lstStyle/>
            <a:p>
              <a:r>
                <a:rPr lang="zh-CN" altLang="en-US" b="1" dirty="0">
                  <a:solidFill>
                    <a:srgbClr val="004EA2"/>
                  </a:solidFill>
                  <a:latin typeface="微软雅黑" panose="020B0503020204020204" pitchFamily="34" charset="-122"/>
                  <a:ea typeface="微软雅黑" panose="020B0503020204020204" pitchFamily="34" charset="-122"/>
                </a:rPr>
                <a:t>点击测试</a:t>
              </a:r>
              <a:endParaRPr lang="zh-CN" altLang="en-US" b="1" dirty="0">
                <a:solidFill>
                  <a:srgbClr val="004EA2"/>
                </a:solidFill>
                <a:latin typeface="微软雅黑" panose="020B0503020204020204" pitchFamily="34" charset="-122"/>
                <a:ea typeface="微软雅黑" panose="020B0503020204020204" pitchFamily="34" charset="-122"/>
              </a:endParaRPr>
            </a:p>
          </p:txBody>
        </p:sp>
        <p:sp>
          <p:nvSpPr>
            <p:cNvPr id="41" name="矩形 40"/>
            <p:cNvSpPr/>
            <p:nvPr/>
          </p:nvSpPr>
          <p:spPr>
            <a:xfrm>
              <a:off x="5710619" y="5383774"/>
              <a:ext cx="6096000" cy="1198880"/>
            </a:xfrm>
            <a:prstGeom prst="rect">
              <a:avLst/>
            </a:prstGeom>
          </p:spPr>
          <p:txBody>
            <a:bodyPr>
              <a:spAutoFit/>
            </a:bodyPr>
            <a:lstStyle/>
            <a:p>
              <a:pPr fontAlgn="auto">
                <a:lnSpc>
                  <a:spcPct val="100000"/>
                </a:lnSpc>
              </a:pPr>
              <a:r>
                <a:rPr lang="zh-CN" altLang="en-US" sz="1800" b="1" dirty="0">
                  <a:solidFill>
                    <a:schemeClr val="tx1">
                      <a:lumMod val="65000"/>
                      <a:lumOff val="35000"/>
                    </a:schemeClr>
                  </a:solidFill>
                  <a:latin typeface="楷体" panose="02010609060101010101" charset="-122"/>
                  <a:ea typeface="楷体" panose="02010609060101010101" charset="-122"/>
                  <a:cs typeface="楷体" panose="02010609060101010101" charset="-122"/>
                </a:rPr>
                <a:t>在点击测试中，参与者被要求把他们的智能手机放在一个平面上，轮流点击屏幕上的两个按钮20秒。敲击测试旨在发现手指灵活性受损的迹象。手指灵巧度低下是帕金森病患者的常见症状。</a:t>
              </a:r>
              <a:endParaRPr lang="zh-CN" altLang="en-US" sz="1800" b="1" dirty="0">
                <a:solidFill>
                  <a:schemeClr val="tx1">
                    <a:lumMod val="65000"/>
                    <a:lumOff val="35000"/>
                  </a:schemeClr>
                </a:solidFill>
                <a:latin typeface="楷体" panose="02010609060101010101" charset="-122"/>
                <a:ea typeface="楷体" panose="02010609060101010101" charset="-122"/>
                <a:cs typeface="楷体" panose="02010609060101010101" charset="-122"/>
              </a:endParaRPr>
            </a:p>
          </p:txBody>
        </p:sp>
      </p:grpSp>
      <p:grpSp>
        <p:nvGrpSpPr>
          <p:cNvPr id="42" name="组合 41"/>
          <p:cNvGrpSpPr/>
          <p:nvPr/>
        </p:nvGrpSpPr>
        <p:grpSpPr>
          <a:xfrm>
            <a:off x="5076675" y="5669764"/>
            <a:ext cx="6577480" cy="1002477"/>
            <a:chOff x="5710619" y="5026457"/>
            <a:chExt cx="6096000" cy="1002477"/>
          </a:xfrm>
        </p:grpSpPr>
        <p:sp>
          <p:nvSpPr>
            <p:cNvPr id="43" name="矩形 42"/>
            <p:cNvSpPr/>
            <p:nvPr/>
          </p:nvSpPr>
          <p:spPr>
            <a:xfrm>
              <a:off x="5710619" y="5026457"/>
              <a:ext cx="1016958" cy="368300"/>
            </a:xfrm>
            <a:prstGeom prst="rect">
              <a:avLst/>
            </a:prstGeom>
          </p:spPr>
          <p:txBody>
            <a:bodyPr wrap="none">
              <a:spAutoFit/>
            </a:bodyPr>
            <a:lstStyle/>
            <a:p>
              <a:r>
                <a:rPr lang="zh-CN" altLang="en-US" b="1" dirty="0">
                  <a:solidFill>
                    <a:srgbClr val="004EA2"/>
                  </a:solidFill>
                  <a:latin typeface="微软雅黑" panose="020B0503020204020204" pitchFamily="34" charset="-122"/>
                  <a:ea typeface="微软雅黑" panose="020B0503020204020204" pitchFamily="34" charset="-122"/>
                </a:rPr>
                <a:t>记忆测试</a:t>
              </a:r>
              <a:endParaRPr lang="zh-CN" altLang="en-US" b="1" dirty="0">
                <a:solidFill>
                  <a:srgbClr val="004EA2"/>
                </a:solidFill>
                <a:latin typeface="微软雅黑" panose="020B0503020204020204" pitchFamily="34" charset="-122"/>
                <a:ea typeface="微软雅黑" panose="020B0503020204020204" pitchFamily="34" charset="-122"/>
              </a:endParaRPr>
            </a:p>
          </p:txBody>
        </p:sp>
        <p:sp>
          <p:nvSpPr>
            <p:cNvPr id="44" name="矩形 43"/>
            <p:cNvSpPr/>
            <p:nvPr/>
          </p:nvSpPr>
          <p:spPr>
            <a:xfrm>
              <a:off x="5710619" y="5383774"/>
              <a:ext cx="6096000" cy="645160"/>
            </a:xfrm>
            <a:prstGeom prst="rect">
              <a:avLst/>
            </a:prstGeom>
          </p:spPr>
          <p:txBody>
            <a:bodyPr>
              <a:spAutoFit/>
            </a:bodyPr>
            <a:lstStyle/>
            <a:p>
              <a:pPr fontAlgn="auto">
                <a:lnSpc>
                  <a:spcPct val="100000"/>
                </a:lnSpc>
              </a:pPr>
              <a:r>
                <a:rPr lang="zh-CN" altLang="en-US" sz="1800" b="1" dirty="0">
                  <a:solidFill>
                    <a:schemeClr val="tx1">
                      <a:lumMod val="65000"/>
                      <a:lumOff val="35000"/>
                    </a:schemeClr>
                  </a:solidFill>
                  <a:latin typeface="楷体" panose="02010609060101010101" charset="-122"/>
                  <a:ea typeface="楷体" panose="02010609060101010101" charset="-122"/>
                  <a:cs typeface="楷体" panose="02010609060101010101" charset="-122"/>
                </a:rPr>
                <a:t>在记忆测试中，参与者会在他们的智能手机屏幕上看到一个鲜花网格。在测试过程中，不同的花被一次照亮一个。</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MH" val="20151121191650"/>
  <p:tag name="MH_LIBRARY" val="GRAPHIC"/>
  <p:tag name="MH_TYPE" val="Other"/>
  <p:tag name="MH_ORDER" val="8"/>
</p:tagLst>
</file>

<file path=ppt/tags/tag2.xml><?xml version="1.0" encoding="utf-8"?>
<p:tagLst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1541</Words>
  <Application>WPS 演示</Application>
  <PresentationFormat>宽屏</PresentationFormat>
  <Paragraphs>118</Paragraphs>
  <Slides>11</Slides>
  <Notes>28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11</vt:i4>
      </vt:variant>
    </vt:vector>
  </HeadingPairs>
  <TitlesOfParts>
    <vt:vector size="29" baseType="lpstr">
      <vt:lpstr>Arial</vt:lpstr>
      <vt:lpstr>宋体</vt:lpstr>
      <vt:lpstr>Wingdings</vt:lpstr>
      <vt:lpstr>微软雅黑</vt:lpstr>
      <vt:lpstr>Impact MT Std</vt:lpstr>
      <vt:lpstr>楷体</vt:lpstr>
      <vt:lpstr>Calibri</vt:lpstr>
      <vt:lpstr>Impact</vt:lpstr>
      <vt:lpstr>等线</vt:lpstr>
      <vt:lpstr>Arial Unicode MS</vt:lpstr>
      <vt:lpstr>等线 Light</vt:lpstr>
      <vt:lpstr>幼圆</vt:lpstr>
      <vt:lpstr>华文宋体</vt:lpstr>
      <vt:lpstr>隶书</vt:lpstr>
      <vt:lpstr>华文新魏</vt:lpstr>
      <vt:lpstr>华文琥珀</vt:lpstr>
      <vt:lpstr>华文楷体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情缘素材：https://haosc.taobao.com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宋星宇</dc:creator>
  <cp:lastModifiedBy>WPS_1463832678</cp:lastModifiedBy>
  <cp:revision>129</cp:revision>
  <dcterms:created xsi:type="dcterms:W3CDTF">2016-11-24T09:20:00Z</dcterms:created>
  <dcterms:modified xsi:type="dcterms:W3CDTF">2020-12-13T04:05:07Z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