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82" r:id="rId4"/>
    <p:sldId id="257" r:id="rId5"/>
    <p:sldId id="313" r:id="rId6"/>
    <p:sldId id="331" r:id="rId7"/>
    <p:sldId id="296" r:id="rId8"/>
    <p:sldId id="333" r:id="rId10"/>
    <p:sldId id="297" r:id="rId11"/>
    <p:sldId id="298" r:id="rId12"/>
    <p:sldId id="334" r:id="rId13"/>
    <p:sldId id="299" r:id="rId14"/>
    <p:sldId id="300" r:id="rId15"/>
    <p:sldId id="332" r:id="rId16"/>
    <p:sldId id="28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4FD"/>
    <a:srgbClr val="6DF707"/>
    <a:srgbClr val="F2F2F2"/>
    <a:srgbClr val="942D2E"/>
    <a:srgbClr val="2B476C"/>
    <a:srgbClr val="706D5A"/>
    <a:srgbClr val="343841"/>
    <a:srgbClr val="2D4571"/>
    <a:srgbClr val="33393F"/>
    <a:srgbClr val="D1D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78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owser 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/>
          <p:nvPr userDrawn="1"/>
        </p:nvGrpSpPr>
        <p:grpSpPr>
          <a:xfrm>
            <a:off x="952500" y="2146221"/>
            <a:ext cx="6043723" cy="3721179"/>
            <a:chOff x="952500" y="2146221"/>
            <a:chExt cx="6043723" cy="37211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ounded Rectangle 2"/>
            <p:cNvSpPr/>
            <p:nvPr/>
          </p:nvSpPr>
          <p:spPr>
            <a:xfrm>
              <a:off x="952500" y="2146221"/>
              <a:ext cx="6043723" cy="373695"/>
            </a:xfrm>
            <a:prstGeom prst="roundRect">
              <a:avLst>
                <a:gd name="adj" fmla="val 1442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>
              <a:off x="952500" y="2402957"/>
              <a:ext cx="6043723" cy="346444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" name="Group 4"/>
          <p:cNvGrpSpPr/>
          <p:nvPr userDrawn="1"/>
        </p:nvGrpSpPr>
        <p:grpSpPr bwMode="auto">
          <a:xfrm>
            <a:off x="6380163" y="2233613"/>
            <a:ext cx="392112" cy="95250"/>
            <a:chOff x="6379532" y="2222716"/>
            <a:chExt cx="393409" cy="95693"/>
          </a:xfrm>
        </p:grpSpPr>
        <p:sp>
          <p:nvSpPr>
            <p:cNvPr id="7" name="Oval 5"/>
            <p:cNvSpPr/>
            <p:nvPr/>
          </p:nvSpPr>
          <p:spPr>
            <a:xfrm>
              <a:off x="6379532" y="2222716"/>
              <a:ext cx="95565" cy="956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" name="Oval 6"/>
            <p:cNvSpPr/>
            <p:nvPr/>
          </p:nvSpPr>
          <p:spPr>
            <a:xfrm>
              <a:off x="6527657" y="2222716"/>
              <a:ext cx="97158" cy="956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" name="Oval 7"/>
            <p:cNvSpPr/>
            <p:nvPr/>
          </p:nvSpPr>
          <p:spPr>
            <a:xfrm>
              <a:off x="6677376" y="2222716"/>
              <a:ext cx="95565" cy="956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9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952500" y="2402957"/>
            <a:ext cx="6043613" cy="3464443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58C8-CA8D-4218-9B41-06197B423C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B1087-80E9-42D4-B1DB-53AF8EBF0B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4059" y="2530544"/>
            <a:ext cx="10723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sz="2400" b="1" dirty="0">
                <a:solidFill>
                  <a:srgbClr val="3339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Dense Temporal Convolution Network for Sign Language Translation</a:t>
            </a:r>
            <a:endParaRPr sz="2400" b="1" dirty="0">
              <a:solidFill>
                <a:srgbClr val="33393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24060" y="3284220"/>
            <a:ext cx="4145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Segoe UI" panose="020B0502040204020203" pitchFamily="34" charset="0"/>
              </a:rPr>
              <a:t>手语翻译的密集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Segoe UI" panose="020B0502040204020203" pitchFamily="34" charset="0"/>
              </a:rPr>
              <a:t>时间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Segoe UI" panose="020B0502040204020203" pitchFamily="34" charset="0"/>
              </a:rPr>
              <a:t>卷积网络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Segoe UI" panose="020B0502040204020203" pitchFamily="34" charset="0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46980" y="4431665"/>
            <a:ext cx="1943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学号：S320060133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姓名：王丹妮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-9525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952560" y="583883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参数设置</a:t>
            </a:r>
            <a:endParaRPr 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56329" name="Rectangle 72"/>
          <p:cNvSpPr>
            <a:spLocks noChangeArrowheads="1"/>
          </p:cNvSpPr>
          <p:nvPr/>
        </p:nvSpPr>
        <p:spPr bwMode="auto">
          <a:xfrm>
            <a:off x="952500" y="2183130"/>
            <a:ext cx="9457690" cy="24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在训练阶段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endParaRPr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每个计算层中用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ReLU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激活函数来提高网络的学习能力；</a:t>
            </a:r>
            <a:endParaRPr lang="zh-CN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采用</a:t>
            </a:r>
            <a:r>
              <a:rPr 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dropout 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来避免过拟合，提高方法的泛化性。</a:t>
            </a:r>
            <a:r>
              <a:rPr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dropout的参数为0.5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；</a:t>
            </a:r>
            <a:endParaRPr lang="zh-CN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用CTC目标函数训练网络，学习率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</a:t>
            </a:r>
            <a:r>
              <a:rPr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</a:t>
            </a:r>
            <a:r>
              <a:rPr sz="20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−4</a:t>
            </a:r>
            <a:r>
              <a:rPr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开始，每30个训练后将学习率降低0.1，当学习率低于10</a:t>
            </a:r>
            <a:r>
              <a:rPr sz="20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- 6</a:t>
            </a:r>
            <a:r>
              <a:rPr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时停止训练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在测试阶段，删除了所有的dropout层。</a:t>
            </a:r>
            <a:endParaRPr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925" y="1316355"/>
            <a:ext cx="5871845" cy="422529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922770" y="1593850"/>
            <a:ext cx="4405630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fontAlgn="auto">
              <a:buFont typeface="Arial" panose="020B0604020202020204" pitchFamily="34" charset="0"/>
              <a:buChar char="•"/>
            </a:pPr>
            <a:r>
              <a:rPr lang="zh-CN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网络深度</a:t>
            </a:r>
            <a:r>
              <a:rPr lang="en-US" altLang="zh-CN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K=16</a:t>
            </a: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lang="zh-CN" sz="2000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0" fontAlgn="auto">
              <a:buFont typeface="Arial" panose="020B0604020202020204" pitchFamily="34" charset="0"/>
              <a:buNone/>
            </a:pPr>
            <a:endParaRPr lang="zh-CN" sz="2000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 fontAlgn="auto">
              <a:buFont typeface="Arial" panose="020B0604020202020204" pitchFamily="34" charset="0"/>
              <a:buChar char="•"/>
            </a:pP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单词错误率(WER)是评价两个句子之间相似度，</a:t>
            </a:r>
            <a:r>
              <a:rPr lang="en-US" altLang="zh-CN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WER</a:t>
            </a: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值越低，翻译过程的准确性就越高。</a:t>
            </a:r>
            <a:endParaRPr lang="zh-CN" altLang="en-US" sz="2000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 fontAlgn="auto">
              <a:buFont typeface="Arial" panose="020B0604020202020204" pitchFamily="34" charset="0"/>
              <a:buChar char="•"/>
            </a:pPr>
            <a:endParaRPr lang="zh-CN" altLang="en-US" sz="2000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 fontAlgn="auto">
              <a:buFont typeface="Arial" panose="020B0604020202020204" pitchFamily="34" charset="0"/>
              <a:buChar char="•"/>
            </a:pP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在PHOENIX VAL集合上实验，比较不同维数下有</a:t>
            </a:r>
            <a:r>
              <a:rPr lang="en-US" altLang="zh-CN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(w)</a:t>
            </a: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和没有</a:t>
            </a:r>
            <a:r>
              <a:rPr lang="en-US" altLang="zh-CN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(o)dropout</a:t>
            </a: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哪一种更容易找到嵌入向量。</a:t>
            </a:r>
            <a:endParaRPr lang="zh-CN" altLang="en-US" sz="2000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952560" y="583883"/>
            <a:ext cx="4297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dropout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函数的必要性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290" y="5541645"/>
            <a:ext cx="5872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具有dropout的网络更好。随着网络深度的增加，翻译的性能越来越好，也越来越稳定。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22770" y="4631055"/>
            <a:ext cx="48291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模型的参数太多，训练样本太少，容易产生过拟合的现象。dropout函数是指在训练神经网络的过程中，随机的在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训练过程中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暂时移除神经元。在前向传播的时候，让某个神经元的激活值以一定的概率p停止工作，这样可以使模型泛化性更强，而不会太依赖某些局部的特征。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1659890"/>
            <a:ext cx="11650345" cy="353758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952560" y="583883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实验效果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2500" y="5374640"/>
            <a:ext cx="387540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K = 10层DenseTCN的转换过程</a:t>
            </a:r>
            <a:endParaRPr lang="en-US" altLang="zh-CN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包含38个片段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单次错误率在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50%~8%</a:t>
            </a:r>
            <a:endParaRPr lang="en-US" altLang="zh-CN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7580" y="2513330"/>
            <a:ext cx="294640" cy="16529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5062220" y="5374640"/>
            <a:ext cx="661606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DenseTCN恢复了删除的单词MOEGLICH和VERSCHIEDEN</a:t>
            </a: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en-US" altLang="zh-CN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选择</a:t>
            </a: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了</a:t>
            </a:r>
            <a:r>
              <a:rPr lang="en-US" altLang="zh-CN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替换的单词WIND和REGION</a:t>
            </a: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en-US" altLang="zh-CN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不包括插入的单词UNTERSCHIED</a:t>
            </a:r>
            <a:endParaRPr lang="en-US" altLang="zh-CN" sz="2000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2530" y="2513330"/>
            <a:ext cx="294640" cy="764540"/>
          </a:xfrm>
          <a:prstGeom prst="rect">
            <a:avLst/>
          </a:prstGeom>
          <a:noFill/>
          <a:ln w="38100">
            <a:solidFill>
              <a:srgbClr val="F684F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919720" y="2669540"/>
            <a:ext cx="294640" cy="1390015"/>
          </a:xfrm>
          <a:prstGeom prst="rect">
            <a:avLst/>
          </a:prstGeom>
          <a:noFill/>
          <a:ln w="38100">
            <a:solidFill>
              <a:srgbClr val="F684F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4260" y="2513330"/>
            <a:ext cx="294640" cy="16529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844530" y="2806065"/>
            <a:ext cx="294640" cy="782955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3920" y="3980180"/>
            <a:ext cx="10255885" cy="186055"/>
          </a:xfrm>
          <a:prstGeom prst="rect">
            <a:avLst/>
          </a:prstGeom>
          <a:noFill/>
          <a:ln w="38100">
            <a:solidFill>
              <a:srgbClr val="6DF707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70510" y="3921760"/>
            <a:ext cx="673735" cy="303530"/>
          </a:xfrm>
          <a:prstGeom prst="ellipse">
            <a:avLst/>
          </a:prstGeom>
          <a:noFill/>
          <a:ln>
            <a:solidFill>
              <a:srgbClr val="6DF70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50975" y="4478655"/>
            <a:ext cx="8997950" cy="177165"/>
          </a:xfrm>
          <a:prstGeom prst="rect">
            <a:avLst/>
          </a:prstGeom>
          <a:noFill/>
          <a:ln w="38100">
            <a:solidFill>
              <a:srgbClr val="6DF707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431415" y="2015490"/>
            <a:ext cx="732980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本文提出了一种将视觉内容从短期到长期转换的层次化结构，以解决SLT问题。</a:t>
            </a:r>
            <a:r>
              <a:rPr lang="zh-CN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该模型在一步学习的基础上进行了CTC学习优化和层次化训练。与其他基于顺序计算的方法相比，本文的结构只使用了时间卷积，关注短期到长期的内容。结果优于最先进的方法，只有一次端到端训练。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提高了词级翻译的性能，缓解了在有限的训练数据集中出现的过拟合现象。</a:t>
            </a:r>
            <a:r>
              <a:rPr 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开发了连接机制来保存和传递来自不同计算层的内容，提高了当前时刻剪辑的表达。</a:t>
            </a:r>
            <a:endParaRPr lang="zh-CN" altLang="en-US" sz="2000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952560" y="583883"/>
            <a:ext cx="995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结论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Picture Placeholder 10"/>
          <p:cNvSpPr>
            <a:spLocks noGrp="1"/>
          </p:cNvSpPr>
          <p:nvPr>
            <p:ph type="pic" sz="quarter" idx="10"/>
          </p:nvPr>
        </p:nvSpPr>
        <p:spPr bwMode="auto">
          <a:blipFill>
            <a:blip r:embed="rId1"/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-7620" y="0"/>
            <a:ext cx="12192000" cy="6858000"/>
          </a:xfrm>
          <a:prstGeom prst="rect">
            <a:avLst/>
          </a:prstGeom>
          <a:solidFill>
            <a:srgbClr val="2B476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32100" name="TextBox 2"/>
          <p:cNvSpPr txBox="1">
            <a:spLocks noChangeArrowheads="1"/>
          </p:cNvSpPr>
          <p:nvPr/>
        </p:nvSpPr>
        <p:spPr bwMode="auto">
          <a:xfrm>
            <a:off x="3331210" y="3109913"/>
            <a:ext cx="55295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2"/>
                </a:solidFill>
                <a:cs typeface="Open Sans" panose="020B0606030504020204" pitchFamily="34" charset="0"/>
              </a:rPr>
              <a:t>THANK YOU FOR WATCHING</a:t>
            </a:r>
            <a:endParaRPr lang="en-US" altLang="zh-CN" sz="3600" b="1" dirty="0">
              <a:solidFill>
                <a:schemeClr val="bg2"/>
              </a:solidFill>
              <a:cs typeface="Open Sans" panose="020B0606030504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838190" y="3884944"/>
            <a:ext cx="515620" cy="45720"/>
            <a:chOff x="603399" y="1554480"/>
            <a:chExt cx="515620" cy="45720"/>
          </a:xfrm>
          <a:solidFill>
            <a:srgbClr val="942D2E"/>
          </a:solidFill>
        </p:grpSpPr>
        <p:sp>
          <p:nvSpPr>
            <p:cNvPr id="6" name="Oval 5"/>
            <p:cNvSpPr/>
            <p:nvPr/>
          </p:nvSpPr>
          <p:spPr>
            <a:xfrm>
              <a:off x="603399" y="1554480"/>
              <a:ext cx="45720" cy="45720"/>
            </a:xfrm>
            <a:prstGeom prst="ellipse">
              <a:avLst/>
            </a:prstGeom>
            <a:grpFill/>
            <a:ln w="3175">
              <a:solidFill>
                <a:srgbClr val="942D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20874" y="1554480"/>
              <a:ext cx="45720" cy="45720"/>
            </a:xfrm>
            <a:prstGeom prst="ellipse">
              <a:avLst/>
            </a:prstGeom>
            <a:grpFill/>
            <a:ln w="3175">
              <a:solidFill>
                <a:srgbClr val="942D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38349" y="1554480"/>
              <a:ext cx="45720" cy="45720"/>
            </a:xfrm>
            <a:prstGeom prst="ellipse">
              <a:avLst/>
            </a:prstGeom>
            <a:grpFill/>
            <a:ln w="3175">
              <a:solidFill>
                <a:srgbClr val="942D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955824" y="1554480"/>
              <a:ext cx="45720" cy="45720"/>
            </a:xfrm>
            <a:prstGeom prst="ellipse">
              <a:avLst/>
            </a:prstGeom>
            <a:grpFill/>
            <a:ln w="3175">
              <a:solidFill>
                <a:srgbClr val="942D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73299" y="1554480"/>
              <a:ext cx="45720" cy="45720"/>
            </a:xfrm>
            <a:prstGeom prst="ellipse">
              <a:avLst/>
            </a:prstGeom>
            <a:grpFill/>
            <a:ln w="3175">
              <a:solidFill>
                <a:srgbClr val="942D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8220" y="1527810"/>
            <a:ext cx="11320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Proceedings of the Twenty-Eighth International Joint Conference on Artificial Intelligence (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IJCAI-19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155" y="2615565"/>
            <a:ext cx="11236960" cy="2086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99"/>
          <a:stretch>
            <a:fillRect/>
          </a:stretch>
        </p:blipFill>
        <p:spPr>
          <a:xfrm>
            <a:off x="7487" y="-11"/>
            <a:ext cx="7074034" cy="68732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7081521" cy="6868477"/>
          </a:xfrm>
          <a:prstGeom prst="rect">
            <a:avLst/>
          </a:prstGeom>
          <a:gradFill>
            <a:gsLst>
              <a:gs pos="66000">
                <a:schemeClr val="bg1">
                  <a:lumMod val="50000"/>
                  <a:alpha val="38000"/>
                </a:schemeClr>
              </a:gs>
              <a:gs pos="0">
                <a:schemeClr val="accent1">
                  <a:lumMod val="5000"/>
                  <a:lumOff val="95000"/>
                  <a:alpha val="27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32874" y="575746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目录页</a:t>
            </a:r>
            <a:endParaRPr lang="zh-CN" altLang="en-US" sz="32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44699" y="5264465"/>
            <a:ext cx="1224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</a:t>
            </a:r>
            <a:endParaRPr lang="zh-CN" alt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772400" y="1290320"/>
            <a:ext cx="812800" cy="812800"/>
          </a:xfrm>
          <a:prstGeom prst="ellipse">
            <a:avLst/>
          </a:prstGeom>
          <a:solidFill>
            <a:srgbClr val="2B4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490" y="1502410"/>
            <a:ext cx="388620" cy="38862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7772400" y="2503448"/>
            <a:ext cx="812800" cy="812800"/>
          </a:xfrm>
          <a:prstGeom prst="ellipse">
            <a:avLst/>
          </a:pr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49" y="2748697"/>
            <a:ext cx="322302" cy="322302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7772400" y="3716576"/>
            <a:ext cx="812800" cy="812800"/>
          </a:xfrm>
          <a:prstGeom prst="ellipse">
            <a:avLst/>
          </a:prstGeom>
          <a:solidFill>
            <a:srgbClr val="706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471" y="3962647"/>
            <a:ext cx="320659" cy="320659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7772400" y="4929704"/>
            <a:ext cx="812800" cy="812800"/>
          </a:xfrm>
          <a:prstGeom prst="ellipse">
            <a:avLst/>
          </a:prstGeom>
          <a:solidFill>
            <a:srgbClr val="33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473" y="5191777"/>
            <a:ext cx="288654" cy="28865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783296" y="1435110"/>
            <a:ext cx="27444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DenseTCN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简述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783296" y="2648238"/>
            <a:ext cx="27444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DenseTCN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83296" y="386136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实验效果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783296" y="5074494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9" name="Rectangle 72"/>
          <p:cNvSpPr>
            <a:spLocks noChangeArrowheads="1"/>
          </p:cNvSpPr>
          <p:nvPr/>
        </p:nvSpPr>
        <p:spPr bwMode="auto">
          <a:xfrm>
            <a:off x="1194435" y="2885440"/>
            <a:ext cx="5710555" cy="24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手语翻译</a:t>
            </a:r>
            <a:r>
              <a:rPr lang="zh-CN" altLang="en-US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SLT</a:t>
            </a:r>
            <a:r>
              <a:rPr lang="zh-CN" altLang="en-US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</a:t>
            </a:r>
            <a:r>
              <a:rPr lang="en-US" altLang="zh-CN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的目的是将一个手语视频翻译成自然语言，因为在句子标签的视觉动作和文本单词之间没有精确的映射关系，</a:t>
            </a:r>
            <a:r>
              <a:rPr lang="zh-CN" altLang="en-US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所以</a:t>
            </a:r>
            <a:r>
              <a:rPr lang="en-US" altLang="zh-CN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一个弱监督的任务</a:t>
            </a:r>
            <a:r>
              <a:rPr lang="zh-CN" altLang="en-US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r>
              <a:rPr lang="en-US" altLang="zh-CN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为了对齐手语动作并将其自动翻译成相应的单词，本文提出了一种密集时间卷积网络，称为</a:t>
            </a:r>
            <a:r>
              <a:rPr lang="en-US" altLang="zh-CN" sz="20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DenseTCN</a:t>
            </a:r>
            <a:r>
              <a:rPr lang="en-US" altLang="zh-CN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lang="en-US" altLang="zh-CN" sz="20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952560" y="583883"/>
            <a:ext cx="22993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DenseTCN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924800" y="4222750"/>
            <a:ext cx="3291840" cy="1548765"/>
            <a:chOff x="12480" y="6650"/>
            <a:chExt cx="5184" cy="2439"/>
          </a:xfrm>
        </p:grpSpPr>
        <p:sp>
          <p:nvSpPr>
            <p:cNvPr id="5" name="Rounded Rectangle 73"/>
            <p:cNvSpPr/>
            <p:nvPr/>
          </p:nvSpPr>
          <p:spPr>
            <a:xfrm>
              <a:off x="12480" y="6650"/>
              <a:ext cx="5185" cy="388"/>
            </a:xfrm>
            <a:prstGeom prst="roundRect">
              <a:avLst/>
            </a:prstGeom>
            <a:noFill/>
            <a:ln>
              <a:solidFill>
                <a:srgbClr val="2B4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" name="Rounded Rectangle 74"/>
            <p:cNvSpPr/>
            <p:nvPr/>
          </p:nvSpPr>
          <p:spPr>
            <a:xfrm>
              <a:off x="12480" y="6650"/>
              <a:ext cx="3888" cy="388"/>
            </a:xfrm>
            <a:prstGeom prst="roundRect">
              <a:avLst/>
            </a:prstGeom>
            <a:solidFill>
              <a:srgbClr val="2B4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>
                <a:solidFill>
                  <a:schemeClr val="bg1"/>
                </a:solidFill>
                <a:ea typeface="Roboto" panose="02000000000000000000" pitchFamily="2" charset="0"/>
              </a:endParaRPr>
            </a:p>
          </p:txBody>
        </p:sp>
        <p:sp>
          <p:nvSpPr>
            <p:cNvPr id="7" name="Rounded Rectangle 75"/>
            <p:cNvSpPr/>
            <p:nvPr/>
          </p:nvSpPr>
          <p:spPr>
            <a:xfrm>
              <a:off x="12480" y="7338"/>
              <a:ext cx="5185" cy="385"/>
            </a:xfrm>
            <a:prstGeom prst="roundRect">
              <a:avLst/>
            </a:prstGeom>
            <a:noFill/>
            <a:ln>
              <a:solidFill>
                <a:srgbClr val="942D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" name="Rounded Rectangle 76"/>
            <p:cNvSpPr/>
            <p:nvPr/>
          </p:nvSpPr>
          <p:spPr>
            <a:xfrm>
              <a:off x="12480" y="7338"/>
              <a:ext cx="4320" cy="385"/>
            </a:xfrm>
            <a:prstGeom prst="roundRect">
              <a:avLst/>
            </a:prstGeom>
            <a:solidFill>
              <a:srgbClr val="942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>
                <a:solidFill>
                  <a:schemeClr val="bg1"/>
                </a:solidFill>
                <a:ea typeface="Roboto" panose="02000000000000000000" pitchFamily="2" charset="0"/>
              </a:endParaRPr>
            </a:p>
          </p:txBody>
        </p:sp>
        <p:sp>
          <p:nvSpPr>
            <p:cNvPr id="9" name="Rounded Rectangle 77"/>
            <p:cNvSpPr/>
            <p:nvPr/>
          </p:nvSpPr>
          <p:spPr>
            <a:xfrm>
              <a:off x="12480" y="8023"/>
              <a:ext cx="5185" cy="385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" name="Rounded Rectangle 78"/>
            <p:cNvSpPr/>
            <p:nvPr/>
          </p:nvSpPr>
          <p:spPr>
            <a:xfrm>
              <a:off x="12480" y="8023"/>
              <a:ext cx="2160" cy="38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>
                <a:solidFill>
                  <a:schemeClr val="bg1"/>
                </a:solidFill>
                <a:ea typeface="Roboto" panose="02000000000000000000" pitchFamily="2" charset="0"/>
              </a:endParaRPr>
            </a:p>
          </p:txBody>
        </p:sp>
        <p:sp>
          <p:nvSpPr>
            <p:cNvPr id="11" name="Rounded Rectangle 79"/>
            <p:cNvSpPr/>
            <p:nvPr/>
          </p:nvSpPr>
          <p:spPr>
            <a:xfrm>
              <a:off x="12480" y="8705"/>
              <a:ext cx="5185" cy="385"/>
            </a:xfrm>
            <a:prstGeom prst="roundRect">
              <a:avLst/>
            </a:prstGeom>
            <a:noFill/>
            <a:ln>
              <a:solidFill>
                <a:srgbClr val="706D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2" name="Rounded Rectangle 80"/>
            <p:cNvSpPr/>
            <p:nvPr/>
          </p:nvSpPr>
          <p:spPr>
            <a:xfrm>
              <a:off x="12480" y="8705"/>
              <a:ext cx="3168" cy="385"/>
            </a:xfrm>
            <a:prstGeom prst="roundRect">
              <a:avLst/>
            </a:prstGeom>
            <a:solidFill>
              <a:srgbClr val="706D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>
                <a:solidFill>
                  <a:schemeClr val="bg1"/>
                </a:solidFill>
                <a:ea typeface="Roboto" panose="02000000000000000000" pitchFamily="2" charset="0"/>
              </a:endParaRPr>
            </a:p>
          </p:txBody>
        </p:sp>
      </p:grpSp>
    </p:spTree>
  </p:cSld>
  <p:clrMapOvr>
    <a:masterClrMapping/>
  </p:clrMapOvr>
  <p:transition spd="med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38605" y="1767205"/>
            <a:ext cx="91147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DenseaTCN在翻译过程中使用3D-CNN进行视觉表达，设计了一个时间卷积(TC)运算，计算n个相邻特征，以捕获每个卷积层的局部内容。然后，将TC扩展为密集的层次结构，并使用它来学习全局模式上下文。在k</a:t>
            </a:r>
            <a:r>
              <a:rPr lang="en-US" altLang="zh-CN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th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TC层中将前面各层的输出集成在一起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短期和长期顺序学习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角度解决SLT问题。最后，采用CTC找到输入和目标序列之间各种对齐距离的概率之和最大的解码句子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，为序列到序列学习提供了一种端到端训练策略，通过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丢失和融合策略学习特征分类并生成翻译句子。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952560" y="583883"/>
            <a:ext cx="22993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DenseTCN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555" y="1167765"/>
            <a:ext cx="9712325" cy="329692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952560" y="583883"/>
            <a:ext cx="35185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DenseTCN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结构图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11555" y="4464685"/>
            <a:ext cx="1005840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SLT</a:t>
            </a:r>
            <a:r>
              <a:rPr lang="zh-CN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的求解包含两个子过程：特征提取和序列平移。</a:t>
            </a:r>
            <a:endParaRPr lang="zh-CN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通过3D</a:t>
            </a:r>
            <a:r>
              <a:rPr lang="en-US" altLang="zh-CN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</a:t>
            </a:r>
            <a:r>
              <a:rPr lang="zh-CN" alt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NN将视频分割成片段并提取其特征。从数据集中连续的原始帧中同时获取序列信息和空间信息。在此基础上，提出了一种用于计算不同接受域相邻特征的多层TC结构。将前面各层的输出串联起来，作为当前计算层的输入。</a:t>
            </a:r>
            <a:endParaRPr lang="zh-CN" altLang="en-US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在训练阶段，使用CTC来学习各TC层中译文和真实句子之间的关系。将所有FC层的输出与CTC相结合来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学习视觉序列的层次化视图</a:t>
            </a:r>
            <a:r>
              <a:rPr lang="zh-CN" alt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。然后利用该组合对网络的整体参数进行优化。</a:t>
            </a:r>
            <a:endParaRPr lang="zh-CN" altLang="en-US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在测试阶段，采用贪婪译码器和融合策略寻找更可靠的句子。</a:t>
            </a:r>
            <a:endParaRPr lang="zh-CN" altLang="en-US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555" y="1167765"/>
            <a:ext cx="9712325" cy="329692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952560" y="583883"/>
            <a:ext cx="35185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DenseTCN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结构图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11555" y="4846320"/>
            <a:ext cx="100584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简单的说，DenseTCN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通过3D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CNN将视频分割成片段并提取其特征，在多粒度TC层下嵌入转置特征矩阵，</a:t>
            </a:r>
            <a:r>
              <a:rPr lang="zh-CN" altLang="en-US"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通过TC操作对特征矩阵的短期和长期顺序学习，然后输入到CTC进行学习转换。</a:t>
            </a:r>
            <a:endParaRPr lang="zh-CN" altLang="en-US" sz="2000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-9525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0" y="1224280"/>
            <a:ext cx="7708900" cy="440944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952560" y="583883"/>
            <a:ext cx="284289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k</a:t>
            </a:r>
            <a:r>
              <a:rPr lang="en-US" altLang="zh-CN" sz="3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th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TC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操作过程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56329" name="Rectangle 72"/>
          <p:cNvSpPr>
            <a:spLocks noChangeArrowheads="1"/>
          </p:cNvSpPr>
          <p:nvPr/>
        </p:nvSpPr>
        <p:spPr bwMode="auto">
          <a:xfrm>
            <a:off x="952500" y="1322070"/>
            <a:ext cx="3343910" cy="569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'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维上的M个时间特征构成的特征矩阵作为输入，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这个矩阵是从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</a:t>
            </a:r>
            <a:r>
              <a:rPr lang="en-US" altLang="zh-CN" sz="2000" baseline="30000">
                <a:solidFill>
                  <a:schemeClr val="bg1">
                    <a:lumMod val="8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th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到</a:t>
            </a:r>
            <a:r>
              <a:rPr lang="en-US" altLang="zh-CN" sz="2000">
                <a:solidFill>
                  <a:schemeClr val="bg1">
                    <a:lumMod val="8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(k-1)</a:t>
            </a:r>
            <a:r>
              <a:rPr lang="en-US" altLang="zh-CN" sz="2000" baseline="30000">
                <a:solidFill>
                  <a:schemeClr val="bg1">
                    <a:lumMod val="8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th</a:t>
            </a:r>
            <a:r>
              <a:rPr lang="zh-CN" altLang="en-US" sz="2000">
                <a:solidFill>
                  <a:schemeClr val="bg1">
                    <a:lumMod val="8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串联的输出</a:t>
            </a:r>
            <a:endParaRPr lang="zh-CN" altLang="en-US" sz="2000">
              <a:solidFill>
                <a:schemeClr val="bg1">
                  <a:lumMod val="8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利用滤波器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(q)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从输入中获取动态视觉信息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计算n项相邻特征</a:t>
            </a:r>
            <a:endParaRPr lang="zh-CN" altLang="en-US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=3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代表每次计算只涉及跨越时间维度的3个相邻特征</a:t>
            </a:r>
            <a:endParaRPr lang="zh-CN" altLang="en-US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将所有滤波后的输出串联成一个矩阵作为kthTC层的输出</a:t>
            </a:r>
            <a:endParaRPr lang="zh-CN" altLang="en-US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33165 w 12192000"/>
              <a:gd name="connsiteY5" fmla="*/ 142043 h 6858000"/>
              <a:gd name="connsiteX6" fmla="*/ 133165 w 12192000"/>
              <a:gd name="connsiteY6" fmla="*/ 6711518 h 6858000"/>
              <a:gd name="connsiteX7" fmla="*/ 12029243 w 12192000"/>
              <a:gd name="connsiteY7" fmla="*/ 6711518 h 6858000"/>
              <a:gd name="connsiteX8" fmla="*/ 12029243 w 12192000"/>
              <a:gd name="connsiteY8" fmla="*/ 142043 h 6858000"/>
              <a:gd name="connsiteX9" fmla="*/ 133165 w 12192000"/>
              <a:gd name="connsiteY9" fmla="*/ 142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33165" y="142043"/>
                </a:moveTo>
                <a:lnTo>
                  <a:pt x="133165" y="6711518"/>
                </a:lnTo>
                <a:lnTo>
                  <a:pt x="12029243" y="6711518"/>
                </a:lnTo>
                <a:lnTo>
                  <a:pt x="12029243" y="142043"/>
                </a:lnTo>
                <a:lnTo>
                  <a:pt x="133165" y="142043"/>
                </a:lnTo>
                <a:close/>
              </a:path>
            </a:pathLst>
          </a:custGeom>
          <a:solidFill>
            <a:srgbClr val="94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5660" y="1595120"/>
            <a:ext cx="5831840" cy="366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952500" y="1595120"/>
            <a:ext cx="496316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endParaRPr lang="en-US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PHOENIX</a:t>
            </a:r>
            <a:endParaRPr lang="en-US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</a:t>
            </a:r>
            <a:r>
              <a:rPr lang="zh-CN" alt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德语连续手语数据集；</a:t>
            </a:r>
            <a:endParaRPr lang="zh-CN" altLang="en-US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</a:t>
            </a:r>
            <a:r>
              <a:rPr lang="zh-CN" alt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凤凰卫视新闻和天气预报播放德语手语翻译；</a:t>
            </a:r>
            <a:endParaRPr lang="zh-CN" altLang="en-US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包含由9个</a:t>
            </a:r>
            <a:r>
              <a:rPr lang="zh-CN" alt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手语翻译员翻译</a:t>
            </a:r>
            <a:r>
              <a:rPr lang="en-US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的6841个视频，每个视频用一个相关的句子来显示。</a:t>
            </a:r>
            <a:endParaRPr lang="en-US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USTC-ConSents</a:t>
            </a:r>
            <a:endParaRPr 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中文连续手语数据集；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由50名手语翻译员翻译的100句汉语日常用语的视频；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</a:t>
            </a:r>
            <a:endParaRPr 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</a:t>
            </a:r>
            <a:endParaRPr lang="en-US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952560" y="583883"/>
            <a:ext cx="14020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数据集</a:t>
            </a:r>
            <a:endParaRPr 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2026</Words>
  <Application>WPS 演示</Application>
  <PresentationFormat>宽屏</PresentationFormat>
  <Paragraphs>96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Microsoft YaHei UI</vt:lpstr>
      <vt:lpstr>华文楷体</vt:lpstr>
      <vt:lpstr>Segoe UI</vt:lpstr>
      <vt:lpstr>微软雅黑</vt:lpstr>
      <vt:lpstr>Open Sans</vt:lpstr>
      <vt:lpstr>Segoe Print</vt:lpstr>
      <vt:lpstr>Roboto</vt:lpstr>
      <vt:lpstr>Arial Unicode MS</vt:lpstr>
      <vt:lpstr>Calibri Light</vt:lpstr>
      <vt:lpstr>Wide Latin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creator>BOSSPPT 2017-2018</dc:creator>
  <cp:keywords>BOSSPPT顶尖职业文案</cp:keywords>
  <dc:description>BOSSPPT致力于提供高质量，有品质的模板，拒绝垃圾模板！
本模板由bossppt设计师制作或制作师二次制作整理，bossppt为此花费了大量心血。
如果非本店购买，请直接向盗版店进行索赔。
本店淘宝唯一购买网址：https://chinappt.taobao.com</dc:description>
  <dc:subject>BOSSPPT 2017-2018</dc:subject>
  <cp:category>店铺： BOSSPPT顶尖职业文案</cp:category>
  <cp:lastModifiedBy>hp</cp:lastModifiedBy>
  <cp:revision>81</cp:revision>
  <dcterms:created xsi:type="dcterms:W3CDTF">2017-03-04T01:28:00Z</dcterms:created>
  <dcterms:modified xsi:type="dcterms:W3CDTF">2020-12-08T03:30:27Z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