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83" r:id="rId10"/>
    <p:sldId id="284" r:id="rId11"/>
    <p:sldId id="286" r:id="rId12"/>
    <p:sldId id="267" r:id="rId13"/>
    <p:sldId id="287" r:id="rId14"/>
    <p:sldId id="288" r:id="rId15"/>
    <p:sldId id="289" r:id="rId16"/>
    <p:sldId id="290" r:id="rId17"/>
    <p:sldId id="291" r:id="rId18"/>
    <p:sldId id="280" r:id="rId19"/>
    <p:sldId id="281" r:id="rId20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DA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3" autoAdjust="0"/>
    <p:restoredTop sz="94622" autoAdjust="0"/>
  </p:normalViewPr>
  <p:slideViewPr>
    <p:cSldViewPr>
      <p:cViewPr varScale="1">
        <p:scale>
          <a:sx n="76" d="100"/>
          <a:sy n="76" d="100"/>
        </p:scale>
        <p:origin x="120" y="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9AA80-F363-473F-AB03-22BBE97299E6}" type="doc">
      <dgm:prSet loTypeId="urn:microsoft.com/office/officeart/2005/8/layout/chevron1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DD630F25-D910-49F7-A4A6-ECB248722D3B}">
      <dgm:prSet phldrT="[文本]"/>
      <dgm:spPr/>
      <dgm:t>
        <a:bodyPr/>
        <a:lstStyle/>
        <a:p>
          <a:r>
            <a:rPr lang="zh-CN" altLang="en-US" dirty="0"/>
            <a:t>构建会话图</a:t>
          </a:r>
        </a:p>
      </dgm:t>
    </dgm:pt>
    <dgm:pt modelId="{E7354080-E3C2-473D-9E83-F8303B992469}" type="parTrans" cxnId="{14665F7F-4921-4F52-8BAD-031DB64E351C}">
      <dgm:prSet/>
      <dgm:spPr/>
      <dgm:t>
        <a:bodyPr/>
        <a:lstStyle/>
        <a:p>
          <a:endParaRPr lang="zh-CN" altLang="en-US"/>
        </a:p>
      </dgm:t>
    </dgm:pt>
    <dgm:pt modelId="{797C6CBD-3A9C-47EB-A165-91E3F2AC8E8B}" type="sibTrans" cxnId="{14665F7F-4921-4F52-8BAD-031DB64E351C}">
      <dgm:prSet/>
      <dgm:spPr/>
      <dgm:t>
        <a:bodyPr/>
        <a:lstStyle/>
        <a:p>
          <a:endParaRPr lang="zh-CN" altLang="en-US"/>
        </a:p>
      </dgm:t>
    </dgm:pt>
    <dgm:pt modelId="{8C15091E-85AE-45E1-9718-E08B499A6D24}">
      <dgm:prSet phldrT="[文本]"/>
      <dgm:spPr/>
      <dgm:t>
        <a:bodyPr/>
        <a:lstStyle/>
        <a:p>
          <a:r>
            <a:rPr lang="zh-CN" altLang="en-US" dirty="0"/>
            <a:t>学习结点表示</a:t>
          </a:r>
        </a:p>
      </dgm:t>
    </dgm:pt>
    <dgm:pt modelId="{8D268A90-7D75-493B-B1D5-980D6EB058AB}" type="parTrans" cxnId="{DD51B120-F3F9-414B-9954-BBB4100AE38E}">
      <dgm:prSet/>
      <dgm:spPr/>
      <dgm:t>
        <a:bodyPr/>
        <a:lstStyle/>
        <a:p>
          <a:endParaRPr lang="zh-CN" altLang="en-US"/>
        </a:p>
      </dgm:t>
    </dgm:pt>
    <dgm:pt modelId="{C868A758-F099-4EC5-96A8-A93947D3A830}" type="sibTrans" cxnId="{DD51B120-F3F9-414B-9954-BBB4100AE38E}">
      <dgm:prSet/>
      <dgm:spPr/>
      <dgm:t>
        <a:bodyPr/>
        <a:lstStyle/>
        <a:p>
          <a:endParaRPr lang="zh-CN" altLang="en-US"/>
        </a:p>
      </dgm:t>
    </dgm:pt>
    <dgm:pt modelId="{FB2F0CEF-E22C-4F70-B110-A04140014F96}">
      <dgm:prSet phldrT="[文本]"/>
      <dgm:spPr/>
      <dgm:t>
        <a:bodyPr/>
        <a:lstStyle/>
        <a:p>
          <a:r>
            <a:rPr lang="zh-CN" altLang="en-US" dirty="0"/>
            <a:t>产生会话表示</a:t>
          </a:r>
        </a:p>
      </dgm:t>
    </dgm:pt>
    <dgm:pt modelId="{8A1D73EB-951C-44F4-A56A-7F70EBCCB5AC}" type="parTrans" cxnId="{EAE001B5-BC09-461F-AD25-F1A798BEE352}">
      <dgm:prSet/>
      <dgm:spPr/>
      <dgm:t>
        <a:bodyPr/>
        <a:lstStyle/>
        <a:p>
          <a:endParaRPr lang="zh-CN" altLang="en-US"/>
        </a:p>
      </dgm:t>
    </dgm:pt>
    <dgm:pt modelId="{DE991F24-B8C0-4065-ACE0-986597AC39CC}" type="sibTrans" cxnId="{EAE001B5-BC09-461F-AD25-F1A798BEE352}">
      <dgm:prSet/>
      <dgm:spPr/>
      <dgm:t>
        <a:bodyPr/>
        <a:lstStyle/>
        <a:p>
          <a:endParaRPr lang="zh-CN" altLang="en-US"/>
        </a:p>
      </dgm:t>
    </dgm:pt>
    <dgm:pt modelId="{816EB76E-60D6-4506-B1A0-ECFA18AA537F}">
      <dgm:prSet phldrT="[文本]"/>
      <dgm:spPr/>
      <dgm:t>
        <a:bodyPr/>
        <a:lstStyle/>
        <a:p>
          <a:r>
            <a:rPr lang="zh-CN" altLang="en-US" dirty="0"/>
            <a:t>生成推荐</a:t>
          </a:r>
        </a:p>
      </dgm:t>
    </dgm:pt>
    <dgm:pt modelId="{C1D56B2D-02BF-4639-A812-F0428E468780}" type="parTrans" cxnId="{10E9231B-F100-4B59-817A-C2492E8CF431}">
      <dgm:prSet/>
      <dgm:spPr/>
      <dgm:t>
        <a:bodyPr/>
        <a:lstStyle/>
        <a:p>
          <a:endParaRPr lang="zh-CN" altLang="en-US"/>
        </a:p>
      </dgm:t>
    </dgm:pt>
    <dgm:pt modelId="{5EE85B4D-94C5-4FAF-8FA4-F0732FB34DE7}" type="sibTrans" cxnId="{10E9231B-F100-4B59-817A-C2492E8CF431}">
      <dgm:prSet/>
      <dgm:spPr/>
      <dgm:t>
        <a:bodyPr/>
        <a:lstStyle/>
        <a:p>
          <a:endParaRPr lang="zh-CN" altLang="en-US"/>
        </a:p>
      </dgm:t>
    </dgm:pt>
    <dgm:pt modelId="{1C8C31BE-FB81-4E3B-BF07-09B8DA7F415B}" type="pres">
      <dgm:prSet presAssocID="{9CF9AA80-F363-473F-AB03-22BBE97299E6}" presName="Name0" presStyleCnt="0">
        <dgm:presLayoutVars>
          <dgm:dir/>
          <dgm:animLvl val="lvl"/>
          <dgm:resizeHandles val="exact"/>
        </dgm:presLayoutVars>
      </dgm:prSet>
      <dgm:spPr/>
    </dgm:pt>
    <dgm:pt modelId="{F7105F57-B634-44FB-8E4E-2913BF064C98}" type="pres">
      <dgm:prSet presAssocID="{DD630F25-D910-49F7-A4A6-ECB248722D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11533E-B32A-4AFD-A295-96D7E85E0843}" type="pres">
      <dgm:prSet presAssocID="{797C6CBD-3A9C-47EB-A165-91E3F2AC8E8B}" presName="parTxOnlySpace" presStyleCnt="0"/>
      <dgm:spPr/>
    </dgm:pt>
    <dgm:pt modelId="{F3A635C9-AB24-4186-9823-CD1C6C1B2138}" type="pres">
      <dgm:prSet presAssocID="{8C15091E-85AE-45E1-9718-E08B499A6D2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09A6A64-7A28-4A35-B935-B9C8AA4FD7D5}" type="pres">
      <dgm:prSet presAssocID="{C868A758-F099-4EC5-96A8-A93947D3A830}" presName="parTxOnlySpace" presStyleCnt="0"/>
      <dgm:spPr/>
    </dgm:pt>
    <dgm:pt modelId="{3805BB48-19B5-4FE1-97DB-FBDF08C6E147}" type="pres">
      <dgm:prSet presAssocID="{FB2F0CEF-E22C-4F70-B110-A04140014F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A787521-E9DE-4E31-AB67-FC9070D1B335}" type="pres">
      <dgm:prSet presAssocID="{DE991F24-B8C0-4065-ACE0-986597AC39CC}" presName="parTxOnlySpace" presStyleCnt="0"/>
      <dgm:spPr/>
    </dgm:pt>
    <dgm:pt modelId="{AC601D3D-DA3E-4E7F-9DD3-C1297D92D9AB}" type="pres">
      <dgm:prSet presAssocID="{816EB76E-60D6-4506-B1A0-ECFA18AA537F}" presName="parTxOnly" presStyleLbl="node1" presStyleIdx="3" presStyleCnt="4" custLinFactX="12736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10E9231B-F100-4B59-817A-C2492E8CF431}" srcId="{9CF9AA80-F363-473F-AB03-22BBE97299E6}" destId="{816EB76E-60D6-4506-B1A0-ECFA18AA537F}" srcOrd="3" destOrd="0" parTransId="{C1D56B2D-02BF-4639-A812-F0428E468780}" sibTransId="{5EE85B4D-94C5-4FAF-8FA4-F0732FB34DE7}"/>
    <dgm:cxn modelId="{DD51B120-F3F9-414B-9954-BBB4100AE38E}" srcId="{9CF9AA80-F363-473F-AB03-22BBE97299E6}" destId="{8C15091E-85AE-45E1-9718-E08B499A6D24}" srcOrd="1" destOrd="0" parTransId="{8D268A90-7D75-493B-B1D5-980D6EB058AB}" sibTransId="{C868A758-F099-4EC5-96A8-A93947D3A830}"/>
    <dgm:cxn modelId="{A0E49E2F-B308-4619-AB24-EB5637745790}" type="presOf" srcId="{DD630F25-D910-49F7-A4A6-ECB248722D3B}" destId="{F7105F57-B634-44FB-8E4E-2913BF064C98}" srcOrd="0" destOrd="0" presId="urn:microsoft.com/office/officeart/2005/8/layout/chevron1"/>
    <dgm:cxn modelId="{D8715C39-FC42-4CCA-8010-84A778CFB609}" type="presOf" srcId="{FB2F0CEF-E22C-4F70-B110-A04140014F96}" destId="{3805BB48-19B5-4FE1-97DB-FBDF08C6E147}" srcOrd="0" destOrd="0" presId="urn:microsoft.com/office/officeart/2005/8/layout/chevron1"/>
    <dgm:cxn modelId="{14665F7F-4921-4F52-8BAD-031DB64E351C}" srcId="{9CF9AA80-F363-473F-AB03-22BBE97299E6}" destId="{DD630F25-D910-49F7-A4A6-ECB248722D3B}" srcOrd="0" destOrd="0" parTransId="{E7354080-E3C2-473D-9E83-F8303B992469}" sibTransId="{797C6CBD-3A9C-47EB-A165-91E3F2AC8E8B}"/>
    <dgm:cxn modelId="{B671228B-6E80-4244-A5C3-5961B569BD1D}" type="presOf" srcId="{816EB76E-60D6-4506-B1A0-ECFA18AA537F}" destId="{AC601D3D-DA3E-4E7F-9DD3-C1297D92D9AB}" srcOrd="0" destOrd="0" presId="urn:microsoft.com/office/officeart/2005/8/layout/chevron1"/>
    <dgm:cxn modelId="{EAE001B5-BC09-461F-AD25-F1A798BEE352}" srcId="{9CF9AA80-F363-473F-AB03-22BBE97299E6}" destId="{FB2F0CEF-E22C-4F70-B110-A04140014F96}" srcOrd="2" destOrd="0" parTransId="{8A1D73EB-951C-44F4-A56A-7F70EBCCB5AC}" sibTransId="{DE991F24-B8C0-4065-ACE0-986597AC39CC}"/>
    <dgm:cxn modelId="{7ACC80EC-B681-424E-A1C8-14AA93639489}" type="presOf" srcId="{8C15091E-85AE-45E1-9718-E08B499A6D24}" destId="{F3A635C9-AB24-4186-9823-CD1C6C1B2138}" srcOrd="0" destOrd="0" presId="urn:microsoft.com/office/officeart/2005/8/layout/chevron1"/>
    <dgm:cxn modelId="{ABC110F1-347A-4FE9-A984-0AFA8546EB09}" type="presOf" srcId="{9CF9AA80-F363-473F-AB03-22BBE97299E6}" destId="{1C8C31BE-FB81-4E3B-BF07-09B8DA7F415B}" srcOrd="0" destOrd="0" presId="urn:microsoft.com/office/officeart/2005/8/layout/chevron1"/>
    <dgm:cxn modelId="{32569AD9-E0AD-45A4-93BC-6CCCF1EFC3DA}" type="presParOf" srcId="{1C8C31BE-FB81-4E3B-BF07-09B8DA7F415B}" destId="{F7105F57-B634-44FB-8E4E-2913BF064C98}" srcOrd="0" destOrd="0" presId="urn:microsoft.com/office/officeart/2005/8/layout/chevron1"/>
    <dgm:cxn modelId="{18F09B58-16D3-4C2D-AD07-C90513808F63}" type="presParOf" srcId="{1C8C31BE-FB81-4E3B-BF07-09B8DA7F415B}" destId="{5711533E-B32A-4AFD-A295-96D7E85E0843}" srcOrd="1" destOrd="0" presId="urn:microsoft.com/office/officeart/2005/8/layout/chevron1"/>
    <dgm:cxn modelId="{8CAB2F1A-A5A8-4B3C-86D6-43894CFA7BDF}" type="presParOf" srcId="{1C8C31BE-FB81-4E3B-BF07-09B8DA7F415B}" destId="{F3A635C9-AB24-4186-9823-CD1C6C1B2138}" srcOrd="2" destOrd="0" presId="urn:microsoft.com/office/officeart/2005/8/layout/chevron1"/>
    <dgm:cxn modelId="{AC2E6245-F51C-458F-B48A-138A3D6493E1}" type="presParOf" srcId="{1C8C31BE-FB81-4E3B-BF07-09B8DA7F415B}" destId="{C09A6A64-7A28-4A35-B935-B9C8AA4FD7D5}" srcOrd="3" destOrd="0" presId="urn:microsoft.com/office/officeart/2005/8/layout/chevron1"/>
    <dgm:cxn modelId="{5CD1C027-11E2-41AF-A1CB-64CB9DE6108F}" type="presParOf" srcId="{1C8C31BE-FB81-4E3B-BF07-09B8DA7F415B}" destId="{3805BB48-19B5-4FE1-97DB-FBDF08C6E147}" srcOrd="4" destOrd="0" presId="urn:microsoft.com/office/officeart/2005/8/layout/chevron1"/>
    <dgm:cxn modelId="{71027A7E-8045-44BC-AAC0-361754E19318}" type="presParOf" srcId="{1C8C31BE-FB81-4E3B-BF07-09B8DA7F415B}" destId="{CA787521-E9DE-4E31-AB67-FC9070D1B335}" srcOrd="5" destOrd="0" presId="urn:microsoft.com/office/officeart/2005/8/layout/chevron1"/>
    <dgm:cxn modelId="{B05C5995-6A19-4F01-9037-28EA3DF73CFB}" type="presParOf" srcId="{1C8C31BE-FB81-4E3B-BF07-09B8DA7F415B}" destId="{AC601D3D-DA3E-4E7F-9DD3-C1297D92D9A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05F57-B634-44FB-8E4E-2913BF064C98}">
      <dsp:nvSpPr>
        <dsp:cNvPr id="0" name=""/>
        <dsp:cNvSpPr/>
      </dsp:nvSpPr>
      <dsp:spPr>
        <a:xfrm>
          <a:off x="3888" y="0"/>
          <a:ext cx="2263303" cy="609600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构建会话图</a:t>
          </a:r>
        </a:p>
      </dsp:txBody>
      <dsp:txXfrm>
        <a:off x="308688" y="0"/>
        <a:ext cx="1653703" cy="609600"/>
      </dsp:txXfrm>
    </dsp:sp>
    <dsp:sp modelId="{F3A635C9-AB24-4186-9823-CD1C6C1B2138}">
      <dsp:nvSpPr>
        <dsp:cNvPr id="0" name=""/>
        <dsp:cNvSpPr/>
      </dsp:nvSpPr>
      <dsp:spPr>
        <a:xfrm>
          <a:off x="2040861" y="0"/>
          <a:ext cx="2263303" cy="609600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学习结点表示</a:t>
          </a:r>
        </a:p>
      </dsp:txBody>
      <dsp:txXfrm>
        <a:off x="2345661" y="0"/>
        <a:ext cx="1653703" cy="609600"/>
      </dsp:txXfrm>
    </dsp:sp>
    <dsp:sp modelId="{3805BB48-19B5-4FE1-97DB-FBDF08C6E147}">
      <dsp:nvSpPr>
        <dsp:cNvPr id="0" name=""/>
        <dsp:cNvSpPr/>
      </dsp:nvSpPr>
      <dsp:spPr>
        <a:xfrm>
          <a:off x="4077834" y="0"/>
          <a:ext cx="2263303" cy="609600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产生会话表示</a:t>
          </a:r>
        </a:p>
      </dsp:txBody>
      <dsp:txXfrm>
        <a:off x="4382634" y="0"/>
        <a:ext cx="1653703" cy="609600"/>
      </dsp:txXfrm>
    </dsp:sp>
    <dsp:sp modelId="{AC601D3D-DA3E-4E7F-9DD3-C1297D92D9AB}">
      <dsp:nvSpPr>
        <dsp:cNvPr id="0" name=""/>
        <dsp:cNvSpPr/>
      </dsp:nvSpPr>
      <dsp:spPr>
        <a:xfrm>
          <a:off x="6118695" y="0"/>
          <a:ext cx="2263303" cy="609600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生成推荐</a:t>
          </a:r>
        </a:p>
      </dsp:txBody>
      <dsp:txXfrm>
        <a:off x="6423495" y="0"/>
        <a:ext cx="1653703" cy="60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"/>
            <a:ext cx="3786277" cy="5561663"/>
            <a:chOff x="0" y="68"/>
            <a:chExt cx="3786277" cy="5561663"/>
          </a:xfrm>
        </p:grpSpPr>
        <p:sp>
          <p:nvSpPr>
            <p:cNvPr id="3" name="Freeform 2"/>
            <p:cNvSpPr/>
            <p:nvPr/>
          </p:nvSpPr>
          <p:spPr>
            <a:xfrm rot="10800000">
              <a:off x="12700" y="68"/>
              <a:ext cx="2081133" cy="2210704"/>
            </a:xfrm>
            <a:custGeom>
              <a:avLst/>
              <a:gdLst/>
              <a:ahLst/>
              <a:cxnLst/>
              <a:rect l="l" t="t" r="r" b="b"/>
              <a:pathLst>
                <a:path w="2081133" h="2210704">
                  <a:moveTo>
                    <a:pt x="1040566" y="0"/>
                  </a:moveTo>
                  <a:lnTo>
                    <a:pt x="0" y="2210704"/>
                  </a:lnTo>
                  <a:lnTo>
                    <a:pt x="2081133" y="2210704"/>
                  </a:lnTo>
                  <a:lnTo>
                    <a:pt x="1040566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" name="Freeform 3"/>
            <p:cNvSpPr/>
            <p:nvPr/>
          </p:nvSpPr>
          <p:spPr>
            <a:xfrm rot="10800000">
              <a:off x="1574800" y="1117635"/>
              <a:ext cx="1063492" cy="1129701"/>
            </a:xfrm>
            <a:custGeom>
              <a:avLst/>
              <a:gdLst/>
              <a:ahLst/>
              <a:cxnLst/>
              <a:rect l="l" t="t" r="r" b="b"/>
              <a:pathLst>
                <a:path w="1063492" h="1129701">
                  <a:moveTo>
                    <a:pt x="531746" y="0"/>
                  </a:moveTo>
                  <a:lnTo>
                    <a:pt x="0" y="1129701"/>
                  </a:lnTo>
                  <a:lnTo>
                    <a:pt x="1063492" y="1129701"/>
                  </a:lnTo>
                  <a:lnTo>
                    <a:pt x="531746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" name="Freeform 4"/>
            <p:cNvSpPr/>
            <p:nvPr/>
          </p:nvSpPr>
          <p:spPr>
            <a:xfrm>
              <a:off x="2971800" y="749311"/>
              <a:ext cx="344577" cy="366030"/>
            </a:xfrm>
            <a:custGeom>
              <a:avLst/>
              <a:gdLst/>
              <a:ahLst/>
              <a:cxnLst/>
              <a:rect l="l" t="t" r="r" b="b"/>
              <a:pathLst>
                <a:path w="344577" h="366030">
                  <a:moveTo>
                    <a:pt x="172288" y="0"/>
                  </a:moveTo>
                  <a:lnTo>
                    <a:pt x="0" y="366030"/>
                  </a:lnTo>
                  <a:lnTo>
                    <a:pt x="344577" y="366030"/>
                  </a:lnTo>
                  <a:lnTo>
                    <a:pt x="172288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" name="Freeform 5"/>
            <p:cNvSpPr/>
            <p:nvPr/>
          </p:nvSpPr>
          <p:spPr>
            <a:xfrm rot="10800000">
              <a:off x="0" y="2197135"/>
              <a:ext cx="1063492" cy="1129701"/>
            </a:xfrm>
            <a:custGeom>
              <a:avLst/>
              <a:gdLst/>
              <a:ahLst/>
              <a:cxnLst/>
              <a:rect l="l" t="t" r="r" b="b"/>
              <a:pathLst>
                <a:path w="1063492" h="1129701">
                  <a:moveTo>
                    <a:pt x="531746" y="0"/>
                  </a:moveTo>
                  <a:lnTo>
                    <a:pt x="0" y="1129701"/>
                  </a:lnTo>
                  <a:lnTo>
                    <a:pt x="1063492" y="1129701"/>
                  </a:lnTo>
                  <a:lnTo>
                    <a:pt x="531746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520700" y="3340168"/>
              <a:ext cx="2091359" cy="2221563"/>
            </a:xfrm>
            <a:custGeom>
              <a:avLst/>
              <a:gdLst/>
              <a:ahLst/>
              <a:cxnLst/>
              <a:rect l="l" t="t" r="r" b="b"/>
              <a:pathLst>
                <a:path w="2091359" h="2221563">
                  <a:moveTo>
                    <a:pt x="1045679" y="0"/>
                  </a:moveTo>
                  <a:lnTo>
                    <a:pt x="0" y="2221563"/>
                  </a:lnTo>
                  <a:lnTo>
                    <a:pt x="2091359" y="2221563"/>
                  </a:lnTo>
                  <a:lnTo>
                    <a:pt x="1045679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16000" y="2184436"/>
              <a:ext cx="1093688" cy="1161782"/>
            </a:xfrm>
            <a:custGeom>
              <a:avLst/>
              <a:gdLst/>
              <a:ahLst/>
              <a:cxnLst/>
              <a:rect l="l" t="t" r="r" b="b"/>
              <a:pathLst>
                <a:path w="1093688" h="1161782">
                  <a:moveTo>
                    <a:pt x="546844" y="0"/>
                  </a:moveTo>
                  <a:lnTo>
                    <a:pt x="0" y="1161782"/>
                  </a:lnTo>
                  <a:lnTo>
                    <a:pt x="1093688" y="1161782"/>
                  </a:lnTo>
                  <a:lnTo>
                    <a:pt x="546844" y="0"/>
                  </a:lnTo>
                  <a:close/>
                </a:path>
              </a:pathLst>
            </a:custGeom>
            <a:solidFill>
              <a:srgbClr val="90D3F0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2095500" y="2235241"/>
              <a:ext cx="1266190" cy="1345023"/>
            </a:xfrm>
            <a:custGeom>
              <a:avLst/>
              <a:gdLst/>
              <a:ahLst/>
              <a:cxnLst/>
              <a:rect l="l" t="t" r="r" b="b"/>
              <a:pathLst>
                <a:path w="1266190" h="1345023">
                  <a:moveTo>
                    <a:pt x="633095" y="0"/>
                  </a:moveTo>
                  <a:lnTo>
                    <a:pt x="0" y="1345023"/>
                  </a:lnTo>
                  <a:lnTo>
                    <a:pt x="1266190" y="1345023"/>
                  </a:lnTo>
                  <a:lnTo>
                    <a:pt x="633095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441700" y="2768611"/>
              <a:ext cx="344577" cy="366030"/>
            </a:xfrm>
            <a:custGeom>
              <a:avLst/>
              <a:gdLst/>
              <a:ahLst/>
              <a:cxnLst/>
              <a:rect l="l" t="t" r="r" b="b"/>
              <a:pathLst>
                <a:path w="344577" h="366030">
                  <a:moveTo>
                    <a:pt x="172288" y="0"/>
                  </a:moveTo>
                  <a:lnTo>
                    <a:pt x="0" y="366030"/>
                  </a:lnTo>
                  <a:lnTo>
                    <a:pt x="344577" y="366030"/>
                  </a:lnTo>
                  <a:lnTo>
                    <a:pt x="172288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2400300" y="4000512"/>
              <a:ext cx="361867" cy="384396"/>
            </a:xfrm>
            <a:custGeom>
              <a:avLst/>
              <a:gdLst/>
              <a:ahLst/>
              <a:cxnLst/>
              <a:rect l="l" t="t" r="r" b="b"/>
              <a:pathLst>
                <a:path w="361867" h="384396">
                  <a:moveTo>
                    <a:pt x="180933" y="0"/>
                  </a:moveTo>
                  <a:lnTo>
                    <a:pt x="0" y="384396"/>
                  </a:lnTo>
                  <a:lnTo>
                    <a:pt x="361867" y="384396"/>
                  </a:lnTo>
                  <a:lnTo>
                    <a:pt x="180933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sp>
        <p:nvSpPr>
          <p:cNvPr id="12" name="TextBox 2"/>
          <p:cNvSpPr txBox="1"/>
          <p:nvPr/>
        </p:nvSpPr>
        <p:spPr>
          <a:xfrm>
            <a:off x="4226914" y="1574406"/>
            <a:ext cx="5947956" cy="23749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4045" b="1">
                <a:solidFill>
                  <a:srgbClr val="6DA9BE"/>
                </a:solidFill>
                <a:latin typeface="Microsoft YaHei"/>
                <a:ea typeface="Microsoft YaHei"/>
              </a:rPr>
              <a:t>Session-based Recommendation with Graph Neural Networks</a:t>
            </a:r>
            <a:endParaRPr lang="en-US" sz="1100"/>
          </a:p>
          <a:p>
            <a:pPr algn="ctr" latinLnBrk="1"/>
            <a:endParaRPr lang="en-US" sz="1100"/>
          </a:p>
        </p:txBody>
      </p:sp>
      <p:sp>
        <p:nvSpPr>
          <p:cNvPr id="13" name="TextBox 3"/>
          <p:cNvSpPr txBox="1"/>
          <p:nvPr/>
        </p:nvSpPr>
        <p:spPr>
          <a:xfrm>
            <a:off x="6555219" y="3947362"/>
            <a:ext cx="2697201" cy="4762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55" b="0">
                <a:solidFill>
                  <a:srgbClr val="000000"/>
                </a:solidFill>
                <a:latin typeface="Microsoft YaHei"/>
                <a:ea typeface="Microsoft YaHei"/>
              </a:rPr>
              <a:t>汇报人：李欣平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394818" y="334886"/>
            <a:ext cx="2683878" cy="495300"/>
            <a:chOff x="394818" y="334886"/>
            <a:chExt cx="2683878" cy="495300"/>
          </a:xfrm>
        </p:grpSpPr>
        <p:sp>
          <p:nvSpPr>
            <p:cNvPr id="88" name="TextBox 87"/>
            <p:cNvSpPr txBox="1"/>
            <p:nvPr/>
          </p:nvSpPr>
          <p:spPr>
            <a:xfrm>
              <a:off x="394818" y="334886"/>
              <a:ext cx="2683878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Microsoft YaHei"/>
                  <a:ea typeface="Microsoft YaHei"/>
                </a:rPr>
                <a:t>2、提出的方法 </a:t>
              </a:r>
              <a:endParaRPr lang="en-US" sz="1100"/>
            </a:p>
          </p:txBody>
        </p:sp>
      </p:grpSp>
      <p:sp>
        <p:nvSpPr>
          <p:cNvPr id="89" name="TextBox 2"/>
          <p:cNvSpPr txBox="1"/>
          <p:nvPr/>
        </p:nvSpPr>
        <p:spPr>
          <a:xfrm>
            <a:off x="4401642" y="853290"/>
            <a:ext cx="2683878" cy="3854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2.</a:t>
            </a:r>
            <a:r>
              <a:rPr lang="en-US" altLang="zh-CN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3 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产生会话表示</a:t>
            </a:r>
            <a:endParaRPr lang="en-US" sz="1100" dirty="0"/>
          </a:p>
        </p:txBody>
      </p:sp>
      <p:sp>
        <p:nvSpPr>
          <p:cNvPr id="14" name="AutoShape 5" descr="[公式]">
            <a:extLst>
              <a:ext uri="{FF2B5EF4-FFF2-40B4-BE49-F238E27FC236}">
                <a16:creationId xmlns:a16="http://schemas.microsoft.com/office/drawing/2014/main" id="{90FF887F-08CE-443C-95EB-7B3C637C4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0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6" descr="[公式]">
            <a:extLst>
              <a:ext uri="{FF2B5EF4-FFF2-40B4-BE49-F238E27FC236}">
                <a16:creationId xmlns:a16="http://schemas.microsoft.com/office/drawing/2014/main" id="{2FF3AFCF-DB97-4641-BA59-0BF98536A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9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D1D7FDF-1019-42E8-9F9B-2E7FBF7B9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47" y="2380633"/>
            <a:ext cx="515302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60F42D-365E-4F26-A36F-53E874E99F20}"/>
              </a:ext>
            </a:extLst>
          </p:cNvPr>
          <p:cNvSpPr txBox="1"/>
          <p:nvPr/>
        </p:nvSpPr>
        <p:spPr>
          <a:xfrm>
            <a:off x="6692900" y="154534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n</a:t>
            </a:r>
            <a:endParaRPr lang="zh-CN" altLang="en-US" sz="2400" baseline="-25000" dirty="0"/>
          </a:p>
        </p:txBody>
      </p:sp>
      <p:pic>
        <p:nvPicPr>
          <p:cNvPr id="1027" name="图片 1">
            <a:extLst>
              <a:ext uri="{FF2B5EF4-FFF2-40B4-BE49-F238E27FC236}">
                <a16:creationId xmlns:a16="http://schemas.microsoft.com/office/drawing/2014/main" id="{25BBFEDD-2CD6-4CC5-A143-C1973942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30" y="4095072"/>
            <a:ext cx="5017054" cy="4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261F15-9A47-4955-AB3D-55FD70A77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4" y="1278428"/>
            <a:ext cx="5604397" cy="33007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37B7CC-4B29-4DC0-AE16-48E97D7FE284}"/>
              </a:ext>
            </a:extLst>
          </p:cNvPr>
          <p:cNvSpPr txBox="1"/>
          <p:nvPr/>
        </p:nvSpPr>
        <p:spPr>
          <a:xfrm>
            <a:off x="825500" y="4843480"/>
            <a:ext cx="929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       </a:t>
            </a:r>
            <a:r>
              <a:rPr lang="zh-CN" altLang="en-US" dirty="0"/>
              <a:t>在获得项目嵌入之后，我们生成会话嵌入。会话由该会话中涉及的结点嵌入直接表示。</a:t>
            </a:r>
          </a:p>
          <a:p>
            <a:r>
              <a:rPr lang="zh-CN" altLang="en-US" dirty="0"/>
              <a:t>首先，我们代表用户当前的兴趣，也称作</a:t>
            </a:r>
            <a:r>
              <a:rPr lang="en-US" altLang="zh-CN" b="1" dirty="0"/>
              <a:t>local embedding</a:t>
            </a:r>
            <a:r>
              <a:rPr lang="zh-CN" altLang="en-US" dirty="0"/>
              <a:t>，以强调最后点击的项目的影响。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l</a:t>
            </a:r>
            <a:r>
              <a:rPr lang="en-US" altLang="zh-CN" dirty="0"/>
              <a:t>=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n</a:t>
            </a:r>
            <a:r>
              <a:rPr lang="zh-CN" altLang="en-US" baseline="-25000" dirty="0"/>
              <a:t>。</a:t>
            </a:r>
            <a:endParaRPr lang="en-US" altLang="zh-CN" baseline="-25000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）通过注意力网络获得</a:t>
            </a:r>
            <a:r>
              <a:rPr lang="en-US" altLang="zh-CN" b="1" dirty="0"/>
              <a:t>global embedding</a:t>
            </a:r>
            <a:r>
              <a:rPr lang="en-US" altLang="zh-CN" dirty="0"/>
              <a:t>,</a:t>
            </a:r>
            <a:r>
              <a:rPr lang="zh-CN" altLang="en-US" dirty="0"/>
              <a:t>表示全局偏好。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）我们通过简单的线性变换将两个向量组合起来以获得混合嵌入</a:t>
            </a:r>
            <a:endParaRPr lang="en-US" altLang="zh-CN" baseline="-25000" dirty="0"/>
          </a:p>
        </p:txBody>
      </p:sp>
    </p:spTree>
    <p:extLst>
      <p:ext uri="{BB962C8B-B14F-4D97-AF65-F5344CB8AC3E}">
        <p14:creationId xmlns:p14="http://schemas.microsoft.com/office/powerpoint/2010/main" val="761817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394818" y="334886"/>
            <a:ext cx="2683878" cy="495300"/>
            <a:chOff x="394818" y="334886"/>
            <a:chExt cx="2683878" cy="495300"/>
          </a:xfrm>
        </p:grpSpPr>
        <p:sp>
          <p:nvSpPr>
            <p:cNvPr id="88" name="TextBox 87"/>
            <p:cNvSpPr txBox="1"/>
            <p:nvPr/>
          </p:nvSpPr>
          <p:spPr>
            <a:xfrm>
              <a:off x="394818" y="334886"/>
              <a:ext cx="2683878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Microsoft YaHei"/>
                  <a:ea typeface="Microsoft YaHei"/>
                </a:rPr>
                <a:t>2、提出的方法 </a:t>
              </a:r>
              <a:endParaRPr lang="en-US" sz="1100"/>
            </a:p>
          </p:txBody>
        </p:sp>
      </p:grpSp>
      <p:sp>
        <p:nvSpPr>
          <p:cNvPr id="89" name="TextBox 2"/>
          <p:cNvSpPr txBox="1"/>
          <p:nvPr/>
        </p:nvSpPr>
        <p:spPr>
          <a:xfrm>
            <a:off x="4401642" y="853290"/>
            <a:ext cx="2519858" cy="3854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2.</a:t>
            </a:r>
            <a:r>
              <a:rPr lang="en-US" altLang="zh-CN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4 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产生推荐结果</a:t>
            </a:r>
            <a:endParaRPr lang="en-US" sz="1100" dirty="0"/>
          </a:p>
        </p:txBody>
      </p:sp>
      <p:sp>
        <p:nvSpPr>
          <p:cNvPr id="14" name="AutoShape 5" descr="[公式]">
            <a:extLst>
              <a:ext uri="{FF2B5EF4-FFF2-40B4-BE49-F238E27FC236}">
                <a16:creationId xmlns:a16="http://schemas.microsoft.com/office/drawing/2014/main" id="{90FF887F-08CE-443C-95EB-7B3C637C4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0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6" descr="[公式]">
            <a:extLst>
              <a:ext uri="{FF2B5EF4-FFF2-40B4-BE49-F238E27FC236}">
                <a16:creationId xmlns:a16="http://schemas.microsoft.com/office/drawing/2014/main" id="{2FF3AFCF-DB97-4641-BA59-0BF98536A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9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E3D19F-7097-4676-82A7-4546D3E1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31671"/>
            <a:ext cx="4039164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DD34A1D-0832-4F93-861E-899676C41E17}"/>
              </a:ext>
            </a:extLst>
          </p:cNvPr>
          <p:cNvSpPr/>
          <p:nvPr/>
        </p:nvSpPr>
        <p:spPr>
          <a:xfrm>
            <a:off x="5092700" y="1696405"/>
            <a:ext cx="57785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最后，我们通过将其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与其会话表示相乘来计算每个候选项的得分。然后，我们应用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softmax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函数来获得模型的输出向量。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9FC1D8-3A4D-4D86-8582-AE88AFDAD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632670"/>
            <a:ext cx="3325945" cy="7167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0E577E-ECDF-4FA9-B797-3D0A28EC583F}"/>
              </a:ext>
            </a:extLst>
          </p:cNvPr>
          <p:cNvSpPr/>
          <p:nvPr/>
        </p:nvSpPr>
        <p:spPr>
          <a:xfrm>
            <a:off x="5168900" y="3388599"/>
            <a:ext cx="5778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对于每个会话图，损失函数被定义为预测值与实际值的交叉熵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8EE696-8248-4B2B-A9F0-2483FF56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541" y="4076628"/>
            <a:ext cx="6514818" cy="11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43412" y="277254"/>
            <a:ext cx="2843512" cy="430887"/>
            <a:chOff x="43411" y="277297"/>
            <a:chExt cx="3567519" cy="538979"/>
          </a:xfrm>
        </p:grpSpPr>
        <p:sp>
          <p:nvSpPr>
            <p:cNvPr id="228" name="TextBox 227"/>
            <p:cNvSpPr txBox="1"/>
            <p:nvPr/>
          </p:nvSpPr>
          <p:spPr>
            <a:xfrm>
              <a:off x="43411" y="277297"/>
              <a:ext cx="3567519" cy="53897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altLang="zh-CN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3</a:t>
              </a:r>
              <a:r>
                <a:rPr lang="zh-CN" altLang="en-US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、实验与分析</a:t>
              </a:r>
              <a:endParaRPr lang="en-US" sz="1100" dirty="0"/>
            </a:p>
          </p:txBody>
        </p:sp>
      </p:grpSp>
      <p:sp>
        <p:nvSpPr>
          <p:cNvPr id="32" name="TextBox 2">
            <a:extLst>
              <a:ext uri="{FF2B5EF4-FFF2-40B4-BE49-F238E27FC236}">
                <a16:creationId xmlns:a16="http://schemas.microsoft.com/office/drawing/2014/main" id="{D474A327-062A-4C6F-A4AA-ECFEC48B3528}"/>
              </a:ext>
            </a:extLst>
          </p:cNvPr>
          <p:cNvSpPr txBox="1"/>
          <p:nvPr/>
        </p:nvSpPr>
        <p:spPr>
          <a:xfrm>
            <a:off x="4975771" y="812800"/>
            <a:ext cx="1605458" cy="3854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altLang="zh-CN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3.1 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数据集</a:t>
            </a:r>
            <a:endParaRPr lang="en-US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208CE-F6D5-40BF-887B-2E504EC201FE}"/>
              </a:ext>
            </a:extLst>
          </p:cNvPr>
          <p:cNvSpPr txBox="1"/>
          <p:nvPr/>
        </p:nvSpPr>
        <p:spPr>
          <a:xfrm>
            <a:off x="1027112" y="1741269"/>
            <a:ext cx="950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本文选取了两个现实世界的代表性数据集，</a:t>
            </a:r>
            <a:r>
              <a:rPr lang="en-US" altLang="zh-CN" dirty="0" err="1"/>
              <a:t>Yoochoose</a:t>
            </a:r>
            <a:r>
              <a:rPr lang="zh-CN" altLang="en-US" dirty="0"/>
              <a:t>和</a:t>
            </a:r>
            <a:r>
              <a:rPr lang="en-US" altLang="zh-CN" dirty="0" err="1"/>
              <a:t>Diginetica</a:t>
            </a:r>
            <a:r>
              <a:rPr lang="en-US" altLang="zh-CN" dirty="0"/>
              <a:t>.</a:t>
            </a:r>
            <a:r>
              <a:rPr lang="zh-CN" altLang="en-US" dirty="0"/>
              <a:t>并</a:t>
            </a:r>
            <a:r>
              <a:rPr lang="zh-CN" altLang="zh-CN" dirty="0"/>
              <a:t>使用了</a:t>
            </a:r>
            <a:r>
              <a:rPr lang="en-US" altLang="zh-CN" dirty="0" err="1"/>
              <a:t>Yoochoose</a:t>
            </a:r>
            <a:r>
              <a:rPr lang="zh-CN" altLang="zh-CN" dirty="0"/>
              <a:t>训练序列的最近片段</a:t>
            </a:r>
            <a:r>
              <a:rPr lang="en-US" altLang="zh-CN" dirty="0"/>
              <a:t>1/64</a:t>
            </a:r>
            <a:r>
              <a:rPr lang="zh-CN" altLang="zh-CN" dirty="0"/>
              <a:t>和</a:t>
            </a:r>
            <a:r>
              <a:rPr lang="en-US" altLang="zh-CN" dirty="0"/>
              <a:t>1/4</a:t>
            </a:r>
            <a:r>
              <a:rPr lang="zh-CN" altLang="en-US" dirty="0"/>
              <a:t>。并且</a:t>
            </a:r>
            <a:r>
              <a:rPr lang="zh-CN" altLang="zh-CN" dirty="0"/>
              <a:t>我们过滤了长度为</a:t>
            </a:r>
            <a:r>
              <a:rPr lang="en-US" altLang="zh-CN" dirty="0"/>
              <a:t>1</a:t>
            </a:r>
            <a:r>
              <a:rPr lang="zh-CN" altLang="zh-CN" dirty="0"/>
              <a:t>的所有会话，和出现少于</a:t>
            </a:r>
            <a:r>
              <a:rPr lang="en-US" altLang="zh-CN" dirty="0"/>
              <a:t>5</a:t>
            </a:r>
            <a:r>
              <a:rPr lang="zh-CN" altLang="zh-CN" dirty="0"/>
              <a:t>次的项目。</a:t>
            </a:r>
            <a:endParaRPr lang="zh-CN" altLang="en-US" dirty="0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DAA8655D-4492-4FB4-BB18-EBD3988A9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71" y="2921556"/>
            <a:ext cx="7297457" cy="234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43412" y="277254"/>
            <a:ext cx="2843512" cy="430887"/>
            <a:chOff x="43411" y="277297"/>
            <a:chExt cx="3567519" cy="538979"/>
          </a:xfrm>
        </p:grpSpPr>
        <p:sp>
          <p:nvSpPr>
            <p:cNvPr id="228" name="TextBox 227"/>
            <p:cNvSpPr txBox="1"/>
            <p:nvPr/>
          </p:nvSpPr>
          <p:spPr>
            <a:xfrm>
              <a:off x="43411" y="277297"/>
              <a:ext cx="3567519" cy="53897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altLang="zh-CN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3</a:t>
              </a:r>
              <a:r>
                <a:rPr lang="zh-CN" altLang="en-US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、实验与分析</a:t>
              </a:r>
              <a:endParaRPr lang="en-US" sz="1100" dirty="0"/>
            </a:p>
          </p:txBody>
        </p:sp>
      </p:grpSp>
      <p:sp>
        <p:nvSpPr>
          <p:cNvPr id="32" name="TextBox 2">
            <a:extLst>
              <a:ext uri="{FF2B5EF4-FFF2-40B4-BE49-F238E27FC236}">
                <a16:creationId xmlns:a16="http://schemas.microsoft.com/office/drawing/2014/main" id="{D474A327-062A-4C6F-A4AA-ECFEC48B3528}"/>
              </a:ext>
            </a:extLst>
          </p:cNvPr>
          <p:cNvSpPr txBox="1"/>
          <p:nvPr/>
        </p:nvSpPr>
        <p:spPr>
          <a:xfrm>
            <a:off x="4975770" y="812800"/>
            <a:ext cx="1945729" cy="3854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altLang="zh-CN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3.2 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基线算法</a:t>
            </a:r>
            <a:endParaRPr lang="en-US" sz="1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616C92-CEDF-44A3-A5E6-42CCDE9BFC98}"/>
              </a:ext>
            </a:extLst>
          </p:cNvPr>
          <p:cNvSpPr/>
          <p:nvPr/>
        </p:nvSpPr>
        <p:spPr>
          <a:xfrm>
            <a:off x="611909" y="1912372"/>
            <a:ext cx="41757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POP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 and 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S-POP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Item-KNN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 [Sarwar et al. 2001]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BPR-MF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 [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Rendle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 et al. 2009]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FPMC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 [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Rendle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 et al. 2010]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GRU4REC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 [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Hidasi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 et al. 2016]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NARM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 [Li et al. 2017a]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STAMP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 [Liu et al. 2018]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5BEA08-81A5-412A-9E0D-8DB30E5D0520}"/>
              </a:ext>
            </a:extLst>
          </p:cNvPr>
          <p:cNvSpPr/>
          <p:nvPr/>
        </p:nvSpPr>
        <p:spPr>
          <a:xfrm>
            <a:off x="4772634" y="1574800"/>
            <a:ext cx="6318250" cy="385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•</a:t>
            </a:r>
            <a:r>
              <a:rPr lang="en-US" altLang="zh-CN" dirty="0"/>
              <a:t>POP</a:t>
            </a:r>
            <a:r>
              <a:rPr lang="zh-CN" altLang="zh-CN" dirty="0"/>
              <a:t>和</a:t>
            </a:r>
            <a:r>
              <a:rPr lang="en-US" altLang="zh-CN" dirty="0"/>
              <a:t>S-POP</a:t>
            </a:r>
            <a:r>
              <a:rPr lang="zh-CN" altLang="zh-CN" dirty="0"/>
              <a:t>分别推荐训练集中和当前会话中的最前项。</a:t>
            </a:r>
          </a:p>
          <a:p>
            <a:r>
              <a:rPr lang="zh-CN" altLang="zh-CN" dirty="0"/>
              <a:t>•</a:t>
            </a:r>
            <a:r>
              <a:rPr lang="en-US" altLang="zh-CN" dirty="0"/>
              <a:t>Item-KNN</a:t>
            </a:r>
            <a:r>
              <a:rPr lang="zh-CN" altLang="zh-CN" dirty="0"/>
              <a:t>（</a:t>
            </a:r>
            <a:r>
              <a:rPr lang="en-US" altLang="zh-CN" dirty="0"/>
              <a:t>Sarwar</a:t>
            </a:r>
            <a:r>
              <a:rPr lang="zh-CN" altLang="zh-CN" dirty="0"/>
              <a:t>等人，</a:t>
            </a:r>
            <a:r>
              <a:rPr lang="en-US" altLang="zh-CN" dirty="0"/>
              <a:t>2001</a:t>
            </a:r>
            <a:r>
              <a:rPr lang="zh-CN" altLang="zh-CN" dirty="0"/>
              <a:t>年）建议与会话中先前单击的项类似的项，其中相似度定义为会话向量的余弦相似度。</a:t>
            </a:r>
          </a:p>
          <a:p>
            <a:r>
              <a:rPr lang="zh-CN" altLang="zh-CN" dirty="0"/>
              <a:t>•</a:t>
            </a:r>
            <a:r>
              <a:rPr lang="en-US" altLang="zh-CN" dirty="0"/>
              <a:t>BPR-MF</a:t>
            </a:r>
            <a:r>
              <a:rPr lang="zh-CN" altLang="zh-CN" dirty="0"/>
              <a:t>（</a:t>
            </a:r>
            <a:r>
              <a:rPr lang="en-US" altLang="zh-CN" dirty="0" err="1"/>
              <a:t>Rendle</a:t>
            </a:r>
            <a:r>
              <a:rPr lang="zh-CN" altLang="zh-CN" dirty="0"/>
              <a:t>等人，</a:t>
            </a:r>
            <a:r>
              <a:rPr lang="en-US" altLang="zh-CN" dirty="0"/>
              <a:t>2009</a:t>
            </a:r>
            <a:r>
              <a:rPr lang="zh-CN" altLang="zh-CN" dirty="0"/>
              <a:t>）通过随机梯度下降优化了成对排名目标函数。</a:t>
            </a:r>
          </a:p>
          <a:p>
            <a:r>
              <a:rPr lang="zh-CN" altLang="zh-CN" dirty="0"/>
              <a:t>•</a:t>
            </a:r>
            <a:r>
              <a:rPr lang="en-US" altLang="zh-CN" dirty="0"/>
              <a:t>FPMC</a:t>
            </a:r>
            <a:r>
              <a:rPr lang="zh-CN" altLang="zh-CN" dirty="0"/>
              <a:t>（</a:t>
            </a:r>
            <a:r>
              <a:rPr lang="en-US" altLang="zh-CN" dirty="0" err="1"/>
              <a:t>Rendle</a:t>
            </a:r>
            <a:r>
              <a:rPr lang="zh-CN" altLang="zh-CN" dirty="0"/>
              <a:t>，</a:t>
            </a:r>
            <a:r>
              <a:rPr lang="en-US" altLang="zh-CN" dirty="0" err="1"/>
              <a:t>Freudenthaler</a:t>
            </a:r>
            <a:r>
              <a:rPr lang="zh-CN" altLang="zh-CN" dirty="0"/>
              <a:t>和</a:t>
            </a:r>
            <a:r>
              <a:rPr lang="en-US" altLang="zh-CN" dirty="0"/>
              <a:t>Schmidt-Thieme2010</a:t>
            </a:r>
            <a:r>
              <a:rPr lang="zh-CN" altLang="zh-CN" dirty="0"/>
              <a:t>）是一种基于马可夫链的顺序预测方法 。</a:t>
            </a:r>
          </a:p>
          <a:p>
            <a:r>
              <a:rPr lang="zh-CN" altLang="zh-CN" dirty="0"/>
              <a:t>•</a:t>
            </a:r>
            <a:r>
              <a:rPr lang="en-US" altLang="zh-CN" dirty="0"/>
              <a:t>GRU4REC</a:t>
            </a:r>
            <a:r>
              <a:rPr lang="zh-CN" altLang="zh-CN" dirty="0"/>
              <a:t>（</a:t>
            </a:r>
            <a:r>
              <a:rPr lang="en-US" altLang="zh-CN" dirty="0" err="1"/>
              <a:t>Hidasi</a:t>
            </a:r>
            <a:r>
              <a:rPr lang="zh-CN" altLang="zh-CN" dirty="0"/>
              <a:t>等人，</a:t>
            </a:r>
            <a:r>
              <a:rPr lang="en-US" altLang="zh-CN" dirty="0"/>
              <a:t>2016a</a:t>
            </a:r>
            <a:r>
              <a:rPr lang="zh-CN" altLang="zh-CN" dirty="0"/>
              <a:t>）使用</a:t>
            </a:r>
            <a:r>
              <a:rPr lang="en-US" altLang="zh-CN" dirty="0"/>
              <a:t>RNN</a:t>
            </a:r>
            <a:r>
              <a:rPr lang="zh-CN" altLang="zh-CN" dirty="0"/>
              <a:t>为基于会话的推荐建模用户序列。</a:t>
            </a:r>
          </a:p>
          <a:p>
            <a:r>
              <a:rPr lang="zh-CN" altLang="zh-CN" dirty="0"/>
              <a:t>•</a:t>
            </a:r>
            <a:r>
              <a:rPr lang="en-US" altLang="zh-CN" dirty="0"/>
              <a:t>NARM</a:t>
            </a:r>
            <a:r>
              <a:rPr lang="zh-CN" altLang="zh-CN" dirty="0"/>
              <a:t>（李等人，</a:t>
            </a:r>
            <a:r>
              <a:rPr lang="en-US" altLang="zh-CN" dirty="0"/>
              <a:t>2017a</a:t>
            </a:r>
            <a:r>
              <a:rPr lang="zh-CN" altLang="zh-CN" dirty="0"/>
              <a:t>）采用具有注意力机制的</a:t>
            </a:r>
            <a:r>
              <a:rPr lang="en-US" altLang="zh-CN" dirty="0"/>
              <a:t>RNN</a:t>
            </a:r>
            <a:r>
              <a:rPr lang="zh-CN" altLang="zh-CN" dirty="0"/>
              <a:t>来捕获用户的主要目的和次要行为。</a:t>
            </a:r>
          </a:p>
          <a:p>
            <a:r>
              <a:rPr lang="zh-CN" altLang="zh-CN" dirty="0"/>
              <a:t>•</a:t>
            </a:r>
            <a:r>
              <a:rPr lang="en-US" altLang="zh-CN" dirty="0"/>
              <a:t>STAMP</a:t>
            </a:r>
            <a:r>
              <a:rPr lang="zh-CN" altLang="zh-CN" dirty="0"/>
              <a:t>（</a:t>
            </a:r>
            <a:r>
              <a:rPr lang="en-US" altLang="zh-CN" dirty="0"/>
              <a:t> Liu</a:t>
            </a:r>
            <a:r>
              <a:rPr lang="zh-CN" altLang="zh-CN" dirty="0"/>
              <a:t>等（</a:t>
            </a:r>
            <a:r>
              <a:rPr lang="en-US" altLang="zh-CN" dirty="0"/>
              <a:t>2018</a:t>
            </a:r>
            <a:r>
              <a:rPr lang="zh-CN" altLang="zh-CN" dirty="0"/>
              <a:t>）捕获了用户当前会话的总体兴趣和最终点击的当前兴趣。</a:t>
            </a:r>
          </a:p>
          <a:p>
            <a:pPr marL="248285" indent="266065">
              <a:lnSpc>
                <a:spcPts val="1200"/>
              </a:lnSpc>
            </a:pP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921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43412" y="277254"/>
            <a:ext cx="2843512" cy="430887"/>
            <a:chOff x="43411" y="277297"/>
            <a:chExt cx="3567519" cy="538979"/>
          </a:xfrm>
        </p:grpSpPr>
        <p:sp>
          <p:nvSpPr>
            <p:cNvPr id="228" name="TextBox 227"/>
            <p:cNvSpPr txBox="1"/>
            <p:nvPr/>
          </p:nvSpPr>
          <p:spPr>
            <a:xfrm>
              <a:off x="43411" y="277297"/>
              <a:ext cx="3567519" cy="53897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altLang="zh-CN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3</a:t>
              </a:r>
              <a:r>
                <a:rPr lang="zh-CN" altLang="en-US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、实验与分析</a:t>
              </a:r>
              <a:endParaRPr lang="en-US" sz="1100" dirty="0"/>
            </a:p>
          </p:txBody>
        </p:sp>
      </p:grpSp>
      <p:sp>
        <p:nvSpPr>
          <p:cNvPr id="32" name="TextBox 2">
            <a:extLst>
              <a:ext uri="{FF2B5EF4-FFF2-40B4-BE49-F238E27FC236}">
                <a16:creationId xmlns:a16="http://schemas.microsoft.com/office/drawing/2014/main" id="{D474A327-062A-4C6F-A4AA-ECFEC48B3528}"/>
              </a:ext>
            </a:extLst>
          </p:cNvPr>
          <p:cNvSpPr txBox="1"/>
          <p:nvPr/>
        </p:nvSpPr>
        <p:spPr>
          <a:xfrm>
            <a:off x="4119834" y="815345"/>
            <a:ext cx="3317329" cy="3854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altLang="zh-CN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3.3 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评估指标和参数设定</a:t>
            </a:r>
            <a:endParaRPr lang="en-US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208CE-F6D5-40BF-887B-2E504EC201FE}"/>
              </a:ext>
            </a:extLst>
          </p:cNvPr>
          <p:cNvSpPr txBox="1"/>
          <p:nvPr/>
        </p:nvSpPr>
        <p:spPr>
          <a:xfrm>
            <a:off x="1027110" y="1622336"/>
            <a:ext cx="9502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Precision@ 20</a:t>
            </a:r>
            <a:r>
              <a:rPr lang="zh-CN" altLang="zh-CN" dirty="0"/>
              <a:t>（精度）被广泛用作预测准确性的度量。 它表示正确建议的项目在前</a:t>
            </a:r>
            <a:r>
              <a:rPr lang="en-US" altLang="zh-CN" dirty="0"/>
              <a:t>20</a:t>
            </a:r>
            <a:r>
              <a:rPr lang="zh-CN" altLang="zh-CN" dirty="0"/>
              <a:t>个项目中所占的比例。</a:t>
            </a:r>
          </a:p>
          <a:p>
            <a:r>
              <a:rPr lang="en-US" altLang="zh-CN" dirty="0"/>
              <a:t>MRR@ 20</a:t>
            </a:r>
            <a:r>
              <a:rPr lang="zh-CN" altLang="zh-CN" dirty="0"/>
              <a:t>（平均相互排名）是正确</a:t>
            </a:r>
            <a:r>
              <a:rPr lang="zh-CN" altLang="en-US" dirty="0"/>
              <a:t>结果</a:t>
            </a:r>
            <a:r>
              <a:rPr lang="zh-CN" altLang="zh-CN" dirty="0"/>
              <a:t>的项目</a:t>
            </a:r>
            <a:r>
              <a:rPr lang="zh-CN" altLang="en-US" dirty="0"/>
              <a:t>在检索结果中的排名的倒数</a:t>
            </a:r>
            <a:r>
              <a:rPr lang="zh-CN" altLang="zh-CN" dirty="0"/>
              <a:t>的平均值。 当排名超过</a:t>
            </a:r>
            <a:r>
              <a:rPr lang="en-US" altLang="zh-CN" dirty="0"/>
              <a:t>20</a:t>
            </a:r>
            <a:r>
              <a:rPr lang="zh-CN" altLang="zh-CN" dirty="0"/>
              <a:t>时，倒数排名设置为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r>
              <a:rPr lang="en-US" altLang="zh-CN" dirty="0"/>
              <a:t>MRR</a:t>
            </a:r>
            <a:r>
              <a:rPr lang="zh-CN" altLang="zh-CN" dirty="0"/>
              <a:t>度量考虑推荐排名的顺序，其中</a:t>
            </a:r>
            <a:r>
              <a:rPr lang="en-US" altLang="zh-CN" dirty="0"/>
              <a:t>MRR</a:t>
            </a:r>
            <a:r>
              <a:rPr lang="zh-CN" altLang="zh-CN" dirty="0"/>
              <a:t>值大表示排名列表顶部的正确建议。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5EBD93-6A39-4046-BBE2-37AE84652D36}"/>
              </a:ext>
            </a:extLst>
          </p:cNvPr>
          <p:cNvSpPr txBox="1"/>
          <p:nvPr/>
        </p:nvSpPr>
        <p:spPr>
          <a:xfrm>
            <a:off x="1027110" y="3784600"/>
            <a:ext cx="950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向量维数：</a:t>
            </a:r>
            <a:r>
              <a:rPr lang="en-US" altLang="zh-CN" dirty="0"/>
              <a:t>100</a:t>
            </a:r>
          </a:p>
          <a:p>
            <a:r>
              <a:rPr lang="zh-CN" altLang="en-US" dirty="0"/>
              <a:t>验证集：训练集随机</a:t>
            </a:r>
            <a:r>
              <a:rPr lang="en-US" altLang="zh-CN" dirty="0"/>
              <a:t>10%</a:t>
            </a:r>
            <a:r>
              <a:rPr lang="zh-CN" altLang="en-US" dirty="0"/>
              <a:t>的子集</a:t>
            </a:r>
            <a:endParaRPr lang="en-US" altLang="zh-CN" dirty="0"/>
          </a:p>
          <a:p>
            <a:r>
              <a:rPr lang="zh-CN" altLang="zh-CN" dirty="0"/>
              <a:t>参数</a:t>
            </a:r>
            <a:r>
              <a:rPr lang="zh-CN" altLang="en-US" dirty="0"/>
              <a:t>：</a:t>
            </a:r>
            <a:r>
              <a:rPr lang="zh-CN" altLang="zh-CN" dirty="0"/>
              <a:t>均使用平均值为</a:t>
            </a:r>
            <a:r>
              <a:rPr lang="en-US" altLang="zh-CN" dirty="0"/>
              <a:t>0</a:t>
            </a:r>
            <a:r>
              <a:rPr lang="zh-CN" altLang="zh-CN" dirty="0"/>
              <a:t>和标准差为</a:t>
            </a:r>
            <a:r>
              <a:rPr lang="en-US" altLang="zh-CN" dirty="0"/>
              <a:t>0.1</a:t>
            </a:r>
            <a:r>
              <a:rPr lang="zh-CN" altLang="zh-CN" dirty="0"/>
              <a:t>的高斯分布进行初始化。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435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43412" y="277254"/>
            <a:ext cx="2843512" cy="430887"/>
            <a:chOff x="43411" y="277297"/>
            <a:chExt cx="3567519" cy="538979"/>
          </a:xfrm>
        </p:grpSpPr>
        <p:sp>
          <p:nvSpPr>
            <p:cNvPr id="228" name="TextBox 227"/>
            <p:cNvSpPr txBox="1"/>
            <p:nvPr/>
          </p:nvSpPr>
          <p:spPr>
            <a:xfrm>
              <a:off x="43411" y="277297"/>
              <a:ext cx="3567519" cy="53897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altLang="zh-CN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3</a:t>
              </a:r>
              <a:r>
                <a:rPr lang="zh-CN" altLang="en-US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、实验与分析</a:t>
              </a:r>
              <a:endParaRPr lang="en-US" sz="1100" dirty="0"/>
            </a:p>
          </p:txBody>
        </p:sp>
      </p:grpSp>
      <p:sp>
        <p:nvSpPr>
          <p:cNvPr id="32" name="TextBox 2">
            <a:extLst>
              <a:ext uri="{FF2B5EF4-FFF2-40B4-BE49-F238E27FC236}">
                <a16:creationId xmlns:a16="http://schemas.microsoft.com/office/drawing/2014/main" id="{D474A327-062A-4C6F-A4AA-ECFEC48B3528}"/>
              </a:ext>
            </a:extLst>
          </p:cNvPr>
          <p:cNvSpPr txBox="1"/>
          <p:nvPr/>
        </p:nvSpPr>
        <p:spPr>
          <a:xfrm>
            <a:off x="4005534" y="815345"/>
            <a:ext cx="3545929" cy="3854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altLang="zh-CN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3.4 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与</a:t>
            </a:r>
            <a:r>
              <a:rPr lang="en-US" altLang="zh-CN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Baseline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实验的比较</a:t>
            </a:r>
            <a:endParaRPr lang="en-US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208CE-F6D5-40BF-887B-2E504EC201FE}"/>
              </a:ext>
            </a:extLst>
          </p:cNvPr>
          <p:cNvSpPr txBox="1"/>
          <p:nvPr/>
        </p:nvSpPr>
        <p:spPr>
          <a:xfrm>
            <a:off x="1027112" y="1741269"/>
            <a:ext cx="950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我们选取了两个现实世界的代表性数据集，</a:t>
            </a:r>
            <a:r>
              <a:rPr lang="en-US" altLang="zh-CN" dirty="0" err="1"/>
              <a:t>Yochochoose</a:t>
            </a:r>
            <a:r>
              <a:rPr lang="zh-CN" altLang="en-US" dirty="0"/>
              <a:t>和</a:t>
            </a:r>
            <a:r>
              <a:rPr lang="en-US" altLang="zh-CN" dirty="0" err="1"/>
              <a:t>Diginetica</a:t>
            </a:r>
            <a:r>
              <a:rPr lang="en-US" altLang="zh-CN" dirty="0"/>
              <a:t>.</a:t>
            </a:r>
            <a:r>
              <a:rPr lang="zh-CN" altLang="en-US" dirty="0"/>
              <a:t>并</a:t>
            </a:r>
            <a:r>
              <a:rPr lang="zh-CN" altLang="zh-CN" dirty="0"/>
              <a:t>使用了</a:t>
            </a:r>
            <a:r>
              <a:rPr lang="en-US" altLang="zh-CN" dirty="0" err="1"/>
              <a:t>Yoochoose</a:t>
            </a:r>
            <a:r>
              <a:rPr lang="zh-CN" altLang="zh-CN" dirty="0"/>
              <a:t>训练序列的最近片段</a:t>
            </a:r>
            <a:r>
              <a:rPr lang="en-US" altLang="zh-CN" dirty="0"/>
              <a:t>1/64</a:t>
            </a:r>
            <a:r>
              <a:rPr lang="zh-CN" altLang="zh-CN" dirty="0"/>
              <a:t>和</a:t>
            </a:r>
            <a:r>
              <a:rPr lang="en-US" altLang="zh-CN" dirty="0"/>
              <a:t>1/4</a:t>
            </a:r>
            <a:r>
              <a:rPr lang="zh-CN" altLang="en-US" dirty="0"/>
              <a:t>。并且</a:t>
            </a:r>
            <a:r>
              <a:rPr lang="zh-CN" altLang="zh-CN" dirty="0"/>
              <a:t>我们过滤了长度为</a:t>
            </a:r>
            <a:r>
              <a:rPr lang="en-US" altLang="zh-CN" dirty="0"/>
              <a:t>1</a:t>
            </a:r>
            <a:r>
              <a:rPr lang="zh-CN" altLang="zh-CN" dirty="0"/>
              <a:t>的所有会话，和出现少于</a:t>
            </a:r>
            <a:r>
              <a:rPr lang="en-US" altLang="zh-CN" dirty="0"/>
              <a:t>5</a:t>
            </a:r>
            <a:r>
              <a:rPr lang="zh-CN" altLang="zh-CN" dirty="0"/>
              <a:t>次的项目。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8EBD1E-158E-49FD-9995-5B66567E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35" y="2543366"/>
            <a:ext cx="681132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57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43412" y="277254"/>
            <a:ext cx="2843512" cy="430887"/>
            <a:chOff x="43411" y="277297"/>
            <a:chExt cx="3567519" cy="538979"/>
          </a:xfrm>
        </p:grpSpPr>
        <p:sp>
          <p:nvSpPr>
            <p:cNvPr id="228" name="TextBox 227"/>
            <p:cNvSpPr txBox="1"/>
            <p:nvPr/>
          </p:nvSpPr>
          <p:spPr>
            <a:xfrm>
              <a:off x="43411" y="277297"/>
              <a:ext cx="3567519" cy="53897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altLang="zh-CN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3</a:t>
              </a:r>
              <a:r>
                <a:rPr lang="zh-CN" altLang="en-US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、实验与分析</a:t>
              </a:r>
              <a:endParaRPr lang="en-US" sz="1100" dirty="0"/>
            </a:p>
          </p:txBody>
        </p:sp>
      </p:grpSp>
      <p:sp>
        <p:nvSpPr>
          <p:cNvPr id="32" name="TextBox 2">
            <a:extLst>
              <a:ext uri="{FF2B5EF4-FFF2-40B4-BE49-F238E27FC236}">
                <a16:creationId xmlns:a16="http://schemas.microsoft.com/office/drawing/2014/main" id="{D474A327-062A-4C6F-A4AA-ECFEC48B3528}"/>
              </a:ext>
            </a:extLst>
          </p:cNvPr>
          <p:cNvSpPr txBox="1"/>
          <p:nvPr/>
        </p:nvSpPr>
        <p:spPr>
          <a:xfrm>
            <a:off x="4005534" y="815345"/>
            <a:ext cx="3545929" cy="3854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altLang="zh-CN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3.5 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与不同连接方案的比较</a:t>
            </a:r>
            <a:endParaRPr lang="en-US" sz="11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6FE1F7-ACE7-4295-B539-8D680D256CF4}"/>
              </a:ext>
            </a:extLst>
          </p:cNvPr>
          <p:cNvSpPr/>
          <p:nvPr/>
        </p:nvSpPr>
        <p:spPr>
          <a:xfrm>
            <a:off x="825500" y="1264268"/>
            <a:ext cx="9829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提出了以下两种连接方案与</a:t>
            </a:r>
            <a:r>
              <a:rPr lang="en-US" altLang="zh-CN" dirty="0"/>
              <a:t>SR-GNN</a:t>
            </a:r>
            <a:r>
              <a:rPr lang="zh-CN" altLang="zh-CN" dirty="0"/>
              <a:t>进行比较：</a:t>
            </a:r>
          </a:p>
          <a:p>
            <a:r>
              <a:rPr lang="zh-CN" altLang="zh-CN" dirty="0"/>
              <a:t>•归一化全局连接的</a:t>
            </a:r>
            <a:r>
              <a:rPr lang="en-US" altLang="zh-CN" dirty="0"/>
              <a:t>SR-GNN</a:t>
            </a:r>
            <a:r>
              <a:rPr lang="zh-CN" altLang="zh-CN" dirty="0"/>
              <a:t>（</a:t>
            </a:r>
            <a:r>
              <a:rPr lang="en-US" altLang="zh-CN" dirty="0"/>
              <a:t>SR-GNN-NGC</a:t>
            </a:r>
            <a:r>
              <a:rPr lang="zh-CN" altLang="zh-CN" dirty="0"/>
              <a:t>）替换了基于</a:t>
            </a:r>
            <a:r>
              <a:rPr lang="en-US" altLang="zh-CN" dirty="0"/>
              <a:t>SR-GNN</a:t>
            </a:r>
            <a:r>
              <a:rPr lang="zh-CN" altLang="zh-CN" dirty="0"/>
              <a:t>从全局图中提取的边缘权重的连接矩阵。 </a:t>
            </a:r>
          </a:p>
          <a:p>
            <a:r>
              <a:rPr lang="zh-CN" altLang="zh-CN" dirty="0"/>
              <a:t>•具有完全连接的</a:t>
            </a:r>
            <a:r>
              <a:rPr lang="en-US" altLang="zh-CN" dirty="0"/>
              <a:t>SR-GNN</a:t>
            </a:r>
            <a:r>
              <a:rPr lang="zh-CN" altLang="zh-CN" dirty="0"/>
              <a:t>（</a:t>
            </a:r>
            <a:r>
              <a:rPr lang="en-US" altLang="zh-CN" dirty="0"/>
              <a:t>SR-GNN-FC</a:t>
            </a:r>
            <a:r>
              <a:rPr lang="zh-CN" altLang="zh-CN" dirty="0"/>
              <a:t>）使用布尔权重表示所有高阶关系，并将其对应的连接矩阵追加到</a:t>
            </a:r>
            <a:r>
              <a:rPr lang="en-US" altLang="zh-CN" dirty="0"/>
              <a:t>SR-GNN</a:t>
            </a:r>
            <a:r>
              <a:rPr lang="zh-CN" altLang="zh-CN" dirty="0"/>
              <a:t>的连接矩阵中。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F2C85F-D541-4ED8-BB1F-4117153F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68" y="2741596"/>
            <a:ext cx="8177897" cy="33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882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43412" y="277254"/>
            <a:ext cx="2843512" cy="430887"/>
            <a:chOff x="43411" y="277297"/>
            <a:chExt cx="3567519" cy="538979"/>
          </a:xfrm>
        </p:grpSpPr>
        <p:sp>
          <p:nvSpPr>
            <p:cNvPr id="228" name="TextBox 227"/>
            <p:cNvSpPr txBox="1"/>
            <p:nvPr/>
          </p:nvSpPr>
          <p:spPr>
            <a:xfrm>
              <a:off x="43411" y="277297"/>
              <a:ext cx="3567519" cy="53897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altLang="zh-CN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3</a:t>
              </a:r>
              <a:r>
                <a:rPr lang="zh-CN" altLang="en-US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、实验与分析</a:t>
              </a:r>
              <a:endParaRPr lang="en-US" sz="1100" dirty="0"/>
            </a:p>
          </p:txBody>
        </p:sp>
      </p:grpSp>
      <p:sp>
        <p:nvSpPr>
          <p:cNvPr id="32" name="TextBox 2">
            <a:extLst>
              <a:ext uri="{FF2B5EF4-FFF2-40B4-BE49-F238E27FC236}">
                <a16:creationId xmlns:a16="http://schemas.microsoft.com/office/drawing/2014/main" id="{D474A327-062A-4C6F-A4AA-ECFEC48B3528}"/>
              </a:ext>
            </a:extLst>
          </p:cNvPr>
          <p:cNvSpPr txBox="1"/>
          <p:nvPr/>
        </p:nvSpPr>
        <p:spPr>
          <a:xfrm>
            <a:off x="4005534" y="815345"/>
            <a:ext cx="3545929" cy="3854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altLang="zh-CN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3.6 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与不同会话表示的比较</a:t>
            </a:r>
            <a:endParaRPr lang="en-US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208CE-F6D5-40BF-887B-2E504EC201FE}"/>
              </a:ext>
            </a:extLst>
          </p:cNvPr>
          <p:cNvSpPr txBox="1"/>
          <p:nvPr/>
        </p:nvSpPr>
        <p:spPr>
          <a:xfrm>
            <a:off x="1027110" y="1410435"/>
            <a:ext cx="950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我们将会话嵌入策略与以下三种方法进行了比较：（</a:t>
            </a:r>
            <a:r>
              <a:rPr lang="en-US" altLang="zh-CN" dirty="0"/>
              <a:t>1</a:t>
            </a:r>
            <a:r>
              <a:rPr lang="zh-CN" altLang="zh-CN" dirty="0"/>
              <a:t>）仅本地嵌入（</a:t>
            </a:r>
            <a:r>
              <a:rPr lang="en-US" altLang="zh-CN" dirty="0"/>
              <a:t>SR-GNN-L</a:t>
            </a:r>
            <a:r>
              <a:rPr lang="zh-CN" altLang="zh-CN" dirty="0"/>
              <a:t>），（</a:t>
            </a:r>
            <a:r>
              <a:rPr lang="en-US" altLang="zh-CN" dirty="0"/>
              <a:t>2</a:t>
            </a:r>
            <a:r>
              <a:rPr lang="zh-CN" altLang="zh-CN" dirty="0"/>
              <a:t>）具有平均池的全局嵌入（</a:t>
            </a:r>
            <a:r>
              <a:rPr lang="en-US" altLang="zh-CN" dirty="0"/>
              <a:t>SR-GNN-AVG</a:t>
            </a:r>
            <a:r>
              <a:rPr lang="zh-CN" altLang="zh-CN" dirty="0"/>
              <a:t>）和（</a:t>
            </a:r>
            <a:r>
              <a:rPr lang="en-US" altLang="zh-CN" dirty="0"/>
              <a:t>3</a:t>
            </a:r>
            <a:r>
              <a:rPr lang="zh-CN" altLang="zh-CN" dirty="0"/>
              <a:t>）全局嵌入 注意机制（</a:t>
            </a:r>
            <a:r>
              <a:rPr lang="en-US" altLang="zh-CN" dirty="0"/>
              <a:t>SR-GNN-ATT</a:t>
            </a:r>
            <a:r>
              <a:rPr lang="zh-CN" altLang="zh-CN" dirty="0"/>
              <a:t>）。 图</a:t>
            </a:r>
            <a:r>
              <a:rPr lang="en-US" altLang="zh-CN" dirty="0"/>
              <a:t>4</a:t>
            </a:r>
            <a:r>
              <a:rPr lang="zh-CN" altLang="zh-CN" dirty="0"/>
              <a:t>给出了三种不同嵌入策略的方法的结果。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74BD4A-968E-41B6-9443-46A5D9AC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31" y="2396839"/>
            <a:ext cx="8520731" cy="35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2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roup 2"/>
          <p:cNvGrpSpPr/>
          <p:nvPr/>
        </p:nvGrpSpPr>
        <p:grpSpPr>
          <a:xfrm>
            <a:off x="-622300" y="279400"/>
            <a:ext cx="3567519" cy="430887"/>
            <a:chOff x="-622300" y="279400"/>
            <a:chExt cx="3567519" cy="430887"/>
          </a:xfrm>
        </p:grpSpPr>
        <p:sp>
          <p:nvSpPr>
            <p:cNvPr id="572" name="TextBox 571"/>
            <p:cNvSpPr txBox="1"/>
            <p:nvPr/>
          </p:nvSpPr>
          <p:spPr>
            <a:xfrm>
              <a:off x="-622300" y="279400"/>
              <a:ext cx="3567519" cy="430887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altLang="zh-CN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4</a:t>
              </a:r>
              <a:r>
                <a:rPr lang="zh-CN" altLang="en-US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、总结</a:t>
              </a:r>
              <a:endParaRPr lang="en-US" sz="1100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6F865B1-0754-44FF-AF74-0B592725BB9D}"/>
              </a:ext>
            </a:extLst>
          </p:cNvPr>
          <p:cNvSpPr/>
          <p:nvPr/>
        </p:nvSpPr>
        <p:spPr>
          <a:xfrm>
            <a:off x="1817687" y="1574800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、在难以获得用户偏好和历史记录的情况下，基于会话的推荐是必不可少的。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、作者提出了一种基于会话的推荐的新颖架构，它将图模型结合到表示会话序列中。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、所提出的方法不仅考虑了会话序列项之间的复杂结构和转换，而且还开发了一种策略，将长期偏好和当前会话兴趣相结合，以更好地预测用户的下一</a:t>
            </a:r>
            <a:r>
              <a:rPr lang="en-US" altLang="zh-CN" dirty="0"/>
              <a:t>4</a:t>
            </a:r>
            <a:r>
              <a:rPr lang="zh-CN" altLang="en-US" dirty="0"/>
              <a:t>、步行为。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、综合实验证实，所提出的算法可以始终优于其他最先进的方法。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roup 1"/>
          <p:cNvGrpSpPr/>
          <p:nvPr/>
        </p:nvGrpSpPr>
        <p:grpSpPr>
          <a:xfrm>
            <a:off x="1095" y="1324"/>
            <a:ext cx="3793248" cy="5562168"/>
            <a:chOff x="1095" y="1324"/>
            <a:chExt cx="3793248" cy="5562168"/>
          </a:xfrm>
        </p:grpSpPr>
        <p:sp>
          <p:nvSpPr>
            <p:cNvPr id="590" name="Freeform 589"/>
            <p:cNvSpPr/>
            <p:nvPr/>
          </p:nvSpPr>
          <p:spPr>
            <a:xfrm rot="10800000">
              <a:off x="23814" y="1324"/>
              <a:ext cx="2081133" cy="2210704"/>
            </a:xfrm>
            <a:custGeom>
              <a:avLst/>
              <a:gdLst/>
              <a:ahLst/>
              <a:cxnLst/>
              <a:rect l="l" t="t" r="r" b="b"/>
              <a:pathLst>
                <a:path w="2081133" h="2210704">
                  <a:moveTo>
                    <a:pt x="1040567" y="0"/>
                  </a:moveTo>
                  <a:lnTo>
                    <a:pt x="0" y="2210705"/>
                  </a:lnTo>
                  <a:lnTo>
                    <a:pt x="2081133" y="2210705"/>
                  </a:lnTo>
                  <a:lnTo>
                    <a:pt x="1040567" y="0"/>
                  </a:lnTo>
                  <a:close/>
                </a:path>
              </a:pathLst>
            </a:custGeom>
            <a:solidFill>
              <a:srgbClr val="81BEDF"/>
            </a:solidFill>
          </p:spPr>
        </p:sp>
        <p:sp>
          <p:nvSpPr>
            <p:cNvPr id="591" name="Freeform 590"/>
            <p:cNvSpPr/>
            <p:nvPr/>
          </p:nvSpPr>
          <p:spPr>
            <a:xfrm rot="10800000">
              <a:off x="1577703" y="1118132"/>
              <a:ext cx="1063492" cy="1129701"/>
            </a:xfrm>
            <a:custGeom>
              <a:avLst/>
              <a:gdLst/>
              <a:ahLst/>
              <a:cxnLst/>
              <a:rect l="l" t="t" r="r" b="b"/>
              <a:pathLst>
                <a:path w="1063492" h="1129701">
                  <a:moveTo>
                    <a:pt x="531746" y="0"/>
                  </a:moveTo>
                  <a:lnTo>
                    <a:pt x="0" y="1129702"/>
                  </a:lnTo>
                  <a:lnTo>
                    <a:pt x="1063492" y="1129702"/>
                  </a:lnTo>
                  <a:lnTo>
                    <a:pt x="531746" y="0"/>
                  </a:lnTo>
                  <a:close/>
                </a:path>
              </a:pathLst>
            </a:custGeom>
            <a:solidFill>
              <a:srgbClr val="6DA9BE"/>
            </a:solidFill>
          </p:spPr>
        </p:sp>
        <p:sp>
          <p:nvSpPr>
            <p:cNvPr id="592" name="Freeform 591"/>
            <p:cNvSpPr/>
            <p:nvPr/>
          </p:nvSpPr>
          <p:spPr>
            <a:xfrm>
              <a:off x="2980244" y="753007"/>
              <a:ext cx="344577" cy="366030"/>
            </a:xfrm>
            <a:custGeom>
              <a:avLst/>
              <a:gdLst/>
              <a:ahLst/>
              <a:cxnLst/>
              <a:rect l="l" t="t" r="r" b="b"/>
              <a:pathLst>
                <a:path w="344577" h="366030">
                  <a:moveTo>
                    <a:pt x="172289" y="0"/>
                  </a:moveTo>
                  <a:lnTo>
                    <a:pt x="0" y="366030"/>
                  </a:lnTo>
                  <a:lnTo>
                    <a:pt x="344577" y="366030"/>
                  </a:lnTo>
                  <a:lnTo>
                    <a:pt x="172289" y="0"/>
                  </a:lnTo>
                  <a:close/>
                </a:path>
              </a:pathLst>
            </a:custGeom>
            <a:solidFill>
              <a:srgbClr val="81BEDF"/>
            </a:solidFill>
          </p:spPr>
        </p:sp>
        <p:sp>
          <p:nvSpPr>
            <p:cNvPr id="593" name="Freeform 592"/>
            <p:cNvSpPr/>
            <p:nvPr/>
          </p:nvSpPr>
          <p:spPr>
            <a:xfrm rot="10800000">
              <a:off x="1095" y="2200840"/>
              <a:ext cx="1063492" cy="1129701"/>
            </a:xfrm>
            <a:custGeom>
              <a:avLst/>
              <a:gdLst/>
              <a:ahLst/>
              <a:cxnLst/>
              <a:rect l="l" t="t" r="r" b="b"/>
              <a:pathLst>
                <a:path w="1063492" h="1129701">
                  <a:moveTo>
                    <a:pt x="531745" y="0"/>
                  </a:moveTo>
                  <a:lnTo>
                    <a:pt x="0" y="1129701"/>
                  </a:lnTo>
                  <a:lnTo>
                    <a:pt x="1063491" y="1129701"/>
                  </a:lnTo>
                  <a:lnTo>
                    <a:pt x="531745" y="0"/>
                  </a:lnTo>
                  <a:close/>
                </a:path>
              </a:pathLst>
            </a:custGeom>
            <a:solidFill>
              <a:srgbClr val="6DA9BE"/>
            </a:solidFill>
          </p:spPr>
        </p:sp>
        <p:sp>
          <p:nvSpPr>
            <p:cNvPr id="594" name="Freeform 593"/>
            <p:cNvSpPr/>
            <p:nvPr/>
          </p:nvSpPr>
          <p:spPr>
            <a:xfrm rot="10800000">
              <a:off x="526212" y="3341929"/>
              <a:ext cx="2091359" cy="2221563"/>
            </a:xfrm>
            <a:custGeom>
              <a:avLst/>
              <a:gdLst/>
              <a:ahLst/>
              <a:cxnLst/>
              <a:rect l="l" t="t" r="r" b="b"/>
              <a:pathLst>
                <a:path w="2091359" h="2221563">
                  <a:moveTo>
                    <a:pt x="1045680" y="0"/>
                  </a:moveTo>
                  <a:lnTo>
                    <a:pt x="0" y="2221563"/>
                  </a:lnTo>
                  <a:lnTo>
                    <a:pt x="2091359" y="2221563"/>
                  </a:lnTo>
                  <a:lnTo>
                    <a:pt x="1045680" y="0"/>
                  </a:lnTo>
                  <a:close/>
                </a:path>
              </a:pathLst>
            </a:custGeom>
            <a:solidFill>
              <a:srgbClr val="81BEDF"/>
            </a:solidFill>
          </p:spPr>
        </p:sp>
        <p:sp>
          <p:nvSpPr>
            <p:cNvPr id="595" name="Freeform 594"/>
            <p:cNvSpPr/>
            <p:nvPr/>
          </p:nvSpPr>
          <p:spPr>
            <a:xfrm>
              <a:off x="1023634" y="2193131"/>
              <a:ext cx="1093688" cy="1161782"/>
            </a:xfrm>
            <a:custGeom>
              <a:avLst/>
              <a:gdLst/>
              <a:ahLst/>
              <a:cxnLst/>
              <a:rect l="l" t="t" r="r" b="b"/>
              <a:pathLst>
                <a:path w="1093688" h="1161782">
                  <a:moveTo>
                    <a:pt x="546844" y="0"/>
                  </a:moveTo>
                  <a:lnTo>
                    <a:pt x="0" y="1161782"/>
                  </a:lnTo>
                  <a:lnTo>
                    <a:pt x="1093688" y="1161782"/>
                  </a:lnTo>
                  <a:lnTo>
                    <a:pt x="546844" y="0"/>
                  </a:lnTo>
                  <a:close/>
                </a:path>
              </a:pathLst>
            </a:custGeom>
            <a:solidFill>
              <a:srgbClr val="90D3F0"/>
            </a:solidFill>
          </p:spPr>
        </p:sp>
        <p:sp>
          <p:nvSpPr>
            <p:cNvPr id="596" name="Freeform 595"/>
            <p:cNvSpPr/>
            <p:nvPr/>
          </p:nvSpPr>
          <p:spPr>
            <a:xfrm rot="10800000">
              <a:off x="2102210" y="2237082"/>
              <a:ext cx="1266190" cy="1345023"/>
            </a:xfrm>
            <a:custGeom>
              <a:avLst/>
              <a:gdLst/>
              <a:ahLst/>
              <a:cxnLst/>
              <a:rect l="l" t="t" r="r" b="b"/>
              <a:pathLst>
                <a:path w="1266190" h="1345023">
                  <a:moveTo>
                    <a:pt x="633095" y="0"/>
                  </a:moveTo>
                  <a:lnTo>
                    <a:pt x="0" y="1345022"/>
                  </a:lnTo>
                  <a:lnTo>
                    <a:pt x="1266189" y="1345022"/>
                  </a:lnTo>
                  <a:lnTo>
                    <a:pt x="633095" y="0"/>
                  </a:lnTo>
                  <a:close/>
                </a:path>
              </a:pathLst>
            </a:custGeom>
            <a:solidFill>
              <a:srgbClr val="81BEDF"/>
            </a:solidFill>
          </p:spPr>
        </p:sp>
        <p:sp>
          <p:nvSpPr>
            <p:cNvPr id="597" name="Freeform 596"/>
            <p:cNvSpPr/>
            <p:nvPr/>
          </p:nvSpPr>
          <p:spPr>
            <a:xfrm>
              <a:off x="3449766" y="2774761"/>
              <a:ext cx="344577" cy="366030"/>
            </a:xfrm>
            <a:custGeom>
              <a:avLst/>
              <a:gdLst/>
              <a:ahLst/>
              <a:cxnLst/>
              <a:rect l="l" t="t" r="r" b="b"/>
              <a:pathLst>
                <a:path w="344577" h="366030">
                  <a:moveTo>
                    <a:pt x="172288" y="0"/>
                  </a:moveTo>
                  <a:lnTo>
                    <a:pt x="0" y="366030"/>
                  </a:lnTo>
                  <a:lnTo>
                    <a:pt x="344577" y="366030"/>
                  </a:lnTo>
                  <a:lnTo>
                    <a:pt x="172288" y="0"/>
                  </a:lnTo>
                  <a:close/>
                </a:path>
              </a:pathLst>
            </a:custGeom>
            <a:solidFill>
              <a:srgbClr val="81BEDF"/>
            </a:solidFill>
          </p:spPr>
        </p:sp>
        <p:sp>
          <p:nvSpPr>
            <p:cNvPr id="598" name="Freeform 597"/>
            <p:cNvSpPr/>
            <p:nvPr/>
          </p:nvSpPr>
          <p:spPr>
            <a:xfrm rot="10800000">
              <a:off x="2407140" y="4005689"/>
              <a:ext cx="361867" cy="384396"/>
            </a:xfrm>
            <a:custGeom>
              <a:avLst/>
              <a:gdLst/>
              <a:ahLst/>
              <a:cxnLst/>
              <a:rect l="l" t="t" r="r" b="b"/>
              <a:pathLst>
                <a:path w="361867" h="384396">
                  <a:moveTo>
                    <a:pt x="180933" y="0"/>
                  </a:moveTo>
                  <a:lnTo>
                    <a:pt x="0" y="384396"/>
                  </a:lnTo>
                  <a:lnTo>
                    <a:pt x="361866" y="384396"/>
                  </a:lnTo>
                  <a:lnTo>
                    <a:pt x="180933" y="0"/>
                  </a:lnTo>
                  <a:close/>
                </a:path>
              </a:pathLst>
            </a:custGeom>
            <a:solidFill>
              <a:srgbClr val="6DA9BE"/>
            </a:solidFill>
          </p:spPr>
        </p:sp>
      </p:grpSp>
      <p:sp>
        <p:nvSpPr>
          <p:cNvPr id="600" name="TextBox 3"/>
          <p:cNvSpPr txBox="1"/>
          <p:nvPr/>
        </p:nvSpPr>
        <p:spPr>
          <a:xfrm>
            <a:off x="4372539" y="2193131"/>
            <a:ext cx="7029927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/>
            <a:r>
              <a:rPr lang="zh-CN" altLang="en-US" sz="4000" b="1" dirty="0">
                <a:solidFill>
                  <a:srgbClr val="6DA9BE"/>
                </a:solidFill>
                <a:latin typeface="Microsoft YaHei"/>
                <a:ea typeface="Microsoft YaHei"/>
              </a:rPr>
              <a:t>感谢聆听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animBg="1"/>
      <p:bldP spid="6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/>
          <p:cNvGrpSpPr/>
          <p:nvPr/>
        </p:nvGrpSpPr>
        <p:grpSpPr>
          <a:xfrm>
            <a:off x="3404" y="-254"/>
            <a:ext cx="3178126" cy="4660191"/>
            <a:chOff x="3404" y="-254"/>
            <a:chExt cx="3178126" cy="4660191"/>
          </a:xfrm>
        </p:grpSpPr>
        <p:sp>
          <p:nvSpPr>
            <p:cNvPr id="15" name="Freeform 14"/>
            <p:cNvSpPr/>
            <p:nvPr/>
          </p:nvSpPr>
          <p:spPr>
            <a:xfrm rot="10800000">
              <a:off x="22438" y="-254"/>
              <a:ext cx="1743651" cy="1852211"/>
            </a:xfrm>
            <a:custGeom>
              <a:avLst/>
              <a:gdLst/>
              <a:ahLst/>
              <a:cxnLst/>
              <a:rect l="l" t="t" r="r" b="b"/>
              <a:pathLst>
                <a:path w="1743651" h="1852211">
                  <a:moveTo>
                    <a:pt x="871826" y="0"/>
                  </a:moveTo>
                  <a:lnTo>
                    <a:pt x="0" y="1852211"/>
                  </a:lnTo>
                  <a:lnTo>
                    <a:pt x="1743651" y="1852211"/>
                  </a:lnTo>
                  <a:lnTo>
                    <a:pt x="871826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1324343" y="935449"/>
              <a:ext cx="891033" cy="946506"/>
            </a:xfrm>
            <a:custGeom>
              <a:avLst/>
              <a:gdLst/>
              <a:ahLst/>
              <a:cxnLst/>
              <a:rect l="l" t="t" r="r" b="b"/>
              <a:pathLst>
                <a:path w="891033" h="946506">
                  <a:moveTo>
                    <a:pt x="445517" y="0"/>
                  </a:moveTo>
                  <a:lnTo>
                    <a:pt x="0" y="946506"/>
                  </a:lnTo>
                  <a:lnTo>
                    <a:pt x="891033" y="946506"/>
                  </a:lnTo>
                  <a:lnTo>
                    <a:pt x="445517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99448" y="629534"/>
              <a:ext cx="288699" cy="306674"/>
            </a:xfrm>
            <a:custGeom>
              <a:avLst/>
              <a:gdLst/>
              <a:ahLst/>
              <a:cxnLst/>
              <a:rect l="l" t="t" r="r" b="b"/>
              <a:pathLst>
                <a:path w="288699" h="306674">
                  <a:moveTo>
                    <a:pt x="144349" y="0"/>
                  </a:moveTo>
                  <a:lnTo>
                    <a:pt x="0" y="306674"/>
                  </a:lnTo>
                  <a:lnTo>
                    <a:pt x="288699" y="306674"/>
                  </a:lnTo>
                  <a:lnTo>
                    <a:pt x="144349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3404" y="1842583"/>
              <a:ext cx="891033" cy="946506"/>
            </a:xfrm>
            <a:custGeom>
              <a:avLst/>
              <a:gdLst/>
              <a:ahLst/>
              <a:cxnLst/>
              <a:rect l="l" t="t" r="r" b="b"/>
              <a:pathLst>
                <a:path w="891033" h="946506">
                  <a:moveTo>
                    <a:pt x="445516" y="0"/>
                  </a:moveTo>
                  <a:lnTo>
                    <a:pt x="0" y="946506"/>
                  </a:lnTo>
                  <a:lnTo>
                    <a:pt x="891033" y="946506"/>
                  </a:lnTo>
                  <a:lnTo>
                    <a:pt x="445516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443367" y="2798629"/>
              <a:ext cx="1752219" cy="1861308"/>
            </a:xfrm>
            <a:custGeom>
              <a:avLst/>
              <a:gdLst/>
              <a:ahLst/>
              <a:cxnLst/>
              <a:rect l="l" t="t" r="r" b="b"/>
              <a:pathLst>
                <a:path w="1752219" h="1861308">
                  <a:moveTo>
                    <a:pt x="876110" y="0"/>
                  </a:moveTo>
                  <a:lnTo>
                    <a:pt x="0" y="1861309"/>
                  </a:lnTo>
                  <a:lnTo>
                    <a:pt x="1752219" y="1861309"/>
                  </a:lnTo>
                  <a:lnTo>
                    <a:pt x="876110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60125" y="1836120"/>
              <a:ext cx="916333" cy="973384"/>
            </a:xfrm>
            <a:custGeom>
              <a:avLst/>
              <a:gdLst/>
              <a:ahLst/>
              <a:cxnLst/>
              <a:rect l="l" t="t" r="r" b="b"/>
              <a:pathLst>
                <a:path w="916333" h="973384">
                  <a:moveTo>
                    <a:pt x="458167" y="0"/>
                  </a:moveTo>
                  <a:lnTo>
                    <a:pt x="0" y="973384"/>
                  </a:lnTo>
                  <a:lnTo>
                    <a:pt x="916333" y="973384"/>
                  </a:lnTo>
                  <a:lnTo>
                    <a:pt x="458167" y="0"/>
                  </a:lnTo>
                  <a:close/>
                </a:path>
              </a:pathLst>
            </a:custGeom>
            <a:solidFill>
              <a:srgbClr val="90D3F0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1" name="Freeform 20"/>
            <p:cNvSpPr/>
            <p:nvPr/>
          </p:nvSpPr>
          <p:spPr>
            <a:xfrm rot="10800000">
              <a:off x="1763801" y="1872942"/>
              <a:ext cx="1060861" cy="1126910"/>
            </a:xfrm>
            <a:custGeom>
              <a:avLst/>
              <a:gdLst/>
              <a:ahLst/>
              <a:cxnLst/>
              <a:rect l="l" t="t" r="r" b="b"/>
              <a:pathLst>
                <a:path w="1060861" h="1126910">
                  <a:moveTo>
                    <a:pt x="530431" y="0"/>
                  </a:moveTo>
                  <a:lnTo>
                    <a:pt x="0" y="1126910"/>
                  </a:lnTo>
                  <a:lnTo>
                    <a:pt x="1060862" y="1126910"/>
                  </a:lnTo>
                  <a:lnTo>
                    <a:pt x="530431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892831" y="2323436"/>
              <a:ext cx="288699" cy="306674"/>
            </a:xfrm>
            <a:custGeom>
              <a:avLst/>
              <a:gdLst/>
              <a:ahLst/>
              <a:cxnLst/>
              <a:rect l="l" t="t" r="r" b="b"/>
              <a:pathLst>
                <a:path w="288699" h="306674">
                  <a:moveTo>
                    <a:pt x="144350" y="0"/>
                  </a:moveTo>
                  <a:lnTo>
                    <a:pt x="0" y="306674"/>
                  </a:lnTo>
                  <a:lnTo>
                    <a:pt x="288700" y="306674"/>
                  </a:lnTo>
                  <a:lnTo>
                    <a:pt x="144350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2019275" y="3354753"/>
              <a:ext cx="303186" cy="322062"/>
            </a:xfrm>
            <a:custGeom>
              <a:avLst/>
              <a:gdLst/>
              <a:ahLst/>
              <a:cxnLst/>
              <a:rect l="l" t="t" r="r" b="b"/>
              <a:pathLst>
                <a:path w="303186" h="322062">
                  <a:moveTo>
                    <a:pt x="151592" y="0"/>
                  </a:moveTo>
                  <a:lnTo>
                    <a:pt x="0" y="322062"/>
                  </a:lnTo>
                  <a:lnTo>
                    <a:pt x="303185" y="322062"/>
                  </a:lnTo>
                  <a:lnTo>
                    <a:pt x="151592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24" name="Group 2"/>
          <p:cNvGrpSpPr/>
          <p:nvPr/>
        </p:nvGrpSpPr>
        <p:grpSpPr>
          <a:xfrm>
            <a:off x="10209047" y="4790969"/>
            <a:ext cx="1165569" cy="1709112"/>
            <a:chOff x="10209047" y="4790969"/>
            <a:chExt cx="1165569" cy="1709112"/>
          </a:xfrm>
        </p:grpSpPr>
        <p:sp>
          <p:nvSpPr>
            <p:cNvPr id="25" name="Freeform 24"/>
            <p:cNvSpPr/>
            <p:nvPr/>
          </p:nvSpPr>
          <p:spPr>
            <a:xfrm rot="21600000">
              <a:off x="10728160" y="5820787"/>
              <a:ext cx="639480" cy="679294"/>
            </a:xfrm>
            <a:custGeom>
              <a:avLst/>
              <a:gdLst/>
              <a:ahLst/>
              <a:cxnLst/>
              <a:rect l="l" t="t" r="r" b="b"/>
              <a:pathLst>
                <a:path w="639480" h="679294">
                  <a:moveTo>
                    <a:pt x="319740" y="0"/>
                  </a:moveTo>
                  <a:lnTo>
                    <a:pt x="0" y="679293"/>
                  </a:lnTo>
                  <a:lnTo>
                    <a:pt x="639479" y="679293"/>
                  </a:lnTo>
                  <a:lnTo>
                    <a:pt x="319740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0563390" y="5809765"/>
              <a:ext cx="326784" cy="347129"/>
            </a:xfrm>
            <a:custGeom>
              <a:avLst/>
              <a:gdLst/>
              <a:ahLst/>
              <a:cxnLst/>
              <a:rect l="l" t="t" r="r" b="b"/>
              <a:pathLst>
                <a:path w="326784" h="347129">
                  <a:moveTo>
                    <a:pt x="163392" y="0"/>
                  </a:moveTo>
                  <a:lnTo>
                    <a:pt x="0" y="347129"/>
                  </a:lnTo>
                  <a:lnTo>
                    <a:pt x="326784" y="347129"/>
                  </a:lnTo>
                  <a:lnTo>
                    <a:pt x="163392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7" name="Freeform 26"/>
            <p:cNvSpPr/>
            <p:nvPr/>
          </p:nvSpPr>
          <p:spPr>
            <a:xfrm rot="10800000">
              <a:off x="10353319" y="6156608"/>
              <a:ext cx="105880" cy="112472"/>
            </a:xfrm>
            <a:custGeom>
              <a:avLst/>
              <a:gdLst/>
              <a:ahLst/>
              <a:cxnLst/>
              <a:rect l="l" t="t" r="r" b="b"/>
              <a:pathLst>
                <a:path w="105880" h="112472">
                  <a:moveTo>
                    <a:pt x="52940" y="0"/>
                  </a:moveTo>
                  <a:lnTo>
                    <a:pt x="0" y="112472"/>
                  </a:lnTo>
                  <a:lnTo>
                    <a:pt x="105880" y="112472"/>
                  </a:lnTo>
                  <a:lnTo>
                    <a:pt x="52940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8" name="Freeform 27"/>
            <p:cNvSpPr/>
            <p:nvPr/>
          </p:nvSpPr>
          <p:spPr>
            <a:xfrm rot="21600000">
              <a:off x="11047832" y="5477076"/>
              <a:ext cx="326784" cy="347129"/>
            </a:xfrm>
            <a:custGeom>
              <a:avLst/>
              <a:gdLst/>
              <a:ahLst/>
              <a:cxnLst/>
              <a:rect l="l" t="t" r="r" b="b"/>
              <a:pathLst>
                <a:path w="326784" h="347129">
                  <a:moveTo>
                    <a:pt x="163392" y="0"/>
                  </a:moveTo>
                  <a:lnTo>
                    <a:pt x="0" y="347129"/>
                  </a:lnTo>
                  <a:lnTo>
                    <a:pt x="326784" y="347129"/>
                  </a:lnTo>
                  <a:lnTo>
                    <a:pt x="163392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9" name="Freeform 28"/>
            <p:cNvSpPr/>
            <p:nvPr/>
          </p:nvSpPr>
          <p:spPr>
            <a:xfrm rot="21600000">
              <a:off x="10570641" y="4790969"/>
              <a:ext cx="642622" cy="682630"/>
            </a:xfrm>
            <a:custGeom>
              <a:avLst/>
              <a:gdLst/>
              <a:ahLst/>
              <a:cxnLst/>
              <a:rect l="l" t="t" r="r" b="b"/>
              <a:pathLst>
                <a:path w="642622" h="682630">
                  <a:moveTo>
                    <a:pt x="321311" y="0"/>
                  </a:moveTo>
                  <a:lnTo>
                    <a:pt x="0" y="682630"/>
                  </a:lnTo>
                  <a:lnTo>
                    <a:pt x="642622" y="682630"/>
                  </a:lnTo>
                  <a:lnTo>
                    <a:pt x="321311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0" name="Freeform 29"/>
            <p:cNvSpPr/>
            <p:nvPr/>
          </p:nvSpPr>
          <p:spPr>
            <a:xfrm rot="10800000">
              <a:off x="10724362" y="5469596"/>
              <a:ext cx="336063" cy="356986"/>
            </a:xfrm>
            <a:custGeom>
              <a:avLst/>
              <a:gdLst/>
              <a:ahLst/>
              <a:cxnLst/>
              <a:rect l="l" t="t" r="r" b="b"/>
              <a:pathLst>
                <a:path w="336063" h="356986">
                  <a:moveTo>
                    <a:pt x="168032" y="0"/>
                  </a:moveTo>
                  <a:lnTo>
                    <a:pt x="0" y="356986"/>
                  </a:lnTo>
                  <a:lnTo>
                    <a:pt x="336063" y="356986"/>
                  </a:lnTo>
                  <a:lnTo>
                    <a:pt x="168032" y="0"/>
                  </a:lnTo>
                  <a:close/>
                </a:path>
              </a:pathLst>
            </a:custGeom>
            <a:solidFill>
              <a:srgbClr val="90D3F0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1" name="Freeform 30"/>
            <p:cNvSpPr/>
            <p:nvPr/>
          </p:nvSpPr>
          <p:spPr>
            <a:xfrm rot="21600000">
              <a:off x="10339934" y="5399786"/>
              <a:ext cx="389068" cy="413292"/>
            </a:xfrm>
            <a:custGeom>
              <a:avLst/>
              <a:gdLst/>
              <a:ahLst/>
              <a:cxnLst/>
              <a:rect l="l" t="t" r="r" b="b"/>
              <a:pathLst>
                <a:path w="389068" h="413292">
                  <a:moveTo>
                    <a:pt x="194534" y="0"/>
                  </a:moveTo>
                  <a:lnTo>
                    <a:pt x="0" y="413291"/>
                  </a:lnTo>
                  <a:lnTo>
                    <a:pt x="389068" y="413291"/>
                  </a:lnTo>
                  <a:lnTo>
                    <a:pt x="194534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2" name="Freeform 31"/>
            <p:cNvSpPr/>
            <p:nvPr/>
          </p:nvSpPr>
          <p:spPr>
            <a:xfrm rot="10800000">
              <a:off x="10209047" y="5535375"/>
              <a:ext cx="105880" cy="112472"/>
            </a:xfrm>
            <a:custGeom>
              <a:avLst/>
              <a:gdLst/>
              <a:ahLst/>
              <a:cxnLst/>
              <a:rect l="l" t="t" r="r" b="b"/>
              <a:pathLst>
                <a:path w="105880" h="112472">
                  <a:moveTo>
                    <a:pt x="52940" y="0"/>
                  </a:moveTo>
                  <a:lnTo>
                    <a:pt x="0" y="112471"/>
                  </a:lnTo>
                  <a:lnTo>
                    <a:pt x="105880" y="112471"/>
                  </a:lnTo>
                  <a:lnTo>
                    <a:pt x="52940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3" name="Freeform 32"/>
            <p:cNvSpPr/>
            <p:nvPr/>
          </p:nvSpPr>
          <p:spPr>
            <a:xfrm rot="21600000">
              <a:off x="10524109" y="5151492"/>
              <a:ext cx="111193" cy="118115"/>
            </a:xfrm>
            <a:custGeom>
              <a:avLst/>
              <a:gdLst/>
              <a:ahLst/>
              <a:cxnLst/>
              <a:rect l="l" t="t" r="r" b="b"/>
              <a:pathLst>
                <a:path w="111193" h="118115">
                  <a:moveTo>
                    <a:pt x="55596" y="0"/>
                  </a:moveTo>
                  <a:lnTo>
                    <a:pt x="0" y="118115"/>
                  </a:lnTo>
                  <a:lnTo>
                    <a:pt x="111192" y="118115"/>
                  </a:lnTo>
                  <a:lnTo>
                    <a:pt x="55596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34" name="Group 3"/>
          <p:cNvGrpSpPr/>
          <p:nvPr/>
        </p:nvGrpSpPr>
        <p:grpSpPr>
          <a:xfrm>
            <a:off x="471047" y="4982693"/>
            <a:ext cx="2307064" cy="838200"/>
            <a:chOff x="471047" y="4982693"/>
            <a:chExt cx="2307064" cy="838200"/>
          </a:xfrm>
        </p:grpSpPr>
        <p:sp>
          <p:nvSpPr>
            <p:cNvPr id="35" name="TextBox 34"/>
            <p:cNvSpPr txBox="1"/>
            <p:nvPr/>
          </p:nvSpPr>
          <p:spPr>
            <a:xfrm>
              <a:off x="479770" y="4982693"/>
              <a:ext cx="2210981" cy="838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5000" b="1">
                  <a:solidFill>
                    <a:srgbClr val="6DA9BE"/>
                  </a:solidFill>
                  <a:latin typeface="Microsoft YaHei"/>
                  <a:ea typeface="Microsoft YaHei"/>
                </a:rPr>
                <a:t>目录</a:t>
              </a:r>
              <a:endParaRPr lang="en-US" sz="1100"/>
            </a:p>
          </p:txBody>
        </p:sp>
        <p:sp>
          <p:nvSpPr>
            <p:cNvPr id="36" name="Freeform 35"/>
            <p:cNvSpPr/>
            <p:nvPr/>
          </p:nvSpPr>
          <p:spPr>
            <a:xfrm rot="5400000">
              <a:off x="2341994" y="5266063"/>
              <a:ext cx="436117" cy="257530"/>
            </a:xfrm>
            <a:custGeom>
              <a:avLst/>
              <a:gdLst/>
              <a:ahLst/>
              <a:cxnLst/>
              <a:rect l="l" t="t" r="r" b="b"/>
              <a:pathLst>
                <a:path w="436117" h="257530">
                  <a:moveTo>
                    <a:pt x="218059" y="0"/>
                  </a:moveTo>
                  <a:lnTo>
                    <a:pt x="0" y="257529"/>
                  </a:lnTo>
                  <a:lnTo>
                    <a:pt x="436117" y="257529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7" name="Freeform 36"/>
            <p:cNvSpPr/>
            <p:nvPr/>
          </p:nvSpPr>
          <p:spPr>
            <a:xfrm rot="16200000">
              <a:off x="471047" y="5269746"/>
              <a:ext cx="436117" cy="257530"/>
            </a:xfrm>
            <a:custGeom>
              <a:avLst/>
              <a:gdLst/>
              <a:ahLst/>
              <a:cxnLst/>
              <a:rect l="l" t="t" r="r" b="b"/>
              <a:pathLst>
                <a:path w="436117" h="257530">
                  <a:moveTo>
                    <a:pt x="218058" y="0"/>
                  </a:moveTo>
                  <a:lnTo>
                    <a:pt x="0" y="257530"/>
                  </a:lnTo>
                  <a:lnTo>
                    <a:pt x="436117" y="257530"/>
                  </a:lnTo>
                  <a:lnTo>
                    <a:pt x="218058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38" name="Group 4"/>
          <p:cNvGrpSpPr/>
          <p:nvPr/>
        </p:nvGrpSpPr>
        <p:grpSpPr>
          <a:xfrm>
            <a:off x="4487841" y="914298"/>
            <a:ext cx="3810427" cy="596900"/>
            <a:chOff x="4487841" y="914298"/>
            <a:chExt cx="3810427" cy="596900"/>
          </a:xfrm>
        </p:grpSpPr>
        <p:sp>
          <p:nvSpPr>
            <p:cNvPr id="39" name="Freeform 38"/>
            <p:cNvSpPr/>
            <p:nvPr/>
          </p:nvSpPr>
          <p:spPr>
            <a:xfrm>
              <a:off x="4487841" y="928749"/>
              <a:ext cx="793820" cy="547899"/>
            </a:xfrm>
            <a:custGeom>
              <a:avLst/>
              <a:gdLst/>
              <a:ahLst/>
              <a:cxnLst/>
              <a:rect l="l" t="t" r="r" b="b"/>
              <a:pathLst>
                <a:path w="793820" h="547899">
                  <a:moveTo>
                    <a:pt x="0" y="91320"/>
                  </a:moveTo>
                  <a:cubicBezTo>
                    <a:pt x="0" y="40888"/>
                    <a:pt x="40809" y="0"/>
                    <a:pt x="91141" y="0"/>
                  </a:cubicBezTo>
                  <a:lnTo>
                    <a:pt x="702689" y="0"/>
                  </a:lnTo>
                  <a:cubicBezTo>
                    <a:pt x="753016" y="0"/>
                    <a:pt x="793820" y="40888"/>
                    <a:pt x="793820" y="91320"/>
                  </a:cubicBezTo>
                  <a:lnTo>
                    <a:pt x="793820" y="456580"/>
                  </a:lnTo>
                  <a:cubicBezTo>
                    <a:pt x="793820" y="507018"/>
                    <a:pt x="753016" y="547899"/>
                    <a:pt x="702689" y="547899"/>
                  </a:cubicBezTo>
                  <a:lnTo>
                    <a:pt x="91141" y="547899"/>
                  </a:lnTo>
                  <a:cubicBezTo>
                    <a:pt x="40809" y="547899"/>
                    <a:pt x="0" y="507018"/>
                    <a:pt x="0" y="456580"/>
                  </a:cubicBezTo>
                  <a:lnTo>
                    <a:pt x="0" y="9132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53062" y="914298"/>
              <a:ext cx="2845206" cy="596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00" b="1">
                  <a:solidFill>
                    <a:srgbClr val="6DA9BE"/>
                  </a:solidFill>
                  <a:latin typeface="Microsoft YaHei"/>
                  <a:ea typeface="Microsoft YaHei"/>
                </a:rPr>
                <a:t>介绍和相关工作</a:t>
              </a:r>
              <a:endParaRPr lang="en-US" sz="11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6762" y="1015898"/>
              <a:ext cx="590180" cy="342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000" b="1">
                  <a:solidFill>
                    <a:srgbClr val="FFFFFF"/>
                  </a:solidFill>
                  <a:latin typeface="Microsoft YaHei"/>
                  <a:ea typeface="Microsoft YaHei"/>
                </a:rPr>
                <a:t>01</a:t>
              </a:r>
              <a:endParaRPr lang="en-US" sz="1100"/>
            </a:p>
          </p:txBody>
        </p:sp>
      </p:grpSp>
      <p:grpSp>
        <p:nvGrpSpPr>
          <p:cNvPr id="42" name="Group 5"/>
          <p:cNvGrpSpPr/>
          <p:nvPr/>
        </p:nvGrpSpPr>
        <p:grpSpPr>
          <a:xfrm>
            <a:off x="4487053" y="2154109"/>
            <a:ext cx="3811215" cy="547899"/>
            <a:chOff x="4487053" y="2154109"/>
            <a:chExt cx="3811215" cy="547899"/>
          </a:xfrm>
        </p:grpSpPr>
        <p:sp>
          <p:nvSpPr>
            <p:cNvPr id="43" name="Freeform 42"/>
            <p:cNvSpPr/>
            <p:nvPr/>
          </p:nvSpPr>
          <p:spPr>
            <a:xfrm>
              <a:off x="4487053" y="2154109"/>
              <a:ext cx="793820" cy="547899"/>
            </a:xfrm>
            <a:custGeom>
              <a:avLst/>
              <a:gdLst/>
              <a:ahLst/>
              <a:cxnLst/>
              <a:rect l="l" t="t" r="r" b="b"/>
              <a:pathLst>
                <a:path w="793820" h="547899">
                  <a:moveTo>
                    <a:pt x="0" y="91320"/>
                  </a:moveTo>
                  <a:cubicBezTo>
                    <a:pt x="0" y="40888"/>
                    <a:pt x="40809" y="0"/>
                    <a:pt x="91142" y="0"/>
                  </a:cubicBezTo>
                  <a:lnTo>
                    <a:pt x="702690" y="0"/>
                  </a:lnTo>
                  <a:cubicBezTo>
                    <a:pt x="753017" y="0"/>
                    <a:pt x="793820" y="40888"/>
                    <a:pt x="793820" y="91320"/>
                  </a:cubicBezTo>
                  <a:lnTo>
                    <a:pt x="793820" y="456580"/>
                  </a:lnTo>
                  <a:cubicBezTo>
                    <a:pt x="793820" y="507017"/>
                    <a:pt x="753017" y="547899"/>
                    <a:pt x="702690" y="547899"/>
                  </a:cubicBezTo>
                  <a:lnTo>
                    <a:pt x="91142" y="547899"/>
                  </a:lnTo>
                  <a:cubicBezTo>
                    <a:pt x="40809" y="547899"/>
                    <a:pt x="0" y="507017"/>
                    <a:pt x="0" y="456580"/>
                  </a:cubicBezTo>
                  <a:lnTo>
                    <a:pt x="0" y="9132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53062" y="2250258"/>
              <a:ext cx="2845206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00" b="1" dirty="0" err="1">
                  <a:solidFill>
                    <a:srgbClr val="6DA9BE"/>
                  </a:solidFill>
                  <a:latin typeface="Microsoft YaHei"/>
                  <a:ea typeface="Microsoft YaHei"/>
                </a:rPr>
                <a:t>提出的方法</a:t>
              </a:r>
              <a:endParaRPr 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88675" y="2253958"/>
              <a:ext cx="590180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000" b="1">
                  <a:solidFill>
                    <a:srgbClr val="FFFFFF"/>
                  </a:solidFill>
                  <a:latin typeface="Microsoft YaHei"/>
                  <a:ea typeface="Microsoft YaHei"/>
                </a:rPr>
                <a:t>02</a:t>
              </a:r>
              <a:endParaRPr lang="en-US" sz="1100"/>
            </a:p>
          </p:txBody>
        </p:sp>
      </p:grpSp>
      <p:grpSp>
        <p:nvGrpSpPr>
          <p:cNvPr id="46" name="Group 6"/>
          <p:cNvGrpSpPr/>
          <p:nvPr/>
        </p:nvGrpSpPr>
        <p:grpSpPr>
          <a:xfrm>
            <a:off x="4487638" y="3385310"/>
            <a:ext cx="3819165" cy="547899"/>
            <a:chOff x="4487638" y="3385310"/>
            <a:chExt cx="3819165" cy="547899"/>
          </a:xfrm>
        </p:grpSpPr>
        <p:sp>
          <p:nvSpPr>
            <p:cNvPr id="47" name="Freeform 46"/>
            <p:cNvSpPr/>
            <p:nvPr/>
          </p:nvSpPr>
          <p:spPr>
            <a:xfrm>
              <a:off x="4487638" y="3385310"/>
              <a:ext cx="793820" cy="547899"/>
            </a:xfrm>
            <a:custGeom>
              <a:avLst/>
              <a:gdLst/>
              <a:ahLst/>
              <a:cxnLst/>
              <a:rect l="l" t="t" r="r" b="b"/>
              <a:pathLst>
                <a:path w="793820" h="547899">
                  <a:moveTo>
                    <a:pt x="0" y="91320"/>
                  </a:moveTo>
                  <a:cubicBezTo>
                    <a:pt x="0" y="40888"/>
                    <a:pt x="40809" y="0"/>
                    <a:pt x="91141" y="0"/>
                  </a:cubicBezTo>
                  <a:lnTo>
                    <a:pt x="702689" y="0"/>
                  </a:lnTo>
                  <a:cubicBezTo>
                    <a:pt x="753016" y="0"/>
                    <a:pt x="793819" y="40888"/>
                    <a:pt x="793819" y="91320"/>
                  </a:cubicBezTo>
                  <a:lnTo>
                    <a:pt x="793819" y="456580"/>
                  </a:lnTo>
                  <a:cubicBezTo>
                    <a:pt x="793819" y="507018"/>
                    <a:pt x="753016" y="547899"/>
                    <a:pt x="702689" y="547899"/>
                  </a:cubicBezTo>
                  <a:lnTo>
                    <a:pt x="91141" y="547899"/>
                  </a:lnTo>
                  <a:cubicBezTo>
                    <a:pt x="40809" y="547899"/>
                    <a:pt x="0" y="507018"/>
                    <a:pt x="0" y="456580"/>
                  </a:cubicBezTo>
                  <a:lnTo>
                    <a:pt x="0" y="9132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61597" y="3485159"/>
              <a:ext cx="2845206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00" b="1" dirty="0" err="1">
                  <a:solidFill>
                    <a:srgbClr val="6DA9BE"/>
                  </a:solidFill>
                  <a:latin typeface="Microsoft YaHei"/>
                  <a:ea typeface="Microsoft YaHei"/>
                </a:rPr>
                <a:t>实验与分析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89259" y="3485159"/>
              <a:ext cx="590180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000" b="1">
                  <a:solidFill>
                    <a:srgbClr val="FFFFFF"/>
                  </a:solidFill>
                  <a:latin typeface="Microsoft YaHei"/>
                  <a:ea typeface="Microsoft YaHei"/>
                </a:rPr>
                <a:t>03</a:t>
              </a:r>
              <a:endParaRPr lang="en-US" sz="1100"/>
            </a:p>
          </p:txBody>
        </p:sp>
      </p:grpSp>
      <p:grpSp>
        <p:nvGrpSpPr>
          <p:cNvPr id="50" name="Group 7"/>
          <p:cNvGrpSpPr/>
          <p:nvPr/>
        </p:nvGrpSpPr>
        <p:grpSpPr>
          <a:xfrm>
            <a:off x="4487053" y="4676473"/>
            <a:ext cx="3819750" cy="547899"/>
            <a:chOff x="4483675" y="4694604"/>
            <a:chExt cx="3819750" cy="547899"/>
          </a:xfrm>
        </p:grpSpPr>
        <p:sp>
          <p:nvSpPr>
            <p:cNvPr id="51" name="Freeform 50"/>
            <p:cNvSpPr/>
            <p:nvPr/>
          </p:nvSpPr>
          <p:spPr>
            <a:xfrm>
              <a:off x="4483675" y="4694604"/>
              <a:ext cx="793820" cy="547899"/>
            </a:xfrm>
            <a:custGeom>
              <a:avLst/>
              <a:gdLst/>
              <a:ahLst/>
              <a:cxnLst/>
              <a:rect l="l" t="t" r="r" b="b"/>
              <a:pathLst>
                <a:path w="793820" h="547899">
                  <a:moveTo>
                    <a:pt x="0" y="91320"/>
                  </a:moveTo>
                  <a:cubicBezTo>
                    <a:pt x="0" y="40888"/>
                    <a:pt x="40809" y="0"/>
                    <a:pt x="91141" y="0"/>
                  </a:cubicBezTo>
                  <a:lnTo>
                    <a:pt x="702689" y="0"/>
                  </a:lnTo>
                  <a:cubicBezTo>
                    <a:pt x="753016" y="0"/>
                    <a:pt x="793820" y="40888"/>
                    <a:pt x="793820" y="91320"/>
                  </a:cubicBezTo>
                  <a:lnTo>
                    <a:pt x="793820" y="456580"/>
                  </a:lnTo>
                  <a:cubicBezTo>
                    <a:pt x="793820" y="507018"/>
                    <a:pt x="753016" y="547899"/>
                    <a:pt x="702689" y="547899"/>
                  </a:cubicBezTo>
                  <a:lnTo>
                    <a:pt x="91141" y="547899"/>
                  </a:lnTo>
                  <a:cubicBezTo>
                    <a:pt x="40809" y="547899"/>
                    <a:pt x="0" y="507018"/>
                    <a:pt x="0" y="456580"/>
                  </a:cubicBezTo>
                  <a:lnTo>
                    <a:pt x="0" y="9132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58219" y="4742080"/>
              <a:ext cx="2845206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00" b="1" dirty="0" err="1">
                  <a:solidFill>
                    <a:srgbClr val="6DA9BE"/>
                  </a:solidFill>
                  <a:latin typeface="Microsoft YaHei"/>
                  <a:ea typeface="Microsoft YaHei"/>
                </a:rPr>
                <a:t>总结</a:t>
              </a:r>
              <a:r>
                <a:rPr lang="en-US" sz="20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 </a:t>
              </a:r>
              <a:endParaRPr 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5297" y="4794453"/>
              <a:ext cx="590180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000" b="1">
                  <a:solidFill>
                    <a:srgbClr val="FFFFFF"/>
                  </a:solidFill>
                  <a:latin typeface="Microsoft YaHei"/>
                  <a:ea typeface="Microsoft YaHei"/>
                </a:rPr>
                <a:t>04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34" grpId="0" animBg="1"/>
      <p:bldP spid="38" grpId="0" animBg="1"/>
      <p:bldP spid="42" grpId="0" animBg="1"/>
      <p:bldP spid="46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"/>
          <p:cNvGrpSpPr/>
          <p:nvPr/>
        </p:nvGrpSpPr>
        <p:grpSpPr>
          <a:xfrm>
            <a:off x="631165" y="392887"/>
            <a:ext cx="3377476" cy="495300"/>
            <a:chOff x="631165" y="392887"/>
            <a:chExt cx="3377476" cy="495300"/>
          </a:xfrm>
        </p:grpSpPr>
        <p:sp>
          <p:nvSpPr>
            <p:cNvPr id="55" name="TextBox 54"/>
            <p:cNvSpPr txBox="1"/>
            <p:nvPr/>
          </p:nvSpPr>
          <p:spPr>
            <a:xfrm>
              <a:off x="631165" y="392887"/>
              <a:ext cx="3377476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Microsoft YaHei"/>
                  <a:ea typeface="Microsoft YaHei"/>
                </a:rPr>
                <a:t>1、介绍和相关工作 </a:t>
              </a:r>
              <a:endParaRPr lang="en-US" sz="1100"/>
            </a:p>
          </p:txBody>
        </p:sp>
      </p:grpSp>
      <p:grpSp>
        <p:nvGrpSpPr>
          <p:cNvPr id="56" name="Group 2"/>
          <p:cNvGrpSpPr/>
          <p:nvPr/>
        </p:nvGrpSpPr>
        <p:grpSpPr>
          <a:xfrm>
            <a:off x="3644900" y="978764"/>
            <a:ext cx="3887102" cy="558800"/>
            <a:chOff x="3644900" y="978764"/>
            <a:chExt cx="3887102" cy="558800"/>
          </a:xfrm>
        </p:grpSpPr>
        <p:sp>
          <p:nvSpPr>
            <p:cNvPr id="57" name="TextBox 56"/>
            <p:cNvSpPr txBox="1"/>
            <p:nvPr/>
          </p:nvSpPr>
          <p:spPr>
            <a:xfrm>
              <a:off x="3644900" y="978764"/>
              <a:ext cx="3887102" cy="5588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3202" b="1">
                  <a:solidFill>
                    <a:srgbClr val="212121"/>
                  </a:solidFill>
                  <a:latin typeface="Microsoft YaHei"/>
                  <a:ea typeface="Microsoft YaHei"/>
                </a:rPr>
                <a:t>基于会话的推荐系统</a:t>
              </a:r>
              <a:endParaRPr lang="en-US" sz="1100"/>
            </a:p>
          </p:txBody>
        </p:sp>
      </p:grpSp>
      <p:pic>
        <p:nvPicPr>
          <p:cNvPr id="5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47" y="3868991"/>
            <a:ext cx="8485985" cy="1790326"/>
          </a:xfrm>
          <a:prstGeom prst="rect">
            <a:avLst/>
          </a:prstGeom>
        </p:spPr>
      </p:pic>
      <p:sp>
        <p:nvSpPr>
          <p:cNvPr id="59" name="TextBox 4"/>
          <p:cNvSpPr txBox="1"/>
          <p:nvPr/>
        </p:nvSpPr>
        <p:spPr>
          <a:xfrm>
            <a:off x="1050454" y="1714500"/>
            <a:ext cx="10066274" cy="17272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400" b="0">
                <a:solidFill>
                  <a:srgbClr val="000000"/>
                </a:solidFill>
                <a:latin typeface="Microsoft YaHei"/>
                <a:ea typeface="Microsoft YaHei"/>
              </a:rPr>
              <a:t>       大多数现有的推荐系统都假设用户特点和过去的活动被不断地记录。然而，在许多服务中，用户标识可能是未知的，并且只有正在进行的会话中的用户行为历史是可用的。因此，在一个会话中对有限的行为建模并生成相应的推荐是非常重要的。这就是基于会话的推荐系统。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353187" y="266700"/>
            <a:ext cx="3567519" cy="495300"/>
            <a:chOff x="353187" y="266700"/>
            <a:chExt cx="3567519" cy="495300"/>
          </a:xfrm>
        </p:grpSpPr>
        <p:sp>
          <p:nvSpPr>
            <p:cNvPr id="61" name="TextBox 60"/>
            <p:cNvSpPr txBox="1"/>
            <p:nvPr/>
          </p:nvSpPr>
          <p:spPr>
            <a:xfrm>
              <a:off x="353187" y="266700"/>
              <a:ext cx="3567519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Microsoft YaHei"/>
                  <a:ea typeface="Microsoft YaHei"/>
                </a:rPr>
                <a:t>1、介绍和相关工作 </a:t>
              </a:r>
              <a:endParaRPr lang="en-US" sz="1100"/>
            </a:p>
          </p:txBody>
        </p:sp>
      </p:grpSp>
      <p:sp>
        <p:nvSpPr>
          <p:cNvPr id="62" name="TextBox 2"/>
          <p:cNvSpPr txBox="1"/>
          <p:nvPr/>
        </p:nvSpPr>
        <p:spPr>
          <a:xfrm>
            <a:off x="954138" y="904051"/>
            <a:ext cx="10030841" cy="469429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endParaRPr lang="en-US" sz="1100" dirty="0"/>
          </a:p>
          <a:p>
            <a:pPr latinLnBrk="1">
              <a:lnSpc>
                <a:spcPct val="116199"/>
              </a:lnSpc>
            </a:pPr>
            <a:r>
              <a:rPr lang="en-US" sz="2464" b="1" dirty="0">
                <a:solidFill>
                  <a:srgbClr val="000000"/>
                </a:solidFill>
                <a:latin typeface="Microsoft YaHei"/>
                <a:ea typeface="Microsoft YaHei"/>
              </a:rPr>
              <a:t>传统方法局限性：</a:t>
            </a:r>
          </a:p>
          <a:p>
            <a:pPr latinLnBrk="1">
              <a:lnSpc>
                <a:spcPct val="116199"/>
              </a:lnSpc>
            </a:pPr>
            <a:r>
              <a:rPr lang="en-US" sz="2054" b="0" dirty="0">
                <a:solidFill>
                  <a:srgbClr val="000000"/>
                </a:solidFill>
                <a:latin typeface="Microsoft YaHei"/>
                <a:ea typeface="Microsoft YaHei"/>
              </a:rPr>
              <a:t>       </a:t>
            </a:r>
            <a:r>
              <a:rPr lang="en-US" sz="2054" b="0" dirty="0" err="1">
                <a:solidFill>
                  <a:srgbClr val="000000"/>
                </a:solidFill>
                <a:latin typeface="Microsoft YaHei"/>
                <a:ea typeface="Microsoft YaHei"/>
              </a:rPr>
              <a:t>传统方法</a:t>
            </a:r>
            <a:r>
              <a:rPr lang="en-US" sz="2059" b="0" dirty="0" err="1">
                <a:solidFill>
                  <a:srgbClr val="000000"/>
                </a:solidFill>
                <a:latin typeface="Microsoft YaHei"/>
                <a:ea typeface="Microsoft YaHei"/>
              </a:rPr>
              <a:t>总是对</a:t>
            </a:r>
            <a:r>
              <a:rPr lang="en-US" sz="2056" b="1" dirty="0" err="1">
                <a:solidFill>
                  <a:srgbClr val="BF360C"/>
                </a:solidFill>
                <a:latin typeface="Microsoft YaHei"/>
                <a:ea typeface="Microsoft YaHei"/>
              </a:rPr>
              <a:t>连</a:t>
            </a:r>
            <a:r>
              <a:rPr lang="zh-CN" altLang="en-US" sz="2056" b="1" dirty="0">
                <a:solidFill>
                  <a:srgbClr val="BF360C"/>
                </a:solidFill>
                <a:latin typeface="Microsoft YaHei"/>
                <a:ea typeface="Microsoft YaHei"/>
              </a:rPr>
              <a:t>续</a:t>
            </a:r>
            <a:r>
              <a:rPr lang="en-US" altLang="zh-CN" sz="2056" b="1" dirty="0">
                <a:solidFill>
                  <a:srgbClr val="BF360C"/>
                </a:solidFill>
                <a:latin typeface="Microsoft YaHei"/>
                <a:ea typeface="Microsoft YaHei"/>
              </a:rPr>
              <a:t>item</a:t>
            </a:r>
            <a:r>
              <a:rPr lang="en-US" sz="2059" b="0" dirty="0">
                <a:solidFill>
                  <a:srgbClr val="000000"/>
                </a:solidFill>
                <a:latin typeface="Microsoft YaHei"/>
                <a:ea typeface="Microsoft YaHei"/>
              </a:rPr>
              <a:t>之间的单一转换建模，而忽略上下文（即会话中的其他项目）之间的转换。 </a:t>
            </a:r>
            <a:r>
              <a:rPr lang="en-US" sz="2059" b="0" dirty="0" err="1">
                <a:solidFill>
                  <a:srgbClr val="000000"/>
                </a:solidFill>
                <a:latin typeface="Microsoft YaHei"/>
                <a:ea typeface="Microsoft YaHei"/>
              </a:rPr>
              <a:t>因此，这些方法通常会忽略远处项目之间的复杂过渡</a:t>
            </a:r>
            <a:r>
              <a:rPr lang="en-US" sz="2059" b="0" dirty="0">
                <a:solidFill>
                  <a:srgbClr val="000000"/>
                </a:solidFill>
                <a:latin typeface="Microsoft YaHei"/>
                <a:ea typeface="Microsoft YaHei"/>
              </a:rPr>
              <a:t>。</a:t>
            </a:r>
          </a:p>
          <a:p>
            <a:pPr latinLnBrk="1">
              <a:lnSpc>
                <a:spcPct val="116199"/>
              </a:lnSpc>
            </a:pPr>
            <a:r>
              <a:rPr lang="en-US" sz="2054" b="0" dirty="0">
                <a:solidFill>
                  <a:srgbClr val="000000"/>
                </a:solidFill>
                <a:latin typeface="Microsoft YaHei"/>
                <a:ea typeface="Microsoft YaHei"/>
              </a:rPr>
              <a:t>       </a:t>
            </a:r>
            <a:r>
              <a:rPr lang="en-US" sz="2054" b="0" dirty="0" err="1">
                <a:solidFill>
                  <a:srgbClr val="000000"/>
                </a:solidFill>
                <a:latin typeface="Microsoft YaHei"/>
                <a:ea typeface="Microsoft YaHei"/>
              </a:rPr>
              <a:t>基于会话的推荐系统中，会话大多是</a:t>
            </a:r>
            <a:r>
              <a:rPr lang="en-US" sz="2051" b="1" dirty="0" err="1">
                <a:solidFill>
                  <a:srgbClr val="BF360C"/>
                </a:solidFill>
                <a:latin typeface="Microsoft YaHei"/>
                <a:ea typeface="Microsoft YaHei"/>
              </a:rPr>
              <a:t>匿名</a:t>
            </a:r>
            <a:r>
              <a:rPr lang="en-US" sz="2054" b="0" dirty="0" err="1">
                <a:solidFill>
                  <a:srgbClr val="000000"/>
                </a:solidFill>
                <a:latin typeface="Microsoft YaHei"/>
                <a:ea typeface="Microsoft YaHei"/>
              </a:rPr>
              <a:t>的，数量众多，并且与会话点击相关的用户行为通常受到限制</a:t>
            </a:r>
            <a:r>
              <a:rPr lang="en-US" sz="2054" b="0" dirty="0">
                <a:solidFill>
                  <a:srgbClr val="000000"/>
                </a:solidFill>
                <a:latin typeface="Microsoft YaHei"/>
                <a:ea typeface="Microsoft YaHei"/>
              </a:rPr>
              <a:t>。 </a:t>
            </a:r>
            <a:r>
              <a:rPr lang="en-US" sz="2054" b="0" dirty="0" err="1">
                <a:solidFill>
                  <a:srgbClr val="000000"/>
                </a:solidFill>
                <a:latin typeface="Microsoft YaHei"/>
                <a:ea typeface="Microsoft YaHei"/>
              </a:rPr>
              <a:t>因此，很难从每个会话中准确估计每个用户的表示</a:t>
            </a:r>
            <a:r>
              <a:rPr lang="en-US" sz="2054" b="0" dirty="0">
                <a:solidFill>
                  <a:srgbClr val="000000"/>
                </a:solidFill>
                <a:latin typeface="Microsoft YaHei"/>
                <a:ea typeface="Microsoft YaHei"/>
              </a:rPr>
              <a:t>。</a:t>
            </a:r>
          </a:p>
          <a:p>
            <a:pPr latinLnBrk="1">
              <a:lnSpc>
                <a:spcPct val="116199"/>
              </a:lnSpc>
            </a:pPr>
            <a:r>
              <a:rPr lang="en-US" sz="2464" b="1" dirty="0" err="1">
                <a:solidFill>
                  <a:srgbClr val="000000"/>
                </a:solidFill>
                <a:latin typeface="Microsoft YaHei"/>
                <a:ea typeface="Microsoft YaHei"/>
              </a:rPr>
              <a:t>贡献</a:t>
            </a:r>
            <a:r>
              <a:rPr lang="en-US" sz="2464" b="1" dirty="0">
                <a:solidFill>
                  <a:srgbClr val="000000"/>
                </a:solidFill>
                <a:latin typeface="Microsoft YaHei"/>
                <a:ea typeface="Microsoft YaHei"/>
              </a:rPr>
              <a:t>：</a:t>
            </a:r>
            <a:r>
              <a:rPr lang="en-US" sz="2054" b="0" dirty="0">
                <a:solidFill>
                  <a:srgbClr val="000000"/>
                </a:solidFill>
                <a:latin typeface="Microsoft YaHei"/>
                <a:ea typeface="Microsoft YaHei"/>
              </a:rPr>
              <a:t>       </a:t>
            </a:r>
          </a:p>
          <a:p>
            <a:pPr latinLnBrk="1">
              <a:lnSpc>
                <a:spcPct val="116199"/>
              </a:lnSpc>
            </a:pPr>
            <a:r>
              <a:rPr lang="en-US" sz="2054" b="0" dirty="0">
                <a:solidFill>
                  <a:srgbClr val="000000"/>
                </a:solidFill>
                <a:latin typeface="Microsoft YaHei"/>
                <a:ea typeface="Microsoft YaHei"/>
              </a:rPr>
              <a:t>       为了克服上述局限性，本文提出了一种新颖的利用</a:t>
            </a:r>
            <a:r>
              <a:rPr lang="en-US" sz="2051" b="1" dirty="0">
                <a:solidFill>
                  <a:srgbClr val="01579B"/>
                </a:solidFill>
                <a:latin typeface="Microsoft YaHei"/>
                <a:ea typeface="Microsoft YaHei"/>
              </a:rPr>
              <a:t>图神经网络</a:t>
            </a:r>
            <a:r>
              <a:rPr lang="en-US" sz="2054" b="0" dirty="0">
                <a:solidFill>
                  <a:srgbClr val="000000"/>
                </a:solidFill>
                <a:latin typeface="Microsoft YaHei"/>
                <a:ea typeface="Microsoft YaHei"/>
              </a:rPr>
              <a:t>的基于会话的推荐方法，简称SR-GNN，以探究项目之间的丰富过渡并生成item的准确潜在向量。基于会话图，GNN能够捕获项目的过渡并相应地生成准确的item embedding。</a:t>
            </a:r>
          </a:p>
          <a:p>
            <a:pPr latinLnBrk="1">
              <a:lnSpc>
                <a:spcPct val="116199"/>
              </a:lnSpc>
            </a:pPr>
            <a:r>
              <a:rPr lang="en-US" sz="2054" b="0" dirty="0">
                <a:solidFill>
                  <a:srgbClr val="000000"/>
                </a:solidFill>
                <a:latin typeface="Microsoft YaHei"/>
                <a:ea typeface="Microsoft YaHei"/>
              </a:rPr>
              <a:t>       </a:t>
            </a:r>
            <a:r>
              <a:rPr lang="en-US" sz="2054" b="0" dirty="0" err="1">
                <a:solidFill>
                  <a:srgbClr val="000000"/>
                </a:solidFill>
                <a:latin typeface="Microsoft YaHei"/>
                <a:ea typeface="Microsoft YaHei"/>
              </a:rPr>
              <a:t>要生成基于会话的推荐，我们不依赖于用户表示，而是使用</a:t>
            </a:r>
            <a:r>
              <a:rPr lang="en-US" sz="2051" b="1" dirty="0" err="1">
                <a:solidFill>
                  <a:srgbClr val="01579B"/>
                </a:solidFill>
                <a:latin typeface="Microsoft YaHei"/>
                <a:ea typeface="Microsoft YaHei"/>
              </a:rPr>
              <a:t>会话embedding</a:t>
            </a:r>
            <a:r>
              <a:rPr lang="en-US" sz="2054" b="0" dirty="0" err="1">
                <a:solidFill>
                  <a:srgbClr val="000000"/>
                </a:solidFill>
                <a:latin typeface="Microsoft YaHei"/>
                <a:ea typeface="Microsoft YaHei"/>
              </a:rPr>
              <a:t>，仅基于每个会话中涉及的潜在item就可以获得</a:t>
            </a:r>
            <a:r>
              <a:rPr lang="en-US" sz="2054" b="0" dirty="0">
                <a:solidFill>
                  <a:srgbClr val="000000"/>
                </a:solidFill>
                <a:latin typeface="Microsoft YaHei"/>
                <a:ea typeface="Microsoft YaHei"/>
              </a:rPr>
              <a:t>。</a:t>
            </a:r>
          </a:p>
          <a:p>
            <a:pPr latinLnBrk="1"/>
            <a:endParaRPr lang="en-US" sz="2054" b="0" dirty="0">
              <a:solidFill>
                <a:srgbClr val="000000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293395" y="266700"/>
            <a:ext cx="3567519" cy="495300"/>
            <a:chOff x="293395" y="266700"/>
            <a:chExt cx="3567519" cy="495300"/>
          </a:xfrm>
        </p:grpSpPr>
        <p:sp>
          <p:nvSpPr>
            <p:cNvPr id="64" name="TextBox 63"/>
            <p:cNvSpPr txBox="1"/>
            <p:nvPr/>
          </p:nvSpPr>
          <p:spPr>
            <a:xfrm>
              <a:off x="293395" y="266700"/>
              <a:ext cx="3567519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Microsoft YaHei"/>
                  <a:ea typeface="Microsoft YaHei"/>
                </a:rPr>
                <a:t>1、介绍和相关工作 </a:t>
              </a:r>
              <a:endParaRPr lang="en-US" sz="1100"/>
            </a:p>
          </p:txBody>
        </p:sp>
      </p:grpSp>
      <p:sp>
        <p:nvSpPr>
          <p:cNvPr id="65" name="TextBox 2"/>
          <p:cNvSpPr txBox="1"/>
          <p:nvPr/>
        </p:nvSpPr>
        <p:spPr>
          <a:xfrm>
            <a:off x="3810000" y="876300"/>
            <a:ext cx="4102100" cy="482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600" b="1">
                <a:solidFill>
                  <a:srgbClr val="000000"/>
                </a:solidFill>
                <a:latin typeface="Microsoft YaHei"/>
                <a:ea typeface="Microsoft YaHei"/>
              </a:rPr>
              <a:t>图神经网络和门控神经网络</a:t>
            </a:r>
            <a:endParaRPr lang="en-US" sz="1100"/>
          </a:p>
        </p:txBody>
      </p:sp>
      <p:sp>
        <p:nvSpPr>
          <p:cNvPr id="66" name="TextBox 3"/>
          <p:cNvSpPr txBox="1"/>
          <p:nvPr/>
        </p:nvSpPr>
        <p:spPr>
          <a:xfrm>
            <a:off x="977391" y="1974489"/>
            <a:ext cx="9302940" cy="130247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       </a:t>
            </a:r>
            <a:r>
              <a:rPr lang="en-US" sz="180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图是由</a:t>
            </a:r>
            <a:r>
              <a:rPr lang="zh-CN" alt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结点</a:t>
            </a:r>
            <a:r>
              <a:rPr lang="en-US" sz="180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及连接</a:t>
            </a:r>
            <a:r>
              <a:rPr lang="zh-CN" alt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结点</a:t>
            </a:r>
            <a:r>
              <a:rPr lang="en-US" sz="180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的边构成的，基于深度学习的GNN就是用来处理图类型数据的网络，而该网络的目标就是学习每个</a:t>
            </a:r>
            <a:r>
              <a:rPr lang="zh-CN" alt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结点</a:t>
            </a:r>
            <a:r>
              <a:rPr lang="en-US" sz="180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的表示</a:t>
            </a:r>
            <a:r>
              <a:rPr 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                   ，</a:t>
            </a:r>
            <a:r>
              <a:rPr lang="en-US" sz="180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而每个</a:t>
            </a:r>
            <a:r>
              <a:rPr lang="zh-CN" alt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结</a:t>
            </a:r>
            <a:r>
              <a:rPr lang="en-US" sz="180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点的表示由该</a:t>
            </a:r>
            <a:r>
              <a:rPr lang="zh-CN" alt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结</a:t>
            </a:r>
            <a:r>
              <a:rPr lang="en-US" sz="180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点的特征、与该</a:t>
            </a:r>
            <a:r>
              <a:rPr lang="zh-CN" alt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结点</a:t>
            </a:r>
            <a:r>
              <a:rPr lang="en-US" sz="180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连接的边的特征、该</a:t>
            </a:r>
            <a:r>
              <a:rPr lang="zh-CN" alt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结点</a:t>
            </a:r>
            <a:r>
              <a:rPr lang="en-US" sz="180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的邻居表示和它邻居</a:t>
            </a:r>
            <a:r>
              <a:rPr lang="zh-CN" alt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结点</a:t>
            </a:r>
            <a:r>
              <a:rPr lang="en-US" sz="180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的特征计算得到</a:t>
            </a:r>
            <a:r>
              <a:rPr lang="en-US" sz="1800" b="0" dirty="0">
                <a:solidFill>
                  <a:srgbClr val="121212"/>
                </a:solidFill>
                <a:latin typeface="Microsoft YaHei"/>
                <a:ea typeface="Microsoft YaHei"/>
              </a:rPr>
              <a:t>：</a:t>
            </a:r>
            <a:endParaRPr lang="en-US" sz="1100" dirty="0"/>
          </a:p>
          <a:p>
            <a:pPr latinLnBrk="1"/>
            <a:endParaRPr lang="en-US" sz="1100" dirty="0"/>
          </a:p>
          <a:p>
            <a:pPr latinLnBrk="1"/>
            <a:endParaRPr lang="en-US" sz="1100" dirty="0"/>
          </a:p>
        </p:txBody>
      </p:sp>
      <p:pic>
        <p:nvPicPr>
          <p:cNvPr id="6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23" y="3514865"/>
            <a:ext cx="4007127" cy="895067"/>
          </a:xfrm>
          <a:prstGeom prst="rect">
            <a:avLst/>
          </a:prstGeom>
        </p:spPr>
      </p:pic>
      <p:pic>
        <p:nvPicPr>
          <p:cNvPr id="6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0" y="2306634"/>
            <a:ext cx="995159" cy="285376"/>
          </a:xfrm>
          <a:prstGeom prst="rect">
            <a:avLst/>
          </a:prstGeom>
        </p:spPr>
      </p:pic>
      <p:sp>
        <p:nvSpPr>
          <p:cNvPr id="69" name="TextBox 6"/>
          <p:cNvSpPr txBox="1"/>
          <p:nvPr/>
        </p:nvSpPr>
        <p:spPr>
          <a:xfrm>
            <a:off x="1565808" y="4300609"/>
            <a:ext cx="9075801" cy="110940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4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对于关注</a:t>
            </a:r>
            <a:r>
              <a:rPr lang="zh-CN" altLang="en-US" sz="1840" b="0" dirty="0">
                <a:solidFill>
                  <a:srgbClr val="121212"/>
                </a:solidFill>
                <a:latin typeface="Microsoft YaHei"/>
                <a:ea typeface="Microsoft YaHei"/>
              </a:rPr>
              <a:t>结</a:t>
            </a:r>
            <a:r>
              <a:rPr lang="en-US" sz="184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点的任务，可以直接拿</a:t>
            </a:r>
            <a:r>
              <a:rPr lang="en-US" sz="1840" b="0" dirty="0" err="1">
                <a:solidFill>
                  <a:srgbClr val="000000"/>
                </a:solidFill>
                <a:latin typeface="Microsoft YaHei"/>
                <a:ea typeface="Microsoft YaHei"/>
              </a:rPr>
              <a:t>hv</a:t>
            </a:r>
            <a:r>
              <a:rPr lang="en-US" sz="1840" b="0" dirty="0">
                <a:solidFill>
                  <a:srgbClr val="121212"/>
                </a:solidFill>
                <a:latin typeface="Microsoft YaHei"/>
                <a:ea typeface="Microsoft YaHei"/>
              </a:rPr>
              <a:t>  </a:t>
            </a:r>
            <a:r>
              <a:rPr lang="en-US" sz="184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的表示去完成特定任务</a:t>
            </a:r>
            <a:r>
              <a:rPr lang="en-US" sz="1840" b="0" dirty="0">
                <a:solidFill>
                  <a:srgbClr val="121212"/>
                </a:solidFill>
                <a:latin typeface="Microsoft YaHei"/>
                <a:ea typeface="Microsoft YaHei"/>
              </a:rPr>
              <a:t>。</a:t>
            </a:r>
            <a:endParaRPr lang="en-US" sz="1100" dirty="0"/>
          </a:p>
          <a:p>
            <a:pPr latinLnBrk="1"/>
            <a:endParaRPr lang="en-US" sz="1100" dirty="0"/>
          </a:p>
          <a:p>
            <a:pPr latinLnBrk="1">
              <a:lnSpc>
                <a:spcPct val="116199"/>
              </a:lnSpc>
            </a:pPr>
            <a:r>
              <a:rPr lang="en-US" sz="1840" b="0" dirty="0" err="1">
                <a:solidFill>
                  <a:srgbClr val="121212"/>
                </a:solidFill>
                <a:latin typeface="Microsoft YaHei"/>
                <a:ea typeface="Microsoft YaHei"/>
              </a:rPr>
              <a:t>本文的更新方式是GGNN。即基于门控更新的图神经网络</a:t>
            </a:r>
            <a:r>
              <a:rPr lang="en-US" sz="1840" b="0" dirty="0">
                <a:solidFill>
                  <a:srgbClr val="121212"/>
                </a:solidFill>
                <a:latin typeface="Microsoft YaHei"/>
                <a:ea typeface="Microsoft YaHei"/>
              </a:rPr>
              <a:t>。</a:t>
            </a:r>
          </a:p>
          <a:p>
            <a:pPr latinLnBrk="1"/>
            <a:endParaRPr lang="en-US" sz="1840" b="0" dirty="0">
              <a:solidFill>
                <a:srgbClr val="121212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"/>
          <p:cNvGrpSpPr/>
          <p:nvPr/>
        </p:nvGrpSpPr>
        <p:grpSpPr>
          <a:xfrm>
            <a:off x="374650" y="266700"/>
            <a:ext cx="3567519" cy="495300"/>
            <a:chOff x="374650" y="266700"/>
            <a:chExt cx="3567519" cy="495300"/>
          </a:xfrm>
        </p:grpSpPr>
        <p:sp>
          <p:nvSpPr>
            <p:cNvPr id="71" name="TextBox 70"/>
            <p:cNvSpPr txBox="1"/>
            <p:nvPr/>
          </p:nvSpPr>
          <p:spPr>
            <a:xfrm>
              <a:off x="374650" y="266700"/>
              <a:ext cx="3567519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Microsoft YaHei"/>
                  <a:ea typeface="Microsoft YaHei"/>
                </a:rPr>
                <a:t>1、介绍和相关工作 </a:t>
              </a:r>
              <a:endParaRPr lang="en-US" sz="1100"/>
            </a:p>
          </p:txBody>
        </p:sp>
      </p:grpSp>
      <p:grpSp>
        <p:nvGrpSpPr>
          <p:cNvPr id="72" name="Group 2"/>
          <p:cNvGrpSpPr/>
          <p:nvPr/>
        </p:nvGrpSpPr>
        <p:grpSpPr>
          <a:xfrm>
            <a:off x="1149210" y="1618551"/>
            <a:ext cx="4032289" cy="3603403"/>
            <a:chOff x="1149210" y="1618551"/>
            <a:chExt cx="4032289" cy="3603403"/>
          </a:xfrm>
        </p:grpSpPr>
        <p:sp>
          <p:nvSpPr>
            <p:cNvPr id="73" name="Freeform 72"/>
            <p:cNvSpPr/>
            <p:nvPr/>
          </p:nvSpPr>
          <p:spPr>
            <a:xfrm>
              <a:off x="1192517" y="1618551"/>
              <a:ext cx="3977475" cy="1587011"/>
            </a:xfrm>
            <a:custGeom>
              <a:avLst/>
              <a:gdLst/>
              <a:ahLst/>
              <a:cxnLst/>
              <a:rect l="l" t="t" r="r" b="b"/>
              <a:pathLst>
                <a:path w="3977475" h="1587011">
                  <a:moveTo>
                    <a:pt x="1615762" y="0"/>
                  </a:moveTo>
                  <a:lnTo>
                    <a:pt x="1633968" y="0"/>
                  </a:lnTo>
                  <a:lnTo>
                    <a:pt x="3573719" y="0"/>
                  </a:lnTo>
                  <a:lnTo>
                    <a:pt x="3977475" y="403791"/>
                  </a:lnTo>
                  <a:lnTo>
                    <a:pt x="3573719" y="807553"/>
                  </a:lnTo>
                  <a:lnTo>
                    <a:pt x="3043213" y="807553"/>
                  </a:lnTo>
                  <a:lnTo>
                    <a:pt x="3043213" y="807553"/>
                  </a:lnTo>
                  <a:lnTo>
                    <a:pt x="1201113" y="807553"/>
                  </a:lnTo>
                  <a:lnTo>
                    <a:pt x="1201094" y="807553"/>
                  </a:lnTo>
                  <a:cubicBezTo>
                    <a:pt x="1113608" y="780338"/>
                    <a:pt x="1020605" y="765677"/>
                    <a:pt x="924173" y="765677"/>
                  </a:cubicBezTo>
                  <a:cubicBezTo>
                    <a:pt x="474161" y="765677"/>
                    <a:pt x="98691" y="1084902"/>
                    <a:pt x="11857" y="1509276"/>
                  </a:cubicBezTo>
                  <a:lnTo>
                    <a:pt x="0" y="1587011"/>
                  </a:lnTo>
                  <a:lnTo>
                    <a:pt x="5943" y="1469223"/>
                  </a:lnTo>
                  <a:cubicBezTo>
                    <a:pt x="84510" y="695565"/>
                    <a:pt x="701944" y="81203"/>
                    <a:pt x="1476966" y="7425"/>
                  </a:cubicBezTo>
                  <a:lnTo>
                    <a:pt x="1615762" y="860"/>
                  </a:lnTo>
                  <a:lnTo>
                    <a:pt x="1615762" y="0"/>
                  </a:lnTo>
                  <a:lnTo>
                    <a:pt x="1615762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1192508" y="3634943"/>
              <a:ext cx="3977475" cy="1587011"/>
            </a:xfrm>
            <a:custGeom>
              <a:avLst/>
              <a:gdLst/>
              <a:ahLst/>
              <a:cxnLst/>
              <a:rect l="l" t="t" r="r" b="b"/>
              <a:pathLst>
                <a:path w="3977475" h="1587011">
                  <a:moveTo>
                    <a:pt x="0" y="0"/>
                  </a:moveTo>
                  <a:lnTo>
                    <a:pt x="11857" y="77745"/>
                  </a:lnTo>
                  <a:cubicBezTo>
                    <a:pt x="98614" y="502100"/>
                    <a:pt x="473714" y="821344"/>
                    <a:pt x="923299" y="821344"/>
                  </a:cubicBezTo>
                  <a:cubicBezTo>
                    <a:pt x="1019636" y="821344"/>
                    <a:pt x="1112554" y="806683"/>
                    <a:pt x="1199954" y="779468"/>
                  </a:cubicBezTo>
                  <a:lnTo>
                    <a:pt x="1199973" y="779459"/>
                  </a:lnTo>
                  <a:lnTo>
                    <a:pt x="1562224" y="779459"/>
                  </a:lnTo>
                  <a:lnTo>
                    <a:pt x="3040316" y="779459"/>
                  </a:lnTo>
                  <a:lnTo>
                    <a:pt x="3574098" y="779459"/>
                  </a:lnTo>
                  <a:lnTo>
                    <a:pt x="3977475" y="1183240"/>
                  </a:lnTo>
                  <a:lnTo>
                    <a:pt x="3574098" y="1587011"/>
                  </a:lnTo>
                  <a:lnTo>
                    <a:pt x="1632439" y="1587011"/>
                  </a:lnTo>
                  <a:lnTo>
                    <a:pt x="1632420" y="1587011"/>
                  </a:lnTo>
                  <a:lnTo>
                    <a:pt x="1632401" y="1587011"/>
                  </a:lnTo>
                  <a:lnTo>
                    <a:pt x="1562224" y="1587011"/>
                  </a:lnTo>
                  <a:lnTo>
                    <a:pt x="1562224" y="1583695"/>
                  </a:lnTo>
                  <a:lnTo>
                    <a:pt x="1475570" y="1579586"/>
                  </a:lnTo>
                  <a:cubicBezTo>
                    <a:pt x="701279" y="1505809"/>
                    <a:pt x="84433" y="891456"/>
                    <a:pt x="5952" y="1177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2546305" y="2525897"/>
              <a:ext cx="2620830" cy="813323"/>
            </a:xfrm>
            <a:custGeom>
              <a:avLst/>
              <a:gdLst/>
              <a:ahLst/>
              <a:cxnLst/>
              <a:rect l="l" t="t" r="r" b="b"/>
              <a:pathLst>
                <a:path w="2620830" h="813323">
                  <a:moveTo>
                    <a:pt x="0" y="0"/>
                  </a:moveTo>
                  <a:lnTo>
                    <a:pt x="2216420" y="0"/>
                  </a:lnTo>
                  <a:lnTo>
                    <a:pt x="2620830" y="406674"/>
                  </a:lnTo>
                  <a:lnTo>
                    <a:pt x="2216420" y="813323"/>
                  </a:lnTo>
                  <a:lnTo>
                    <a:pt x="0" y="8133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2560669" y="3462065"/>
              <a:ext cx="2620830" cy="813323"/>
            </a:xfrm>
            <a:custGeom>
              <a:avLst/>
              <a:gdLst/>
              <a:ahLst/>
              <a:cxnLst/>
              <a:rect l="l" t="t" r="r" b="b"/>
              <a:pathLst>
                <a:path w="2620830" h="813323">
                  <a:moveTo>
                    <a:pt x="0" y="0"/>
                  </a:moveTo>
                  <a:lnTo>
                    <a:pt x="2216419" y="0"/>
                  </a:lnTo>
                  <a:lnTo>
                    <a:pt x="2620830" y="406674"/>
                  </a:lnTo>
                  <a:lnTo>
                    <a:pt x="2216419" y="813322"/>
                  </a:lnTo>
                  <a:lnTo>
                    <a:pt x="0" y="8133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149210" y="2281022"/>
              <a:ext cx="2264837" cy="2264610"/>
            </a:xfrm>
            <a:custGeom>
              <a:avLst/>
              <a:gdLst/>
              <a:ahLst/>
              <a:cxnLst/>
              <a:rect l="l" t="t" r="r" b="b"/>
              <a:pathLst>
                <a:path w="2264837" h="2264610">
                  <a:moveTo>
                    <a:pt x="2264837" y="1132305"/>
                  </a:moveTo>
                  <a:cubicBezTo>
                    <a:pt x="2264837" y="1757665"/>
                    <a:pt x="1757842" y="2264609"/>
                    <a:pt x="1132419" y="2264609"/>
                  </a:cubicBezTo>
                  <a:cubicBezTo>
                    <a:pt x="506995" y="2264609"/>
                    <a:pt x="0" y="1757665"/>
                    <a:pt x="0" y="1132305"/>
                  </a:cubicBezTo>
                  <a:cubicBezTo>
                    <a:pt x="0" y="506944"/>
                    <a:pt x="506995" y="0"/>
                    <a:pt x="1132419" y="0"/>
                  </a:cubicBezTo>
                  <a:cubicBezTo>
                    <a:pt x="1757842" y="0"/>
                    <a:pt x="2264837" y="506944"/>
                    <a:pt x="2264837" y="1132305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49210" y="3120022"/>
              <a:ext cx="2257438" cy="5461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3127" b="1">
                  <a:solidFill>
                    <a:srgbClr val="212121"/>
                  </a:solidFill>
                  <a:latin typeface="Microsoft YaHei"/>
                  <a:ea typeface="Microsoft YaHei"/>
                </a:rPr>
                <a:t>相关工作</a:t>
              </a:r>
              <a:endParaRPr lang="en-US" sz="1100"/>
            </a:p>
          </p:txBody>
        </p:sp>
      </p:grpSp>
      <p:grpSp>
        <p:nvGrpSpPr>
          <p:cNvPr id="79" name="Group 3"/>
          <p:cNvGrpSpPr/>
          <p:nvPr/>
        </p:nvGrpSpPr>
        <p:grpSpPr>
          <a:xfrm>
            <a:off x="5774113" y="1842965"/>
            <a:ext cx="2389175" cy="355600"/>
            <a:chOff x="5774113" y="1842965"/>
            <a:chExt cx="2389175" cy="355600"/>
          </a:xfrm>
        </p:grpSpPr>
        <p:sp>
          <p:nvSpPr>
            <p:cNvPr id="80" name="TextBox 79"/>
            <p:cNvSpPr txBox="1"/>
            <p:nvPr/>
          </p:nvSpPr>
          <p:spPr>
            <a:xfrm>
              <a:off x="5774113" y="1842965"/>
              <a:ext cx="2389175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00" b="1" dirty="0" err="1">
                  <a:solidFill>
                    <a:srgbClr val="212121"/>
                  </a:solidFill>
                  <a:latin typeface="Microsoft YaHei"/>
                  <a:ea typeface="Microsoft YaHei"/>
                </a:rPr>
                <a:t>矩阵因式分解</a:t>
              </a:r>
              <a:endParaRPr lang="en-US" sz="1100" dirty="0"/>
            </a:p>
          </p:txBody>
        </p:sp>
      </p:grpSp>
      <p:grpSp>
        <p:nvGrpSpPr>
          <p:cNvPr id="81" name="Group 4"/>
          <p:cNvGrpSpPr/>
          <p:nvPr/>
        </p:nvGrpSpPr>
        <p:grpSpPr>
          <a:xfrm>
            <a:off x="5740438" y="2719413"/>
            <a:ext cx="3354870" cy="355600"/>
            <a:chOff x="5740438" y="2719413"/>
            <a:chExt cx="3354870" cy="355600"/>
          </a:xfrm>
        </p:grpSpPr>
        <p:sp>
          <p:nvSpPr>
            <p:cNvPr id="82" name="TextBox 81"/>
            <p:cNvSpPr txBox="1"/>
            <p:nvPr/>
          </p:nvSpPr>
          <p:spPr>
            <a:xfrm>
              <a:off x="5740438" y="2719413"/>
              <a:ext cx="3354870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59" b="1">
                  <a:solidFill>
                    <a:srgbClr val="212121"/>
                  </a:solidFill>
                  <a:latin typeface="Microsoft YaHei"/>
                  <a:ea typeface="Microsoft YaHei"/>
                </a:rPr>
                <a:t>基于马尔可夫链的序列方法</a:t>
              </a:r>
              <a:endParaRPr lang="en-US" sz="1100"/>
            </a:p>
          </p:txBody>
        </p:sp>
      </p:grpSp>
      <p:grpSp>
        <p:nvGrpSpPr>
          <p:cNvPr id="83" name="Group 5"/>
          <p:cNvGrpSpPr/>
          <p:nvPr/>
        </p:nvGrpSpPr>
        <p:grpSpPr>
          <a:xfrm>
            <a:off x="5739816" y="3650780"/>
            <a:ext cx="3864420" cy="368300"/>
            <a:chOff x="5739816" y="3650780"/>
            <a:chExt cx="3864420" cy="368300"/>
          </a:xfrm>
        </p:grpSpPr>
        <p:sp>
          <p:nvSpPr>
            <p:cNvPr id="84" name="TextBox 83"/>
            <p:cNvSpPr txBox="1"/>
            <p:nvPr/>
          </p:nvSpPr>
          <p:spPr>
            <a:xfrm>
              <a:off x="5739816" y="3650780"/>
              <a:ext cx="3864420" cy="368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99" b="1" dirty="0" err="1">
                  <a:solidFill>
                    <a:srgbClr val="212121"/>
                  </a:solidFill>
                  <a:latin typeface="Microsoft YaHei"/>
                  <a:ea typeface="Microsoft YaHei"/>
                </a:rPr>
                <a:t>基于深度学习的方法RNN</a:t>
              </a:r>
              <a:endParaRPr lang="en-US" sz="1100" dirty="0"/>
            </a:p>
          </p:txBody>
        </p:sp>
      </p:grpSp>
      <p:grpSp>
        <p:nvGrpSpPr>
          <p:cNvPr id="85" name="Group 6"/>
          <p:cNvGrpSpPr/>
          <p:nvPr/>
        </p:nvGrpSpPr>
        <p:grpSpPr>
          <a:xfrm>
            <a:off x="5786582" y="4634981"/>
            <a:ext cx="2831935" cy="355600"/>
            <a:chOff x="5786582" y="4634981"/>
            <a:chExt cx="2831935" cy="355600"/>
          </a:xfrm>
        </p:grpSpPr>
        <p:sp>
          <p:nvSpPr>
            <p:cNvPr id="86" name="TextBox 85"/>
            <p:cNvSpPr txBox="1"/>
            <p:nvPr/>
          </p:nvSpPr>
          <p:spPr>
            <a:xfrm>
              <a:off x="5786582" y="4634981"/>
              <a:ext cx="2831935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12" b="1" dirty="0" err="1">
                  <a:solidFill>
                    <a:srgbClr val="212121"/>
                  </a:solidFill>
                  <a:latin typeface="Microsoft YaHei"/>
                  <a:ea typeface="Microsoft YaHei"/>
                </a:rPr>
                <a:t>图上的神经网络</a:t>
              </a:r>
              <a:endParaRPr lang="en-US" sz="1100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  <p:bldP spid="79" grpId="0" animBg="1"/>
      <p:bldP spid="81" grpId="0" animBg="1"/>
      <p:bldP spid="83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4B93FA-098F-47DE-97F7-DAD884E968A2}"/>
              </a:ext>
            </a:extLst>
          </p:cNvPr>
          <p:cNvGrpSpPr/>
          <p:nvPr/>
        </p:nvGrpSpPr>
        <p:grpSpPr>
          <a:xfrm>
            <a:off x="-196260" y="270093"/>
            <a:ext cx="3567519" cy="430887"/>
            <a:chOff x="-196260" y="270093"/>
            <a:chExt cx="3567519" cy="430887"/>
          </a:xfrm>
        </p:grpSpPr>
        <p:sp>
          <p:nvSpPr>
            <p:cNvPr id="3" name="TextBox 70">
              <a:extLst>
                <a:ext uri="{FF2B5EF4-FFF2-40B4-BE49-F238E27FC236}">
                  <a16:creationId xmlns:a16="http://schemas.microsoft.com/office/drawing/2014/main" id="{9AB7ED7A-5610-4E23-B285-93F8D3BF7D32}"/>
                </a:ext>
              </a:extLst>
            </p:cNvPr>
            <p:cNvSpPr txBox="1"/>
            <p:nvPr/>
          </p:nvSpPr>
          <p:spPr>
            <a:xfrm>
              <a:off x="-196260" y="270093"/>
              <a:ext cx="3567519" cy="4308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altLang="zh-CN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2</a:t>
              </a:r>
              <a:r>
                <a:rPr lang="zh-CN" altLang="en-US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、提出的方法</a:t>
              </a:r>
              <a:r>
                <a:rPr lang="en-US" sz="2800" b="1" dirty="0">
                  <a:solidFill>
                    <a:srgbClr val="6DA9BE"/>
                  </a:solidFill>
                  <a:latin typeface="Microsoft YaHei"/>
                  <a:ea typeface="Microsoft YaHei"/>
                </a:rPr>
                <a:t> </a:t>
              </a:r>
              <a:endParaRPr lang="en-US" sz="1100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4F7C19-B917-4269-9F10-BB8956A3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6" y="1103054"/>
            <a:ext cx="10077288" cy="2829097"/>
          </a:xfrm>
          <a:prstGeom prst="rect">
            <a:avLst/>
          </a:prstGeom>
        </p:spPr>
      </p:pic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1CDD811-2FC4-4A8A-8DBA-1A27B92DA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668327"/>
              </p:ext>
            </p:extLst>
          </p:nvPr>
        </p:nvGraphicFramePr>
        <p:xfrm>
          <a:off x="1587500" y="4305412"/>
          <a:ext cx="8381999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58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394818" y="334886"/>
            <a:ext cx="2683878" cy="495300"/>
            <a:chOff x="394818" y="334886"/>
            <a:chExt cx="2683878" cy="495300"/>
          </a:xfrm>
        </p:grpSpPr>
        <p:sp>
          <p:nvSpPr>
            <p:cNvPr id="88" name="TextBox 87"/>
            <p:cNvSpPr txBox="1"/>
            <p:nvPr/>
          </p:nvSpPr>
          <p:spPr>
            <a:xfrm>
              <a:off x="394818" y="334886"/>
              <a:ext cx="2683878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Microsoft YaHei"/>
                  <a:ea typeface="Microsoft YaHei"/>
                </a:rPr>
                <a:t>2、提出的方法 </a:t>
              </a:r>
              <a:endParaRPr lang="en-US" sz="1100"/>
            </a:p>
          </p:txBody>
        </p:sp>
      </p:grpSp>
      <p:sp>
        <p:nvSpPr>
          <p:cNvPr id="89" name="TextBox 2"/>
          <p:cNvSpPr txBox="1"/>
          <p:nvPr/>
        </p:nvSpPr>
        <p:spPr>
          <a:xfrm>
            <a:off x="4401642" y="853290"/>
            <a:ext cx="2283308" cy="3854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2.1 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构建</a:t>
            </a:r>
            <a:r>
              <a:rPr lang="en-US" sz="2308" b="1" dirty="0" err="1">
                <a:solidFill>
                  <a:srgbClr val="000000"/>
                </a:solidFill>
                <a:latin typeface="Microsoft YaHei"/>
                <a:ea typeface="Microsoft YaHei"/>
              </a:rPr>
              <a:t>会话图</a:t>
            </a:r>
            <a:endParaRPr lang="en-US" sz="11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E088A-9D55-4EAD-9283-A284FBCC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51000"/>
            <a:ext cx="3960299" cy="3657929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3A25058-BA4E-4F2F-ADFB-033C3380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800" y="2058948"/>
            <a:ext cx="4874700" cy="31547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每个会话序列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s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由一个有向图 </a:t>
            </a:r>
            <a:r>
              <a:rPr lang="en-US" altLang="zh-CN" dirty="0">
                <a:latin typeface="+mn-ea"/>
              </a:rPr>
              <a:t>G</a:t>
            </a:r>
            <a:r>
              <a:rPr lang="en-US" altLang="zh-CN" baseline="-25000" dirty="0">
                <a:latin typeface="+mn-ea"/>
              </a:rPr>
              <a:t>s</a:t>
            </a:r>
            <a:r>
              <a:rPr lang="en-US" altLang="zh-CN" dirty="0">
                <a:latin typeface="+mn-ea"/>
              </a:rPr>
              <a:t>=(</a:t>
            </a:r>
            <a:r>
              <a:rPr lang="en-US" altLang="zh-CN" dirty="0" err="1">
                <a:latin typeface="+mn-ea"/>
              </a:rPr>
              <a:t>V</a:t>
            </a:r>
            <a:r>
              <a:rPr lang="en-US" altLang="zh-CN" baseline="-25000" dirty="0" err="1">
                <a:latin typeface="+mn-ea"/>
              </a:rPr>
              <a:t>s</a:t>
            </a:r>
            <a:r>
              <a:rPr lang="en-US" altLang="zh-CN" dirty="0" err="1">
                <a:latin typeface="+mn-ea"/>
              </a:rPr>
              <a:t>,E</a:t>
            </a:r>
            <a:r>
              <a:rPr lang="en-US" altLang="zh-CN" baseline="-25000" dirty="0" err="1">
                <a:latin typeface="+mn-ea"/>
              </a:rPr>
              <a:t>s</a:t>
            </a:r>
            <a:r>
              <a:rPr lang="en-US" altLang="zh-CN" dirty="0">
                <a:latin typeface="+mn-ea"/>
              </a:rPr>
              <a:t>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构成，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在该有向图中，每个结点表示一个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item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，</a:t>
            </a:r>
            <a:r>
              <a:rPr lang="en-US" altLang="zh-CN" kern="100" dirty="0">
                <a:latin typeface="华文隶书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+mn-ea"/>
              </a:rPr>
              <a:t>s</a:t>
            </a:r>
            <a:r>
              <a:rPr lang="zh-CN" altLang="zh-CN" baseline="-25000" dirty="0">
                <a:latin typeface="+mn-ea"/>
              </a:rPr>
              <a:t>，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∈</a:t>
            </a:r>
            <a:r>
              <a:rPr lang="en-US" altLang="zh-CN" dirty="0">
                <a:latin typeface="+mn-ea"/>
              </a:rPr>
              <a:t>V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zh-CN" dirty="0">
                <a:solidFill>
                  <a:srgbClr val="121212"/>
                </a:solidFill>
                <a:latin typeface="+mn-ea"/>
              </a:rPr>
              <a:t>每个边（</a:t>
            </a:r>
            <a:r>
              <a:rPr lang="en-US" altLang="zh-CN" kern="100" dirty="0">
                <a:latin typeface="华文隶书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121212"/>
                </a:solidFill>
                <a:latin typeface="+mn-ea"/>
              </a:rPr>
              <a:t>s</a:t>
            </a:r>
            <a:r>
              <a:rPr lang="zh-CN" altLang="zh-CN" baseline="-25000" dirty="0">
                <a:solidFill>
                  <a:srgbClr val="121212"/>
                </a:solidFill>
                <a:latin typeface="+mn-ea"/>
              </a:rPr>
              <a:t>，</a:t>
            </a:r>
            <a:r>
              <a:rPr lang="en-US" altLang="zh-CN" baseline="-25000" dirty="0">
                <a:solidFill>
                  <a:srgbClr val="121212"/>
                </a:solidFill>
                <a:latin typeface="+mn-ea"/>
              </a:rPr>
              <a:t>i-1</a:t>
            </a:r>
            <a:r>
              <a:rPr lang="zh-CN" altLang="zh-CN" dirty="0">
                <a:solidFill>
                  <a:srgbClr val="121212"/>
                </a:solidFill>
                <a:latin typeface="+mn-ea"/>
              </a:rPr>
              <a:t>，</a:t>
            </a:r>
            <a:r>
              <a:rPr lang="en-US" altLang="zh-CN" kern="100" dirty="0">
                <a:latin typeface="华文隶书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121212"/>
                </a:solidFill>
                <a:latin typeface="+mn-ea"/>
              </a:rPr>
              <a:t>s</a:t>
            </a:r>
            <a:r>
              <a:rPr lang="zh-CN" altLang="zh-CN" baseline="-25000" dirty="0">
                <a:solidFill>
                  <a:srgbClr val="121212"/>
                </a:solidFill>
                <a:latin typeface="+mn-ea"/>
              </a:rPr>
              <a:t>，</a:t>
            </a:r>
            <a:r>
              <a:rPr lang="en-US" altLang="zh-CN" baseline="-25000" dirty="0" err="1">
                <a:solidFill>
                  <a:srgbClr val="121212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rgbClr val="121212"/>
                </a:solidFill>
                <a:latin typeface="+mn-ea"/>
              </a:rPr>
              <a:t>）∈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E</a:t>
            </a:r>
            <a:r>
              <a:rPr lang="zh-CN" altLang="zh-CN" dirty="0">
                <a:solidFill>
                  <a:srgbClr val="121212"/>
                </a:solidFill>
                <a:latin typeface="+mn-ea"/>
              </a:rPr>
              <a:t>表示用户在会话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s</a:t>
            </a:r>
            <a:r>
              <a:rPr lang="zh-CN" altLang="zh-CN" dirty="0">
                <a:solidFill>
                  <a:srgbClr val="121212"/>
                </a:solidFill>
                <a:latin typeface="+mn-ea"/>
              </a:rPr>
              <a:t>中单击项</a:t>
            </a:r>
            <a:r>
              <a:rPr lang="en-US" altLang="zh-CN" kern="100" dirty="0">
                <a:latin typeface="华文隶书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121212"/>
                </a:solidFill>
                <a:latin typeface="+mn-ea"/>
              </a:rPr>
              <a:t>s</a:t>
            </a:r>
            <a:r>
              <a:rPr lang="zh-CN" altLang="zh-CN" baseline="-25000" dirty="0">
                <a:solidFill>
                  <a:srgbClr val="121212"/>
                </a:solidFill>
                <a:latin typeface="+mn-ea"/>
              </a:rPr>
              <a:t>，</a:t>
            </a:r>
            <a:r>
              <a:rPr lang="en-US" altLang="zh-CN" baseline="-25000" dirty="0">
                <a:solidFill>
                  <a:srgbClr val="121212"/>
                </a:solidFill>
                <a:latin typeface="+mn-ea"/>
              </a:rPr>
              <a:t>i-1</a:t>
            </a:r>
            <a:r>
              <a:rPr lang="zh-CN" altLang="zh-CN" dirty="0">
                <a:solidFill>
                  <a:srgbClr val="121212"/>
                </a:solidFill>
                <a:latin typeface="+mn-ea"/>
              </a:rPr>
              <a:t>后点击</a:t>
            </a:r>
            <a:r>
              <a:rPr lang="en-US" altLang="zh-CN" kern="100" dirty="0" err="1">
                <a:latin typeface="华文隶书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121212"/>
                </a:solidFill>
                <a:latin typeface="+mn-ea"/>
              </a:rPr>
              <a:t>s,i</a:t>
            </a:r>
            <a:r>
              <a:rPr lang="zh-CN" altLang="zh-CN" dirty="0">
                <a:solidFill>
                  <a:srgbClr val="121212"/>
                </a:solidFill>
                <a:latin typeface="+mn-ea"/>
              </a:rPr>
              <a:t>。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然后对</a:t>
            </a:r>
            <a:r>
              <a:rPr kumimoji="0" lang="zh-CN" altLang="zh-CN" sz="1800" i="1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edge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的权重进行归一化：</a:t>
            </a:r>
            <a:r>
              <a:rPr kumimoji="0" lang="zh-CN" altLang="zh-CN" sz="1800" i="1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edge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的出现次数除以</a:t>
            </a:r>
            <a:r>
              <a:rPr kumimoji="0" lang="zh-CN" altLang="zh-CN" sz="1800" i="1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edge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起点的出度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lvl="0"/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j-ea"/>
                <a:ea typeface="+mj-ea"/>
              </a:rPr>
              <a:t>将每一个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j-ea"/>
                <a:ea typeface="+mj-ea"/>
              </a:rPr>
              <a:t>item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j-ea"/>
                <a:ea typeface="+mj-ea"/>
              </a:rPr>
              <a:t>嵌入统一的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j-ea"/>
                <a:ea typeface="+mj-ea"/>
              </a:rPr>
              <a:t>embedding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j-ea"/>
                <a:ea typeface="+mj-ea"/>
              </a:rPr>
              <a:t>空间</a:t>
            </a:r>
            <a:r>
              <a:rPr lang="zh-CN" altLang="en-US" dirty="0">
                <a:latin typeface="+mj-ea"/>
                <a:ea typeface="+mj-ea"/>
              </a:rPr>
              <a:t>，结点向量</a:t>
            </a:r>
            <a:r>
              <a:rPr lang="en-US" altLang="zh-CN" dirty="0" err="1">
                <a:latin typeface="+mj-ea"/>
                <a:ea typeface="+mj-ea"/>
              </a:rPr>
              <a:t>v∈R</a:t>
            </a:r>
            <a:r>
              <a:rPr lang="en-US" altLang="zh-CN" baseline="30000" dirty="0" err="1">
                <a:latin typeface="+mj-ea"/>
                <a:ea typeface="+mj-ea"/>
              </a:rPr>
              <a:t>d</a:t>
            </a:r>
            <a:r>
              <a:rPr lang="zh-CN" altLang="en-US" dirty="0">
                <a:latin typeface="+mj-ea"/>
                <a:ea typeface="+mj-ea"/>
              </a:rPr>
              <a:t>表示通过图神经网络学习的项</a:t>
            </a:r>
            <a:r>
              <a:rPr lang="en-US" altLang="zh-CN" dirty="0">
                <a:latin typeface="+mj-ea"/>
                <a:ea typeface="+mj-ea"/>
              </a:rPr>
              <a:t>v</a:t>
            </a:r>
            <a:r>
              <a:rPr lang="zh-CN" altLang="en-US" dirty="0">
                <a:latin typeface="+mj-ea"/>
                <a:ea typeface="+mj-ea"/>
              </a:rPr>
              <a:t>的潜在向量，其中</a:t>
            </a:r>
            <a:r>
              <a:rPr lang="en-US" altLang="zh-CN" dirty="0">
                <a:latin typeface="+mj-ea"/>
                <a:ea typeface="+mj-ea"/>
              </a:rPr>
              <a:t>d</a:t>
            </a:r>
            <a:r>
              <a:rPr lang="zh-CN" altLang="en-US" dirty="0">
                <a:latin typeface="+mj-ea"/>
                <a:ea typeface="+mj-ea"/>
              </a:rPr>
              <a:t>是维数。基于结点向量，每个会话都可以由嵌入向量</a:t>
            </a:r>
            <a:r>
              <a:rPr lang="en-US" altLang="zh-CN" dirty="0">
                <a:latin typeface="+mj-ea"/>
                <a:ea typeface="+mj-ea"/>
              </a:rPr>
              <a:t>s</a:t>
            </a:r>
            <a:r>
              <a:rPr lang="zh-CN" altLang="en-US" dirty="0">
                <a:latin typeface="+mj-ea"/>
                <a:ea typeface="+mj-ea"/>
              </a:rPr>
              <a:t>表示，该向量由该图中使用的结点向量组成。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4" name="AutoShape 5" descr="[公式]">
            <a:extLst>
              <a:ext uri="{FF2B5EF4-FFF2-40B4-BE49-F238E27FC236}">
                <a16:creationId xmlns:a16="http://schemas.microsoft.com/office/drawing/2014/main" id="{90FF887F-08CE-443C-95EB-7B3C637C4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0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6" descr="[公式]">
            <a:extLst>
              <a:ext uri="{FF2B5EF4-FFF2-40B4-BE49-F238E27FC236}">
                <a16:creationId xmlns:a16="http://schemas.microsoft.com/office/drawing/2014/main" id="{2FF3AFCF-DB97-4641-BA59-0BF98536A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9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394818" y="334886"/>
            <a:ext cx="2683878" cy="495300"/>
            <a:chOff x="394818" y="334886"/>
            <a:chExt cx="2683878" cy="495300"/>
          </a:xfrm>
        </p:grpSpPr>
        <p:sp>
          <p:nvSpPr>
            <p:cNvPr id="88" name="TextBox 87"/>
            <p:cNvSpPr txBox="1"/>
            <p:nvPr/>
          </p:nvSpPr>
          <p:spPr>
            <a:xfrm>
              <a:off x="394818" y="334886"/>
              <a:ext cx="2683878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Microsoft YaHei"/>
                  <a:ea typeface="Microsoft YaHei"/>
                </a:rPr>
                <a:t>2、提出的方法 </a:t>
              </a:r>
              <a:endParaRPr lang="en-US" sz="1100"/>
            </a:p>
          </p:txBody>
        </p:sp>
      </p:grpSp>
      <p:sp>
        <p:nvSpPr>
          <p:cNvPr id="89" name="TextBox 2"/>
          <p:cNvSpPr txBox="1"/>
          <p:nvPr/>
        </p:nvSpPr>
        <p:spPr>
          <a:xfrm>
            <a:off x="4401642" y="853290"/>
            <a:ext cx="3434258" cy="3854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2.</a:t>
            </a:r>
            <a:r>
              <a:rPr lang="en-US" altLang="zh-CN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2 </a:t>
            </a:r>
            <a:r>
              <a:rPr lang="zh-CN" altLang="en-US" sz="2308" b="1" dirty="0">
                <a:solidFill>
                  <a:srgbClr val="000000"/>
                </a:solidFill>
                <a:latin typeface="Microsoft YaHei"/>
                <a:ea typeface="Microsoft YaHei"/>
              </a:rPr>
              <a:t>从图中学习结点表示</a:t>
            </a:r>
            <a:endParaRPr lang="en-US" sz="1100" dirty="0"/>
          </a:p>
        </p:txBody>
      </p:sp>
      <p:sp>
        <p:nvSpPr>
          <p:cNvPr id="14" name="AutoShape 5" descr="[公式]">
            <a:extLst>
              <a:ext uri="{FF2B5EF4-FFF2-40B4-BE49-F238E27FC236}">
                <a16:creationId xmlns:a16="http://schemas.microsoft.com/office/drawing/2014/main" id="{90FF887F-08CE-443C-95EB-7B3C637C4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0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6" descr="[公式]">
            <a:extLst>
              <a:ext uri="{FF2B5EF4-FFF2-40B4-BE49-F238E27FC236}">
                <a16:creationId xmlns:a16="http://schemas.microsoft.com/office/drawing/2014/main" id="{2FF3AFCF-DB97-4641-BA59-0BF98536A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9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3B6AE9-EA6F-4658-9971-09F33F49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4204795"/>
            <a:ext cx="4668201" cy="19627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801C31-1E3B-461F-A4E7-EAB7E354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5" y="1238780"/>
            <a:ext cx="3581400" cy="274387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903DF02-8C73-4019-A04A-245D0724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832" y="1804064"/>
            <a:ext cx="50086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）</a:t>
            </a:r>
            <a:r>
              <a:rPr lang="zh-CN" altLang="zh-CN" dirty="0">
                <a:latin typeface="+mj-ea"/>
                <a:ea typeface="+mj-ea"/>
              </a:rPr>
              <a:t>这里的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en-US" altLang="zh-CN" baseline="-25000" dirty="0">
                <a:latin typeface="+mj-ea"/>
                <a:ea typeface="+mj-ea"/>
              </a:rPr>
              <a:t>s</a:t>
            </a:r>
            <a:r>
              <a:rPr lang="zh-CN" altLang="zh-CN" dirty="0">
                <a:latin typeface="+mj-ea"/>
                <a:ea typeface="+mj-ea"/>
              </a:rPr>
              <a:t>定义为两个邻接矩阵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en-US" altLang="zh-CN" baseline="-25000" dirty="0">
                <a:latin typeface="+mj-ea"/>
                <a:ea typeface="+mj-ea"/>
              </a:rPr>
              <a:t>s</a:t>
            </a:r>
            <a:r>
              <a:rPr lang="zh-CN" altLang="zh-CN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out</a:t>
            </a:r>
            <a:r>
              <a:rPr lang="zh-CN" altLang="zh-CN" dirty="0">
                <a:latin typeface="+mj-ea"/>
                <a:ea typeface="+mj-ea"/>
              </a:rPr>
              <a:t>）和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en-US" altLang="zh-CN" baseline="-25000" dirty="0">
                <a:latin typeface="+mj-ea"/>
                <a:ea typeface="+mj-ea"/>
              </a:rPr>
              <a:t>s</a:t>
            </a:r>
            <a:r>
              <a:rPr lang="zh-CN" altLang="zh-CN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in</a:t>
            </a:r>
            <a:r>
              <a:rPr lang="zh-CN" altLang="zh-CN" dirty="0">
                <a:latin typeface="+mj-ea"/>
                <a:ea typeface="+mj-ea"/>
              </a:rPr>
              <a:t>）的串联，分别表示会话图中传出和传入边的加权连接</a:t>
            </a:r>
            <a:r>
              <a:rPr lang="zh-CN" altLang="en-US" dirty="0">
                <a:latin typeface="+mj-ea"/>
                <a:ea typeface="+mj-ea"/>
              </a:rPr>
              <a:t>。</a:t>
            </a:r>
            <a:r>
              <a:rPr lang="zh-CN" altLang="en-US" dirty="0"/>
              <a:t>等式利用连接矩阵从邻接结点中整合结点向量信息。</a:t>
            </a:r>
            <a:endParaRPr lang="en-US" altLang="zh-CN" dirty="0"/>
          </a:p>
          <a:p>
            <a:pPr lvl="0"/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）更新门</a:t>
            </a:r>
            <a:r>
              <a:rPr lang="zh-CN" altLang="en-US" dirty="0"/>
              <a:t>决定到底要将多少过去的信息传递到未来。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lvl="0"/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）重置门主</a:t>
            </a:r>
            <a:r>
              <a:rPr lang="zh-CN" altLang="en-US" dirty="0"/>
              <a:t>要决定了到底有多少过去的信息需要遗忘。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）</a:t>
            </a:r>
            <a:r>
              <a:rPr lang="zh-CN" altLang="en-US" dirty="0"/>
              <a:t>确定所要保留的以前信息。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5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）</a:t>
            </a:r>
            <a:r>
              <a:rPr lang="zh-CN" altLang="en-US" dirty="0"/>
              <a:t>计算 </a:t>
            </a:r>
            <a:r>
              <a:rPr lang="en-US" altLang="zh-CN" dirty="0"/>
              <a:t>v</a:t>
            </a:r>
            <a:r>
              <a:rPr lang="zh-CN" altLang="en-US" dirty="0"/>
              <a:t>，该向量将保留当前单元的信息并传递到下一个单元中。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lvl="0"/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AutoShape 2" descr="[公式]">
            <a:extLst>
              <a:ext uri="{FF2B5EF4-FFF2-40B4-BE49-F238E27FC236}">
                <a16:creationId xmlns:a16="http://schemas.microsoft.com/office/drawing/2014/main" id="{4F6D86A5-2148-45AD-8827-F98600B9339A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3076575" y="-190182"/>
            <a:ext cx="112207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3" descr="[公式]">
            <a:extLst>
              <a:ext uri="{FF2B5EF4-FFF2-40B4-BE49-F238E27FC236}">
                <a16:creationId xmlns:a16="http://schemas.microsoft.com/office/drawing/2014/main" id="{B87DCCB4-B98E-47FF-AB9A-7549BB4F4D57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6762750" y="-190182"/>
            <a:ext cx="112207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[公式]">
            <a:extLst>
              <a:ext uri="{FF2B5EF4-FFF2-40B4-BE49-F238E27FC236}">
                <a16:creationId xmlns:a16="http://schemas.microsoft.com/office/drawing/2014/main" id="{1285B486-F9A5-4B30-BDE2-4E7C0F7FB0A5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696325" y="-190182"/>
            <a:ext cx="112207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5" descr="[公式]">
            <a:extLst>
              <a:ext uri="{FF2B5EF4-FFF2-40B4-BE49-F238E27FC236}">
                <a16:creationId xmlns:a16="http://schemas.microsoft.com/office/drawing/2014/main" id="{78CEF2B5-343B-4380-A819-5E30EBA61F3A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9182100" y="-190182"/>
            <a:ext cx="112207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33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1011</Words>
  <Application>Microsoft Office PowerPoint</Application>
  <PresentationFormat>自定义</PresentationFormat>
  <Paragraphs>107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华文隶书</vt:lpstr>
      <vt:lpstr>宋体</vt:lpstr>
      <vt:lpstr>Microsoft YaHei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bigpingping</cp:lastModifiedBy>
  <cp:revision>26</cp:revision>
  <dcterms:created xsi:type="dcterms:W3CDTF">2006-08-16T00:00:00Z</dcterms:created>
  <dcterms:modified xsi:type="dcterms:W3CDTF">2020-11-03T02:51:47Z</dcterms:modified>
</cp:coreProperties>
</file>