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7" r:id="rId2"/>
    <p:sldId id="258" r:id="rId3"/>
    <p:sldId id="260" r:id="rId4"/>
    <p:sldId id="261" r:id="rId5"/>
    <p:sldId id="276" r:id="rId6"/>
    <p:sldId id="292" r:id="rId7"/>
    <p:sldId id="266" r:id="rId8"/>
    <p:sldId id="295" r:id="rId9"/>
    <p:sldId id="293" r:id="rId10"/>
    <p:sldId id="294" r:id="rId11"/>
    <p:sldId id="267" r:id="rId12"/>
    <p:sldId id="268" r:id="rId13"/>
    <p:sldId id="291"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7F7F7F"/>
    <a:srgbClr val="839285"/>
    <a:srgbClr val="004EA2"/>
    <a:srgbClr val="9CC5FD"/>
    <a:srgbClr val="3A6695"/>
    <a:srgbClr val="134263"/>
    <a:srgbClr val="1E2B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3963" autoAdjust="0"/>
  </p:normalViewPr>
  <p:slideViewPr>
    <p:cSldViewPr snapToGrid="0">
      <p:cViewPr varScale="1">
        <p:scale>
          <a:sx n="107" d="100"/>
          <a:sy n="107" d="100"/>
        </p:scale>
        <p:origin x="714" y="10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5" Type="http://schemas.openxmlformats.org/officeDocument/2006/relationships/image" Target="../media/image16.wmf"/><Relationship Id="rId4"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CE4261-0CDD-45A3-84C2-311859DE5B03}" type="datetimeFigureOut">
              <a:rPr lang="zh-CN" altLang="en-US" smtClean="0"/>
              <a:t>2020/12/10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F711DA-82CB-44C8-99EC-9CE596A896F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10</a:t>
            </a:fld>
            <a:endParaRPr lang="zh-CN" altLang="en-US"/>
          </a:p>
        </p:txBody>
      </p:sp>
    </p:spTree>
    <p:extLst>
      <p:ext uri="{BB962C8B-B14F-4D97-AF65-F5344CB8AC3E}">
        <p14:creationId xmlns:p14="http://schemas.microsoft.com/office/powerpoint/2010/main" val="30667857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6</a:t>
            </a:fld>
            <a:endParaRPr lang="zh-CN" altLang="en-US"/>
          </a:p>
        </p:txBody>
      </p:sp>
    </p:spTree>
    <p:extLst>
      <p:ext uri="{BB962C8B-B14F-4D97-AF65-F5344CB8AC3E}">
        <p14:creationId xmlns:p14="http://schemas.microsoft.com/office/powerpoint/2010/main" val="22972016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8</a:t>
            </a:fld>
            <a:endParaRPr lang="zh-CN" altLang="en-US"/>
          </a:p>
        </p:txBody>
      </p:sp>
    </p:spTree>
    <p:extLst>
      <p:ext uri="{BB962C8B-B14F-4D97-AF65-F5344CB8AC3E}">
        <p14:creationId xmlns:p14="http://schemas.microsoft.com/office/powerpoint/2010/main" val="11596405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9</a:t>
            </a:fld>
            <a:endParaRPr lang="zh-CN" altLang="en-US"/>
          </a:p>
        </p:txBody>
      </p:sp>
    </p:spTree>
    <p:extLst>
      <p:ext uri="{BB962C8B-B14F-4D97-AF65-F5344CB8AC3E}">
        <p14:creationId xmlns:p14="http://schemas.microsoft.com/office/powerpoint/2010/main" val="3716877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694536CA-A6C4-4358-AF93-5CCBD70D248C}" type="datetimeFigureOut">
              <a:rPr lang="zh-CN" altLang="en-US" smtClean="0"/>
              <a:t>2020/12/10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4536CA-A6C4-4358-AF93-5CCBD70D248C}" type="datetimeFigureOut">
              <a:rPr lang="zh-CN" altLang="en-US" smtClean="0"/>
              <a:t>2020/12/10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4536CA-A6C4-4358-AF93-5CCBD70D248C}" type="datetimeFigureOut">
              <a:rPr lang="zh-CN" altLang="en-US" smtClean="0"/>
              <a:t>2020/12/10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4536CA-A6C4-4358-AF93-5CCBD70D248C}" type="datetimeFigureOut">
              <a:rPr lang="zh-CN" altLang="en-US" smtClean="0"/>
              <a:t>2020/12/10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694536CA-A6C4-4358-AF93-5CCBD70D248C}" type="datetimeFigureOut">
              <a:rPr lang="zh-CN" altLang="en-US" smtClean="0"/>
              <a:t>2020/12/10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94536CA-A6C4-4358-AF93-5CCBD70D248C}" type="datetimeFigureOut">
              <a:rPr lang="zh-CN" altLang="en-US" smtClean="0"/>
              <a:t>2020/12/10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94536CA-A6C4-4358-AF93-5CCBD70D248C}" type="datetimeFigureOut">
              <a:rPr lang="zh-CN" altLang="en-US" smtClean="0"/>
              <a:t>2020/12/10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94536CA-A6C4-4358-AF93-5CCBD70D248C}" type="datetimeFigureOut">
              <a:rPr lang="zh-CN" altLang="en-US" smtClean="0"/>
              <a:t>2020/12/10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4536CA-A6C4-4358-AF93-5CCBD70D248C}" type="datetimeFigureOut">
              <a:rPr lang="zh-CN" altLang="en-US" smtClean="0"/>
              <a:t>2020/12/10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94536CA-A6C4-4358-AF93-5CCBD70D248C}" type="datetimeFigureOut">
              <a:rPr lang="zh-CN" altLang="en-US" smtClean="0"/>
              <a:t>2020/12/10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94536CA-A6C4-4358-AF93-5CCBD70D248C}" type="datetimeFigureOut">
              <a:rPr lang="zh-CN" altLang="en-US" smtClean="0"/>
              <a:t>2020/12/10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4536CA-A6C4-4358-AF93-5CCBD70D248C}" type="datetimeFigureOut">
              <a:rPr lang="zh-CN" altLang="en-US" smtClean="0"/>
              <a:t>2020/12/10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537B7A-7510-410A-AA53-45D600DA0276}" type="slidenum">
              <a:rPr lang="zh-CN" altLang="en-US" smtClean="0"/>
              <a:t>‹#›</a:t>
            </a:fld>
            <a:endParaRPr lang="zh-CN" altLang="en-US"/>
          </a:p>
        </p:txBody>
      </p:sp>
      <p:sp>
        <p:nvSpPr>
          <p:cNvPr id="7" name="矩形 6"/>
          <p:cNvSpPr/>
          <p:nvPr userDrawn="1"/>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oleObject" Target="../embeddings/oleObject3.bin"/><Relationship Id="rId3" Type="http://schemas.openxmlformats.org/officeDocument/2006/relationships/notesSlide" Target="../notesSlides/notesSlide5.xml"/><Relationship Id="rId7" Type="http://schemas.openxmlformats.org/officeDocument/2006/relationships/image" Target="../media/image10.png"/><Relationship Id="rId12"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9.png"/><Relationship Id="rId11" Type="http://schemas.openxmlformats.org/officeDocument/2006/relationships/oleObject" Target="../embeddings/oleObject2.bin"/><Relationship Id="rId5" Type="http://schemas.openxmlformats.org/officeDocument/2006/relationships/image" Target="../media/image8.png"/><Relationship Id="rId10" Type="http://schemas.openxmlformats.org/officeDocument/2006/relationships/image" Target="../media/image5.wmf"/><Relationship Id="rId4" Type="http://schemas.openxmlformats.org/officeDocument/2006/relationships/image" Target="../media/image4.png"/><Relationship Id="rId9" Type="http://schemas.openxmlformats.org/officeDocument/2006/relationships/oleObject" Target="../embeddings/oleObject1.bin"/><Relationship Id="rId14" Type="http://schemas.openxmlformats.org/officeDocument/2006/relationships/image" Target="../media/image7.wmf"/></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oleObject" Target="../embeddings/oleObject5.bin"/><Relationship Id="rId18" Type="http://schemas.openxmlformats.org/officeDocument/2006/relationships/image" Target="../media/image15.wmf"/><Relationship Id="rId3" Type="http://schemas.openxmlformats.org/officeDocument/2006/relationships/notesSlide" Target="../notesSlides/notesSlide6.xml"/><Relationship Id="rId7" Type="http://schemas.openxmlformats.org/officeDocument/2006/relationships/image" Target="../media/image19.png"/><Relationship Id="rId12" Type="http://schemas.openxmlformats.org/officeDocument/2006/relationships/image" Target="../media/image12.wmf"/><Relationship Id="rId17" Type="http://schemas.openxmlformats.org/officeDocument/2006/relationships/oleObject" Target="../embeddings/oleObject7.bin"/><Relationship Id="rId2" Type="http://schemas.openxmlformats.org/officeDocument/2006/relationships/slideLayout" Target="../slideLayouts/slideLayout7.xml"/><Relationship Id="rId16" Type="http://schemas.openxmlformats.org/officeDocument/2006/relationships/image" Target="../media/image14.wmf"/><Relationship Id="rId20" Type="http://schemas.openxmlformats.org/officeDocument/2006/relationships/image" Target="../media/image16.wmf"/><Relationship Id="rId1" Type="http://schemas.openxmlformats.org/officeDocument/2006/relationships/vmlDrawing" Target="../drawings/vmlDrawing2.vml"/><Relationship Id="rId6" Type="http://schemas.openxmlformats.org/officeDocument/2006/relationships/image" Target="../media/image18.png"/><Relationship Id="rId11" Type="http://schemas.openxmlformats.org/officeDocument/2006/relationships/oleObject" Target="../embeddings/oleObject4.bin"/><Relationship Id="rId5" Type="http://schemas.openxmlformats.org/officeDocument/2006/relationships/image" Target="../media/image17.png"/><Relationship Id="rId15" Type="http://schemas.openxmlformats.org/officeDocument/2006/relationships/oleObject" Target="../embeddings/oleObject6.bin"/><Relationship Id="rId10" Type="http://schemas.openxmlformats.org/officeDocument/2006/relationships/image" Target="../media/image22.png"/><Relationship Id="rId19" Type="http://schemas.openxmlformats.org/officeDocument/2006/relationships/oleObject" Target="../embeddings/oleObject8.bin"/><Relationship Id="rId4" Type="http://schemas.openxmlformats.org/officeDocument/2006/relationships/image" Target="../media/image4.png"/><Relationship Id="rId9" Type="http://schemas.openxmlformats.org/officeDocument/2006/relationships/image" Target="../media/image21.png"/><Relationship Id="rId14" Type="http://schemas.openxmlformats.org/officeDocument/2006/relationships/image" Target="../media/image13.wmf"/></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H_Other_8"/>
          <p:cNvPicPr/>
          <p:nvPr>
            <p:custDataLst>
              <p:tags r:id="rId1"/>
            </p:custDataLst>
          </p:nvPr>
        </p:nvPicPr>
        <p:blipFill>
          <a:blip r:embed="rId5" cstate="print">
            <a:extLst>
              <a:ext uri="{28A0092B-C50C-407E-A947-70E740481C1C}">
                <a14:useLocalDpi xmlns:a14="http://schemas.microsoft.com/office/drawing/2010/main" val="0"/>
              </a:ext>
            </a:extLst>
          </a:blip>
          <a:srcRect l="50887"/>
          <a:stretch>
            <a:fillRect/>
          </a:stretch>
        </p:blipFill>
        <p:spPr bwMode="auto">
          <a:xfrm rot="5400000" flipH="1">
            <a:off x="6024000" y="-3032194"/>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MH_Other_8"/>
          <p:cNvPicPr/>
          <p:nvPr>
            <p:custDataLst>
              <p:tags r:id="rId2"/>
            </p:custDataLst>
          </p:nvPr>
        </p:nvPicPr>
        <p:blipFill>
          <a:blip r:embed="rId5" cstate="print">
            <a:extLst>
              <a:ext uri="{28A0092B-C50C-407E-A947-70E740481C1C}">
                <a14:useLocalDpi xmlns:a14="http://schemas.microsoft.com/office/drawing/2010/main" val="0"/>
              </a:ext>
            </a:extLst>
          </a:blip>
          <a:srcRect l="50887"/>
          <a:stretch>
            <a:fillRect/>
          </a:stretch>
        </p:blipFill>
        <p:spPr bwMode="auto">
          <a:xfrm rot="16200000" flipH="1" flipV="1">
            <a:off x="6024001" y="-127232"/>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0" y="2264949"/>
            <a:ext cx="12192000" cy="280138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004EA2"/>
                </a:solidFill>
              </a:rPr>
              <a:t>A dual-LSTM framework combining change point detection and remaining</a:t>
            </a:r>
          </a:p>
          <a:p>
            <a:pPr algn="ctr"/>
            <a:r>
              <a:rPr lang="en-US" altLang="zh-CN">
                <a:solidFill>
                  <a:srgbClr val="004EA2"/>
                </a:solidFill>
              </a:rPr>
              <a:t>useful life prediction </a:t>
            </a:r>
            <a:endParaRPr lang="zh-CN" altLang="en-US">
              <a:solidFill>
                <a:srgbClr val="004EA2"/>
              </a:solidFill>
            </a:endParaRPr>
          </a:p>
        </p:txBody>
      </p:sp>
      <p:sp>
        <p:nvSpPr>
          <p:cNvPr id="15" name="文本框 14"/>
          <p:cNvSpPr txBox="1"/>
          <p:nvPr/>
        </p:nvSpPr>
        <p:spPr>
          <a:xfrm>
            <a:off x="1259826" y="3833828"/>
            <a:ext cx="9811585" cy="584775"/>
          </a:xfrm>
          <a:prstGeom prst="rect">
            <a:avLst/>
          </a:prstGeom>
          <a:noFill/>
        </p:spPr>
        <p:txBody>
          <a:bodyPr wrap="square" rtlCol="0">
            <a:spAutoFit/>
          </a:bodyPr>
          <a:lstStyle/>
          <a:p>
            <a:pPr algn="ctr"/>
            <a:r>
              <a:rPr lang="zh-CN" altLang="en-US" sz="3200" b="1" dirty="0">
                <a:solidFill>
                  <a:schemeClr val="bg1">
                    <a:lumMod val="95000"/>
                  </a:schemeClr>
                </a:solidFill>
                <a:latin typeface="微软雅黑" panose="020B0503020204020204" pitchFamily="34" charset="-122"/>
                <a:ea typeface="微软雅黑" panose="020B0503020204020204" pitchFamily="34" charset="-122"/>
              </a:rPr>
              <a:t>结合变点检测和剩余使用寿命预测的双</a:t>
            </a:r>
            <a:r>
              <a:rPr lang="en-US" altLang="zh-CN" sz="3200" b="1" dirty="0">
                <a:solidFill>
                  <a:schemeClr val="bg1">
                    <a:lumMod val="95000"/>
                  </a:schemeClr>
                </a:solidFill>
                <a:latin typeface="微软雅黑" panose="020B0503020204020204" pitchFamily="34" charset="-122"/>
                <a:ea typeface="微软雅黑" panose="020B0503020204020204" pitchFamily="34" charset="-122"/>
              </a:rPr>
              <a:t>LSTM</a:t>
            </a:r>
            <a:r>
              <a:rPr lang="zh-CN" altLang="en-US" sz="3200" b="1" dirty="0">
                <a:solidFill>
                  <a:schemeClr val="bg1">
                    <a:lumMod val="95000"/>
                  </a:schemeClr>
                </a:solidFill>
                <a:latin typeface="微软雅黑" panose="020B0503020204020204" pitchFamily="34" charset="-122"/>
                <a:ea typeface="微软雅黑" panose="020B0503020204020204" pitchFamily="34" charset="-122"/>
              </a:rPr>
              <a:t>框架</a:t>
            </a:r>
          </a:p>
        </p:txBody>
      </p:sp>
      <p:sp>
        <p:nvSpPr>
          <p:cNvPr id="16" name="TextBox 10"/>
          <p:cNvSpPr txBox="1"/>
          <p:nvPr/>
        </p:nvSpPr>
        <p:spPr>
          <a:xfrm>
            <a:off x="2563068" y="4418603"/>
            <a:ext cx="7060388" cy="523196"/>
          </a:xfrm>
          <a:prstGeom prst="rect">
            <a:avLst/>
          </a:prstGeom>
          <a:noFill/>
        </p:spPr>
        <p:txBody>
          <a:bodyPr wrap="square" lIns="91416" tIns="45708" rIns="91416" bIns="45708" rtlCol="0">
            <a:spAutoFit/>
          </a:bodyPr>
          <a:lstStyle>
            <a:defPPr>
              <a:defRPr lang="zh-CN"/>
            </a:defPPr>
            <a:lvl1pPr>
              <a:defRPr sz="2000">
                <a:solidFill>
                  <a:schemeClr val="bg1"/>
                </a:solidFill>
                <a:latin typeface="微软雅黑" panose="020B0503020204020204" pitchFamily="34" charset="-122"/>
                <a:ea typeface="微软雅黑" panose="020B0503020204020204" pitchFamily="34" charset="-122"/>
              </a:defRPr>
            </a:lvl1pPr>
          </a:lstStyle>
          <a:p>
            <a:pPr algn="ctr"/>
            <a:r>
              <a:rPr lang="en-US" altLang="zh-CN" sz="2800" dirty="0" err="1">
                <a:solidFill>
                  <a:schemeClr val="bg1">
                    <a:lumMod val="95000"/>
                  </a:schemeClr>
                </a:solidFill>
                <a:latin typeface="微软雅黑" panose="020B0503020204020204" pitchFamily="34" charset="-122"/>
                <a:ea typeface="微软雅黑" panose="020B0503020204020204" pitchFamily="34" charset="-122"/>
              </a:rPr>
              <a:t>Artifical</a:t>
            </a:r>
            <a:r>
              <a:rPr lang="en-US" altLang="zh-CN" sz="2800" dirty="0">
                <a:solidFill>
                  <a:schemeClr val="bg1">
                    <a:lumMod val="95000"/>
                  </a:schemeClr>
                </a:solidFill>
                <a:latin typeface="微软雅黑" panose="020B0503020204020204" pitchFamily="34" charset="-122"/>
                <a:ea typeface="微软雅黑" panose="020B0503020204020204" pitchFamily="34" charset="-122"/>
              </a:rPr>
              <a:t> </a:t>
            </a:r>
            <a:r>
              <a:rPr lang="en-US" altLang="zh-CN" sz="2800" dirty="0" err="1">
                <a:solidFill>
                  <a:schemeClr val="bg1">
                    <a:lumMod val="95000"/>
                  </a:schemeClr>
                </a:solidFill>
                <a:latin typeface="微软雅黑" panose="020B0503020204020204" pitchFamily="34" charset="-122"/>
                <a:ea typeface="微软雅黑" panose="020B0503020204020204" pitchFamily="34" charset="-122"/>
              </a:rPr>
              <a:t>Intellengence</a:t>
            </a:r>
            <a:r>
              <a:rPr lang="en-US" altLang="zh-CN" sz="2800">
                <a:solidFill>
                  <a:schemeClr val="bg1">
                    <a:lumMod val="95000"/>
                  </a:schemeClr>
                </a:solidFill>
                <a:latin typeface="微软雅黑" panose="020B0503020204020204" pitchFamily="34" charset="-122"/>
                <a:ea typeface="微软雅黑" panose="020B0503020204020204" pitchFamily="34" charset="-122"/>
              </a:rPr>
              <a:t>  2021</a:t>
            </a:r>
            <a:endParaRPr lang="en-US" altLang="zh-CN" sz="2800" dirty="0">
              <a:solidFill>
                <a:schemeClr val="bg1">
                  <a:lumMod val="95000"/>
                </a:schemeClr>
              </a:solidFill>
              <a:latin typeface="微软雅黑" panose="020B0503020204020204" pitchFamily="34" charset="-122"/>
              <a:ea typeface="微软雅黑" panose="020B0503020204020204" pitchFamily="34" charset="-122"/>
            </a:endParaRPr>
          </a:p>
        </p:txBody>
      </p:sp>
      <p:pic>
        <p:nvPicPr>
          <p:cNvPr id="19" name="图片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980235" y="517405"/>
            <a:ext cx="4226054" cy="1122364"/>
          </a:xfrm>
          <a:prstGeom prst="rect">
            <a:avLst/>
          </a:prstGeom>
        </p:spPr>
      </p:pic>
      <p:sp>
        <p:nvSpPr>
          <p:cNvPr id="13" name="TextBox 6"/>
          <p:cNvSpPr txBox="1"/>
          <p:nvPr/>
        </p:nvSpPr>
        <p:spPr>
          <a:xfrm>
            <a:off x="3362451" y="5651091"/>
            <a:ext cx="2536223" cy="400085"/>
          </a:xfrm>
          <a:prstGeom prst="rect">
            <a:avLst/>
          </a:prstGeom>
          <a:noFill/>
        </p:spPr>
        <p:txBody>
          <a:bodyPr wrap="none" lIns="91416" tIns="45708" rIns="91416" bIns="45708" rtlCol="0">
            <a:spAutoFit/>
          </a:bodyPr>
          <a:lstStyle>
            <a:defPPr>
              <a:defRPr lang="zh-CN"/>
            </a:defPPr>
            <a:lvl1pPr>
              <a:defRPr sz="2000">
                <a:solidFill>
                  <a:schemeClr val="accent2"/>
                </a:solidFill>
                <a:latin typeface="+mn-ea"/>
                <a:ea typeface="+mn-ea"/>
              </a:defRPr>
            </a:lvl1pPr>
          </a:lstStyle>
          <a:p>
            <a:pPr algn="ctr"/>
            <a:r>
              <a:rPr lang="zh-CN" altLang="en-US" b="1" dirty="0">
                <a:solidFill>
                  <a:srgbClr val="004EA2"/>
                </a:solidFill>
                <a:latin typeface="微软雅黑" panose="020B0503020204020204" pitchFamily="34" charset="-122"/>
                <a:ea typeface="微软雅黑" panose="020B0503020204020204" pitchFamily="34" charset="-122"/>
              </a:rPr>
              <a:t>学号</a:t>
            </a:r>
            <a:r>
              <a:rPr lang="zh-CN" altLang="en-US" dirty="0">
                <a:solidFill>
                  <a:srgbClr val="004EA2"/>
                </a:solidFill>
                <a:latin typeface="微软雅黑" panose="020B0503020204020204" pitchFamily="34" charset="-122"/>
                <a:ea typeface="微软雅黑" panose="020B0503020204020204" pitchFamily="34" charset="-122"/>
              </a:rPr>
              <a:t>：</a:t>
            </a:r>
            <a:r>
              <a:rPr lang="en-US" altLang="zh-CN" b="1" dirty="0">
                <a:solidFill>
                  <a:schemeClr val="tx1">
                    <a:lumMod val="65000"/>
                    <a:lumOff val="35000"/>
                  </a:schemeClr>
                </a:solidFill>
                <a:latin typeface="微软雅黑" panose="020B0503020204020204" pitchFamily="34" charset="-122"/>
                <a:ea typeface="微软雅黑" panose="020B0503020204020204" pitchFamily="34" charset="-122"/>
              </a:rPr>
              <a:t>S320060069</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4" name="TextBox 7"/>
          <p:cNvSpPr txBox="1"/>
          <p:nvPr/>
        </p:nvSpPr>
        <p:spPr>
          <a:xfrm>
            <a:off x="6902952" y="5651091"/>
            <a:ext cx="1723500" cy="400085"/>
          </a:xfrm>
          <a:prstGeom prst="rect">
            <a:avLst/>
          </a:prstGeom>
          <a:noFill/>
        </p:spPr>
        <p:txBody>
          <a:bodyPr wrap="none" lIns="91416" tIns="45708" rIns="91416" bIns="45708" rtlCol="0">
            <a:spAutoFit/>
          </a:bodyPr>
          <a:lstStyle/>
          <a:p>
            <a:pPr algn="ctr"/>
            <a:r>
              <a:rPr lang="zh-CN" altLang="en-US" sz="2000" b="1" dirty="0">
                <a:solidFill>
                  <a:srgbClr val="004EA2"/>
                </a:solidFill>
                <a:latin typeface="微软雅黑" panose="020B0503020204020204" pitchFamily="34" charset="-122"/>
                <a:ea typeface="微软雅黑" panose="020B0503020204020204" pitchFamily="34" charset="-122"/>
              </a:rPr>
              <a:t>姓名：</a:t>
            </a: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杨永恒</a:t>
            </a:r>
          </a:p>
        </p:txBody>
      </p:sp>
      <p:sp>
        <p:nvSpPr>
          <p:cNvPr id="2" name="文本框 1">
            <a:extLst>
              <a:ext uri="{FF2B5EF4-FFF2-40B4-BE49-F238E27FC236}">
                <a16:creationId xmlns:a16="http://schemas.microsoft.com/office/drawing/2014/main" id="{4849EDAD-7D85-4F82-9CDF-8855E93C58BB}"/>
              </a:ext>
            </a:extLst>
          </p:cNvPr>
          <p:cNvSpPr txBox="1"/>
          <p:nvPr/>
        </p:nvSpPr>
        <p:spPr>
          <a:xfrm>
            <a:off x="-542467" y="2556553"/>
            <a:ext cx="12882282" cy="1200329"/>
          </a:xfrm>
          <a:prstGeom prst="rect">
            <a:avLst/>
          </a:prstGeom>
          <a:noFill/>
        </p:spPr>
        <p:txBody>
          <a:bodyPr wrap="square" rtlCol="0">
            <a:spAutoFit/>
          </a:bodyPr>
          <a:lstStyle/>
          <a:p>
            <a:pPr algn="ctr"/>
            <a:r>
              <a:rPr lang="en-US" altLang="zh-CN" sz="3600" b="1" dirty="0">
                <a:solidFill>
                  <a:schemeClr val="bg1"/>
                </a:solidFill>
                <a:latin typeface="微软雅黑" panose="020B0503020204020204" pitchFamily="34" charset="-122"/>
                <a:ea typeface="微软雅黑" panose="020B0503020204020204" pitchFamily="34" charset="-122"/>
              </a:rPr>
              <a:t>A dual-LSTM framework combining change point detection and remaining useful life prediction </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23" name="直接连接符 22"/>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4933648" y="0"/>
            <a:ext cx="1666001" cy="79200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绪论背景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研究思路</a:t>
            </a:r>
          </a:p>
        </p:txBody>
      </p:sp>
      <p:sp>
        <p:nvSpPr>
          <p:cNvPr id="28" name="TextBox 9"/>
          <p:cNvSpPr txBox="1"/>
          <p:nvPr/>
        </p:nvSpPr>
        <p:spPr>
          <a:xfrm>
            <a:off x="6778549"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实验</a:t>
            </a:r>
          </a:p>
        </p:txBody>
      </p:sp>
      <p:sp>
        <p:nvSpPr>
          <p:cNvPr id="29" name="TextBox 10"/>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研究成果</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论文总结</a:t>
            </a:r>
          </a:p>
        </p:txBody>
      </p:sp>
      <p:cxnSp>
        <p:nvCxnSpPr>
          <p:cNvPr id="31" name="直接连接符 3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6490" y="118033"/>
            <a:ext cx="1967014" cy="522403"/>
          </a:xfrm>
          <a:prstGeom prst="rect">
            <a:avLst/>
          </a:prstGeom>
        </p:spPr>
      </p:pic>
      <p:sp>
        <p:nvSpPr>
          <p:cNvPr id="35" name="TextBox 6"/>
          <p:cNvSpPr txBox="1"/>
          <p:nvPr/>
        </p:nvSpPr>
        <p:spPr>
          <a:xfrm>
            <a:off x="534880" y="1082735"/>
            <a:ext cx="8535525" cy="589380"/>
          </a:xfrm>
          <a:prstGeom prst="rect">
            <a:avLst/>
          </a:prstGeom>
          <a:noFill/>
        </p:spPr>
        <p:txBody>
          <a:bodyPr wrap="square" lIns="0" tIns="48000" rIns="0" bIns="48000" rtlCol="0">
            <a:spAutoFit/>
          </a:bodyPr>
          <a:lstStyle/>
          <a:p>
            <a:r>
              <a:rPr lang="en-US" altLang="zh-CN" sz="3200" b="1" dirty="0">
                <a:solidFill>
                  <a:srgbClr val="004EA2"/>
                </a:solidFill>
                <a:latin typeface="微软雅黑" panose="020B0503020204020204" pitchFamily="34" charset="-122"/>
                <a:ea typeface="微软雅黑" panose="020B0503020204020204" pitchFamily="34" charset="-122"/>
              </a:rPr>
              <a:t>2.1 </a:t>
            </a:r>
            <a:r>
              <a:rPr lang="zh-CN" altLang="en-US" sz="3200" b="1" dirty="0">
                <a:solidFill>
                  <a:srgbClr val="004EA2"/>
                </a:solidFill>
                <a:latin typeface="微软雅黑" panose="020B0503020204020204" pitchFamily="34" charset="-122"/>
                <a:ea typeface="微软雅黑" panose="020B0503020204020204" pitchFamily="34" charset="-122"/>
              </a:rPr>
              <a:t>研究思路概述</a:t>
            </a:r>
            <a:r>
              <a:rPr lang="en-US" altLang="zh-CN" sz="3200" b="1" dirty="0">
                <a:solidFill>
                  <a:srgbClr val="004EA2"/>
                </a:solidFill>
                <a:latin typeface="微软雅黑" panose="020B0503020204020204" pitchFamily="34" charset="-122"/>
                <a:ea typeface="微软雅黑" panose="020B0503020204020204" pitchFamily="34" charset="-122"/>
              </a:rPr>
              <a:t>——</a:t>
            </a:r>
            <a:r>
              <a:rPr lang="zh-CN" altLang="en-US" sz="3200" b="1" dirty="0">
                <a:solidFill>
                  <a:srgbClr val="004EA2"/>
                </a:solidFill>
                <a:latin typeface="微软雅黑" panose="020B0503020204020204" pitchFamily="34" charset="-122"/>
                <a:ea typeface="微软雅黑" panose="020B0503020204020204" pitchFamily="34" charset="-122"/>
              </a:rPr>
              <a:t>用于变点检测的</a:t>
            </a:r>
            <a:r>
              <a:rPr lang="en-US" altLang="zh-CN" sz="3200" b="1" dirty="0">
                <a:solidFill>
                  <a:srgbClr val="004EA2"/>
                </a:solidFill>
                <a:latin typeface="微软雅黑" panose="020B0503020204020204" pitchFamily="34" charset="-122"/>
                <a:ea typeface="微软雅黑" panose="020B0503020204020204" pitchFamily="34" charset="-122"/>
              </a:rPr>
              <a:t>LSTM1</a:t>
            </a:r>
            <a:endParaRPr lang="zh-CN" altLang="en-US" sz="3200" b="1" dirty="0">
              <a:solidFill>
                <a:srgbClr val="004EA2"/>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a16="http://schemas.microsoft.com/office/drawing/2014/main" id="{69EB2926-0514-4B42-B31D-968A141E71AD}"/>
              </a:ext>
            </a:extLst>
          </p:cNvPr>
          <p:cNvSpPr/>
          <p:nvPr/>
        </p:nvSpPr>
        <p:spPr>
          <a:xfrm>
            <a:off x="1817696" y="1809524"/>
            <a:ext cx="7521388" cy="1754326"/>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如方程式</a:t>
            </a:r>
            <a:r>
              <a:rPr lang="en-US" altLang="zh-CN" dirty="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所示</a:t>
            </a:r>
            <a:r>
              <a:rPr lang="en-US" altLang="zh-CN" dirty="0">
                <a:latin typeface="微软雅黑" panose="020B0503020204020204" pitchFamily="34" charset="-122"/>
                <a:ea typeface="微软雅黑" panose="020B0503020204020204" pitchFamily="34" charset="-122"/>
              </a:rPr>
              <a:t>,LSTM1</a:t>
            </a:r>
            <a:r>
              <a:rPr lang="zh-CN" altLang="en-US" dirty="0">
                <a:latin typeface="微软雅黑" panose="020B0503020204020204" pitchFamily="34" charset="-122"/>
                <a:ea typeface="微软雅黑" panose="020B0503020204020204" pitchFamily="34" charset="-122"/>
              </a:rPr>
              <a:t>捕获多传感器数据和变化点之间的复杂关系。此处，</a:t>
            </a:r>
            <a:r>
              <a:rPr lang="en-US" altLang="zh-CN" dirty="0">
                <a:latin typeface="微软雅黑" panose="020B0503020204020204" pitchFamily="34" charset="-122"/>
                <a:ea typeface="微软雅黑" panose="020B0503020204020204" pitchFamily="34" charset="-122"/>
              </a:rPr>
              <a:t>θ1</a:t>
            </a:r>
            <a:r>
              <a:rPr lang="zh-CN" altLang="en-US" dirty="0">
                <a:latin typeface="微软雅黑" panose="020B0503020204020204" pitchFamily="34" charset="-122"/>
                <a:ea typeface="微软雅黑" panose="020B0503020204020204" pitchFamily="34" charset="-122"/>
              </a:rPr>
              <a:t>是</a:t>
            </a:r>
            <a:r>
              <a:rPr lang="en-US" altLang="zh-CN" dirty="0">
                <a:latin typeface="微软雅黑" panose="020B0503020204020204" pitchFamily="34" charset="-122"/>
                <a:ea typeface="微软雅黑" panose="020B0503020204020204" pitchFamily="34" charset="-122"/>
              </a:rPr>
              <a:t>LSTM1</a:t>
            </a:r>
            <a:r>
              <a:rPr lang="zh-CN" altLang="en-US" dirty="0">
                <a:latin typeface="微软雅黑" panose="020B0503020204020204" pitchFamily="34" charset="-122"/>
                <a:ea typeface="微软雅黑" panose="020B0503020204020204" pitchFamily="34" charset="-122"/>
              </a:rPr>
              <a:t>的参数集。 </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在式（</a:t>
            </a:r>
            <a:r>
              <a:rPr lang="en-US" altLang="zh-CN" dirty="0">
                <a:latin typeface="微软雅黑" panose="020B0503020204020204" pitchFamily="34" charset="-122"/>
                <a:ea typeface="微软雅黑" panose="020B0503020204020204" pitchFamily="34" charset="-122"/>
              </a:rPr>
              <a:t>11</a:t>
            </a:r>
            <a:r>
              <a:rPr lang="zh-CN" altLang="en-US" dirty="0">
                <a:latin typeface="微软雅黑" panose="020B0503020204020204" pitchFamily="34" charset="-122"/>
                <a:ea typeface="微软雅黑" panose="020B0503020204020204" pitchFamily="34" charset="-122"/>
              </a:rPr>
              <a:t>）中确定了使二元交叉熵最小的最优参数</a:t>
            </a:r>
            <a:r>
              <a:rPr lang="en-US" altLang="zh-CN" dirty="0">
                <a:latin typeface="微软雅黑" panose="020B0503020204020204" pitchFamily="34" charset="-122"/>
                <a:ea typeface="微软雅黑" panose="020B0503020204020204" pitchFamily="34" charset="-122"/>
              </a:rPr>
              <a:t>θ1</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T</a:t>
            </a:r>
            <a:r>
              <a:rPr lang="zh-CN" altLang="en-US" dirty="0">
                <a:latin typeface="微软雅黑" panose="020B0503020204020204" pitchFamily="34" charset="-122"/>
                <a:ea typeface="微软雅黑" panose="020B0503020204020204" pitchFamily="34" charset="-122"/>
              </a:rPr>
              <a:t>这里是数据集中训练的时间点。</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最后，将变更点（表示为</a:t>
            </a:r>
            <a:r>
              <a:rPr lang="en-US" altLang="zh-CN" dirty="0" err="1">
                <a:latin typeface="微软雅黑" panose="020B0503020204020204" pitchFamily="34" charset="-122"/>
                <a:ea typeface="微软雅黑" panose="020B0503020204020204" pitchFamily="34" charset="-122"/>
              </a:rPr>
              <a:t>Tcp</a:t>
            </a:r>
            <a:r>
              <a:rPr lang="zh-CN" altLang="en-US" dirty="0">
                <a:latin typeface="微软雅黑" panose="020B0503020204020204" pitchFamily="34" charset="-122"/>
                <a:ea typeface="微软雅黑" panose="020B0503020204020204" pitchFamily="34" charset="-122"/>
              </a:rPr>
              <a:t>）定义为输出超过阈值的第一个时间，如公式（</a:t>
            </a:r>
            <a:r>
              <a:rPr lang="en-US" altLang="zh-CN" dirty="0">
                <a:latin typeface="微软雅黑" panose="020B0503020204020204" pitchFamily="34" charset="-122"/>
                <a:ea typeface="微软雅黑" panose="020B0503020204020204" pitchFamily="34" charset="-122"/>
              </a:rPr>
              <a:t>12</a:t>
            </a:r>
            <a:r>
              <a:rPr lang="zh-CN" altLang="en-US" dirty="0">
                <a:latin typeface="微软雅黑" panose="020B0503020204020204" pitchFamily="34" charset="-122"/>
                <a:ea typeface="微软雅黑" panose="020B0503020204020204" pitchFamily="34" charset="-122"/>
              </a:rPr>
              <a:t>）所示</a:t>
            </a:r>
            <a:r>
              <a:rPr lang="zh-CN" altLang="en-US" dirty="0"/>
              <a:t>。</a:t>
            </a:r>
          </a:p>
        </p:txBody>
      </p:sp>
      <p:pic>
        <p:nvPicPr>
          <p:cNvPr id="5" name="图片 4">
            <a:extLst>
              <a:ext uri="{FF2B5EF4-FFF2-40B4-BE49-F238E27FC236}">
                <a16:creationId xmlns:a16="http://schemas.microsoft.com/office/drawing/2014/main" id="{A8C28235-E615-49C2-A94A-6A5DB39E56F5}"/>
              </a:ext>
            </a:extLst>
          </p:cNvPr>
          <p:cNvPicPr>
            <a:picLocks noChangeAspect="1"/>
          </p:cNvPicPr>
          <p:nvPr/>
        </p:nvPicPr>
        <p:blipFill>
          <a:blip r:embed="rId4"/>
          <a:stretch>
            <a:fillRect/>
          </a:stretch>
        </p:blipFill>
        <p:spPr>
          <a:xfrm>
            <a:off x="2274633" y="3978259"/>
            <a:ext cx="6607514" cy="2062461"/>
          </a:xfrm>
          <a:prstGeom prst="rect">
            <a:avLst/>
          </a:prstGeom>
        </p:spPr>
      </p:pic>
    </p:spTree>
    <p:extLst>
      <p:ext uri="{BB962C8B-B14F-4D97-AF65-F5344CB8AC3E}">
        <p14:creationId xmlns:p14="http://schemas.microsoft.com/office/powerpoint/2010/main" val="3302174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23" name="直接连接符 22"/>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4933648" y="0"/>
            <a:ext cx="1666001" cy="79200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绪论背景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研究思路</a:t>
            </a:r>
          </a:p>
        </p:txBody>
      </p:sp>
      <p:sp>
        <p:nvSpPr>
          <p:cNvPr id="28" name="TextBox 9"/>
          <p:cNvSpPr txBox="1"/>
          <p:nvPr/>
        </p:nvSpPr>
        <p:spPr>
          <a:xfrm>
            <a:off x="6778549"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实验</a:t>
            </a:r>
          </a:p>
        </p:txBody>
      </p:sp>
      <p:sp>
        <p:nvSpPr>
          <p:cNvPr id="29" name="TextBox 10"/>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研究成果</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论文总结</a:t>
            </a:r>
          </a:p>
        </p:txBody>
      </p:sp>
      <p:cxnSp>
        <p:nvCxnSpPr>
          <p:cNvPr id="31" name="直接连接符 3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6490" y="118033"/>
            <a:ext cx="1967014" cy="522403"/>
          </a:xfrm>
          <a:prstGeom prst="rect">
            <a:avLst/>
          </a:prstGeom>
        </p:spPr>
      </p:pic>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6" name="TextBox 6">
            <a:extLst>
              <a:ext uri="{FF2B5EF4-FFF2-40B4-BE49-F238E27FC236}">
                <a16:creationId xmlns:a16="http://schemas.microsoft.com/office/drawing/2014/main" id="{B6D74FE2-7384-470A-B97B-6F2F73997B43}"/>
              </a:ext>
            </a:extLst>
          </p:cNvPr>
          <p:cNvSpPr txBox="1"/>
          <p:nvPr/>
        </p:nvSpPr>
        <p:spPr>
          <a:xfrm>
            <a:off x="534880" y="1082735"/>
            <a:ext cx="3512069" cy="589380"/>
          </a:xfrm>
          <a:prstGeom prst="rect">
            <a:avLst/>
          </a:prstGeom>
          <a:noFill/>
        </p:spPr>
        <p:txBody>
          <a:bodyPr wrap="square" lIns="0" tIns="48000" rIns="0" bIns="48000" rtlCol="0">
            <a:spAutoFit/>
          </a:bodyPr>
          <a:lstStyle/>
          <a:p>
            <a:r>
              <a:rPr lang="en-US" altLang="zh-CN" sz="3200" b="1" dirty="0">
                <a:solidFill>
                  <a:srgbClr val="004EA2"/>
                </a:solidFill>
                <a:latin typeface="微软雅黑" panose="020B0503020204020204" pitchFamily="34" charset="-122"/>
                <a:ea typeface="微软雅黑" panose="020B0503020204020204" pitchFamily="34" charset="-122"/>
              </a:rPr>
              <a:t>2.2 </a:t>
            </a:r>
            <a:r>
              <a:rPr lang="zh-CN" altLang="en-US" sz="3200" b="1" dirty="0">
                <a:solidFill>
                  <a:srgbClr val="004EA2"/>
                </a:solidFill>
                <a:latin typeface="微软雅黑" panose="020B0503020204020204" pitchFamily="34" charset="-122"/>
                <a:ea typeface="微软雅黑" panose="020B0503020204020204" pitchFamily="34" charset="-122"/>
              </a:rPr>
              <a:t>研究方法</a:t>
            </a:r>
          </a:p>
        </p:txBody>
      </p:sp>
      <p:pic>
        <p:nvPicPr>
          <p:cNvPr id="34" name="图片 33">
            <a:extLst>
              <a:ext uri="{FF2B5EF4-FFF2-40B4-BE49-F238E27FC236}">
                <a16:creationId xmlns:a16="http://schemas.microsoft.com/office/drawing/2014/main" id="{D4F4CF53-A480-4A55-983C-E6B9AD3E7CBE}"/>
              </a:ext>
            </a:extLst>
          </p:cNvPr>
          <p:cNvPicPr/>
          <p:nvPr/>
        </p:nvPicPr>
        <p:blipFill>
          <a:blip r:embed="rId4"/>
          <a:stretch>
            <a:fillRect/>
          </a:stretch>
        </p:blipFill>
        <p:spPr>
          <a:xfrm>
            <a:off x="2508758" y="2222126"/>
            <a:ext cx="6904182" cy="394758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23" name="直接连接符 22"/>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6617548" y="-8518"/>
            <a:ext cx="1666001" cy="79200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绪论背景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rgbClr val="595959"/>
                </a:solidFill>
                <a:latin typeface="微软雅黑" panose="020B0503020204020204" pitchFamily="34" charset="-122"/>
                <a:ea typeface="微软雅黑" panose="020B0503020204020204" pitchFamily="34" charset="-122"/>
              </a:rPr>
              <a:t>研究思路</a:t>
            </a:r>
          </a:p>
        </p:txBody>
      </p:sp>
      <p:sp>
        <p:nvSpPr>
          <p:cNvPr id="28" name="TextBox 9"/>
          <p:cNvSpPr txBox="1"/>
          <p:nvPr/>
        </p:nvSpPr>
        <p:spPr>
          <a:xfrm>
            <a:off x="6778549" y="215903"/>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实验</a:t>
            </a:r>
          </a:p>
        </p:txBody>
      </p:sp>
      <p:sp>
        <p:nvSpPr>
          <p:cNvPr id="29" name="TextBox 10"/>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研究成果</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论文总结</a:t>
            </a:r>
          </a:p>
        </p:txBody>
      </p:sp>
      <p:cxnSp>
        <p:nvCxnSpPr>
          <p:cNvPr id="31" name="直接连接符 3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6490" y="118033"/>
            <a:ext cx="1967014" cy="522403"/>
          </a:xfrm>
          <a:prstGeom prst="rect">
            <a:avLst/>
          </a:prstGeom>
        </p:spPr>
      </p:pic>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4" name="TextBox 6">
            <a:extLst>
              <a:ext uri="{FF2B5EF4-FFF2-40B4-BE49-F238E27FC236}">
                <a16:creationId xmlns:a16="http://schemas.microsoft.com/office/drawing/2014/main" id="{6D70059C-A567-4116-9E47-8B39667AE220}"/>
              </a:ext>
            </a:extLst>
          </p:cNvPr>
          <p:cNvSpPr txBox="1"/>
          <p:nvPr/>
        </p:nvSpPr>
        <p:spPr>
          <a:xfrm>
            <a:off x="534880" y="1082735"/>
            <a:ext cx="3512069" cy="589380"/>
          </a:xfrm>
          <a:prstGeom prst="rect">
            <a:avLst/>
          </a:prstGeom>
          <a:noFill/>
        </p:spPr>
        <p:txBody>
          <a:bodyPr wrap="square" lIns="0" tIns="48000" rIns="0" bIns="48000" rtlCol="0">
            <a:spAutoFit/>
          </a:bodyPr>
          <a:lstStyle/>
          <a:p>
            <a:r>
              <a:rPr lang="en-US" altLang="zh-CN" sz="3200" b="1" dirty="0">
                <a:solidFill>
                  <a:srgbClr val="004EA2"/>
                </a:solidFill>
                <a:latin typeface="微软雅黑" panose="020B0503020204020204" pitchFamily="34" charset="-122"/>
                <a:ea typeface="微软雅黑" panose="020B0503020204020204" pitchFamily="34" charset="-122"/>
              </a:rPr>
              <a:t>3.1 </a:t>
            </a:r>
            <a:r>
              <a:rPr lang="zh-CN" altLang="en-US" sz="3200" b="1">
                <a:solidFill>
                  <a:srgbClr val="004EA2"/>
                </a:solidFill>
                <a:latin typeface="微软雅黑" panose="020B0503020204020204" pitchFamily="34" charset="-122"/>
                <a:ea typeface="微软雅黑" panose="020B0503020204020204" pitchFamily="34" charset="-122"/>
              </a:rPr>
              <a:t>实验</a:t>
            </a:r>
            <a:endParaRPr lang="zh-CN" altLang="en-US" sz="3200" b="1" dirty="0">
              <a:solidFill>
                <a:srgbClr val="004EA2"/>
              </a:solidFill>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9F50A45F-7190-4AEF-8E17-4D83BCC7A975}"/>
              </a:ext>
            </a:extLst>
          </p:cNvPr>
          <p:cNvPicPr>
            <a:picLocks noChangeAspect="1"/>
          </p:cNvPicPr>
          <p:nvPr/>
        </p:nvPicPr>
        <p:blipFill rotWithShape="1">
          <a:blip r:embed="rId4"/>
          <a:srcRect l="1533" t="3245" r="987" b="4194"/>
          <a:stretch/>
        </p:blipFill>
        <p:spPr>
          <a:xfrm>
            <a:off x="534880" y="1777301"/>
            <a:ext cx="11250706" cy="2563907"/>
          </a:xfrm>
          <a:prstGeom prst="rect">
            <a:avLst/>
          </a:prstGeom>
        </p:spPr>
      </p:pic>
      <p:pic>
        <p:nvPicPr>
          <p:cNvPr id="3" name="图片 2">
            <a:extLst>
              <a:ext uri="{FF2B5EF4-FFF2-40B4-BE49-F238E27FC236}">
                <a16:creationId xmlns:a16="http://schemas.microsoft.com/office/drawing/2014/main" id="{6E346349-90A9-4381-992F-AB9E5957BBED}"/>
              </a:ext>
            </a:extLst>
          </p:cNvPr>
          <p:cNvPicPr>
            <a:picLocks noChangeAspect="1"/>
          </p:cNvPicPr>
          <p:nvPr/>
        </p:nvPicPr>
        <p:blipFill rotWithShape="1">
          <a:blip r:embed="rId5"/>
          <a:srcRect l="3464" t="4776" r="2868" b="7170"/>
          <a:stretch/>
        </p:blipFill>
        <p:spPr>
          <a:xfrm>
            <a:off x="3231850" y="4589929"/>
            <a:ext cx="4939553" cy="181983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H_Other_8"/>
          <p:cNvPicPr/>
          <p:nvPr>
            <p:custDataLst>
              <p:tags r:id="rId1"/>
            </p:custDataLst>
          </p:nvPr>
        </p:nvPicPr>
        <p:blipFill>
          <a:blip r:embed="rId5" cstate="print">
            <a:extLst>
              <a:ext uri="{28A0092B-C50C-407E-A947-70E740481C1C}">
                <a14:useLocalDpi xmlns:a14="http://schemas.microsoft.com/office/drawing/2010/main" val="0"/>
              </a:ext>
            </a:extLst>
          </a:blip>
          <a:srcRect l="50887"/>
          <a:stretch>
            <a:fillRect/>
          </a:stretch>
        </p:blipFill>
        <p:spPr bwMode="auto">
          <a:xfrm rot="5400000" flipH="1">
            <a:off x="6024000" y="-3032194"/>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MH_Other_8"/>
          <p:cNvPicPr/>
          <p:nvPr>
            <p:custDataLst>
              <p:tags r:id="rId2"/>
            </p:custDataLst>
          </p:nvPr>
        </p:nvPicPr>
        <p:blipFill>
          <a:blip r:embed="rId5" cstate="print">
            <a:extLst>
              <a:ext uri="{28A0092B-C50C-407E-A947-70E740481C1C}">
                <a14:useLocalDpi xmlns:a14="http://schemas.microsoft.com/office/drawing/2010/main" val="0"/>
              </a:ext>
            </a:extLst>
          </a:blip>
          <a:srcRect l="50887"/>
          <a:stretch>
            <a:fillRect/>
          </a:stretch>
        </p:blipFill>
        <p:spPr bwMode="auto">
          <a:xfrm rot="16200000" flipH="1" flipV="1">
            <a:off x="6024001" y="-127232"/>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0" y="2204967"/>
            <a:ext cx="12192000" cy="2861362"/>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2590800" y="3137598"/>
            <a:ext cx="7010400" cy="1107996"/>
          </a:xfrm>
          <a:prstGeom prst="rect">
            <a:avLst/>
          </a:prstGeom>
          <a:noFill/>
        </p:spPr>
        <p:txBody>
          <a:bodyPr wrap="square" rtlCol="0">
            <a:spAutoFit/>
          </a:bodyPr>
          <a:lstStyle/>
          <a:p>
            <a:pPr algn="ctr"/>
            <a:r>
              <a:rPr lang="zh-CN" altLang="en-US" sz="6600" b="1" dirty="0">
                <a:solidFill>
                  <a:schemeClr val="bg1">
                    <a:lumMod val="95000"/>
                  </a:schemeClr>
                </a:solidFill>
                <a:latin typeface="微软雅黑" panose="020B0503020204020204" pitchFamily="34" charset="-122"/>
                <a:ea typeface="微软雅黑" panose="020B0503020204020204" pitchFamily="34" charset="-122"/>
              </a:rPr>
              <a:t>感谢各位聆听</a:t>
            </a:r>
          </a:p>
        </p:txBody>
      </p:sp>
      <p:pic>
        <p:nvPicPr>
          <p:cNvPr id="19" name="图片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982973" y="534642"/>
            <a:ext cx="4226054" cy="112236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圆角 2">
            <a:extLst>
              <a:ext uri="{FF2B5EF4-FFF2-40B4-BE49-F238E27FC236}">
                <a16:creationId xmlns:a16="http://schemas.microsoft.com/office/drawing/2014/main" id="{9E82A9A8-9338-4941-ACEF-DBA5755A33E0}"/>
              </a:ext>
            </a:extLst>
          </p:cNvPr>
          <p:cNvSpPr/>
          <p:nvPr/>
        </p:nvSpPr>
        <p:spPr>
          <a:xfrm>
            <a:off x="5175949" y="2021296"/>
            <a:ext cx="789056" cy="577143"/>
          </a:xfrm>
          <a:prstGeom prst="roundRect">
            <a:avLst/>
          </a:prstGeom>
          <a:solidFill>
            <a:srgbClr val="004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pitchFamily="34" charset="-122"/>
                <a:ea typeface="微软雅黑" panose="020B0503020204020204" pitchFamily="34" charset="-122"/>
              </a:rPr>
              <a:t>01</a:t>
            </a:r>
            <a:endParaRPr lang="zh-CN" altLang="en-US" sz="2400" b="1" dirty="0">
              <a:latin typeface="微软雅黑" panose="020B0503020204020204" pitchFamily="34" charset="-122"/>
              <a:ea typeface="微软雅黑" panose="020B0503020204020204" pitchFamily="34" charset="-122"/>
            </a:endParaRPr>
          </a:p>
        </p:txBody>
      </p:sp>
      <p:sp>
        <p:nvSpPr>
          <p:cNvPr id="17" name="圆角矩形 16"/>
          <p:cNvSpPr/>
          <p:nvPr/>
        </p:nvSpPr>
        <p:spPr>
          <a:xfrm>
            <a:off x="-1743421" y="1776690"/>
            <a:ext cx="5651845" cy="3073400"/>
          </a:xfrm>
          <a:prstGeom prst="roundRect">
            <a:avLst>
              <a:gd name="adj" fmla="val 5000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圆角矩形 1"/>
          <p:cNvSpPr/>
          <p:nvPr/>
        </p:nvSpPr>
        <p:spPr>
          <a:xfrm>
            <a:off x="-1556426" y="1882709"/>
            <a:ext cx="5261917" cy="2861362"/>
          </a:xfrm>
          <a:prstGeom prst="roundRect">
            <a:avLst>
              <a:gd name="adj" fmla="val 50000"/>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09437" y="6163965"/>
            <a:ext cx="2173125" cy="577143"/>
          </a:xfrm>
          <a:prstGeom prst="rect">
            <a:avLst/>
          </a:prstGeom>
        </p:spPr>
      </p:pic>
      <p:sp>
        <p:nvSpPr>
          <p:cNvPr id="59" name="圆角矩形 58"/>
          <p:cNvSpPr/>
          <p:nvPr/>
        </p:nvSpPr>
        <p:spPr>
          <a:xfrm>
            <a:off x="6495393" y="2021296"/>
            <a:ext cx="3994807" cy="577144"/>
          </a:xfrm>
          <a:prstGeom prst="roundRect">
            <a:avLst>
              <a:gd name="adj" fmla="val 50000"/>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绪论背景</a:t>
            </a:r>
          </a:p>
        </p:txBody>
      </p:sp>
      <p:sp>
        <p:nvSpPr>
          <p:cNvPr id="60" name="圆角矩形 59"/>
          <p:cNvSpPr/>
          <p:nvPr/>
        </p:nvSpPr>
        <p:spPr>
          <a:xfrm>
            <a:off x="6495393" y="2989219"/>
            <a:ext cx="3994807" cy="577144"/>
          </a:xfrm>
          <a:prstGeom prst="roundRect">
            <a:avLst>
              <a:gd name="adj" fmla="val 50000"/>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研究思路</a:t>
            </a:r>
          </a:p>
        </p:txBody>
      </p:sp>
      <p:sp>
        <p:nvSpPr>
          <p:cNvPr id="61" name="圆角矩形 60"/>
          <p:cNvSpPr/>
          <p:nvPr/>
        </p:nvSpPr>
        <p:spPr>
          <a:xfrm>
            <a:off x="6495393" y="3957146"/>
            <a:ext cx="3994807" cy="577144"/>
          </a:xfrm>
          <a:prstGeom prst="roundRect">
            <a:avLst>
              <a:gd name="adj" fmla="val 50000"/>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实验</a:t>
            </a:r>
          </a:p>
        </p:txBody>
      </p:sp>
      <p:sp>
        <p:nvSpPr>
          <p:cNvPr id="64" name="TextBox 78"/>
          <p:cNvSpPr txBox="1"/>
          <p:nvPr/>
        </p:nvSpPr>
        <p:spPr>
          <a:xfrm>
            <a:off x="565975" y="3617679"/>
            <a:ext cx="2063385" cy="502766"/>
          </a:xfrm>
          <a:prstGeom prst="rect">
            <a:avLst/>
          </a:prstGeom>
          <a:noFill/>
        </p:spPr>
        <p:txBody>
          <a:bodyPr wrap="none" rtlCol="0">
            <a:spAutoFit/>
          </a:bodyPr>
          <a:lstStyle/>
          <a:p>
            <a:pPr algn="ctr"/>
            <a:r>
              <a:rPr lang="en-US" altLang="zh-CN" sz="2665" b="1" dirty="0">
                <a:solidFill>
                  <a:schemeClr val="bg1"/>
                </a:solidFill>
                <a:latin typeface="Impact MT Std" pitchFamily="34" charset="0"/>
                <a:ea typeface="微软雅黑" panose="020B0503020204020204" pitchFamily="34" charset="-122"/>
              </a:rPr>
              <a:t>CONTENTS</a:t>
            </a:r>
            <a:endParaRPr lang="zh-CN" altLang="en-US" sz="2665" b="1" dirty="0">
              <a:solidFill>
                <a:schemeClr val="bg1"/>
              </a:solidFill>
              <a:latin typeface="Impact MT Std" pitchFamily="34" charset="0"/>
              <a:ea typeface="微软雅黑" panose="020B0503020204020204" pitchFamily="34" charset="-122"/>
            </a:endParaRPr>
          </a:p>
        </p:txBody>
      </p:sp>
      <p:sp>
        <p:nvSpPr>
          <p:cNvPr id="65" name="TextBox 79"/>
          <p:cNvSpPr txBox="1"/>
          <p:nvPr/>
        </p:nvSpPr>
        <p:spPr>
          <a:xfrm>
            <a:off x="641317" y="2561563"/>
            <a:ext cx="1912703" cy="995209"/>
          </a:xfrm>
          <a:prstGeom prst="rect">
            <a:avLst/>
          </a:prstGeom>
          <a:noFill/>
        </p:spPr>
        <p:txBody>
          <a:bodyPr wrap="none" rtlCol="0">
            <a:spAutoFit/>
          </a:bodyPr>
          <a:lstStyle/>
          <a:p>
            <a:pPr algn="ctr"/>
            <a:r>
              <a:rPr lang="zh-CN" altLang="en-US" sz="5865" b="1" dirty="0">
                <a:solidFill>
                  <a:schemeClr val="bg1"/>
                </a:solidFill>
                <a:latin typeface="微软雅黑" panose="020B0503020204020204" pitchFamily="34" charset="-122"/>
                <a:ea typeface="微软雅黑" panose="020B0503020204020204" pitchFamily="34" charset="-122"/>
              </a:rPr>
              <a:t>目 录</a:t>
            </a:r>
          </a:p>
        </p:txBody>
      </p:sp>
      <p:sp>
        <p:nvSpPr>
          <p:cNvPr id="18" name="矩形: 圆角 17">
            <a:extLst>
              <a:ext uri="{FF2B5EF4-FFF2-40B4-BE49-F238E27FC236}">
                <a16:creationId xmlns:a16="http://schemas.microsoft.com/office/drawing/2014/main" id="{82615955-EF16-474A-AF7A-67DE2F988603}"/>
              </a:ext>
            </a:extLst>
          </p:cNvPr>
          <p:cNvSpPr/>
          <p:nvPr/>
        </p:nvSpPr>
        <p:spPr>
          <a:xfrm>
            <a:off x="5175949" y="2989219"/>
            <a:ext cx="789056" cy="577143"/>
          </a:xfrm>
          <a:prstGeom prst="roundRect">
            <a:avLst/>
          </a:prstGeom>
          <a:solidFill>
            <a:srgbClr val="004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pitchFamily="34" charset="-122"/>
                <a:ea typeface="微软雅黑" panose="020B0503020204020204" pitchFamily="34" charset="-122"/>
              </a:rPr>
              <a:t>02</a:t>
            </a:r>
            <a:endParaRPr lang="zh-CN" altLang="en-US" sz="2400" b="1" dirty="0">
              <a:latin typeface="微软雅黑" panose="020B0503020204020204" pitchFamily="34" charset="-122"/>
              <a:ea typeface="微软雅黑" panose="020B0503020204020204" pitchFamily="34" charset="-122"/>
            </a:endParaRPr>
          </a:p>
        </p:txBody>
      </p:sp>
      <p:sp>
        <p:nvSpPr>
          <p:cNvPr id="19" name="矩形: 圆角 18">
            <a:extLst>
              <a:ext uri="{FF2B5EF4-FFF2-40B4-BE49-F238E27FC236}">
                <a16:creationId xmlns:a16="http://schemas.microsoft.com/office/drawing/2014/main" id="{32F0E8D2-0B1A-4CEC-B417-4576340E8028}"/>
              </a:ext>
            </a:extLst>
          </p:cNvPr>
          <p:cNvSpPr/>
          <p:nvPr/>
        </p:nvSpPr>
        <p:spPr>
          <a:xfrm>
            <a:off x="5175949" y="3957143"/>
            <a:ext cx="789056" cy="577143"/>
          </a:xfrm>
          <a:prstGeom prst="roundRect">
            <a:avLst/>
          </a:prstGeom>
          <a:solidFill>
            <a:srgbClr val="004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pitchFamily="34" charset="-122"/>
                <a:ea typeface="微软雅黑" panose="020B0503020204020204" pitchFamily="34" charset="-122"/>
              </a:rPr>
              <a:t>03</a:t>
            </a:r>
            <a:endParaRPr lang="zh-CN" altLang="en-US" sz="24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10482" y="36246"/>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23" name="直接连接符 22"/>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3249747" y="36246"/>
            <a:ext cx="1666001" cy="79200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绪论背景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研究思路</a:t>
            </a:r>
          </a:p>
        </p:txBody>
      </p:sp>
      <p:sp>
        <p:nvSpPr>
          <p:cNvPr id="28" name="TextBox 9"/>
          <p:cNvSpPr txBox="1"/>
          <p:nvPr/>
        </p:nvSpPr>
        <p:spPr>
          <a:xfrm>
            <a:off x="6778549"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实验</a:t>
            </a:r>
          </a:p>
        </p:txBody>
      </p:sp>
      <p:sp>
        <p:nvSpPr>
          <p:cNvPr id="29" name="TextBox 10"/>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研究成果</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论文总结</a:t>
            </a:r>
          </a:p>
        </p:txBody>
      </p:sp>
      <p:cxnSp>
        <p:nvCxnSpPr>
          <p:cNvPr id="31" name="直接连接符 3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6490" y="118033"/>
            <a:ext cx="1967014" cy="522403"/>
          </a:xfrm>
          <a:prstGeom prst="rect">
            <a:avLst/>
          </a:prstGeom>
        </p:spPr>
      </p:pic>
      <p:sp>
        <p:nvSpPr>
          <p:cNvPr id="35" name="TextBox 6"/>
          <p:cNvSpPr txBox="1"/>
          <p:nvPr/>
        </p:nvSpPr>
        <p:spPr>
          <a:xfrm>
            <a:off x="726490" y="1104659"/>
            <a:ext cx="3096744" cy="589380"/>
          </a:xfrm>
          <a:prstGeom prst="rect">
            <a:avLst/>
          </a:prstGeom>
          <a:noFill/>
        </p:spPr>
        <p:txBody>
          <a:bodyPr wrap="square" lIns="0" tIns="48000" rIns="0" bIns="48000" rtlCol="0">
            <a:spAutoFit/>
          </a:bodyPr>
          <a:lstStyle/>
          <a:p>
            <a:r>
              <a:rPr lang="en-US" altLang="zh-CN" sz="3200" b="1" dirty="0">
                <a:solidFill>
                  <a:srgbClr val="004EA2"/>
                </a:solidFill>
                <a:latin typeface="微软雅黑" panose="020B0503020204020204" pitchFamily="34" charset="-122"/>
                <a:ea typeface="微软雅黑" panose="020B0503020204020204" pitchFamily="34" charset="-122"/>
              </a:rPr>
              <a:t>1.1 </a:t>
            </a:r>
            <a:r>
              <a:rPr lang="zh-CN" altLang="en-US" sz="3200" b="1" dirty="0">
                <a:solidFill>
                  <a:srgbClr val="004EA2"/>
                </a:solidFill>
                <a:latin typeface="微软雅黑" panose="020B0503020204020204" pitchFamily="34" charset="-122"/>
                <a:ea typeface="微软雅黑" panose="020B0503020204020204" pitchFamily="34" charset="-122"/>
              </a:rPr>
              <a:t>研究背景</a:t>
            </a:r>
          </a:p>
        </p:txBody>
      </p:sp>
      <p:sp>
        <p:nvSpPr>
          <p:cNvPr id="52" name="学论网-矩形 1"/>
          <p:cNvSpPr/>
          <p:nvPr/>
        </p:nvSpPr>
        <p:spPr>
          <a:xfrm>
            <a:off x="987262" y="2060192"/>
            <a:ext cx="3312000" cy="3457303"/>
          </a:xfrm>
          <a:prstGeom prst="rect">
            <a:avLst/>
          </a:prstGeom>
          <a:noFill/>
          <a:ln w="12700" cap="flat" cmpd="sng" algn="ctr">
            <a:solidFill>
              <a:srgbClr val="004EA2"/>
            </a:solidFill>
            <a:prstDash val="sysDot"/>
          </a:ln>
          <a:effectLst/>
        </p:spPr>
        <p:txBody>
          <a:bodyPr rtlCol="0" anchor="ctr"/>
          <a:lstStyle/>
          <a:p>
            <a:pPr lvl="0" algn="ct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sp>
        <p:nvSpPr>
          <p:cNvPr id="53" name="学论网-矩形 1"/>
          <p:cNvSpPr/>
          <p:nvPr/>
        </p:nvSpPr>
        <p:spPr>
          <a:xfrm>
            <a:off x="4442457" y="2060192"/>
            <a:ext cx="3312000" cy="3457303"/>
          </a:xfrm>
          <a:prstGeom prst="rect">
            <a:avLst/>
          </a:prstGeom>
          <a:noFill/>
          <a:ln w="12700" cap="flat" cmpd="sng" algn="ctr">
            <a:solidFill>
              <a:srgbClr val="004EA2"/>
            </a:solidFill>
            <a:prstDash val="sysDot"/>
          </a:ln>
          <a:effectLst/>
        </p:spPr>
        <p:txBody>
          <a:bodyPr rtlCol="0" anchor="ctr"/>
          <a:lstStyle/>
          <a:p>
            <a:pPr lvl="0" algn="ct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sp>
        <p:nvSpPr>
          <p:cNvPr id="54" name="学论网-矩形 1"/>
          <p:cNvSpPr/>
          <p:nvPr/>
        </p:nvSpPr>
        <p:spPr>
          <a:xfrm>
            <a:off x="7897652" y="2060192"/>
            <a:ext cx="3312000" cy="3457303"/>
          </a:xfrm>
          <a:prstGeom prst="rect">
            <a:avLst/>
          </a:prstGeom>
          <a:noFill/>
          <a:ln w="12700" cap="flat" cmpd="sng" algn="ctr">
            <a:solidFill>
              <a:srgbClr val="004EA2"/>
            </a:solidFill>
            <a:prstDash val="sysDot"/>
          </a:ln>
          <a:effectLst/>
        </p:spPr>
        <p:txBody>
          <a:bodyPr rtlCol="0" anchor="ctr"/>
          <a:lstStyle/>
          <a:p>
            <a:pPr lvl="0" algn="ct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sp>
        <p:nvSpPr>
          <p:cNvPr id="55" name="学论网-www.xuelun.me"/>
          <p:cNvSpPr txBox="1"/>
          <p:nvPr/>
        </p:nvSpPr>
        <p:spPr>
          <a:xfrm>
            <a:off x="1278319" y="2372851"/>
            <a:ext cx="2781302" cy="2726516"/>
          </a:xfrm>
          <a:prstGeom prst="rect">
            <a:avLst/>
          </a:prstGeom>
          <a:noFill/>
          <a:ln>
            <a:noFill/>
          </a:ln>
        </p:spPr>
        <p:txBody>
          <a:bodyPr wrap="square" lIns="0" tIns="0" rIns="0" bIns="0" rtlCol="0">
            <a:spAutoFit/>
          </a:bodyPr>
          <a:lstStyle/>
          <a:p>
            <a:pPr algn="ctr">
              <a:lnSpc>
                <a:spcPct val="150000"/>
              </a:lnSpc>
            </a:pPr>
            <a:r>
              <a:rPr lang="en-US" altLang="zh-CN" sz="2400" b="1" dirty="0">
                <a:solidFill>
                  <a:srgbClr val="004EA2"/>
                </a:solidFill>
                <a:latin typeface="微软雅黑" panose="020B0503020204020204" pitchFamily="34" charset="-122"/>
                <a:ea typeface="微软雅黑" panose="020B0503020204020204" pitchFamily="34" charset="-122"/>
              </a:rPr>
              <a:t>01</a:t>
            </a:r>
          </a:p>
          <a:p>
            <a:pPr>
              <a:lnSpc>
                <a:spcPct val="150000"/>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良好的</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RUL</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预测可以提供有关设备或系统何时达到使用寿命的准确信息。借助准确的</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RUL</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预测，决策者可以提早预警意外故障，从而提高生产效率并降低生命周期成本。</a:t>
            </a:r>
            <a:endParaRPr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6" name="学论网-www.xuelun.me"/>
          <p:cNvSpPr txBox="1"/>
          <p:nvPr/>
        </p:nvSpPr>
        <p:spPr>
          <a:xfrm>
            <a:off x="4707806" y="2372851"/>
            <a:ext cx="2781302" cy="2726516"/>
          </a:xfrm>
          <a:prstGeom prst="rect">
            <a:avLst/>
          </a:prstGeom>
          <a:noFill/>
          <a:ln>
            <a:noFill/>
          </a:ln>
        </p:spPr>
        <p:txBody>
          <a:bodyPr wrap="square" lIns="0" tIns="0" rIns="0" bIns="0" rtlCol="0">
            <a:spAutoFit/>
          </a:bodyPr>
          <a:lstStyle/>
          <a:p>
            <a:pPr algn="ctr">
              <a:lnSpc>
                <a:spcPct val="150000"/>
              </a:lnSpc>
            </a:pPr>
            <a:r>
              <a:rPr lang="en-US" altLang="zh-CN" sz="2400" b="1" dirty="0">
                <a:solidFill>
                  <a:srgbClr val="004EA2"/>
                </a:solidFill>
                <a:latin typeface="微软雅黑" panose="020B0503020204020204" pitchFamily="34" charset="-122"/>
                <a:ea typeface="微软雅黑" panose="020B0503020204020204" pitchFamily="34" charset="-122"/>
              </a:rPr>
              <a:t>02</a:t>
            </a:r>
          </a:p>
          <a:p>
            <a:pPr>
              <a:lnSpc>
                <a:spcPct val="150000"/>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由于传感技术的飞速发展，各种各样的传感器用于监视设备的健康状况</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[5</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12-15]</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。由于手头上有大量传感器信号，研究人员提出了许多数据驱动的</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RUL</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预测方法。</a:t>
            </a:r>
            <a:endParaRPr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7" name="学论网-www.xuelun.me"/>
          <p:cNvSpPr txBox="1"/>
          <p:nvPr/>
        </p:nvSpPr>
        <p:spPr>
          <a:xfrm>
            <a:off x="8163001" y="2372851"/>
            <a:ext cx="2781302" cy="3095847"/>
          </a:xfrm>
          <a:prstGeom prst="rect">
            <a:avLst/>
          </a:prstGeom>
          <a:noFill/>
          <a:ln>
            <a:noFill/>
          </a:ln>
        </p:spPr>
        <p:txBody>
          <a:bodyPr wrap="square" lIns="0" tIns="0" rIns="0" bIns="0" rtlCol="0">
            <a:spAutoFit/>
          </a:bodyPr>
          <a:lstStyle/>
          <a:p>
            <a:pPr algn="ctr">
              <a:lnSpc>
                <a:spcPct val="150000"/>
              </a:lnSpc>
            </a:pPr>
            <a:r>
              <a:rPr lang="en-US" altLang="zh-CN" sz="2400" b="1" dirty="0">
                <a:solidFill>
                  <a:srgbClr val="004EA2"/>
                </a:solidFill>
                <a:latin typeface="微软雅黑" panose="020B0503020204020204" pitchFamily="34" charset="-122"/>
                <a:ea typeface="微软雅黑" panose="020B0503020204020204" pitchFamily="34" charset="-122"/>
              </a:rPr>
              <a:t>03</a:t>
            </a:r>
          </a:p>
          <a:p>
            <a:pPr>
              <a:lnSpc>
                <a:spcPct val="150000"/>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深度学习在</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RUL</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预测的应用中越来越普遍。但由于梯度消失和爆炸问题，当学习时间序列的长期依赖性时，</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RNN</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通常表现不佳。长短期记忆（</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LSTM</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）网络是</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RNN</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的变体，旨在防止梯度梯度消失和爆炸。</a:t>
            </a:r>
            <a:endParaRPr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23" name="直接连接符 22"/>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3231850" y="0"/>
            <a:ext cx="1666001" cy="79200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绪论背景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研究思路</a:t>
            </a:r>
          </a:p>
        </p:txBody>
      </p:sp>
      <p:sp>
        <p:nvSpPr>
          <p:cNvPr id="28" name="TextBox 9"/>
          <p:cNvSpPr txBox="1"/>
          <p:nvPr/>
        </p:nvSpPr>
        <p:spPr>
          <a:xfrm>
            <a:off x="6778549"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实验</a:t>
            </a:r>
          </a:p>
        </p:txBody>
      </p:sp>
      <p:sp>
        <p:nvSpPr>
          <p:cNvPr id="29" name="TextBox 10"/>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研究成果</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论文总结</a:t>
            </a:r>
          </a:p>
        </p:txBody>
      </p:sp>
      <p:cxnSp>
        <p:nvCxnSpPr>
          <p:cNvPr id="31" name="直接连接符 3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6490" y="118033"/>
            <a:ext cx="1967014" cy="522403"/>
          </a:xfrm>
          <a:prstGeom prst="rect">
            <a:avLst/>
          </a:prstGeom>
        </p:spPr>
      </p:pic>
      <p:sp>
        <p:nvSpPr>
          <p:cNvPr id="35" name="TextBox 6"/>
          <p:cNvSpPr txBox="1"/>
          <p:nvPr/>
        </p:nvSpPr>
        <p:spPr>
          <a:xfrm>
            <a:off x="595819" y="1077285"/>
            <a:ext cx="2791944" cy="589380"/>
          </a:xfrm>
          <a:prstGeom prst="rect">
            <a:avLst/>
          </a:prstGeom>
          <a:noFill/>
        </p:spPr>
        <p:txBody>
          <a:bodyPr wrap="square" lIns="0" tIns="48000" rIns="0" bIns="48000" rtlCol="0">
            <a:spAutoFit/>
          </a:bodyPr>
          <a:lstStyle/>
          <a:p>
            <a:pPr algn="ctr"/>
            <a:r>
              <a:rPr lang="en-US" altLang="zh-CN" sz="3200" b="1" dirty="0">
                <a:solidFill>
                  <a:srgbClr val="004EA2"/>
                </a:solidFill>
                <a:latin typeface="微软雅黑" panose="020B0503020204020204" pitchFamily="34" charset="-122"/>
                <a:ea typeface="微软雅黑" panose="020B0503020204020204" pitchFamily="34" charset="-122"/>
              </a:rPr>
              <a:t>1.2 </a:t>
            </a:r>
            <a:r>
              <a:rPr lang="zh-CN" altLang="en-US" sz="3200" b="1" dirty="0">
                <a:solidFill>
                  <a:srgbClr val="004EA2"/>
                </a:solidFill>
                <a:latin typeface="微软雅黑" panose="020B0503020204020204" pitchFamily="34" charset="-122"/>
                <a:ea typeface="微软雅黑" panose="020B0503020204020204" pitchFamily="34" charset="-122"/>
              </a:rPr>
              <a:t>主要贡献</a:t>
            </a:r>
          </a:p>
        </p:txBody>
      </p:sp>
      <p:grpSp>
        <p:nvGrpSpPr>
          <p:cNvPr id="2" name="组合 1"/>
          <p:cNvGrpSpPr/>
          <p:nvPr/>
        </p:nvGrpSpPr>
        <p:grpSpPr>
          <a:xfrm>
            <a:off x="1763643" y="1867777"/>
            <a:ext cx="1283075" cy="3668466"/>
            <a:chOff x="1763643" y="1731147"/>
            <a:chExt cx="1283075" cy="3668466"/>
          </a:xfrm>
        </p:grpSpPr>
        <p:sp>
          <p:nvSpPr>
            <p:cNvPr id="37" name="学论网-www.xuelun.me"/>
            <p:cNvSpPr/>
            <p:nvPr/>
          </p:nvSpPr>
          <p:spPr>
            <a:xfrm rot="5400000">
              <a:off x="1763643" y="1731147"/>
              <a:ext cx="1283075" cy="1283075"/>
            </a:xfrm>
            <a:prstGeom prst="blockArc">
              <a:avLst>
                <a:gd name="adj1" fmla="val 10800000"/>
                <a:gd name="adj2" fmla="val 149699"/>
                <a:gd name="adj3" fmla="val 6982"/>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t>
              </a:r>
              <a:endParaRPr lang="zh-CN" altLang="en-US" dirty="0">
                <a:solidFill>
                  <a:schemeClr val="tx1"/>
                </a:solidFill>
              </a:endParaRPr>
            </a:p>
          </p:txBody>
        </p:sp>
        <p:sp>
          <p:nvSpPr>
            <p:cNvPr id="38" name="学论网-www.xuelun.me"/>
            <p:cNvSpPr/>
            <p:nvPr/>
          </p:nvSpPr>
          <p:spPr>
            <a:xfrm rot="16200000" flipH="1">
              <a:off x="1763643" y="2922916"/>
              <a:ext cx="1283075" cy="1283075"/>
            </a:xfrm>
            <a:prstGeom prst="blockArc">
              <a:avLst>
                <a:gd name="adj1" fmla="val 10800000"/>
                <a:gd name="adj2" fmla="val 149699"/>
                <a:gd name="adj3" fmla="val 6982"/>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学论网-www.xuelun.me"/>
            <p:cNvSpPr/>
            <p:nvPr/>
          </p:nvSpPr>
          <p:spPr>
            <a:xfrm rot="5400000">
              <a:off x="1763643" y="4116538"/>
              <a:ext cx="1283075" cy="1283075"/>
            </a:xfrm>
            <a:prstGeom prst="blockArc">
              <a:avLst>
                <a:gd name="adj1" fmla="val 10800000"/>
                <a:gd name="adj2" fmla="val 149699"/>
                <a:gd name="adj3" fmla="val 6982"/>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41" name="学论网-www.xuelun.me"/>
          <p:cNvSpPr/>
          <p:nvPr/>
        </p:nvSpPr>
        <p:spPr>
          <a:xfrm>
            <a:off x="1947980" y="2061126"/>
            <a:ext cx="914400" cy="914400"/>
          </a:xfrm>
          <a:prstGeom prst="ellipse">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latin typeface="微软雅黑" panose="020B0503020204020204" pitchFamily="34" charset="-122"/>
                <a:ea typeface="微软雅黑" panose="020B0503020204020204" pitchFamily="34" charset="-122"/>
              </a:rPr>
              <a:t>A.</a:t>
            </a:r>
          </a:p>
        </p:txBody>
      </p:sp>
      <p:sp>
        <p:nvSpPr>
          <p:cNvPr id="42" name="学论网-www.xuelun.me"/>
          <p:cNvSpPr/>
          <p:nvPr/>
        </p:nvSpPr>
        <p:spPr>
          <a:xfrm>
            <a:off x="1947980" y="3250288"/>
            <a:ext cx="914400" cy="914400"/>
          </a:xfrm>
          <a:prstGeom prst="ellipse">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latin typeface="微软雅黑" panose="020B0503020204020204" pitchFamily="34" charset="-122"/>
                <a:ea typeface="微软雅黑" panose="020B0503020204020204" pitchFamily="34" charset="-122"/>
              </a:rPr>
              <a:t>B.</a:t>
            </a:r>
          </a:p>
        </p:txBody>
      </p:sp>
      <p:sp>
        <p:nvSpPr>
          <p:cNvPr id="43" name="学论网-www.xuelun.me"/>
          <p:cNvSpPr/>
          <p:nvPr/>
        </p:nvSpPr>
        <p:spPr>
          <a:xfrm>
            <a:off x="1947980" y="4439450"/>
            <a:ext cx="914400" cy="914400"/>
          </a:xfrm>
          <a:prstGeom prst="ellipse">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latin typeface="微软雅黑" panose="020B0503020204020204" pitchFamily="34" charset="-122"/>
                <a:ea typeface="微软雅黑" panose="020B0503020204020204" pitchFamily="34" charset="-122"/>
              </a:rPr>
              <a:t>C.</a:t>
            </a:r>
          </a:p>
        </p:txBody>
      </p:sp>
      <p:sp>
        <p:nvSpPr>
          <p:cNvPr id="45" name="学论网-www.xuelun.me"/>
          <p:cNvSpPr txBox="1"/>
          <p:nvPr/>
        </p:nvSpPr>
        <p:spPr>
          <a:xfrm>
            <a:off x="3231055" y="2092156"/>
            <a:ext cx="7572337" cy="695190"/>
          </a:xfrm>
          <a:prstGeom prst="rect">
            <a:avLst/>
          </a:prstGeom>
          <a:noFill/>
          <a:ln>
            <a:noFill/>
          </a:ln>
        </p:spPr>
        <p:txBody>
          <a:bodyPr wrap="square" lIns="0" tIns="0" rIns="0" bIns="0" rtlCol="0">
            <a:spAutoFit/>
          </a:bodyPr>
          <a:lstStyle/>
          <a:p>
            <a:pPr>
              <a:lnSpc>
                <a:spcPct val="150000"/>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提出一个</a:t>
            </a:r>
            <a:r>
              <a:rPr lang="zh-CN" altLang="en-US" sz="1600" dirty="0">
                <a:solidFill>
                  <a:srgbClr val="0070C0"/>
                </a:solidFill>
                <a:latin typeface="微软雅黑" panose="020B0503020204020204" pitchFamily="34" charset="-122"/>
                <a:ea typeface="微软雅黑" panose="020B0503020204020204" pitchFamily="34" charset="-122"/>
              </a:rPr>
              <a:t>新的</a:t>
            </a:r>
            <a:r>
              <a:rPr lang="en-US" altLang="zh-CN" sz="1600" dirty="0">
                <a:solidFill>
                  <a:srgbClr val="0070C0"/>
                </a:solidFill>
                <a:latin typeface="微软雅黑" panose="020B0503020204020204" pitchFamily="34" charset="-122"/>
                <a:ea typeface="微软雅黑" panose="020B0503020204020204" pitchFamily="34" charset="-122"/>
              </a:rPr>
              <a:t>Dual-LSTM</a:t>
            </a:r>
            <a:r>
              <a:rPr lang="zh-CN" altLang="en-US" sz="1600" dirty="0">
                <a:solidFill>
                  <a:srgbClr val="0070C0"/>
                </a:solidFill>
                <a:latin typeface="微软雅黑" panose="020B0503020204020204" pitchFamily="34" charset="-122"/>
                <a:ea typeface="微软雅黑" panose="020B0503020204020204" pitchFamily="34" charset="-122"/>
              </a:rPr>
              <a:t>框架</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，该框架将</a:t>
            </a:r>
            <a:r>
              <a:rPr lang="zh-CN" altLang="en-US" sz="1600" dirty="0">
                <a:solidFill>
                  <a:srgbClr val="0070C0"/>
                </a:solidFill>
                <a:latin typeface="微软雅黑" panose="020B0503020204020204" pitchFamily="34" charset="-122"/>
                <a:ea typeface="微软雅黑" panose="020B0503020204020204" pitchFamily="34" charset="-122"/>
              </a:rPr>
              <a:t>变化点检测</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和</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RUL</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预测与新提出的</a:t>
            </a:r>
            <a:r>
              <a:rPr lang="en-US" altLang="zh-CN" sz="1600" dirty="0">
                <a:solidFill>
                  <a:srgbClr val="0070C0"/>
                </a:solidFill>
                <a:latin typeface="微软雅黑" panose="020B0503020204020204" pitchFamily="34" charset="-122"/>
                <a:ea typeface="微软雅黑" panose="020B0503020204020204" pitchFamily="34" charset="-122"/>
              </a:rPr>
              <a:t>HI</a:t>
            </a:r>
            <a:r>
              <a:rPr lang="zh-CN" altLang="en-US" sz="1600" dirty="0">
                <a:solidFill>
                  <a:srgbClr val="0070C0"/>
                </a:solidFill>
                <a:latin typeface="微软雅黑" panose="020B0503020204020204" pitchFamily="34" charset="-122"/>
                <a:ea typeface="微软雅黑" panose="020B0503020204020204" pitchFamily="34" charset="-122"/>
              </a:rPr>
              <a:t>构造函数</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联系起来。</a:t>
            </a:r>
            <a:endParaRPr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6" name="学论网-www.xuelun.me"/>
          <p:cNvSpPr txBox="1"/>
          <p:nvPr/>
        </p:nvSpPr>
        <p:spPr>
          <a:xfrm>
            <a:off x="3387763" y="3199759"/>
            <a:ext cx="7572337" cy="1064522"/>
          </a:xfrm>
          <a:prstGeom prst="rect">
            <a:avLst/>
          </a:prstGeom>
          <a:noFill/>
          <a:ln>
            <a:noFill/>
          </a:ln>
        </p:spPr>
        <p:txBody>
          <a:bodyPr wrap="square" lIns="0" tIns="0" rIns="0" bIns="0" rtlCol="0">
            <a:spAutoFit/>
          </a:bodyPr>
          <a:lstStyle/>
          <a:p>
            <a:pPr>
              <a:lnSpc>
                <a:spcPct val="150000"/>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介绍一种</a:t>
            </a:r>
            <a:r>
              <a:rPr lang="zh-CN" altLang="en-US" sz="1600" dirty="0">
                <a:solidFill>
                  <a:srgbClr val="0070C0"/>
                </a:solidFill>
                <a:latin typeface="微软雅黑" panose="020B0503020204020204" pitchFamily="34" charset="-122"/>
                <a:ea typeface="微软雅黑" panose="020B0503020204020204" pitchFamily="34" charset="-122"/>
              </a:rPr>
              <a:t>新颖的</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一维分段递减的</a:t>
            </a:r>
            <a:r>
              <a:rPr lang="en-US" altLang="zh-CN" sz="1600" dirty="0">
                <a:solidFill>
                  <a:srgbClr val="0070C0"/>
                </a:solidFill>
                <a:latin typeface="微软雅黑" panose="020B0503020204020204" pitchFamily="34" charset="-122"/>
                <a:ea typeface="微软雅黑" panose="020B0503020204020204" pitchFamily="34" charset="-122"/>
              </a:rPr>
              <a:t>HI</a:t>
            </a:r>
            <a:r>
              <a:rPr lang="zh-CN" altLang="en-US" sz="1600" dirty="0">
                <a:solidFill>
                  <a:srgbClr val="0070C0"/>
                </a:solidFill>
                <a:latin typeface="微软雅黑" panose="020B0503020204020204" pitchFamily="34" charset="-122"/>
                <a:ea typeface="微软雅黑" panose="020B0503020204020204" pitchFamily="34" charset="-122"/>
              </a:rPr>
              <a:t>构造函数</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。一方面，使用该功能构建的</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HI</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可以用于捕获不同传感器之间的复杂非线性相关性。另一方面，所构建的</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HI</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可以准确指示设备的健康状况。</a:t>
            </a:r>
            <a:endParaRPr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7" name="学论网-www.xuelun.me"/>
          <p:cNvSpPr txBox="1"/>
          <p:nvPr/>
        </p:nvSpPr>
        <p:spPr>
          <a:xfrm>
            <a:off x="3374949" y="4547110"/>
            <a:ext cx="7572337" cy="695190"/>
          </a:xfrm>
          <a:prstGeom prst="rect">
            <a:avLst/>
          </a:prstGeom>
          <a:noFill/>
          <a:ln>
            <a:noFill/>
          </a:ln>
        </p:spPr>
        <p:txBody>
          <a:bodyPr wrap="square" lIns="0" tIns="0" rIns="0" bIns="0" rtlCol="0">
            <a:spAutoFit/>
          </a:bodyPr>
          <a:lstStyle/>
          <a:p>
            <a:pPr>
              <a:lnSpc>
                <a:spcPct val="150000"/>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通过</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Dual-LSTM</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框架描述每个传感器内的长期和短期依赖性。因此，可以尽可能地保留历史信息，并将其充分用于变化点检测和</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RUL</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预测。</a:t>
            </a:r>
            <a:endParaRPr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3249747" y="0"/>
            <a:ext cx="1666001" cy="79200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绪论背景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研究思路</a:t>
            </a:r>
          </a:p>
        </p:txBody>
      </p:sp>
      <p:sp>
        <p:nvSpPr>
          <p:cNvPr id="28" name="TextBox 9"/>
          <p:cNvSpPr txBox="1"/>
          <p:nvPr/>
        </p:nvSpPr>
        <p:spPr>
          <a:xfrm>
            <a:off x="6778549" y="215903"/>
            <a:ext cx="1344000" cy="343159"/>
          </a:xfrm>
          <a:prstGeom prst="rect">
            <a:avLst/>
          </a:prstGeom>
          <a:noFill/>
        </p:spPr>
        <p:txBody>
          <a:bodyPr wrap="square" lIns="0" tIns="48000" rIns="0" bIns="48000" rtlCol="0">
            <a:spAutoFit/>
          </a:bodyPr>
          <a:lstStyle/>
          <a:p>
            <a:pPr algn="ctr"/>
            <a:r>
              <a:rPr lang="zh-CN" altLang="en-US" sz="1600" b="1" dirty="0">
                <a:solidFill>
                  <a:srgbClr val="595959"/>
                </a:solidFill>
                <a:latin typeface="微软雅黑" panose="020B0503020204020204" pitchFamily="34" charset="-122"/>
                <a:ea typeface="微软雅黑" panose="020B0503020204020204" pitchFamily="34" charset="-122"/>
              </a:rPr>
              <a:t>实验</a:t>
            </a:r>
          </a:p>
        </p:txBody>
      </p:sp>
      <p:sp>
        <p:nvSpPr>
          <p:cNvPr id="29" name="TextBox 10"/>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研究成果</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论文总结</a:t>
            </a: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6490" y="118033"/>
            <a:ext cx="1967014" cy="522403"/>
          </a:xfrm>
          <a:prstGeom prst="rect">
            <a:avLst/>
          </a:prstGeom>
        </p:spPr>
      </p:pic>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TextBox 6">
            <a:extLst>
              <a:ext uri="{FF2B5EF4-FFF2-40B4-BE49-F238E27FC236}">
                <a16:creationId xmlns:a16="http://schemas.microsoft.com/office/drawing/2014/main" id="{C600C94C-D9E4-4428-95F9-8EB940F8DB11}"/>
              </a:ext>
            </a:extLst>
          </p:cNvPr>
          <p:cNvSpPr txBox="1"/>
          <p:nvPr/>
        </p:nvSpPr>
        <p:spPr>
          <a:xfrm>
            <a:off x="534880" y="1071030"/>
            <a:ext cx="3512069" cy="589380"/>
          </a:xfrm>
          <a:prstGeom prst="rect">
            <a:avLst/>
          </a:prstGeom>
          <a:noFill/>
        </p:spPr>
        <p:txBody>
          <a:bodyPr wrap="square" lIns="0" tIns="48000" rIns="0" bIns="48000" rtlCol="0">
            <a:spAutoFit/>
          </a:bodyPr>
          <a:lstStyle/>
          <a:p>
            <a:r>
              <a:rPr lang="en-US" altLang="zh-CN" sz="3200" b="1" dirty="0">
                <a:solidFill>
                  <a:srgbClr val="004EA2"/>
                </a:solidFill>
                <a:latin typeface="微软雅黑" panose="020B0503020204020204" pitchFamily="34" charset="-122"/>
                <a:ea typeface="微软雅黑" panose="020B0503020204020204" pitchFamily="34" charset="-122"/>
              </a:rPr>
              <a:t>1.3 LSTM</a:t>
            </a:r>
            <a:r>
              <a:rPr lang="zh-CN" altLang="en-US" sz="3200" b="1" dirty="0">
                <a:solidFill>
                  <a:srgbClr val="004EA2"/>
                </a:solidFill>
                <a:latin typeface="微软雅黑" panose="020B0503020204020204" pitchFamily="34" charset="-122"/>
                <a:ea typeface="微软雅黑" panose="020B0503020204020204" pitchFamily="34" charset="-122"/>
              </a:rPr>
              <a:t>简介</a:t>
            </a:r>
          </a:p>
        </p:txBody>
      </p:sp>
      <p:pic>
        <p:nvPicPr>
          <p:cNvPr id="2" name="图片 1">
            <a:extLst>
              <a:ext uri="{FF2B5EF4-FFF2-40B4-BE49-F238E27FC236}">
                <a16:creationId xmlns:a16="http://schemas.microsoft.com/office/drawing/2014/main" id="{4ED8E3B1-B37B-4D96-9126-D920E4EA54AA}"/>
              </a:ext>
            </a:extLst>
          </p:cNvPr>
          <p:cNvPicPr>
            <a:picLocks noChangeAspect="1"/>
          </p:cNvPicPr>
          <p:nvPr/>
        </p:nvPicPr>
        <p:blipFill rotWithShape="1">
          <a:blip r:embed="rId5"/>
          <a:srcRect l="10633" r="9242"/>
          <a:stretch/>
        </p:blipFill>
        <p:spPr>
          <a:xfrm>
            <a:off x="699678" y="2044486"/>
            <a:ext cx="3182472" cy="2108779"/>
          </a:xfrm>
          <a:prstGeom prst="rect">
            <a:avLst/>
          </a:prstGeom>
        </p:spPr>
      </p:pic>
      <p:sp>
        <p:nvSpPr>
          <p:cNvPr id="3" name="矩形 2">
            <a:extLst>
              <a:ext uri="{FF2B5EF4-FFF2-40B4-BE49-F238E27FC236}">
                <a16:creationId xmlns:a16="http://schemas.microsoft.com/office/drawing/2014/main" id="{2DC90787-3193-4984-BFAD-CC811E4C6C59}"/>
              </a:ext>
            </a:extLst>
          </p:cNvPr>
          <p:cNvSpPr/>
          <p:nvPr/>
        </p:nvSpPr>
        <p:spPr>
          <a:xfrm>
            <a:off x="326949" y="4633915"/>
            <a:ext cx="3868533" cy="646331"/>
          </a:xfrm>
          <a:prstGeom prst="rect">
            <a:avLst/>
          </a:prstGeom>
        </p:spPr>
        <p:txBody>
          <a:bodyPr wrap="square">
            <a:spAutoFit/>
          </a:bodyPr>
          <a:lstStyle/>
          <a:p>
            <a:r>
              <a:rPr lang="en-US" altLang="zh-CN" dirty="0"/>
              <a:t>cell</a:t>
            </a:r>
            <a:r>
              <a:rPr lang="zh-CN" altLang="en-US" dirty="0"/>
              <a:t>状态只用一些次要的线性交互贯穿整个链式结构，其作用是记忆信息</a:t>
            </a:r>
          </a:p>
        </p:txBody>
      </p:sp>
      <p:pic>
        <p:nvPicPr>
          <p:cNvPr id="4" name="图片 3">
            <a:extLst>
              <a:ext uri="{FF2B5EF4-FFF2-40B4-BE49-F238E27FC236}">
                <a16:creationId xmlns:a16="http://schemas.microsoft.com/office/drawing/2014/main" id="{8F086205-DE84-45D7-922A-9AEE83AA06DA}"/>
              </a:ext>
            </a:extLst>
          </p:cNvPr>
          <p:cNvPicPr>
            <a:picLocks noChangeAspect="1"/>
          </p:cNvPicPr>
          <p:nvPr/>
        </p:nvPicPr>
        <p:blipFill>
          <a:blip r:embed="rId6"/>
          <a:stretch>
            <a:fillRect/>
          </a:stretch>
        </p:blipFill>
        <p:spPr>
          <a:xfrm>
            <a:off x="4835223" y="2373125"/>
            <a:ext cx="1800225" cy="1304925"/>
          </a:xfrm>
          <a:prstGeom prst="rect">
            <a:avLst/>
          </a:prstGeom>
        </p:spPr>
      </p:pic>
      <p:sp>
        <p:nvSpPr>
          <p:cNvPr id="5" name="矩形 4">
            <a:extLst>
              <a:ext uri="{FF2B5EF4-FFF2-40B4-BE49-F238E27FC236}">
                <a16:creationId xmlns:a16="http://schemas.microsoft.com/office/drawing/2014/main" id="{2B3A8DD4-1B7E-4508-8449-FE289BC1B550}"/>
              </a:ext>
            </a:extLst>
          </p:cNvPr>
          <p:cNvSpPr/>
          <p:nvPr/>
        </p:nvSpPr>
        <p:spPr>
          <a:xfrm>
            <a:off x="4195482" y="4264584"/>
            <a:ext cx="3432604" cy="2308324"/>
          </a:xfrm>
          <a:prstGeom prst="rect">
            <a:avLst/>
          </a:prstGeom>
        </p:spPr>
        <p:txBody>
          <a:bodyPr wrap="square">
            <a:spAutoFit/>
          </a:bodyPr>
          <a:lstStyle/>
          <a:p>
            <a:r>
              <a:rPr lang="en-US" altLang="zh-CN" dirty="0"/>
              <a:t>LSTM</a:t>
            </a:r>
            <a:r>
              <a:rPr lang="zh-CN" altLang="en-US" dirty="0"/>
              <a:t>中有一些控制门（</a:t>
            </a:r>
            <a:r>
              <a:rPr lang="en-US" altLang="zh-CN" dirty="0"/>
              <a:t>gate</a:t>
            </a:r>
            <a:r>
              <a:rPr lang="zh-CN" altLang="en-US" dirty="0"/>
              <a:t>）以增加</a:t>
            </a:r>
            <a:r>
              <a:rPr lang="en-US" altLang="zh-CN" dirty="0"/>
              <a:t>/</a:t>
            </a:r>
            <a:r>
              <a:rPr lang="zh-CN" altLang="en-US" dirty="0"/>
              <a:t>删除</a:t>
            </a:r>
            <a:r>
              <a:rPr lang="en-US" altLang="zh-CN" dirty="0"/>
              <a:t>cell</a:t>
            </a:r>
            <a:r>
              <a:rPr lang="zh-CN" altLang="en-US" dirty="0"/>
              <a:t>中的信息，包含一个</a:t>
            </a:r>
            <a:r>
              <a:rPr lang="en-US" altLang="zh-CN" dirty="0"/>
              <a:t>sigmoid</a:t>
            </a:r>
            <a:r>
              <a:rPr lang="zh-CN" altLang="en-US" dirty="0"/>
              <a:t>神经网络层和一个</a:t>
            </a:r>
            <a:r>
              <a:rPr lang="en-US" altLang="zh-CN" dirty="0"/>
              <a:t>pointwise</a:t>
            </a:r>
            <a:r>
              <a:rPr lang="zh-CN" altLang="en-US" dirty="0"/>
              <a:t>点乘操作。</a:t>
            </a:r>
            <a:endParaRPr lang="en-US" altLang="zh-CN" dirty="0"/>
          </a:p>
          <a:p>
            <a:r>
              <a:rPr lang="en-US" altLang="zh-CN" dirty="0"/>
              <a:t>sigmoid</a:t>
            </a:r>
            <a:r>
              <a:rPr lang="zh-CN" altLang="en-US" dirty="0"/>
              <a:t>层输出</a:t>
            </a:r>
            <a:r>
              <a:rPr lang="en-US" altLang="zh-CN" dirty="0"/>
              <a:t>0</a:t>
            </a:r>
            <a:r>
              <a:rPr lang="zh-CN" altLang="en-US" dirty="0"/>
              <a:t>到</a:t>
            </a:r>
            <a:r>
              <a:rPr lang="en-US" altLang="zh-CN" dirty="0"/>
              <a:t>1</a:t>
            </a:r>
            <a:r>
              <a:rPr lang="zh-CN" altLang="en-US" dirty="0"/>
              <a:t>之间的数字，点乘操作决定传送信息量，当为</a:t>
            </a:r>
            <a:r>
              <a:rPr lang="en-US" altLang="zh-CN" dirty="0"/>
              <a:t>0</a:t>
            </a:r>
            <a:r>
              <a:rPr lang="zh-CN" altLang="en-US" dirty="0"/>
              <a:t>时，不传送；当为</a:t>
            </a:r>
            <a:r>
              <a:rPr lang="en-US" altLang="zh-CN" dirty="0"/>
              <a:t>1</a:t>
            </a:r>
            <a:r>
              <a:rPr lang="zh-CN" altLang="en-US" dirty="0"/>
              <a:t>时，全部传送。</a:t>
            </a:r>
          </a:p>
        </p:txBody>
      </p:sp>
      <p:sp>
        <p:nvSpPr>
          <p:cNvPr id="7" name="矩形 6">
            <a:extLst>
              <a:ext uri="{FF2B5EF4-FFF2-40B4-BE49-F238E27FC236}">
                <a16:creationId xmlns:a16="http://schemas.microsoft.com/office/drawing/2014/main" id="{33C16283-C157-4507-B01E-9622700B79D8}"/>
              </a:ext>
            </a:extLst>
          </p:cNvPr>
          <p:cNvSpPr/>
          <p:nvPr/>
        </p:nvSpPr>
        <p:spPr>
          <a:xfrm>
            <a:off x="7941418" y="4645560"/>
            <a:ext cx="4047015" cy="1477328"/>
          </a:xfrm>
          <a:prstGeom prst="rect">
            <a:avLst/>
          </a:prstGeom>
        </p:spPr>
        <p:txBody>
          <a:bodyPr wrap="square">
            <a:spAutoFit/>
          </a:bodyPr>
          <a:lstStyle/>
          <a:p>
            <a:r>
              <a:rPr lang="zh-CN" altLang="en-US" dirty="0"/>
              <a:t>包含</a:t>
            </a:r>
            <a:r>
              <a:rPr lang="en-US" altLang="zh-CN" dirty="0"/>
              <a:t>sigmoid</a:t>
            </a:r>
            <a:r>
              <a:rPr lang="zh-CN" altLang="en-US" dirty="0"/>
              <a:t>的遗忘门决定</a:t>
            </a:r>
            <a:r>
              <a:rPr lang="en-US" altLang="zh-CN" dirty="0"/>
              <a:t>cell</a:t>
            </a:r>
            <a:r>
              <a:rPr lang="zh-CN" altLang="en-US" dirty="0"/>
              <a:t>删除的信息。对于输入      和      ，遗忘门会输出一个 </a:t>
            </a:r>
            <a:r>
              <a:rPr lang="en-US" altLang="zh-CN" dirty="0"/>
              <a:t>[0, 1]</a:t>
            </a:r>
            <a:r>
              <a:rPr lang="zh-CN" altLang="en-US" dirty="0"/>
              <a:t>的数字，放进细胞状态    中。当为</a:t>
            </a:r>
            <a:r>
              <a:rPr lang="en-US" altLang="zh-CN" dirty="0"/>
              <a:t>0</a:t>
            </a:r>
            <a:r>
              <a:rPr lang="zh-CN" altLang="en-US" dirty="0"/>
              <a:t>时，全部删除；当为</a:t>
            </a:r>
            <a:r>
              <a:rPr lang="en-US" altLang="zh-CN" dirty="0"/>
              <a:t>1</a:t>
            </a:r>
            <a:r>
              <a:rPr lang="zh-CN" altLang="en-US" dirty="0"/>
              <a:t>时，全部保留。</a:t>
            </a:r>
          </a:p>
        </p:txBody>
      </p:sp>
      <p:grpSp>
        <p:nvGrpSpPr>
          <p:cNvPr id="9" name="组合 8">
            <a:extLst>
              <a:ext uri="{FF2B5EF4-FFF2-40B4-BE49-F238E27FC236}">
                <a16:creationId xmlns:a16="http://schemas.microsoft.com/office/drawing/2014/main" id="{6D742CB9-5663-4AE8-B884-0DC362123D01}"/>
              </a:ext>
            </a:extLst>
          </p:cNvPr>
          <p:cNvGrpSpPr/>
          <p:nvPr/>
        </p:nvGrpSpPr>
        <p:grpSpPr>
          <a:xfrm>
            <a:off x="8166660" y="1736545"/>
            <a:ext cx="3315377" cy="2578084"/>
            <a:chOff x="8176945" y="2039686"/>
            <a:chExt cx="3315377" cy="2578084"/>
          </a:xfrm>
        </p:grpSpPr>
        <p:pic>
          <p:nvPicPr>
            <p:cNvPr id="6" name="图片 5">
              <a:extLst>
                <a:ext uri="{FF2B5EF4-FFF2-40B4-BE49-F238E27FC236}">
                  <a16:creationId xmlns:a16="http://schemas.microsoft.com/office/drawing/2014/main" id="{C68769B3-C39D-4726-BC45-74FE3C990596}"/>
                </a:ext>
              </a:extLst>
            </p:cNvPr>
            <p:cNvPicPr>
              <a:picLocks noChangeAspect="1"/>
            </p:cNvPicPr>
            <p:nvPr/>
          </p:nvPicPr>
          <p:blipFill rotWithShape="1">
            <a:blip r:embed="rId7"/>
            <a:srcRect r="47799"/>
            <a:stretch/>
          </p:blipFill>
          <p:spPr>
            <a:xfrm>
              <a:off x="8176945" y="2039686"/>
              <a:ext cx="3315377" cy="2108779"/>
            </a:xfrm>
            <a:prstGeom prst="rect">
              <a:avLst/>
            </a:prstGeom>
          </p:spPr>
        </p:pic>
        <p:pic>
          <p:nvPicPr>
            <p:cNvPr id="8" name="图片 7">
              <a:extLst>
                <a:ext uri="{FF2B5EF4-FFF2-40B4-BE49-F238E27FC236}">
                  <a16:creationId xmlns:a16="http://schemas.microsoft.com/office/drawing/2014/main" id="{2D3AB8B8-2D22-4D43-AC9B-E8A5C5A3EA90}"/>
                </a:ext>
              </a:extLst>
            </p:cNvPr>
            <p:cNvPicPr>
              <a:picLocks noChangeAspect="1"/>
            </p:cNvPicPr>
            <p:nvPr/>
          </p:nvPicPr>
          <p:blipFill>
            <a:blip r:embed="rId8"/>
            <a:stretch>
              <a:fillRect/>
            </a:stretch>
          </p:blipFill>
          <p:spPr>
            <a:xfrm>
              <a:off x="8176945" y="4124943"/>
              <a:ext cx="3315377" cy="492827"/>
            </a:xfrm>
            <a:prstGeom prst="rect">
              <a:avLst/>
            </a:prstGeom>
          </p:spPr>
        </p:pic>
      </p:grpSp>
      <p:graphicFrame>
        <p:nvGraphicFramePr>
          <p:cNvPr id="10" name="对象 9">
            <a:extLst>
              <a:ext uri="{FF2B5EF4-FFF2-40B4-BE49-F238E27FC236}">
                <a16:creationId xmlns:a16="http://schemas.microsoft.com/office/drawing/2014/main" id="{5C045886-AAA5-4A91-8042-B4EEAA872792}"/>
              </a:ext>
            </a:extLst>
          </p:cNvPr>
          <p:cNvGraphicFramePr>
            <a:graphicFrameLocks noChangeAspect="1"/>
          </p:cNvGraphicFramePr>
          <p:nvPr>
            <p:extLst>
              <p:ext uri="{D42A27DB-BD31-4B8C-83A1-F6EECF244321}">
                <p14:modId xmlns:p14="http://schemas.microsoft.com/office/powerpoint/2010/main" val="3440420916"/>
              </p:ext>
            </p:extLst>
          </p:nvPr>
        </p:nvGraphicFramePr>
        <p:xfrm>
          <a:off x="9415259" y="4840782"/>
          <a:ext cx="292976" cy="439464"/>
        </p:xfrm>
        <a:graphic>
          <a:graphicData uri="http://schemas.openxmlformats.org/presentationml/2006/ole">
            <mc:AlternateContent xmlns:mc="http://schemas.openxmlformats.org/markup-compatibility/2006">
              <mc:Choice xmlns:v="urn:schemas-microsoft-com:vml" Requires="v">
                <p:oleObj spid="_x0000_s3160" name="Equation" r:id="rId9" imgW="152280" imgH="228600" progId="Equation.DSMT4">
                  <p:embed/>
                </p:oleObj>
              </mc:Choice>
              <mc:Fallback>
                <p:oleObj name="Equation" r:id="rId9" imgW="152280" imgH="228600" progId="Equation.DSMT4">
                  <p:embed/>
                  <p:pic>
                    <p:nvPicPr>
                      <p:cNvPr id="0" name=""/>
                      <p:cNvPicPr/>
                      <p:nvPr/>
                    </p:nvPicPr>
                    <p:blipFill>
                      <a:blip r:embed="rId10"/>
                      <a:stretch>
                        <a:fillRect/>
                      </a:stretch>
                    </p:blipFill>
                    <p:spPr>
                      <a:xfrm>
                        <a:off x="9415259" y="4840782"/>
                        <a:ext cx="292976" cy="439464"/>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E5D2F608-37E8-4145-A47A-5ECD6E7D744F}"/>
              </a:ext>
            </a:extLst>
          </p:cNvPr>
          <p:cNvGraphicFramePr>
            <a:graphicFrameLocks noChangeAspect="1"/>
          </p:cNvGraphicFramePr>
          <p:nvPr>
            <p:extLst>
              <p:ext uri="{D42A27DB-BD31-4B8C-83A1-F6EECF244321}">
                <p14:modId xmlns:p14="http://schemas.microsoft.com/office/powerpoint/2010/main" val="1359765346"/>
              </p:ext>
            </p:extLst>
          </p:nvPr>
        </p:nvGraphicFramePr>
        <p:xfrm>
          <a:off x="10028722" y="4961436"/>
          <a:ext cx="306857" cy="306857"/>
        </p:xfrm>
        <a:graphic>
          <a:graphicData uri="http://schemas.openxmlformats.org/presentationml/2006/ole">
            <mc:AlternateContent xmlns:mc="http://schemas.openxmlformats.org/markup-compatibility/2006">
              <mc:Choice xmlns:v="urn:schemas-microsoft-com:vml" Requires="v">
                <p:oleObj spid="_x0000_s3161" name="Equation" r:id="rId11" imgW="228600" imgH="228600" progId="Equation.DSMT4">
                  <p:embed/>
                </p:oleObj>
              </mc:Choice>
              <mc:Fallback>
                <p:oleObj name="Equation" r:id="rId11" imgW="228600" imgH="228600" progId="Equation.DSMT4">
                  <p:embed/>
                  <p:pic>
                    <p:nvPicPr>
                      <p:cNvPr id="0" name=""/>
                      <p:cNvPicPr/>
                      <p:nvPr/>
                    </p:nvPicPr>
                    <p:blipFill>
                      <a:blip r:embed="rId12"/>
                      <a:stretch>
                        <a:fillRect/>
                      </a:stretch>
                    </p:blipFill>
                    <p:spPr>
                      <a:xfrm>
                        <a:off x="10028722" y="4961436"/>
                        <a:ext cx="306857" cy="306857"/>
                      </a:xfrm>
                      <a:prstGeom prst="rect">
                        <a:avLst/>
                      </a:prstGeom>
                    </p:spPr>
                  </p:pic>
                </p:oleObj>
              </mc:Fallback>
            </mc:AlternateContent>
          </a:graphicData>
        </a:graphic>
      </p:graphicFrame>
      <p:graphicFrame>
        <p:nvGraphicFramePr>
          <p:cNvPr id="12" name="对象 11">
            <a:extLst>
              <a:ext uri="{FF2B5EF4-FFF2-40B4-BE49-F238E27FC236}">
                <a16:creationId xmlns:a16="http://schemas.microsoft.com/office/drawing/2014/main" id="{195511C0-9A70-45A8-A06B-1CD6310AF9B1}"/>
              </a:ext>
            </a:extLst>
          </p:cNvPr>
          <p:cNvGraphicFramePr>
            <a:graphicFrameLocks noChangeAspect="1"/>
          </p:cNvGraphicFramePr>
          <p:nvPr>
            <p:extLst>
              <p:ext uri="{D42A27DB-BD31-4B8C-83A1-F6EECF244321}">
                <p14:modId xmlns:p14="http://schemas.microsoft.com/office/powerpoint/2010/main" val="3727723398"/>
              </p:ext>
            </p:extLst>
          </p:nvPr>
        </p:nvGraphicFramePr>
        <p:xfrm>
          <a:off x="11527705" y="5239647"/>
          <a:ext cx="337346" cy="289154"/>
        </p:xfrm>
        <a:graphic>
          <a:graphicData uri="http://schemas.openxmlformats.org/presentationml/2006/ole">
            <mc:AlternateContent xmlns:mc="http://schemas.openxmlformats.org/markup-compatibility/2006">
              <mc:Choice xmlns:v="urn:schemas-microsoft-com:vml" Requires="v">
                <p:oleObj spid="_x0000_s3162" name="Equation" r:id="rId13" imgW="266400" imgH="228600" progId="Equation.DSMT4">
                  <p:embed/>
                </p:oleObj>
              </mc:Choice>
              <mc:Fallback>
                <p:oleObj name="Equation" r:id="rId13" imgW="266400" imgH="228600" progId="Equation.DSMT4">
                  <p:embed/>
                  <p:pic>
                    <p:nvPicPr>
                      <p:cNvPr id="0" name=""/>
                      <p:cNvPicPr/>
                      <p:nvPr/>
                    </p:nvPicPr>
                    <p:blipFill>
                      <a:blip r:embed="rId14"/>
                      <a:stretch>
                        <a:fillRect/>
                      </a:stretch>
                    </p:blipFill>
                    <p:spPr>
                      <a:xfrm>
                        <a:off x="11527705" y="5239647"/>
                        <a:ext cx="337346" cy="289154"/>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3249747" y="-8518"/>
            <a:ext cx="1666001" cy="79200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绪论背景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研究思路</a:t>
            </a:r>
          </a:p>
        </p:txBody>
      </p:sp>
      <p:sp>
        <p:nvSpPr>
          <p:cNvPr id="28" name="TextBox 9"/>
          <p:cNvSpPr txBox="1"/>
          <p:nvPr/>
        </p:nvSpPr>
        <p:spPr>
          <a:xfrm>
            <a:off x="6778549" y="215903"/>
            <a:ext cx="1344000" cy="343159"/>
          </a:xfrm>
          <a:prstGeom prst="rect">
            <a:avLst/>
          </a:prstGeom>
          <a:noFill/>
        </p:spPr>
        <p:txBody>
          <a:bodyPr wrap="square" lIns="0" tIns="48000" rIns="0" bIns="48000" rtlCol="0">
            <a:spAutoFit/>
          </a:bodyPr>
          <a:lstStyle/>
          <a:p>
            <a:pPr algn="ctr"/>
            <a:r>
              <a:rPr lang="zh-CN" altLang="en-US" sz="1600" b="1" dirty="0">
                <a:solidFill>
                  <a:srgbClr val="595959"/>
                </a:solidFill>
                <a:latin typeface="微软雅黑" panose="020B0503020204020204" pitchFamily="34" charset="-122"/>
                <a:ea typeface="微软雅黑" panose="020B0503020204020204" pitchFamily="34" charset="-122"/>
              </a:rPr>
              <a:t>实验</a:t>
            </a:r>
          </a:p>
        </p:txBody>
      </p:sp>
      <p:sp>
        <p:nvSpPr>
          <p:cNvPr id="29" name="TextBox 10"/>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研究成果</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论文总结</a:t>
            </a: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6490" y="118033"/>
            <a:ext cx="1967014" cy="522403"/>
          </a:xfrm>
          <a:prstGeom prst="rect">
            <a:avLst/>
          </a:prstGeom>
        </p:spPr>
      </p:pic>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TextBox 6">
            <a:extLst>
              <a:ext uri="{FF2B5EF4-FFF2-40B4-BE49-F238E27FC236}">
                <a16:creationId xmlns:a16="http://schemas.microsoft.com/office/drawing/2014/main" id="{C600C94C-D9E4-4428-95F9-8EB940F8DB11}"/>
              </a:ext>
            </a:extLst>
          </p:cNvPr>
          <p:cNvSpPr txBox="1"/>
          <p:nvPr/>
        </p:nvSpPr>
        <p:spPr>
          <a:xfrm>
            <a:off x="534880" y="1071030"/>
            <a:ext cx="3512069" cy="589380"/>
          </a:xfrm>
          <a:prstGeom prst="rect">
            <a:avLst/>
          </a:prstGeom>
          <a:noFill/>
        </p:spPr>
        <p:txBody>
          <a:bodyPr wrap="square" lIns="0" tIns="48000" rIns="0" bIns="48000" rtlCol="0">
            <a:spAutoFit/>
          </a:bodyPr>
          <a:lstStyle/>
          <a:p>
            <a:r>
              <a:rPr lang="en-US" altLang="zh-CN" sz="3200" b="1" dirty="0">
                <a:solidFill>
                  <a:srgbClr val="004EA2"/>
                </a:solidFill>
                <a:latin typeface="微软雅黑" panose="020B0503020204020204" pitchFamily="34" charset="-122"/>
                <a:ea typeface="微软雅黑" panose="020B0503020204020204" pitchFamily="34" charset="-122"/>
              </a:rPr>
              <a:t>1.3 LSTM</a:t>
            </a:r>
            <a:r>
              <a:rPr lang="zh-CN" altLang="en-US" sz="3200" b="1" dirty="0">
                <a:solidFill>
                  <a:srgbClr val="004EA2"/>
                </a:solidFill>
                <a:latin typeface="微软雅黑" panose="020B0503020204020204" pitchFamily="34" charset="-122"/>
                <a:ea typeface="微软雅黑" panose="020B0503020204020204" pitchFamily="34" charset="-122"/>
              </a:rPr>
              <a:t>简介</a:t>
            </a:r>
          </a:p>
        </p:txBody>
      </p:sp>
      <p:grpSp>
        <p:nvGrpSpPr>
          <p:cNvPr id="11" name="组合 10">
            <a:extLst>
              <a:ext uri="{FF2B5EF4-FFF2-40B4-BE49-F238E27FC236}">
                <a16:creationId xmlns:a16="http://schemas.microsoft.com/office/drawing/2014/main" id="{54A72112-3507-4D9F-A0A9-D26DBCE088A7}"/>
              </a:ext>
            </a:extLst>
          </p:cNvPr>
          <p:cNvGrpSpPr/>
          <p:nvPr/>
        </p:nvGrpSpPr>
        <p:grpSpPr>
          <a:xfrm>
            <a:off x="797864" y="1989217"/>
            <a:ext cx="2986099" cy="2649393"/>
            <a:chOff x="1308853" y="2113123"/>
            <a:chExt cx="2986099" cy="2649393"/>
          </a:xfrm>
        </p:grpSpPr>
        <p:pic>
          <p:nvPicPr>
            <p:cNvPr id="9" name="图片 8">
              <a:extLst>
                <a:ext uri="{FF2B5EF4-FFF2-40B4-BE49-F238E27FC236}">
                  <a16:creationId xmlns:a16="http://schemas.microsoft.com/office/drawing/2014/main" id="{1CD36508-ECA8-41AA-B881-BE98B5B0AAD6}"/>
                </a:ext>
              </a:extLst>
            </p:cNvPr>
            <p:cNvPicPr>
              <a:picLocks noChangeAspect="1"/>
            </p:cNvPicPr>
            <p:nvPr/>
          </p:nvPicPr>
          <p:blipFill rotWithShape="1">
            <a:blip r:embed="rId5"/>
            <a:srcRect l="1687"/>
            <a:stretch/>
          </p:blipFill>
          <p:spPr>
            <a:xfrm>
              <a:off x="1308853" y="2113123"/>
              <a:ext cx="2986098" cy="1801909"/>
            </a:xfrm>
            <a:prstGeom prst="rect">
              <a:avLst/>
            </a:prstGeom>
          </p:spPr>
        </p:pic>
        <p:pic>
          <p:nvPicPr>
            <p:cNvPr id="10" name="图片 9">
              <a:extLst>
                <a:ext uri="{FF2B5EF4-FFF2-40B4-BE49-F238E27FC236}">
                  <a16:creationId xmlns:a16="http://schemas.microsoft.com/office/drawing/2014/main" id="{AD9C4E74-A6AF-4A0C-9DED-2483B70D4C19}"/>
                </a:ext>
              </a:extLst>
            </p:cNvPr>
            <p:cNvPicPr>
              <a:picLocks noChangeAspect="1"/>
            </p:cNvPicPr>
            <p:nvPr/>
          </p:nvPicPr>
          <p:blipFill>
            <a:blip r:embed="rId6"/>
            <a:stretch>
              <a:fillRect/>
            </a:stretch>
          </p:blipFill>
          <p:spPr>
            <a:xfrm>
              <a:off x="1308853" y="3915032"/>
              <a:ext cx="2986099" cy="847484"/>
            </a:xfrm>
            <a:prstGeom prst="rect">
              <a:avLst/>
            </a:prstGeom>
          </p:spPr>
        </p:pic>
      </p:grpSp>
      <p:sp>
        <p:nvSpPr>
          <p:cNvPr id="12" name="矩形 11">
            <a:extLst>
              <a:ext uri="{FF2B5EF4-FFF2-40B4-BE49-F238E27FC236}">
                <a16:creationId xmlns:a16="http://schemas.microsoft.com/office/drawing/2014/main" id="{2A4161C8-2480-4742-9934-D404FB56A586}"/>
              </a:ext>
            </a:extLst>
          </p:cNvPr>
          <p:cNvSpPr/>
          <p:nvPr/>
        </p:nvSpPr>
        <p:spPr>
          <a:xfrm>
            <a:off x="301007" y="4788418"/>
            <a:ext cx="3902649" cy="1477328"/>
          </a:xfrm>
          <a:prstGeom prst="rect">
            <a:avLst/>
          </a:prstGeom>
        </p:spPr>
        <p:txBody>
          <a:bodyPr wrap="square">
            <a:spAutoFit/>
          </a:bodyPr>
          <a:lstStyle/>
          <a:p>
            <a:r>
              <a:rPr lang="en-US" altLang="zh-CN" dirty="0"/>
              <a:t>cell</a:t>
            </a:r>
            <a:r>
              <a:rPr lang="zh-CN" altLang="en-US" dirty="0"/>
              <a:t>增加新信息分为两步，首先，</a:t>
            </a:r>
            <a:r>
              <a:rPr lang="en-US" altLang="zh-CN" dirty="0"/>
              <a:t>LSTM</a:t>
            </a:r>
            <a:r>
              <a:rPr lang="zh-CN" altLang="en-US" dirty="0"/>
              <a:t>会用一个包含</a:t>
            </a:r>
            <a:r>
              <a:rPr lang="en-US" altLang="zh-CN" dirty="0"/>
              <a:t>sigmoid</a:t>
            </a:r>
            <a:r>
              <a:rPr lang="zh-CN" altLang="en-US" dirty="0"/>
              <a:t>层的输入门决定哪些信息该保留，其次，它会用一个</a:t>
            </a:r>
            <a:r>
              <a:rPr lang="en-US" altLang="zh-CN" dirty="0"/>
              <a:t>tanh</a:t>
            </a:r>
            <a:r>
              <a:rPr lang="zh-CN" altLang="en-US" dirty="0"/>
              <a:t>层为这些信息生成一个向量    ，用来更新细胞状态。</a:t>
            </a:r>
          </a:p>
        </p:txBody>
      </p:sp>
      <p:grpSp>
        <p:nvGrpSpPr>
          <p:cNvPr id="17" name="组合 16">
            <a:extLst>
              <a:ext uri="{FF2B5EF4-FFF2-40B4-BE49-F238E27FC236}">
                <a16:creationId xmlns:a16="http://schemas.microsoft.com/office/drawing/2014/main" id="{55883704-4896-4A1A-8B94-B4C6538C1F1F}"/>
              </a:ext>
            </a:extLst>
          </p:cNvPr>
          <p:cNvGrpSpPr/>
          <p:nvPr/>
        </p:nvGrpSpPr>
        <p:grpSpPr>
          <a:xfrm>
            <a:off x="4382949" y="1989217"/>
            <a:ext cx="2731601" cy="2461215"/>
            <a:chOff x="4382949" y="1989217"/>
            <a:chExt cx="2731601" cy="2461215"/>
          </a:xfrm>
        </p:grpSpPr>
        <p:pic>
          <p:nvPicPr>
            <p:cNvPr id="13" name="图片 12">
              <a:extLst>
                <a:ext uri="{FF2B5EF4-FFF2-40B4-BE49-F238E27FC236}">
                  <a16:creationId xmlns:a16="http://schemas.microsoft.com/office/drawing/2014/main" id="{95DCE4E6-F17E-42CA-9D82-9E7503BFDE5E}"/>
                </a:ext>
              </a:extLst>
            </p:cNvPr>
            <p:cNvPicPr>
              <a:picLocks noChangeAspect="1"/>
            </p:cNvPicPr>
            <p:nvPr/>
          </p:nvPicPr>
          <p:blipFill>
            <a:blip r:embed="rId7"/>
            <a:stretch>
              <a:fillRect/>
            </a:stretch>
          </p:blipFill>
          <p:spPr>
            <a:xfrm>
              <a:off x="4382949" y="1989217"/>
              <a:ext cx="2731600" cy="1763505"/>
            </a:xfrm>
            <a:prstGeom prst="rect">
              <a:avLst/>
            </a:prstGeom>
          </p:spPr>
        </p:pic>
        <p:pic>
          <p:nvPicPr>
            <p:cNvPr id="14" name="图片 13">
              <a:extLst>
                <a:ext uri="{FF2B5EF4-FFF2-40B4-BE49-F238E27FC236}">
                  <a16:creationId xmlns:a16="http://schemas.microsoft.com/office/drawing/2014/main" id="{2A84D969-1903-4D0C-B747-1D49F094B63B}"/>
                </a:ext>
              </a:extLst>
            </p:cNvPr>
            <p:cNvPicPr>
              <a:picLocks noChangeAspect="1"/>
            </p:cNvPicPr>
            <p:nvPr/>
          </p:nvPicPr>
          <p:blipFill>
            <a:blip r:embed="rId8"/>
            <a:stretch>
              <a:fillRect/>
            </a:stretch>
          </p:blipFill>
          <p:spPr>
            <a:xfrm>
              <a:off x="4382950" y="3752722"/>
              <a:ext cx="2731600" cy="697710"/>
            </a:xfrm>
            <a:prstGeom prst="rect">
              <a:avLst/>
            </a:prstGeom>
          </p:spPr>
        </p:pic>
      </p:grpSp>
      <p:sp>
        <p:nvSpPr>
          <p:cNvPr id="18" name="矩形 17">
            <a:extLst>
              <a:ext uri="{FF2B5EF4-FFF2-40B4-BE49-F238E27FC236}">
                <a16:creationId xmlns:a16="http://schemas.microsoft.com/office/drawing/2014/main" id="{C7DD1696-6F58-4937-AE6F-46A3B0E88183}"/>
              </a:ext>
            </a:extLst>
          </p:cNvPr>
          <p:cNvSpPr/>
          <p:nvPr/>
        </p:nvSpPr>
        <p:spPr>
          <a:xfrm>
            <a:off x="4194236" y="4750014"/>
            <a:ext cx="3424456" cy="1477328"/>
          </a:xfrm>
          <a:prstGeom prst="rect">
            <a:avLst/>
          </a:prstGeom>
        </p:spPr>
        <p:txBody>
          <a:bodyPr wrap="square">
            <a:spAutoFit/>
          </a:bodyPr>
          <a:lstStyle/>
          <a:p>
            <a:r>
              <a:rPr lang="zh-CN" altLang="en-US" dirty="0"/>
              <a:t>有了遗忘门和输入门，现在我们就能把细胞状态     更新为</a:t>
            </a:r>
            <a:r>
              <a:rPr lang="en-US" altLang="zh-CN" dirty="0"/>
              <a:t>    </a:t>
            </a:r>
            <a:r>
              <a:rPr lang="zh-CN" altLang="en-US" dirty="0"/>
              <a:t>了。如下图所示，其中          表示希望删除的信息，      表示新增的信息。</a:t>
            </a:r>
          </a:p>
        </p:txBody>
      </p:sp>
      <p:grpSp>
        <p:nvGrpSpPr>
          <p:cNvPr id="21" name="组合 20">
            <a:extLst>
              <a:ext uri="{FF2B5EF4-FFF2-40B4-BE49-F238E27FC236}">
                <a16:creationId xmlns:a16="http://schemas.microsoft.com/office/drawing/2014/main" id="{53F15A4B-AD67-42BD-A407-4A4C4E1E109B}"/>
              </a:ext>
            </a:extLst>
          </p:cNvPr>
          <p:cNvGrpSpPr/>
          <p:nvPr/>
        </p:nvGrpSpPr>
        <p:grpSpPr>
          <a:xfrm>
            <a:off x="8467433" y="1914652"/>
            <a:ext cx="2895159" cy="2535780"/>
            <a:chOff x="8630992" y="1930170"/>
            <a:chExt cx="2895159" cy="2535780"/>
          </a:xfrm>
        </p:grpSpPr>
        <p:pic>
          <p:nvPicPr>
            <p:cNvPr id="19" name="图片 18">
              <a:extLst>
                <a:ext uri="{FF2B5EF4-FFF2-40B4-BE49-F238E27FC236}">
                  <a16:creationId xmlns:a16="http://schemas.microsoft.com/office/drawing/2014/main" id="{9726B5BB-D6CA-414D-A1DE-E481EB0C04E4}"/>
                </a:ext>
              </a:extLst>
            </p:cNvPr>
            <p:cNvPicPr>
              <a:picLocks noChangeAspect="1"/>
            </p:cNvPicPr>
            <p:nvPr/>
          </p:nvPicPr>
          <p:blipFill>
            <a:blip r:embed="rId9"/>
            <a:stretch>
              <a:fillRect/>
            </a:stretch>
          </p:blipFill>
          <p:spPr>
            <a:xfrm>
              <a:off x="8630992" y="1930170"/>
              <a:ext cx="2895159" cy="1799403"/>
            </a:xfrm>
            <a:prstGeom prst="rect">
              <a:avLst/>
            </a:prstGeom>
          </p:spPr>
        </p:pic>
        <p:pic>
          <p:nvPicPr>
            <p:cNvPr id="20" name="图片 19">
              <a:extLst>
                <a:ext uri="{FF2B5EF4-FFF2-40B4-BE49-F238E27FC236}">
                  <a16:creationId xmlns:a16="http://schemas.microsoft.com/office/drawing/2014/main" id="{9889CB14-F976-4E30-9D27-F45873D0AB62}"/>
                </a:ext>
              </a:extLst>
            </p:cNvPr>
            <p:cNvPicPr>
              <a:picLocks noChangeAspect="1"/>
            </p:cNvPicPr>
            <p:nvPr/>
          </p:nvPicPr>
          <p:blipFill>
            <a:blip r:embed="rId10"/>
            <a:stretch>
              <a:fillRect/>
            </a:stretch>
          </p:blipFill>
          <p:spPr>
            <a:xfrm>
              <a:off x="8630992" y="3729573"/>
              <a:ext cx="2895159" cy="736377"/>
            </a:xfrm>
            <a:prstGeom prst="rect">
              <a:avLst/>
            </a:prstGeom>
          </p:spPr>
        </p:pic>
      </p:grpSp>
      <p:sp>
        <p:nvSpPr>
          <p:cNvPr id="23" name="矩形 22">
            <a:extLst>
              <a:ext uri="{FF2B5EF4-FFF2-40B4-BE49-F238E27FC236}">
                <a16:creationId xmlns:a16="http://schemas.microsoft.com/office/drawing/2014/main" id="{B5F7C55E-6F6A-47AB-A8CC-379DE2E2B79B}"/>
              </a:ext>
            </a:extLst>
          </p:cNvPr>
          <p:cNvSpPr/>
          <p:nvPr/>
        </p:nvSpPr>
        <p:spPr>
          <a:xfrm>
            <a:off x="8069948" y="4638976"/>
            <a:ext cx="3902650" cy="1477328"/>
          </a:xfrm>
          <a:prstGeom prst="rect">
            <a:avLst/>
          </a:prstGeom>
        </p:spPr>
        <p:txBody>
          <a:bodyPr wrap="square">
            <a:spAutoFit/>
          </a:bodyPr>
          <a:lstStyle/>
          <a:p>
            <a:r>
              <a:rPr lang="zh-CN" altLang="en-US" dirty="0"/>
              <a:t>最后是输出门，其信息基于</a:t>
            </a:r>
            <a:r>
              <a:rPr lang="en-US" altLang="zh-CN" dirty="0"/>
              <a:t>cell</a:t>
            </a:r>
            <a:r>
              <a:rPr lang="zh-CN" altLang="en-US" dirty="0"/>
              <a:t>状态。</a:t>
            </a:r>
            <a:r>
              <a:rPr lang="en-US" altLang="zh-CN" dirty="0"/>
              <a:t>sigmoid</a:t>
            </a:r>
            <a:r>
              <a:rPr lang="zh-CN" altLang="en-US" dirty="0"/>
              <a:t>层决定将要输出的</a:t>
            </a:r>
            <a:r>
              <a:rPr lang="en-US" altLang="zh-CN" dirty="0"/>
              <a:t>cell</a:t>
            </a:r>
            <a:r>
              <a:rPr lang="zh-CN" altLang="en-US" dirty="0"/>
              <a:t>内容，</a:t>
            </a:r>
            <a:r>
              <a:rPr lang="en-US" altLang="zh-CN" dirty="0"/>
              <a:t>tanh</a:t>
            </a:r>
            <a:r>
              <a:rPr lang="zh-CN" altLang="en-US" dirty="0"/>
              <a:t>层把</a:t>
            </a:r>
            <a:r>
              <a:rPr lang="en-US" altLang="zh-CN" dirty="0"/>
              <a:t>cell</a:t>
            </a:r>
            <a:r>
              <a:rPr lang="zh-CN" altLang="en-US" dirty="0"/>
              <a:t>状态值推到</a:t>
            </a:r>
            <a:r>
              <a:rPr lang="en-US" altLang="zh-CN" dirty="0"/>
              <a:t>-1</a:t>
            </a:r>
            <a:r>
              <a:rPr lang="zh-CN" altLang="en-US" dirty="0"/>
              <a:t>和</a:t>
            </a:r>
            <a:r>
              <a:rPr lang="en-US" altLang="zh-CN" dirty="0"/>
              <a:t>1</a:t>
            </a:r>
            <a:r>
              <a:rPr lang="zh-CN" altLang="en-US" dirty="0"/>
              <a:t>之间，并将其乘以</a:t>
            </a:r>
            <a:r>
              <a:rPr lang="en-US" altLang="zh-CN" dirty="0"/>
              <a:t>sigmoid</a:t>
            </a:r>
            <a:r>
              <a:rPr lang="zh-CN" altLang="en-US" dirty="0"/>
              <a:t>层的输出，达到只输出想要输出内容的效果。</a:t>
            </a:r>
          </a:p>
        </p:txBody>
      </p:sp>
      <p:graphicFrame>
        <p:nvGraphicFramePr>
          <p:cNvPr id="2" name="对象 1">
            <a:extLst>
              <a:ext uri="{FF2B5EF4-FFF2-40B4-BE49-F238E27FC236}">
                <a16:creationId xmlns:a16="http://schemas.microsoft.com/office/drawing/2014/main" id="{545B954D-E8EA-4336-9CCF-4B253FBC16F6}"/>
              </a:ext>
            </a:extLst>
          </p:cNvPr>
          <p:cNvGraphicFramePr>
            <a:graphicFrameLocks noChangeAspect="1"/>
          </p:cNvGraphicFramePr>
          <p:nvPr>
            <p:extLst>
              <p:ext uri="{D42A27DB-BD31-4B8C-83A1-F6EECF244321}">
                <p14:modId xmlns:p14="http://schemas.microsoft.com/office/powerpoint/2010/main" val="1614725028"/>
              </p:ext>
            </p:extLst>
          </p:nvPr>
        </p:nvGraphicFramePr>
        <p:xfrm>
          <a:off x="644916" y="5907485"/>
          <a:ext cx="268568" cy="358090"/>
        </p:xfrm>
        <a:graphic>
          <a:graphicData uri="http://schemas.openxmlformats.org/presentationml/2006/ole">
            <mc:AlternateContent xmlns:mc="http://schemas.openxmlformats.org/markup-compatibility/2006">
              <mc:Choice xmlns:v="urn:schemas-microsoft-com:vml" Requires="v">
                <p:oleObj spid="_x0000_s1165" name="Equation" r:id="rId11" imgW="190440" imgH="253800" progId="Equation.DSMT4">
                  <p:embed/>
                </p:oleObj>
              </mc:Choice>
              <mc:Fallback>
                <p:oleObj name="Equation" r:id="rId11" imgW="190440" imgH="253800" progId="Equation.DSMT4">
                  <p:embed/>
                  <p:pic>
                    <p:nvPicPr>
                      <p:cNvPr id="0" name=""/>
                      <p:cNvPicPr/>
                      <p:nvPr/>
                    </p:nvPicPr>
                    <p:blipFill>
                      <a:blip r:embed="rId12"/>
                      <a:stretch>
                        <a:fillRect/>
                      </a:stretch>
                    </p:blipFill>
                    <p:spPr>
                      <a:xfrm>
                        <a:off x="644916" y="5907485"/>
                        <a:ext cx="268568" cy="358090"/>
                      </a:xfrm>
                      <a:prstGeom prst="rect">
                        <a:avLst/>
                      </a:prstGeom>
                    </p:spPr>
                  </p:pic>
                </p:oleObj>
              </mc:Fallback>
            </mc:AlternateContent>
          </a:graphicData>
        </a:graphic>
      </p:graphicFrame>
      <p:graphicFrame>
        <p:nvGraphicFramePr>
          <p:cNvPr id="3" name="对象 2">
            <a:extLst>
              <a:ext uri="{FF2B5EF4-FFF2-40B4-BE49-F238E27FC236}">
                <a16:creationId xmlns:a16="http://schemas.microsoft.com/office/drawing/2014/main" id="{FFDFA910-1382-49E0-82E3-D3C775C3269E}"/>
              </a:ext>
            </a:extLst>
          </p:cNvPr>
          <p:cNvGraphicFramePr>
            <a:graphicFrameLocks noChangeAspect="1"/>
          </p:cNvGraphicFramePr>
          <p:nvPr>
            <p:extLst>
              <p:ext uri="{D42A27DB-BD31-4B8C-83A1-F6EECF244321}">
                <p14:modId xmlns:p14="http://schemas.microsoft.com/office/powerpoint/2010/main" val="1846318649"/>
              </p:ext>
            </p:extLst>
          </p:nvPr>
        </p:nvGraphicFramePr>
        <p:xfrm>
          <a:off x="5915884" y="5104561"/>
          <a:ext cx="224901" cy="289158"/>
        </p:xfrm>
        <a:graphic>
          <a:graphicData uri="http://schemas.openxmlformats.org/presentationml/2006/ole">
            <mc:AlternateContent xmlns:mc="http://schemas.openxmlformats.org/markup-compatibility/2006">
              <mc:Choice xmlns:v="urn:schemas-microsoft-com:vml" Requires="v">
                <p:oleObj spid="_x0000_s1166" name="Equation" r:id="rId13" imgW="177480" imgH="228600" progId="Equation.DSMT4">
                  <p:embed/>
                </p:oleObj>
              </mc:Choice>
              <mc:Fallback>
                <p:oleObj name="Equation" r:id="rId13" imgW="177480" imgH="228600" progId="Equation.DSMT4">
                  <p:embed/>
                  <p:pic>
                    <p:nvPicPr>
                      <p:cNvPr id="0" name=""/>
                      <p:cNvPicPr/>
                      <p:nvPr/>
                    </p:nvPicPr>
                    <p:blipFill>
                      <a:blip r:embed="rId14"/>
                      <a:stretch>
                        <a:fillRect/>
                      </a:stretch>
                    </p:blipFill>
                    <p:spPr>
                      <a:xfrm>
                        <a:off x="5915884" y="5104561"/>
                        <a:ext cx="224901" cy="289158"/>
                      </a:xfrm>
                      <a:prstGeom prst="rect">
                        <a:avLst/>
                      </a:prstGeom>
                    </p:spPr>
                  </p:pic>
                </p:oleObj>
              </mc:Fallback>
            </mc:AlternateContent>
          </a:graphicData>
        </a:graphic>
      </p:graphicFrame>
      <p:graphicFrame>
        <p:nvGraphicFramePr>
          <p:cNvPr id="4" name="对象 3">
            <a:extLst>
              <a:ext uri="{FF2B5EF4-FFF2-40B4-BE49-F238E27FC236}">
                <a16:creationId xmlns:a16="http://schemas.microsoft.com/office/drawing/2014/main" id="{DA480BBE-9029-434B-92E2-789D4DAF14A8}"/>
              </a:ext>
            </a:extLst>
          </p:cNvPr>
          <p:cNvGraphicFramePr>
            <a:graphicFrameLocks noChangeAspect="1"/>
          </p:cNvGraphicFramePr>
          <p:nvPr>
            <p:extLst>
              <p:ext uri="{D42A27DB-BD31-4B8C-83A1-F6EECF244321}">
                <p14:modId xmlns:p14="http://schemas.microsoft.com/office/powerpoint/2010/main" val="275994554"/>
              </p:ext>
            </p:extLst>
          </p:nvPr>
        </p:nvGraphicFramePr>
        <p:xfrm>
          <a:off x="6903987" y="5079780"/>
          <a:ext cx="263449" cy="338720"/>
        </p:xfrm>
        <a:graphic>
          <a:graphicData uri="http://schemas.openxmlformats.org/presentationml/2006/ole">
            <mc:AlternateContent xmlns:mc="http://schemas.openxmlformats.org/markup-compatibility/2006">
              <mc:Choice xmlns:v="urn:schemas-microsoft-com:vml" Requires="v">
                <p:oleObj spid="_x0000_s1167" name="Equation" r:id="rId15" imgW="177480" imgH="228600" progId="Equation.DSMT4">
                  <p:embed/>
                </p:oleObj>
              </mc:Choice>
              <mc:Fallback>
                <p:oleObj name="Equation" r:id="rId15" imgW="177480" imgH="228600" progId="Equation.DSMT4">
                  <p:embed/>
                  <p:pic>
                    <p:nvPicPr>
                      <p:cNvPr id="0" name=""/>
                      <p:cNvPicPr/>
                      <p:nvPr/>
                    </p:nvPicPr>
                    <p:blipFill>
                      <a:blip r:embed="rId16"/>
                      <a:stretch>
                        <a:fillRect/>
                      </a:stretch>
                    </p:blipFill>
                    <p:spPr>
                      <a:xfrm>
                        <a:off x="6903987" y="5079780"/>
                        <a:ext cx="263449" cy="338720"/>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C4E4D568-E87C-4DD6-AACD-7CDB6B2E2740}"/>
              </a:ext>
            </a:extLst>
          </p:cNvPr>
          <p:cNvGraphicFramePr>
            <a:graphicFrameLocks noChangeAspect="1"/>
          </p:cNvGraphicFramePr>
          <p:nvPr>
            <p:extLst>
              <p:ext uri="{D42A27DB-BD31-4B8C-83A1-F6EECF244321}">
                <p14:modId xmlns:p14="http://schemas.microsoft.com/office/powerpoint/2010/main" val="2957802725"/>
              </p:ext>
            </p:extLst>
          </p:nvPr>
        </p:nvGraphicFramePr>
        <p:xfrm>
          <a:off x="6112774" y="5365481"/>
          <a:ext cx="626507" cy="289157"/>
        </p:xfrm>
        <a:graphic>
          <a:graphicData uri="http://schemas.openxmlformats.org/presentationml/2006/ole">
            <mc:AlternateContent xmlns:mc="http://schemas.openxmlformats.org/markup-compatibility/2006">
              <mc:Choice xmlns:v="urn:schemas-microsoft-com:vml" Requires="v">
                <p:oleObj spid="_x0000_s1168" name="Equation" r:id="rId17" imgW="495000" imgH="228600" progId="Equation.DSMT4">
                  <p:embed/>
                </p:oleObj>
              </mc:Choice>
              <mc:Fallback>
                <p:oleObj name="Equation" r:id="rId17" imgW="495000" imgH="228600" progId="Equation.DSMT4">
                  <p:embed/>
                  <p:pic>
                    <p:nvPicPr>
                      <p:cNvPr id="0" name=""/>
                      <p:cNvPicPr/>
                      <p:nvPr/>
                    </p:nvPicPr>
                    <p:blipFill>
                      <a:blip r:embed="rId18"/>
                      <a:stretch>
                        <a:fillRect/>
                      </a:stretch>
                    </p:blipFill>
                    <p:spPr>
                      <a:xfrm>
                        <a:off x="6112774" y="5365481"/>
                        <a:ext cx="626507" cy="289157"/>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6E05E83A-A055-48E8-A19B-8029AF368766}"/>
              </a:ext>
            </a:extLst>
          </p:cNvPr>
          <p:cNvGraphicFramePr>
            <a:graphicFrameLocks noChangeAspect="1"/>
          </p:cNvGraphicFramePr>
          <p:nvPr>
            <p:extLst>
              <p:ext uri="{D42A27DB-BD31-4B8C-83A1-F6EECF244321}">
                <p14:modId xmlns:p14="http://schemas.microsoft.com/office/powerpoint/2010/main" val="1470965233"/>
              </p:ext>
            </p:extLst>
          </p:nvPr>
        </p:nvGraphicFramePr>
        <p:xfrm>
          <a:off x="5737067" y="5630114"/>
          <a:ext cx="513452" cy="277542"/>
        </p:xfrm>
        <a:graphic>
          <a:graphicData uri="http://schemas.openxmlformats.org/presentationml/2006/ole">
            <mc:AlternateContent xmlns:mc="http://schemas.openxmlformats.org/markup-compatibility/2006">
              <mc:Choice xmlns:v="urn:schemas-microsoft-com:vml" Requires="v">
                <p:oleObj spid="_x0000_s1169" name="Equation" r:id="rId19" imgW="469800" imgH="253800" progId="Equation.DSMT4">
                  <p:embed/>
                </p:oleObj>
              </mc:Choice>
              <mc:Fallback>
                <p:oleObj name="Equation" r:id="rId19" imgW="469800" imgH="253800" progId="Equation.DSMT4">
                  <p:embed/>
                  <p:pic>
                    <p:nvPicPr>
                      <p:cNvPr id="0" name=""/>
                      <p:cNvPicPr/>
                      <p:nvPr/>
                    </p:nvPicPr>
                    <p:blipFill>
                      <a:blip r:embed="rId20"/>
                      <a:stretch>
                        <a:fillRect/>
                      </a:stretch>
                    </p:blipFill>
                    <p:spPr>
                      <a:xfrm>
                        <a:off x="5737067" y="5630114"/>
                        <a:ext cx="513452" cy="277542"/>
                      </a:xfrm>
                      <a:prstGeom prst="rect">
                        <a:avLst/>
                      </a:prstGeom>
                    </p:spPr>
                  </p:pic>
                </p:oleObj>
              </mc:Fallback>
            </mc:AlternateContent>
          </a:graphicData>
        </a:graphic>
      </p:graphicFrame>
    </p:spTree>
    <p:extLst>
      <p:ext uri="{BB962C8B-B14F-4D97-AF65-F5344CB8AC3E}">
        <p14:creationId xmlns:p14="http://schemas.microsoft.com/office/powerpoint/2010/main" val="3327408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23" name="直接连接符 22"/>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4933648" y="0"/>
            <a:ext cx="1666001" cy="79200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绪论背景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研究思路</a:t>
            </a:r>
          </a:p>
        </p:txBody>
      </p:sp>
      <p:sp>
        <p:nvSpPr>
          <p:cNvPr id="28" name="TextBox 9"/>
          <p:cNvSpPr txBox="1"/>
          <p:nvPr/>
        </p:nvSpPr>
        <p:spPr>
          <a:xfrm>
            <a:off x="6778549"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实验</a:t>
            </a:r>
          </a:p>
        </p:txBody>
      </p:sp>
      <p:sp>
        <p:nvSpPr>
          <p:cNvPr id="29" name="TextBox 10"/>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研究成果</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论文总结</a:t>
            </a:r>
          </a:p>
        </p:txBody>
      </p:sp>
      <p:cxnSp>
        <p:nvCxnSpPr>
          <p:cNvPr id="31" name="直接连接符 3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6490" y="118033"/>
            <a:ext cx="1967014" cy="522403"/>
          </a:xfrm>
          <a:prstGeom prst="rect">
            <a:avLst/>
          </a:prstGeom>
        </p:spPr>
      </p:pic>
      <p:sp>
        <p:nvSpPr>
          <p:cNvPr id="35" name="TextBox 6"/>
          <p:cNvSpPr txBox="1"/>
          <p:nvPr/>
        </p:nvSpPr>
        <p:spPr>
          <a:xfrm>
            <a:off x="534880" y="1082735"/>
            <a:ext cx="3512069" cy="589380"/>
          </a:xfrm>
          <a:prstGeom prst="rect">
            <a:avLst/>
          </a:prstGeom>
          <a:noFill/>
        </p:spPr>
        <p:txBody>
          <a:bodyPr wrap="square" lIns="0" tIns="48000" rIns="0" bIns="48000" rtlCol="0">
            <a:spAutoFit/>
          </a:bodyPr>
          <a:lstStyle/>
          <a:p>
            <a:r>
              <a:rPr lang="en-US" altLang="zh-CN" sz="3200" b="1" dirty="0">
                <a:solidFill>
                  <a:srgbClr val="004EA2"/>
                </a:solidFill>
                <a:latin typeface="微软雅黑" panose="020B0503020204020204" pitchFamily="34" charset="-122"/>
                <a:ea typeface="微软雅黑" panose="020B0503020204020204" pitchFamily="34" charset="-122"/>
              </a:rPr>
              <a:t>2.1 </a:t>
            </a:r>
            <a:r>
              <a:rPr lang="zh-CN" altLang="en-US" sz="3200" b="1" dirty="0">
                <a:solidFill>
                  <a:srgbClr val="004EA2"/>
                </a:solidFill>
                <a:latin typeface="微软雅黑" panose="020B0503020204020204" pitchFamily="34" charset="-122"/>
                <a:ea typeface="微软雅黑" panose="020B0503020204020204" pitchFamily="34" charset="-122"/>
              </a:rPr>
              <a:t>研究思路概述</a:t>
            </a: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88" name="组合 87"/>
          <p:cNvGrpSpPr/>
          <p:nvPr/>
        </p:nvGrpSpPr>
        <p:grpSpPr>
          <a:xfrm>
            <a:off x="2290914" y="1672115"/>
            <a:ext cx="7187495" cy="1526187"/>
            <a:chOff x="705043" y="2252831"/>
            <a:chExt cx="6574297" cy="1526187"/>
          </a:xfrm>
        </p:grpSpPr>
        <p:sp>
          <p:nvSpPr>
            <p:cNvPr id="89" name="学论网-专注原创-www.xuelun.me"/>
            <p:cNvSpPr/>
            <p:nvPr/>
          </p:nvSpPr>
          <p:spPr>
            <a:xfrm>
              <a:off x="741043" y="2252831"/>
              <a:ext cx="6538297" cy="1526187"/>
            </a:xfrm>
            <a:prstGeom prst="rect">
              <a:avLst/>
            </a:prstGeom>
          </p:spPr>
          <p:txBody>
            <a:bodyPr wrap="square">
              <a:spAutoFit/>
            </a:bodyPr>
            <a:lstStyle/>
            <a:p>
              <a:pPr>
                <a:lnSpc>
                  <a:spcPct val="150000"/>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如图</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3</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所示，</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Dual-LSTM</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框架包括三个阶段，即数据准备阶段，训练阶段和测试阶段。如图</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3</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的流程图所示，一旦准备好数据，第一步就是基于</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LSTM1</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的多传感器数据检测每个单元的不确定变化点。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LSTM1</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的网络结构如图</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5</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所示。</a:t>
              </a:r>
            </a:p>
          </p:txBody>
        </p:sp>
        <p:sp>
          <p:nvSpPr>
            <p:cNvPr id="90" name="学论网-专注原创-www.xuelun.me"/>
            <p:cNvSpPr/>
            <p:nvPr/>
          </p:nvSpPr>
          <p:spPr>
            <a:xfrm>
              <a:off x="705043" y="2384419"/>
              <a:ext cx="72000" cy="972000"/>
            </a:xfrm>
            <a:prstGeom prst="rect">
              <a:avLst/>
            </a:prstGeom>
            <a:solidFill>
              <a:srgbClr val="004EA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pic>
        <p:nvPicPr>
          <p:cNvPr id="2" name="图片 1">
            <a:extLst>
              <a:ext uri="{FF2B5EF4-FFF2-40B4-BE49-F238E27FC236}">
                <a16:creationId xmlns:a16="http://schemas.microsoft.com/office/drawing/2014/main" id="{BFEA2BFC-4372-43EE-A471-9B9ACC91E2D0}"/>
              </a:ext>
            </a:extLst>
          </p:cNvPr>
          <p:cNvPicPr>
            <a:picLocks noChangeAspect="1"/>
          </p:cNvPicPr>
          <p:nvPr/>
        </p:nvPicPr>
        <p:blipFill>
          <a:blip r:embed="rId4"/>
          <a:stretch>
            <a:fillRect/>
          </a:stretch>
        </p:blipFill>
        <p:spPr>
          <a:xfrm>
            <a:off x="1371600" y="2959037"/>
            <a:ext cx="9619129" cy="378093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23" name="直接连接符 22"/>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4933648" y="0"/>
            <a:ext cx="1666001" cy="79200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绪论背景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研究思路</a:t>
            </a:r>
          </a:p>
        </p:txBody>
      </p:sp>
      <p:sp>
        <p:nvSpPr>
          <p:cNvPr id="28" name="TextBox 9"/>
          <p:cNvSpPr txBox="1"/>
          <p:nvPr/>
        </p:nvSpPr>
        <p:spPr>
          <a:xfrm>
            <a:off x="6778549"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实验</a:t>
            </a:r>
          </a:p>
        </p:txBody>
      </p:sp>
      <p:sp>
        <p:nvSpPr>
          <p:cNvPr id="29" name="TextBox 10"/>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研究成果</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论文总结</a:t>
            </a:r>
          </a:p>
        </p:txBody>
      </p:sp>
      <p:cxnSp>
        <p:nvCxnSpPr>
          <p:cNvPr id="31" name="直接连接符 3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6490" y="118033"/>
            <a:ext cx="1967014" cy="522403"/>
          </a:xfrm>
          <a:prstGeom prst="rect">
            <a:avLst/>
          </a:prstGeom>
        </p:spPr>
      </p:pic>
      <p:sp>
        <p:nvSpPr>
          <p:cNvPr id="35" name="TextBox 6"/>
          <p:cNvSpPr txBox="1"/>
          <p:nvPr/>
        </p:nvSpPr>
        <p:spPr>
          <a:xfrm>
            <a:off x="534878" y="1082735"/>
            <a:ext cx="8636015" cy="589380"/>
          </a:xfrm>
          <a:prstGeom prst="rect">
            <a:avLst/>
          </a:prstGeom>
          <a:noFill/>
        </p:spPr>
        <p:txBody>
          <a:bodyPr wrap="square" lIns="0" tIns="48000" rIns="0" bIns="48000" rtlCol="0">
            <a:spAutoFit/>
          </a:bodyPr>
          <a:lstStyle/>
          <a:p>
            <a:r>
              <a:rPr lang="en-US" altLang="zh-CN" sz="3200" b="1" dirty="0">
                <a:solidFill>
                  <a:srgbClr val="004EA2"/>
                </a:solidFill>
                <a:latin typeface="微软雅黑" panose="020B0503020204020204" pitchFamily="34" charset="-122"/>
                <a:ea typeface="微软雅黑" panose="020B0503020204020204" pitchFamily="34" charset="-122"/>
              </a:rPr>
              <a:t>2.1 </a:t>
            </a:r>
            <a:r>
              <a:rPr lang="zh-CN" altLang="en-US" sz="3200" b="1" dirty="0">
                <a:solidFill>
                  <a:srgbClr val="004EA2"/>
                </a:solidFill>
                <a:latin typeface="微软雅黑" panose="020B0503020204020204" pitchFamily="34" charset="-122"/>
                <a:ea typeface="微软雅黑" panose="020B0503020204020204" pitchFamily="34" charset="-122"/>
              </a:rPr>
              <a:t>研究思路概述</a:t>
            </a:r>
            <a:r>
              <a:rPr lang="en-US" altLang="zh-CN" sz="3200" b="1" dirty="0">
                <a:solidFill>
                  <a:srgbClr val="004EA2"/>
                </a:solidFill>
                <a:latin typeface="微软雅黑" panose="020B0503020204020204" pitchFamily="34" charset="-122"/>
                <a:ea typeface="微软雅黑" panose="020B0503020204020204" pitchFamily="34" charset="-122"/>
              </a:rPr>
              <a:t>——</a:t>
            </a:r>
            <a:r>
              <a:rPr lang="zh-CN" altLang="en-US" sz="3200" b="1" dirty="0">
                <a:solidFill>
                  <a:srgbClr val="004EA2"/>
                </a:solidFill>
                <a:latin typeface="微软雅黑" panose="020B0503020204020204" pitchFamily="34" charset="-122"/>
                <a:ea typeface="微软雅黑" panose="020B0503020204020204" pitchFamily="34" charset="-122"/>
              </a:rPr>
              <a:t>用于变点检测的</a:t>
            </a:r>
            <a:r>
              <a:rPr lang="en-US" altLang="zh-CN" sz="3200" b="1" dirty="0">
                <a:solidFill>
                  <a:srgbClr val="004EA2"/>
                </a:solidFill>
                <a:latin typeface="微软雅黑" panose="020B0503020204020204" pitchFamily="34" charset="-122"/>
                <a:ea typeface="微软雅黑" panose="020B0503020204020204" pitchFamily="34" charset="-122"/>
              </a:rPr>
              <a:t>LSTM1</a:t>
            </a:r>
            <a:endParaRPr lang="zh-CN" altLang="en-US" sz="3200" b="1" dirty="0">
              <a:solidFill>
                <a:srgbClr val="004EA2"/>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a16="http://schemas.microsoft.com/office/drawing/2014/main" id="{2D507327-316D-4C7D-90F7-D2C7070288F0}"/>
              </a:ext>
            </a:extLst>
          </p:cNvPr>
          <p:cNvSpPr/>
          <p:nvPr/>
        </p:nvSpPr>
        <p:spPr>
          <a:xfrm>
            <a:off x="2330823" y="2857484"/>
            <a:ext cx="7032422" cy="1477328"/>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在实践中，通常会看到发动机单元在正常运行水平下启动，并在不确定的变化点开始退化。在变化点之前预测</a:t>
            </a:r>
            <a:r>
              <a:rPr lang="en-US" altLang="zh-CN" dirty="0">
                <a:latin typeface="微软雅黑" panose="020B0503020204020204" pitchFamily="34" charset="-122"/>
                <a:ea typeface="微软雅黑" panose="020B0503020204020204" pitchFamily="34" charset="-122"/>
              </a:rPr>
              <a:t>RUL</a:t>
            </a:r>
            <a:r>
              <a:rPr lang="zh-CN" altLang="en-US" dirty="0">
                <a:latin typeface="微软雅黑" panose="020B0503020204020204" pitchFamily="34" charset="-122"/>
                <a:ea typeface="微软雅黑" panose="020B0503020204020204" pitchFamily="34" charset="-122"/>
              </a:rPr>
              <a:t>是不合理的，因为在此期间退化可以忽略不计。另外，在变化点之前收集的传感器信号提供了有关退化过程的非常有限的信息。因此，有必要检测变化点，并且主要关注超出该变化点的退化过程。</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64540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23" name="直接连接符 22"/>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4933648" y="0"/>
            <a:ext cx="1666001" cy="79200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绪论背景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研究思路</a:t>
            </a:r>
          </a:p>
        </p:txBody>
      </p:sp>
      <p:sp>
        <p:nvSpPr>
          <p:cNvPr id="28" name="TextBox 9"/>
          <p:cNvSpPr txBox="1"/>
          <p:nvPr/>
        </p:nvSpPr>
        <p:spPr>
          <a:xfrm>
            <a:off x="6778549"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实验</a:t>
            </a:r>
          </a:p>
        </p:txBody>
      </p:sp>
      <p:sp>
        <p:nvSpPr>
          <p:cNvPr id="29" name="TextBox 10"/>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研究成果</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论文总结</a:t>
            </a:r>
          </a:p>
        </p:txBody>
      </p:sp>
      <p:cxnSp>
        <p:nvCxnSpPr>
          <p:cNvPr id="31" name="直接连接符 3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6490" y="118033"/>
            <a:ext cx="1967014" cy="522403"/>
          </a:xfrm>
          <a:prstGeom prst="rect">
            <a:avLst/>
          </a:prstGeom>
        </p:spPr>
      </p:pic>
      <p:sp>
        <p:nvSpPr>
          <p:cNvPr id="35" name="TextBox 6"/>
          <p:cNvSpPr txBox="1"/>
          <p:nvPr/>
        </p:nvSpPr>
        <p:spPr>
          <a:xfrm>
            <a:off x="534880" y="1082735"/>
            <a:ext cx="8492579" cy="589380"/>
          </a:xfrm>
          <a:prstGeom prst="rect">
            <a:avLst/>
          </a:prstGeom>
          <a:noFill/>
        </p:spPr>
        <p:txBody>
          <a:bodyPr wrap="square" lIns="0" tIns="48000" rIns="0" bIns="48000" rtlCol="0">
            <a:spAutoFit/>
          </a:bodyPr>
          <a:lstStyle/>
          <a:p>
            <a:r>
              <a:rPr lang="en-US" altLang="zh-CN" sz="3200" b="1" dirty="0">
                <a:solidFill>
                  <a:srgbClr val="004EA2"/>
                </a:solidFill>
                <a:latin typeface="微软雅黑" panose="020B0503020204020204" pitchFamily="34" charset="-122"/>
                <a:ea typeface="微软雅黑" panose="020B0503020204020204" pitchFamily="34" charset="-122"/>
              </a:rPr>
              <a:t>2.1 </a:t>
            </a:r>
            <a:r>
              <a:rPr lang="zh-CN" altLang="en-US" sz="3200" b="1" dirty="0">
                <a:solidFill>
                  <a:srgbClr val="004EA2"/>
                </a:solidFill>
                <a:latin typeface="微软雅黑" panose="020B0503020204020204" pitchFamily="34" charset="-122"/>
                <a:ea typeface="微软雅黑" panose="020B0503020204020204" pitchFamily="34" charset="-122"/>
              </a:rPr>
              <a:t>研究思路概述</a:t>
            </a:r>
            <a:r>
              <a:rPr lang="en-US" altLang="zh-CN" sz="3200" b="1" dirty="0">
                <a:solidFill>
                  <a:srgbClr val="004EA2"/>
                </a:solidFill>
                <a:latin typeface="微软雅黑" panose="020B0503020204020204" pitchFamily="34" charset="-122"/>
                <a:ea typeface="微软雅黑" panose="020B0503020204020204" pitchFamily="34" charset="-122"/>
              </a:rPr>
              <a:t>——</a:t>
            </a:r>
            <a:r>
              <a:rPr lang="zh-CN" altLang="en-US" sz="3200" b="1" dirty="0">
                <a:solidFill>
                  <a:srgbClr val="004EA2"/>
                </a:solidFill>
                <a:latin typeface="微软雅黑" panose="020B0503020204020204" pitchFamily="34" charset="-122"/>
                <a:ea typeface="微软雅黑" panose="020B0503020204020204" pitchFamily="34" charset="-122"/>
              </a:rPr>
              <a:t>用于变点检测的</a:t>
            </a:r>
            <a:r>
              <a:rPr lang="en-US" altLang="zh-CN" sz="3200" b="1" dirty="0">
                <a:solidFill>
                  <a:srgbClr val="004EA2"/>
                </a:solidFill>
                <a:latin typeface="微软雅黑" panose="020B0503020204020204" pitchFamily="34" charset="-122"/>
                <a:ea typeface="微软雅黑" panose="020B0503020204020204" pitchFamily="34" charset="-122"/>
              </a:rPr>
              <a:t>LSTM1</a:t>
            </a: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88" name="组合 87"/>
          <p:cNvGrpSpPr/>
          <p:nvPr/>
        </p:nvGrpSpPr>
        <p:grpSpPr>
          <a:xfrm>
            <a:off x="2111243" y="1808481"/>
            <a:ext cx="6727956" cy="998992"/>
            <a:chOff x="551384" y="2224348"/>
            <a:chExt cx="6727956" cy="998992"/>
          </a:xfrm>
        </p:grpSpPr>
        <p:sp>
          <p:nvSpPr>
            <p:cNvPr id="89" name="学论网-专注原创-www.xuelun.me"/>
            <p:cNvSpPr/>
            <p:nvPr/>
          </p:nvSpPr>
          <p:spPr>
            <a:xfrm>
              <a:off x="741043" y="2224348"/>
              <a:ext cx="6538297" cy="787523"/>
            </a:xfrm>
            <a:prstGeom prst="rect">
              <a:avLst/>
            </a:prstGeom>
          </p:spPr>
          <p:txBody>
            <a:bodyPr wrap="square">
              <a:spAutoFit/>
            </a:bodyPr>
            <a:lstStyle/>
            <a:p>
              <a:pPr>
                <a:lnSpc>
                  <a:spcPct val="150000"/>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如图</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3</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的流程图所示，一旦准备好数据，第一步就是基于</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LSTM1</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的多传感器数据检测每个单元的不确定变化点。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LSTM1</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的网络结构如图</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5</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所示。</a:t>
              </a:r>
            </a:p>
          </p:txBody>
        </p:sp>
        <p:sp>
          <p:nvSpPr>
            <p:cNvPr id="90" name="学论网-专注原创-www.xuelun.me"/>
            <p:cNvSpPr/>
            <p:nvPr/>
          </p:nvSpPr>
          <p:spPr>
            <a:xfrm>
              <a:off x="551384" y="2251340"/>
              <a:ext cx="72000" cy="972000"/>
            </a:xfrm>
            <a:prstGeom prst="rect">
              <a:avLst/>
            </a:prstGeom>
            <a:solidFill>
              <a:srgbClr val="004EA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pic>
        <p:nvPicPr>
          <p:cNvPr id="3" name="图片 2">
            <a:extLst>
              <a:ext uri="{FF2B5EF4-FFF2-40B4-BE49-F238E27FC236}">
                <a16:creationId xmlns:a16="http://schemas.microsoft.com/office/drawing/2014/main" id="{2DCB687F-E0B6-4FE9-BC1B-CBF7C1E2E0D1}"/>
              </a:ext>
            </a:extLst>
          </p:cNvPr>
          <p:cNvPicPr>
            <a:picLocks noChangeAspect="1"/>
          </p:cNvPicPr>
          <p:nvPr/>
        </p:nvPicPr>
        <p:blipFill>
          <a:blip r:embed="rId4"/>
          <a:stretch>
            <a:fillRect/>
          </a:stretch>
        </p:blipFill>
        <p:spPr>
          <a:xfrm>
            <a:off x="1114725" y="3257903"/>
            <a:ext cx="9725716" cy="2900849"/>
          </a:xfrm>
          <a:prstGeom prst="rect">
            <a:avLst/>
          </a:prstGeom>
        </p:spPr>
      </p:pic>
    </p:spTree>
    <p:extLst>
      <p:ext uri="{BB962C8B-B14F-4D97-AF65-F5344CB8AC3E}">
        <p14:creationId xmlns:p14="http://schemas.microsoft.com/office/powerpoint/2010/main" val="2636879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Other"/>
  <p:tag name="MH_ORDER" val="8"/>
</p:tagLst>
</file>

<file path=ppt/tags/tag2.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Other"/>
  <p:tag name="MH_ORDER" val="8"/>
</p:tagLst>
</file>

<file path=ppt/tags/tag3.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Other"/>
  <p:tag name="MH_ORDER" val="8"/>
</p:tagLst>
</file>

<file path=ppt/tags/tag4.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Other"/>
  <p:tag name="MH_ORDER" val="8"/>
</p:tagLst>
</file>

<file path=ppt/theme/theme1.xml><?xml version="1.0" encoding="utf-8"?>
<a:theme xmlns:a="http://schemas.openxmlformats.org/drawingml/2006/main" name="Office 主题​​">
  <a:themeElements>
    <a:clrScheme name="蓝绿色">
      <a:dk1>
        <a:sysClr val="windowText" lastClr="000000"/>
      </a:dk1>
      <a:lt1>
        <a:sysClr val="window" lastClr="CCE8C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811</TotalTime>
  <Words>1069</Words>
  <Application>Microsoft Office PowerPoint</Application>
  <PresentationFormat>宽屏</PresentationFormat>
  <Paragraphs>128</Paragraphs>
  <Slides>13</Slides>
  <Notes>13</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13</vt:i4>
      </vt:variant>
    </vt:vector>
  </HeadingPairs>
  <TitlesOfParts>
    <vt:vector size="20" baseType="lpstr">
      <vt:lpstr>Impact MT Std</vt:lpstr>
      <vt:lpstr>等线</vt:lpstr>
      <vt:lpstr>等线 Light</vt:lpstr>
      <vt:lpstr>微软雅黑</vt:lpstr>
      <vt:lpstr>Arial</vt: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情缘素材：https://haosc.taobao.com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宋星宇</dc:creator>
  <cp:lastModifiedBy>Forever杨</cp:lastModifiedBy>
  <cp:revision>178</cp:revision>
  <dcterms:created xsi:type="dcterms:W3CDTF">2016-11-24T09:20:00Z</dcterms:created>
  <dcterms:modified xsi:type="dcterms:W3CDTF">2020-12-10T02:21:39Z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