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4" r:id="rId6"/>
    <p:sldId id="260" r:id="rId7"/>
    <p:sldId id="292" r:id="rId8"/>
    <p:sldId id="265" r:id="rId9"/>
    <p:sldId id="266" r:id="rId10"/>
    <p:sldId id="301" r:id="rId11"/>
    <p:sldId id="271" r:id="rId12"/>
    <p:sldId id="272" r:id="rId13"/>
    <p:sldId id="29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63" autoAdjust="0"/>
  </p:normalViewPr>
  <p:slideViewPr>
    <p:cSldViewPr snapToGrid="0">
      <p:cViewPr varScale="1">
        <p:scale>
          <a:sx n="103" d="100"/>
          <a:sy n="103" d="100"/>
        </p:scale>
        <p:origin x="22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15" name="文本框 14"/>
          <p:cNvSpPr txBox="1"/>
          <p:nvPr/>
        </p:nvSpPr>
        <p:spPr>
          <a:xfrm>
            <a:off x="1856740" y="2769870"/>
            <a:ext cx="9383395" cy="1014730"/>
          </a:xfrm>
          <a:prstGeom prst="rect">
            <a:avLst/>
          </a:prstGeom>
          <a:noFill/>
        </p:spPr>
        <p:txBody>
          <a:bodyPr wrap="square" rtlCol="0">
            <a:spAutoFit/>
          </a:bodyPr>
          <a:lstStyle/>
          <a:p>
            <a:pPr algn="ctr"/>
            <a:r>
              <a:rPr lang="zh-CN" altLang="en-US" sz="3000" b="1" dirty="0">
                <a:solidFill>
                  <a:schemeClr val="bg1">
                    <a:lumMod val="95000"/>
                  </a:schemeClr>
                </a:solidFill>
                <a:latin typeface="微软雅黑" panose="020B0503020204020204" pitchFamily="34" charset="-122"/>
                <a:ea typeface="微软雅黑" panose="020B0503020204020204" pitchFamily="34" charset="-122"/>
              </a:rPr>
              <a:t>一个用于可视化世界的数据库管理系统</a:t>
            </a:r>
            <a:endParaRPr lang="en-US" altLang="zh-CN" sz="3000" b="1" dirty="0">
              <a:solidFill>
                <a:schemeClr val="bg1">
                  <a:lumMod val="95000"/>
                </a:schemeClr>
              </a:solidFill>
              <a:latin typeface="微软雅黑" panose="020B0503020204020204" pitchFamily="34" charset="-122"/>
              <a:ea typeface="微软雅黑" panose="020B0503020204020204" pitchFamily="34" charset="-122"/>
            </a:endParaRPr>
          </a:p>
          <a:p>
            <a:pPr algn="ctr"/>
            <a:endParaRPr lang="en-US" altLang="zh-CN" sz="30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0235" y="517405"/>
            <a:ext cx="4226054" cy="1122364"/>
          </a:xfrm>
          <a:prstGeom prst="rect">
            <a:avLst/>
          </a:prstGeom>
        </p:spPr>
      </p:pic>
      <p:sp>
        <p:nvSpPr>
          <p:cNvPr id="13" name="TextBox 6"/>
          <p:cNvSpPr txBox="1"/>
          <p:nvPr/>
        </p:nvSpPr>
        <p:spPr>
          <a:xfrm>
            <a:off x="5240156" y="5942556"/>
            <a:ext cx="1705610" cy="397510"/>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姓名：高云</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帆</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557145" y="3723005"/>
            <a:ext cx="9244330" cy="521970"/>
          </a:xfrm>
          <a:prstGeom prst="rect">
            <a:avLst/>
          </a:prstGeom>
          <a:noFill/>
        </p:spPr>
        <p:txBody>
          <a:bodyPr wrap="square" rtlCol="0">
            <a:spAutoFit/>
          </a:bodyPr>
          <a:p>
            <a:r>
              <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英文：VisualWorldDB: A DBMS for the Visual World</a:t>
            </a:r>
            <a:endPar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587375"/>
          </a:xfrm>
          <a:prstGeom prst="rect">
            <a:avLst/>
          </a:prstGeom>
          <a:noFill/>
        </p:spPr>
        <p:txBody>
          <a:bodyPr wrap="square" lIns="0" tIns="48000" rIns="0" bIns="48000" rtlCol="0">
            <a:spAutoFit/>
          </a:bodyPr>
          <a:lstStyle/>
          <a:p>
            <a:pPr algn="ctr"/>
            <a:r>
              <a:rPr lang="en-US" altLang="zh-CN" sz="1600" b="1" dirty="0">
                <a:sym typeface="+mn-ea"/>
              </a:rPr>
              <a:t>VisualWorldDB</a:t>
            </a:r>
            <a:r>
              <a:rPr lang="zh-CN" altLang="en-US" sz="1600" b="1" dirty="0">
                <a:sym typeface="+mn-ea"/>
              </a:rPr>
              <a:t>的产生</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0995"/>
          </a:xfrm>
          <a:prstGeom prst="rect">
            <a:avLst/>
          </a:prstGeom>
          <a:noFill/>
        </p:spPr>
        <p:txBody>
          <a:bodyPr wrap="square" lIns="0" tIns="48000" rIns="0" bIns="48000" rtlCol="0">
            <a:spAutoFit/>
          </a:bodyPr>
          <a:lstStyle/>
          <a:p>
            <a:pPr algn="ctr"/>
            <a:r>
              <a:rPr lang="en-US" altLang="zh-CN" sz="16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VWDB</a:t>
            </a:r>
            <a:r>
              <a:rPr lang="zh-CN" altLang="en-US" sz="16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的设计</a:t>
            </a:r>
            <a:endParaRPr lang="zh-CN" altLang="en-US" sz="16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结论</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文本框 115"/>
          <p:cNvSpPr txBox="1"/>
          <p:nvPr/>
        </p:nvSpPr>
        <p:spPr>
          <a:xfrm>
            <a:off x="895985" y="1985010"/>
            <a:ext cx="10399395" cy="2271395"/>
          </a:xfrm>
          <a:prstGeom prst="rect">
            <a:avLst/>
          </a:prstGeom>
          <a:noFill/>
        </p:spPr>
        <p:txBody>
          <a:bodyPr wrap="square" lIns="115203" tIns="57601" rIns="115203" bIns="57601">
            <a:spAutoFit/>
          </a:bodyPr>
          <a:lstStyle/>
          <a:p>
            <a:pPr marL="342900" lvl="0" indent="-342900" algn="l">
              <a:lnSpc>
                <a:spcPct val="150000"/>
              </a:lnSpc>
              <a:buFont typeface="Arial" panose="020B0604020202020204" pitchFamily="34" charset="0"/>
              <a:buChar char="•"/>
              <a:defRPr/>
            </a:pP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VisualWorldDB</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这样一个</a:t>
            </a:r>
            <a:r>
              <a:rPr lang="zh-CN" altLang="en-US" sz="1865"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新的数据库管理系统</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能够有效的支持</a:t>
            </a:r>
            <a:r>
              <a:rPr lang="zh-CN" altLang="en-US" sz="1865"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可视化世界应用程序</a:t>
            </a:r>
            <a:r>
              <a:rPr lang="en-US" altLang="zh-CN" sz="1865"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VWAs)</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该应用程序在现实或虚拟世界中以许</a:t>
            </a:r>
            <a:r>
              <a:rPr lang="en-US" altLang="zh-CN" sz="1865"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多视频视角</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来操作</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运行。VWDB允许开发人员建模高级对象，快速识别这些对象与底层视频</a:t>
            </a:r>
            <a:r>
              <a:rPr lang="en-US" altLang="zh-CN" sz="1865"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数据之间的关系</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，并提取世界的新视角。</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a:p>
            <a:pPr marL="342900" lvl="0" indent="-342900" algn="l">
              <a:lnSpc>
                <a:spcPct val="150000"/>
              </a:lnSpc>
              <a:buFont typeface="Arial" panose="020B0604020202020204" pitchFamily="34" charset="0"/>
              <a:buChar char="•"/>
              <a:defRPr/>
            </a:pP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其中的不足：</a:t>
            </a:r>
            <a:r>
              <a:rPr lang="zh-CN" altLang="en-US" sz="1865" dirty="0">
                <a:solidFill>
                  <a:prstClr val="black">
                    <a:lumMod val="85000"/>
                    <a:lumOff val="15000"/>
                  </a:prstClr>
                </a:solidFill>
                <a:latin typeface="微软雅黑" panose="020B0503020204020204" pitchFamily="34" charset="-122"/>
                <a:ea typeface="微软雅黑" panose="020B0503020204020204" pitchFamily="34" charset="-122"/>
              </a:rPr>
              <a:t>查询性能扔需进一步优化，</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随着存储系统的发展，将探索使用其他压缩感知技术，如增量优化、新的物理转换和重组方法来进一步</a:t>
            </a:r>
            <a:r>
              <a:rPr lang="en-US" altLang="zh-CN" sz="1865"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提高查询性能</a:t>
            </a:r>
            <a:r>
              <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rPr>
              <a:t>。</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7" name="TextBox 6"/>
          <p:cNvSpPr txBox="1"/>
          <p:nvPr/>
        </p:nvSpPr>
        <p:spPr>
          <a:xfrm>
            <a:off x="534880" y="1071030"/>
            <a:ext cx="3512069"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3 </a:t>
            </a:r>
            <a:r>
              <a:rPr lang="zh-CN" altLang="en-US" sz="3200" b="1" dirty="0">
                <a:solidFill>
                  <a:srgbClr val="004EA2"/>
                </a:solidFill>
                <a:latin typeface="微软雅黑" panose="020B0503020204020204" pitchFamily="34" charset="-122"/>
                <a:ea typeface="微软雅黑" panose="020B0503020204020204" pitchFamily="34" charset="-122"/>
              </a:rPr>
              <a:t>结论</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6805"/>
          </a:xfrm>
          <a:prstGeom prst="rect">
            <a:avLst/>
          </a:prstGeom>
          <a:noFill/>
        </p:spPr>
        <p:txBody>
          <a:bodyPr wrap="square" rtlCol="0">
            <a:spAutoFit/>
          </a:bodyPr>
          <a:lstStyle/>
          <a:p>
            <a:pPr algn="ctr"/>
            <a:r>
              <a:rPr lang="zh-CN" altLang="en-US" sz="6600" b="1" dirty="0">
                <a:solidFill>
                  <a:schemeClr val="bg1">
                    <a:lumMod val="95000"/>
                  </a:schemeClr>
                </a:solidFill>
                <a:latin typeface="微软雅黑" panose="020B0503020204020204" pitchFamily="34" charset="-122"/>
                <a:ea typeface="微软雅黑" panose="020B0503020204020204" pitchFamily="34" charset="-122"/>
              </a:rPr>
              <a:t>多谢观看</a:t>
            </a:r>
            <a:endParaRPr lang="zh-CN" altLang="en-US" sz="66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2973" y="534642"/>
            <a:ext cx="4226054" cy="11223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5175949" y="1305502"/>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415" y="1196975"/>
            <a:ext cx="3994785" cy="793750"/>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VisualWorldDB</a:t>
            </a:r>
            <a:r>
              <a:rPr lang="zh-CN" altLang="en-US" sz="2400" b="1" dirty="0"/>
              <a:t>的产生</a:t>
            </a:r>
            <a:endParaRPr lang="zh-CN" altLang="en-US" sz="2400" b="1" dirty="0"/>
          </a:p>
        </p:txBody>
      </p:sp>
      <p:sp>
        <p:nvSpPr>
          <p:cNvPr id="60" name="圆角矩形 59"/>
          <p:cNvSpPr/>
          <p:nvPr/>
        </p:nvSpPr>
        <p:spPr>
          <a:xfrm>
            <a:off x="6495415" y="2561590"/>
            <a:ext cx="3994785" cy="738505"/>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VWDB</a:t>
            </a:r>
            <a:r>
              <a:rPr lang="zh-CN" altLang="en-US" sz="2400" b="1" dirty="0"/>
              <a:t>的设计</a:t>
            </a:r>
            <a:endParaRPr lang="zh-CN" altLang="en-US" sz="2400" b="1" dirty="0"/>
          </a:p>
        </p:txBody>
      </p:sp>
      <p:sp>
        <p:nvSpPr>
          <p:cNvPr id="61" name="圆角矩形 60"/>
          <p:cNvSpPr/>
          <p:nvPr/>
        </p:nvSpPr>
        <p:spPr>
          <a:xfrm>
            <a:off x="6495415" y="3975100"/>
            <a:ext cx="3994785" cy="705485"/>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结论</a:t>
            </a:r>
            <a:endParaRPr lang="zh-CN" altLang="en-US" sz="2400" b="1" dirty="0"/>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
        <p:nvSpPr>
          <p:cNvPr id="18" name="矩形: 圆角 17"/>
          <p:cNvSpPr/>
          <p:nvPr/>
        </p:nvSpPr>
        <p:spPr>
          <a:xfrm>
            <a:off x="5175949" y="2634105"/>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p:cNvSpPr/>
          <p:nvPr/>
        </p:nvSpPr>
        <p:spPr>
          <a:xfrm>
            <a:off x="5175949" y="403954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Part.1</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1322070"/>
          </a:xfrm>
          <a:prstGeom prst="rect">
            <a:avLst/>
          </a:prstGeom>
          <a:noFill/>
          <a:ln>
            <a:noFill/>
          </a:ln>
        </p:spPr>
        <p:txBody>
          <a:bodyPr wrap="square" rtlCol="0">
            <a:spAutoFit/>
          </a:bodyPr>
          <a:lstStyle/>
          <a:p>
            <a:pPr algn="ctr"/>
            <a:r>
              <a:rPr lang="en-US" altLang="zh-CN" sz="4000" b="1" dirty="0">
                <a:sym typeface="+mn-ea"/>
              </a:rPr>
              <a:t>VisualWorldDB</a:t>
            </a:r>
            <a:r>
              <a:rPr lang="zh-CN" altLang="en-US" sz="4000" b="1" dirty="0">
                <a:sym typeface="+mn-ea"/>
              </a:rPr>
              <a:t>的产生</a:t>
            </a:r>
            <a:endParaRPr lang="zh-CN" altLang="en-US" sz="4000" b="1" dirty="0"/>
          </a:p>
          <a:p>
            <a:pPr algn="ct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VWDB</a:t>
            </a:r>
            <a:r>
              <a:rPr lang="zh-CN" altLang="en-US" sz="1600" b="1" dirty="0">
                <a:solidFill>
                  <a:schemeClr val="bg1"/>
                </a:solidFill>
                <a:latin typeface="微软雅黑" panose="020B0503020204020204" pitchFamily="34" charset="-122"/>
                <a:ea typeface="微软雅黑" panose="020B0503020204020204" pitchFamily="34" charset="-122"/>
              </a:rPr>
              <a:t>的产生</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VWDB</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的设计</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40" y="1115695"/>
            <a:ext cx="3906520"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1.1 VWDB</a:t>
            </a:r>
            <a:r>
              <a:rPr lang="zh-CN" altLang="en-US" sz="3200" b="1" dirty="0">
                <a:solidFill>
                  <a:srgbClr val="004EA2"/>
                </a:solidFill>
                <a:latin typeface="微软雅黑" panose="020B0503020204020204" pitchFamily="34" charset="-122"/>
                <a:ea typeface="微软雅黑" panose="020B0503020204020204" pitchFamily="34" charset="-122"/>
              </a:rPr>
              <a:t>的产生</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99490" y="2066290"/>
            <a:ext cx="9958705" cy="4246245"/>
          </a:xfrm>
          <a:prstGeom prst="rect">
            <a:avLst/>
          </a:prstGeom>
          <a:noFill/>
        </p:spPr>
        <p:txBody>
          <a:bodyPr wrap="square" rtlCol="0">
            <a:spAutoFit/>
          </a:bodyPr>
          <a:p>
            <a:pPr marL="285750" indent="-285750">
              <a:buFont typeface="Arial" panose="020B0604020202020204" pitchFamily="34" charset="0"/>
              <a:buChar char="•"/>
            </a:pPr>
            <a:r>
              <a:rPr lang="zh-CN" altLang="en-US"/>
              <a:t>由于摄像机的普及、机器学习和图形硬件的进步以及面向视频的新应用(如虚拟现实、自动驾驶、监控网络、自适应流媒体)的出现，使得</a:t>
            </a:r>
            <a:r>
              <a:rPr lang="zh-CN" altLang="en-US"/>
              <a:t>视频数据管理最近重新成为一个活跃的研究领域。新的面向</a:t>
            </a:r>
            <a:r>
              <a:rPr lang="zh-CN" altLang="en-US">
                <a:solidFill>
                  <a:schemeClr val="accent1"/>
                </a:solidFill>
                <a:effectLst>
                  <a:outerShdw blurRad="38100" dist="25400" dir="5400000" algn="ctr" rotWithShape="0">
                    <a:srgbClr val="6E747A">
                      <a:alpha val="43000"/>
                    </a:srgbClr>
                  </a:outerShdw>
                </a:effectLst>
              </a:rPr>
              <a:t>视频的数据管理系统</a:t>
            </a:r>
            <a:r>
              <a:rPr lang="zh-CN" altLang="en-US"/>
              <a:t>(VDBMSs)是专门设计来支持这些应用。</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然而，</a:t>
            </a:r>
            <a:r>
              <a:rPr lang="en-US" altLang="zh-CN">
                <a:sym typeface="+mn-ea"/>
              </a:rPr>
              <a:t>如今的</a:t>
            </a:r>
            <a:r>
              <a:rPr lang="zh-CN" altLang="en-US">
                <a:sym typeface="+mn-ea"/>
              </a:rPr>
              <a:t>视频数据库管理系统是</a:t>
            </a:r>
            <a:r>
              <a:rPr lang="en-US" altLang="zh-CN">
                <a:sym typeface="+mn-ea"/>
              </a:rPr>
              <a:t>假</a:t>
            </a:r>
            <a:r>
              <a:rPr lang="zh-CN" altLang="en-US">
                <a:sym typeface="+mn-ea"/>
              </a:rPr>
              <a:t>设</a:t>
            </a:r>
            <a:r>
              <a:rPr lang="en-US" altLang="zh-CN"/>
              <a:t>视频流都是独立的，因此</a:t>
            </a:r>
            <a:r>
              <a:rPr lang="zh-CN" altLang="en-US"/>
              <a:t>需要</a:t>
            </a:r>
            <a:r>
              <a:rPr lang="en-US" altLang="zh-CN"/>
              <a:t>用户负责合并、对齐、向下采样、覆盖和混合视频集。与此同时，我们的世界充满了相互关联的摄像机，它们从许多不同的视角和重叠的视野捕捉我们周围正在发生的事情。</a:t>
            </a:r>
            <a:r>
              <a:rPr lang="zh-CN" altLang="en-US"/>
              <a:t>而</a:t>
            </a:r>
            <a:r>
              <a:rPr lang="en-US" altLang="zh-CN"/>
              <a:t>如果能够轻松地组合和分析来自</a:t>
            </a:r>
            <a:r>
              <a:rPr lang="en-US" altLang="zh-CN">
                <a:solidFill>
                  <a:schemeClr val="accent1"/>
                </a:solidFill>
                <a:effectLst>
                  <a:outerShdw blurRad="38100" dist="25400" dir="5400000" algn="ctr" rotWithShape="0">
                    <a:srgbClr val="6E747A">
                      <a:alpha val="43000"/>
                    </a:srgbClr>
                  </a:outerShdw>
                </a:effectLst>
              </a:rPr>
              <a:t>多个摄像头</a:t>
            </a:r>
            <a:r>
              <a:rPr lang="en-US" altLang="zh-CN"/>
              <a:t>的</a:t>
            </a:r>
            <a:r>
              <a:rPr lang="zh-CN" altLang="en-US"/>
              <a:t>数据</a:t>
            </a:r>
            <a:r>
              <a:rPr lang="en-US" altLang="zh-CN"/>
              <a:t>流，这些内容将变得更丰富、更有用。例如，考虑</a:t>
            </a:r>
            <a:r>
              <a:rPr lang="zh-CN" altLang="en-US"/>
              <a:t>在交通路口</a:t>
            </a:r>
            <a:r>
              <a:rPr lang="en-US" altLang="zh-CN"/>
              <a:t>安装</a:t>
            </a:r>
            <a:r>
              <a:rPr lang="zh-CN" altLang="en-US"/>
              <a:t>多个</a:t>
            </a:r>
            <a:r>
              <a:rPr lang="en-US" altLang="zh-CN"/>
              <a:t>摄像头，捕捉汽车事故的现场。</a:t>
            </a:r>
            <a:r>
              <a:rPr lang="zh-CN" altLang="en-US"/>
              <a:t>通过每个相机捕捉一个事故现场的角度，将捕捉到的数据</a:t>
            </a:r>
            <a:r>
              <a:rPr lang="en-US" altLang="zh-CN"/>
              <a:t>组合输出可以帮助更好地</a:t>
            </a:r>
            <a:r>
              <a:rPr lang="zh-CN" altLang="en-US"/>
              <a:t>重构</a:t>
            </a:r>
            <a:r>
              <a:rPr lang="en-US" altLang="zh-CN"/>
              <a:t>事件的顺序。	</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此外，</a:t>
            </a:r>
            <a:r>
              <a:rPr lang="zh-CN" altLang="en-US"/>
              <a:t>当前的视频数据库管理系统</a:t>
            </a:r>
            <a:r>
              <a:rPr lang="en-US" altLang="zh-CN"/>
              <a:t>不提供对视频源的动态时空位置或方向的高级支持或推理，</a:t>
            </a:r>
            <a:r>
              <a:rPr lang="zh-CN" altLang="en-US"/>
              <a:t>即</a:t>
            </a:r>
            <a:r>
              <a:rPr lang="en-US" altLang="zh-CN"/>
              <a:t>很少支持对摄像机之间的视觉重叠和</a:t>
            </a:r>
            <a:r>
              <a:rPr lang="zh-CN" altLang="en-US"/>
              <a:t>视觉</a:t>
            </a:r>
            <a:r>
              <a:rPr lang="en-US" altLang="zh-CN"/>
              <a:t>推理。它们还需要对诸如压缩、分辨率或帧速率等低级细节进行繁琐的管理。最后，许多系统无法支持混合和查询最近视频应用程序所需的高级属性(例如，事故发生前汽车上乘客的轨迹或数量)。</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VWDB</a:t>
            </a:r>
            <a:r>
              <a:rPr lang="zh-CN" altLang="en-US" sz="1600" b="1" dirty="0">
                <a:solidFill>
                  <a:schemeClr val="bg1"/>
                </a:solidFill>
                <a:latin typeface="微软雅黑" panose="020B0503020204020204" pitchFamily="34" charset="-122"/>
                <a:ea typeface="微软雅黑" panose="020B0503020204020204" pitchFamily="34" charset="-122"/>
              </a:rPr>
              <a:t>的产生</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0995"/>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VWDB</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的设计</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40" y="1115695"/>
            <a:ext cx="3906520"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1.1 VWDB</a:t>
            </a:r>
            <a:r>
              <a:rPr lang="zh-CN" altLang="en-US" sz="3200" b="1" dirty="0">
                <a:solidFill>
                  <a:srgbClr val="004EA2"/>
                </a:solidFill>
                <a:latin typeface="微软雅黑" panose="020B0503020204020204" pitchFamily="34" charset="-122"/>
                <a:ea typeface="微软雅黑" panose="020B0503020204020204" pitchFamily="34" charset="-122"/>
              </a:rPr>
              <a:t>的产生</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2985" y="2027555"/>
            <a:ext cx="10412095" cy="3138170"/>
          </a:xfrm>
          <a:prstGeom prst="rect">
            <a:avLst/>
          </a:prstGeom>
          <a:noFill/>
        </p:spPr>
        <p:txBody>
          <a:bodyPr wrap="square" rtlCol="0">
            <a:spAutoFit/>
          </a:bodyPr>
          <a:p>
            <a:pPr marL="285750" indent="-285750">
              <a:buFont typeface="Arial" panose="020B0604020202020204" pitchFamily="34" charset="0"/>
              <a:buChar char="•"/>
            </a:pPr>
            <a:r>
              <a:rPr lang="zh-CN" altLang="en-US"/>
              <a:t>尽管这些缺乏支持，但仍有一类重要的新兴应用正是依赖于这些概念:时空位置、方向和相机间重叠。这些类型的应用是丰富的，包括不同的领域，如无人机分析，土木工程，自动驾驶等。这些应用程序,我们称之为</a:t>
            </a:r>
            <a:r>
              <a:rPr lang="zh-CN" altLang="en-US">
                <a:solidFill>
                  <a:schemeClr val="accent1"/>
                </a:solidFill>
                <a:effectLst>
                  <a:outerShdw blurRad="38100" dist="25400" dir="5400000" algn="ctr" rotWithShape="0">
                    <a:srgbClr val="6E747A">
                      <a:alpha val="43000"/>
                    </a:srgbClr>
                  </a:outerShdw>
                </a:effectLst>
              </a:rPr>
              <a:t>视觉世界应用程序(</a:t>
            </a:r>
            <a:r>
              <a:rPr lang="en-US" altLang="zh-CN">
                <a:solidFill>
                  <a:schemeClr val="accent1"/>
                </a:solidFill>
                <a:effectLst>
                  <a:outerShdw blurRad="38100" dist="25400" dir="5400000" algn="ctr" rotWithShape="0">
                    <a:srgbClr val="6E747A">
                      <a:alpha val="43000"/>
                    </a:srgbClr>
                  </a:outerShdw>
                </a:effectLst>
              </a:rPr>
              <a:t>VWAs</a:t>
            </a:r>
            <a:r>
              <a:rPr lang="zh-CN" altLang="en-US">
                <a:solidFill>
                  <a:schemeClr val="accent1"/>
                </a:solidFill>
                <a:effectLst>
                  <a:outerShdw blurRad="38100" dist="25400" dir="5400000" algn="ctr" rotWithShape="0">
                    <a:srgbClr val="6E747A">
                      <a:alpha val="43000"/>
                    </a:srgbClr>
                  </a:outerShdw>
                </a:effectLst>
              </a:rPr>
              <a:t>)</a:t>
            </a:r>
            <a:r>
              <a:rPr lang="zh-CN" altLang="en-US"/>
              <a:t>,都需要对这些附加概念中的一个或多个</a:t>
            </a:r>
            <a:r>
              <a:rPr lang="zh-CN" altLang="en-US">
                <a:sym typeface="+mn-ea"/>
              </a:rPr>
              <a:t>推理、组合和操作</a:t>
            </a:r>
            <a:r>
              <a:rPr lang="zh-CN" altLang="en-US"/>
              <a:t>，而每个视频流都有不同的位置和方向。然而，现代视频数据管理系统很大程度上被设计用来处理独立的视频数据流，就好像它们是独立的和不相关的。</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因此，提出了一个初步设计的新型数据库管理系统</a:t>
            </a:r>
            <a:r>
              <a:rPr lang="en-US" altLang="zh-CN"/>
              <a:t>——</a:t>
            </a:r>
            <a:r>
              <a:rPr lang="zh-CN" altLang="en-US"/>
              <a:t>可视化世界的数据库管理系统</a:t>
            </a:r>
            <a:r>
              <a:rPr lang="zh-CN" altLang="en-US">
                <a:solidFill>
                  <a:schemeClr val="accent1"/>
                </a:solidFill>
                <a:effectLst>
                  <a:outerShdw blurRad="38100" dist="25400" dir="5400000" algn="ctr" rotWithShape="0">
                    <a:srgbClr val="6E747A">
                      <a:alpha val="43000"/>
                    </a:srgbClr>
                  </a:outerShdw>
                </a:effectLst>
                <a:sym typeface="+mn-ea"/>
              </a:rPr>
              <a:t>VisualWorldDB</a:t>
            </a:r>
            <a:r>
              <a:rPr lang="zh-CN" altLang="en-US"/>
              <a:t>来优化</a:t>
            </a:r>
            <a:r>
              <a:rPr lang="en-US" altLang="zh-CN">
                <a:solidFill>
                  <a:schemeClr val="accent1"/>
                </a:solidFill>
                <a:effectLst>
                  <a:outerShdw blurRad="38100" dist="25400" dir="5400000" algn="ctr" rotWithShape="0">
                    <a:srgbClr val="6E747A">
                      <a:alpha val="43000"/>
                    </a:srgbClr>
                  </a:outerShdw>
                </a:effectLst>
              </a:rPr>
              <a:t>VWAs</a:t>
            </a:r>
            <a:r>
              <a:rPr lang="en-US" altLang="zh-CN"/>
              <a:t>(</a:t>
            </a:r>
            <a:r>
              <a:rPr lang="zh-CN" altLang="en-US"/>
              <a:t>视觉世界应用程序</a:t>
            </a:r>
            <a:r>
              <a:rPr lang="en-US" altLang="zh-CN"/>
              <a:t>)</a:t>
            </a:r>
            <a:r>
              <a:rPr lang="zh-CN" altLang="en-US"/>
              <a:t>。</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ym typeface="+mn-ea"/>
              </a:rPr>
              <a:t>VisualWorldDB</a:t>
            </a:r>
            <a:r>
              <a:rPr lang="zh-CN" altLang="en-US">
                <a:sym typeface="+mn-ea"/>
              </a:rPr>
              <a:t>这个系统</a:t>
            </a:r>
            <a:r>
              <a:rPr lang="zh-CN" altLang="en-US">
                <a:sym typeface="+mn-ea"/>
              </a:rPr>
              <a:t>从不同的来源多个角度接收</a:t>
            </a:r>
            <a:r>
              <a:rPr lang="zh-CN" altLang="en-US">
                <a:sym typeface="+mn-ea"/>
              </a:rPr>
              <a:t>视频数据，使它们可以作为一个单一的多维可视对象进行查询。它结合了优化、执行和存储多视角视频数据的新技术。</a:t>
            </a:r>
            <a:r>
              <a:rPr lang="zh-CN" altLang="en-US"/>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Part.2</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en-US" altLang="zh-CN" sz="4000" b="1" spc="600" dirty="0">
                <a:solidFill>
                  <a:srgbClr val="004EA2"/>
                </a:solidFill>
                <a:latin typeface="微软雅黑" panose="020B0503020204020204" pitchFamily="34" charset="-122"/>
                <a:ea typeface="微软雅黑" panose="020B0503020204020204" pitchFamily="34" charset="-122"/>
              </a:rPr>
              <a:t>VWDB</a:t>
            </a:r>
            <a:r>
              <a:rPr lang="zh-CN" altLang="en-US" sz="4000" b="1" spc="600" dirty="0">
                <a:solidFill>
                  <a:srgbClr val="004EA2"/>
                </a:solidFill>
                <a:latin typeface="微软雅黑" panose="020B0503020204020204" pitchFamily="34" charset="-122"/>
                <a:ea typeface="微软雅黑" panose="020B0503020204020204" pitchFamily="34" charset="-122"/>
              </a:rPr>
              <a:t>的设计</a:t>
            </a: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504540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5025" y="204470"/>
            <a:ext cx="1506220" cy="587375"/>
          </a:xfrm>
          <a:prstGeom prst="rect">
            <a:avLst/>
          </a:prstGeom>
          <a:noFill/>
        </p:spPr>
        <p:txBody>
          <a:bodyPr wrap="square" lIns="0" tIns="48000" rIns="0" bIns="48000" rtlCol="0">
            <a:spAutoFit/>
          </a:bodyPr>
          <a:lstStyle/>
          <a:p>
            <a:pPr algn="ctr"/>
            <a:r>
              <a:rPr lang="en-US" altLang="zh-CN" sz="1600" b="1" dirty="0">
                <a:sym typeface="+mn-ea"/>
              </a:rPr>
              <a:t>VisualWorldDB</a:t>
            </a:r>
            <a:r>
              <a:rPr lang="zh-CN" altLang="en-US" sz="1600" b="1" dirty="0">
                <a:sym typeface="+mn-ea"/>
              </a:rPr>
              <a:t>的产生</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194859" y="225429"/>
            <a:ext cx="1344000" cy="340995"/>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VWDB</a:t>
            </a:r>
            <a:r>
              <a:rPr lang="zh-CN" altLang="en-US" sz="1600" b="1" dirty="0">
                <a:solidFill>
                  <a:schemeClr val="bg1"/>
                </a:solidFill>
                <a:latin typeface="微软雅黑" panose="020B0503020204020204" pitchFamily="34" charset="-122"/>
                <a:ea typeface="微软雅黑" panose="020B0503020204020204" pitchFamily="34" charset="-122"/>
              </a:rPr>
              <a:t>的设计</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748874" y="28064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80" y="1082735"/>
            <a:ext cx="3512069"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2.1 VWDB</a:t>
            </a:r>
            <a:r>
              <a:rPr lang="zh-CN" altLang="en-US" sz="3200" b="1" dirty="0">
                <a:solidFill>
                  <a:srgbClr val="004EA2"/>
                </a:solidFill>
                <a:latin typeface="微软雅黑" panose="020B0503020204020204" pitchFamily="34" charset="-122"/>
                <a:ea typeface="微软雅黑" panose="020B0503020204020204" pitchFamily="34" charset="-122"/>
              </a:rPr>
              <a:t>的设计</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0" name="学论网-专注原创-www.xuelun.me"/>
          <p:cNvSpPr/>
          <p:nvPr/>
        </p:nvSpPr>
        <p:spPr>
          <a:xfrm>
            <a:off x="551180" y="1967230"/>
            <a:ext cx="71755" cy="972185"/>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22935" y="1967230"/>
            <a:ext cx="5916295" cy="3692525"/>
          </a:xfrm>
          <a:prstGeom prst="rect">
            <a:avLst/>
          </a:prstGeom>
          <a:noFill/>
        </p:spPr>
        <p:txBody>
          <a:bodyPr wrap="square" rtlCol="0">
            <a:spAutoFit/>
          </a:bodyPr>
          <a:p>
            <a:pPr marL="285750" indent="-285750">
              <a:buFont typeface="Arial" panose="020B0604020202020204" pitchFamily="34" charset="0"/>
              <a:buChar char="•"/>
            </a:pPr>
            <a:r>
              <a:rPr lang="zh-CN" altLang="en-US"/>
              <a:t>VisualWorldDB的设计如图1所示。要使用</a:t>
            </a:r>
            <a:r>
              <a:rPr lang="en-US" altLang="zh-CN"/>
              <a:t>V</a:t>
            </a:r>
            <a:r>
              <a:rPr lang="zh-CN" altLang="en-US"/>
              <a:t>isual</a:t>
            </a:r>
            <a:r>
              <a:rPr lang="en-US" altLang="zh-CN"/>
              <a:t>W</a:t>
            </a:r>
            <a:r>
              <a:rPr lang="zh-CN" altLang="en-US"/>
              <a:t>orld</a:t>
            </a:r>
            <a:r>
              <a:rPr lang="en-US" altLang="zh-CN"/>
              <a:t>DB</a:t>
            </a:r>
            <a:r>
              <a:rPr lang="zh-CN" altLang="en-US"/>
              <a:t>，用户首先要创建一个世界，它是一个类似于关系系统中的数据库的对象。每个世界都是一个相互关联的视频和高级语义信息的容器</a:t>
            </a:r>
            <a:r>
              <a:rPr lang="zh-CN" altLang="en-US"/>
              <a:t>（如对象和轨迹）。为了填充世界，用户可以接收视频数据并指定每个数据源捕获的</a:t>
            </a:r>
            <a:r>
              <a:rPr lang="zh-CN" altLang="en-US"/>
              <a:t>位置和方向。</a:t>
            </a:r>
            <a:endParaRPr lang="zh-CN" altLang="en-US"/>
          </a:p>
          <a:p>
            <a:pPr marL="285750" indent="-285750">
              <a:buFont typeface="Arial" panose="020B0604020202020204" pitchFamily="34" charset="0"/>
              <a:buChar char="•"/>
            </a:pPr>
            <a:r>
              <a:rPr lang="zh-CN" altLang="en-US"/>
              <a:t>通过使用内置或用户指定的计算机视觉和机器学习算法，用户接下来将基于视频数据和其他领域知识向世界填充对象。每个对象都是一个有上下文意义的实体，例如分类（例如汽车）、一个</a:t>
            </a:r>
            <a:r>
              <a:rPr lang="zh-CN" altLang="en-US"/>
              <a:t>感兴趣的区域（例如交通交叉口）。</a:t>
            </a:r>
            <a:endParaRPr lang="zh-CN" altLang="en-US"/>
          </a:p>
          <a:p>
            <a:pPr marL="285750" indent="-285750">
              <a:buFont typeface="Arial" panose="020B0604020202020204" pitchFamily="34" charset="0"/>
              <a:buChar char="•"/>
            </a:pPr>
            <a:r>
              <a:rPr lang="zh-CN" altLang="en-US"/>
              <a:t>用户以惰性和增量的方式向世界填充对象，并且只具体化应用程序所需的对象。</a:t>
            </a:r>
            <a:endParaRPr lang="zh-CN" altLang="en-US"/>
          </a:p>
        </p:txBody>
      </p:sp>
      <p:pic>
        <p:nvPicPr>
          <p:cNvPr id="4" name="图片 3"/>
          <p:cNvPicPr>
            <a:picLocks noChangeAspect="1"/>
          </p:cNvPicPr>
          <p:nvPr/>
        </p:nvPicPr>
        <p:blipFill>
          <a:blip r:embed="rId2"/>
          <a:stretch>
            <a:fillRect/>
          </a:stretch>
        </p:blipFill>
        <p:spPr>
          <a:xfrm>
            <a:off x="6778625" y="2152650"/>
            <a:ext cx="5226050" cy="3086735"/>
          </a:xfrm>
          <a:prstGeom prst="rect">
            <a:avLst/>
          </a:prstGeom>
        </p:spPr>
      </p:pic>
      <p:sp>
        <p:nvSpPr>
          <p:cNvPr id="5" name="文本框 4"/>
          <p:cNvSpPr txBox="1"/>
          <p:nvPr/>
        </p:nvSpPr>
        <p:spPr>
          <a:xfrm>
            <a:off x="8441055" y="5549900"/>
            <a:ext cx="1901190" cy="368300"/>
          </a:xfrm>
          <a:prstGeom prst="rect">
            <a:avLst/>
          </a:prstGeom>
          <a:noFill/>
        </p:spPr>
        <p:txBody>
          <a:bodyPr wrap="square" rtlCol="0">
            <a:spAutoFit/>
          </a:bodyPr>
          <a:p>
            <a:pPr algn="ctr"/>
            <a:r>
              <a:rPr lang="zh-CN" altLang="en-US"/>
              <a:t>图一</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504540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5025" y="204470"/>
            <a:ext cx="1506220" cy="587375"/>
          </a:xfrm>
          <a:prstGeom prst="rect">
            <a:avLst/>
          </a:prstGeom>
          <a:noFill/>
        </p:spPr>
        <p:txBody>
          <a:bodyPr wrap="square" lIns="0" tIns="48000" rIns="0" bIns="48000" rtlCol="0">
            <a:spAutoFit/>
          </a:bodyPr>
          <a:lstStyle/>
          <a:p>
            <a:pPr algn="ctr"/>
            <a:r>
              <a:rPr lang="en-US" altLang="zh-CN" sz="1600" b="1" dirty="0">
                <a:sym typeface="+mn-ea"/>
              </a:rPr>
              <a:t>VisualWorldDB</a:t>
            </a:r>
            <a:r>
              <a:rPr lang="zh-CN" altLang="en-US" sz="1600" b="1" dirty="0">
                <a:sym typeface="+mn-ea"/>
              </a:rPr>
              <a:t>的产生</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194859" y="225429"/>
            <a:ext cx="1344000" cy="340995"/>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VWDB</a:t>
            </a:r>
            <a:r>
              <a:rPr lang="zh-CN" altLang="en-US" sz="1600" b="1" dirty="0">
                <a:solidFill>
                  <a:schemeClr val="bg1"/>
                </a:solidFill>
                <a:latin typeface="微软雅黑" panose="020B0503020204020204" pitchFamily="34" charset="-122"/>
                <a:ea typeface="微软雅黑" panose="020B0503020204020204" pitchFamily="34" charset="-122"/>
              </a:rPr>
              <a:t>的设计</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748874" y="28064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80" y="1082735"/>
            <a:ext cx="3512069"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2.1 VWDB</a:t>
            </a:r>
            <a:r>
              <a:rPr lang="zh-CN" altLang="en-US" sz="3200" b="1" dirty="0">
                <a:solidFill>
                  <a:srgbClr val="004EA2"/>
                </a:solidFill>
                <a:latin typeface="微软雅黑" panose="020B0503020204020204" pitchFamily="34" charset="-122"/>
                <a:ea typeface="微软雅黑" panose="020B0503020204020204" pitchFamily="34" charset="-122"/>
              </a:rPr>
              <a:t>的设计</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0" name="学论网-专注原创-www.xuelun.me"/>
          <p:cNvSpPr/>
          <p:nvPr/>
        </p:nvSpPr>
        <p:spPr>
          <a:xfrm>
            <a:off x="534670" y="2061210"/>
            <a:ext cx="71755" cy="972185"/>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778625" y="2152650"/>
            <a:ext cx="5226050" cy="3086735"/>
          </a:xfrm>
          <a:prstGeom prst="rect">
            <a:avLst/>
          </a:prstGeom>
        </p:spPr>
      </p:pic>
      <p:sp>
        <p:nvSpPr>
          <p:cNvPr id="5" name="文本框 4"/>
          <p:cNvSpPr txBox="1"/>
          <p:nvPr/>
        </p:nvSpPr>
        <p:spPr>
          <a:xfrm>
            <a:off x="8441055" y="5549900"/>
            <a:ext cx="1901190" cy="368300"/>
          </a:xfrm>
          <a:prstGeom prst="rect">
            <a:avLst/>
          </a:prstGeom>
          <a:noFill/>
        </p:spPr>
        <p:txBody>
          <a:bodyPr wrap="square" rtlCol="0">
            <a:spAutoFit/>
          </a:bodyPr>
          <a:p>
            <a:pPr algn="ctr"/>
            <a:r>
              <a:rPr lang="zh-CN" altLang="en-US"/>
              <a:t>图一</a:t>
            </a:r>
            <a:endParaRPr lang="zh-CN" altLang="en-US"/>
          </a:p>
        </p:txBody>
      </p:sp>
      <p:sp>
        <p:nvSpPr>
          <p:cNvPr id="6" name="文本框 5"/>
          <p:cNvSpPr txBox="1"/>
          <p:nvPr/>
        </p:nvSpPr>
        <p:spPr>
          <a:xfrm>
            <a:off x="606425" y="2058035"/>
            <a:ext cx="6142990" cy="4246245"/>
          </a:xfrm>
          <a:prstGeom prst="rect">
            <a:avLst/>
          </a:prstGeom>
          <a:noFill/>
        </p:spPr>
        <p:txBody>
          <a:bodyPr wrap="square" rtlCol="0">
            <a:spAutoFit/>
          </a:bodyPr>
          <a:p>
            <a:pPr marL="285750" indent="-285750">
              <a:buFont typeface="Arial" panose="020B0604020202020204" pitchFamily="34" charset="0"/>
              <a:buChar char="•"/>
            </a:pPr>
            <a:r>
              <a:rPr lang="zh-CN" altLang="en-US">
                <a:sym typeface="+mn-ea"/>
              </a:rPr>
              <a:t>创建并填充了一个世界后，用户将声明性查询提交给VisualWorldDB的查询处理器。查询答案可以是与对象相关联的视频数据形式（例如，“查找每小时超过N公里的所有汽车的所有视频”，或者“每小时有多少辆汽车通过交叉口</a:t>
            </a:r>
            <a:r>
              <a:rPr lang="en-US" altLang="zh-CN">
                <a:sym typeface="+mn-ea"/>
              </a:rPr>
              <a:t>?”</a:t>
            </a:r>
            <a:r>
              <a:rPr lang="zh-CN" altLang="en-US">
                <a:sym typeface="+mn-ea"/>
              </a:rPr>
              <a:t>。）</a:t>
            </a:r>
            <a:endParaRPr lang="zh-CN" altLang="en-US"/>
          </a:p>
          <a:p>
            <a:pPr marL="285750" indent="-285750">
              <a:buFont typeface="Arial" panose="020B0604020202020204" pitchFamily="34" charset="0"/>
              <a:buChar char="•"/>
            </a:pPr>
            <a:r>
              <a:rPr lang="zh-CN" altLang="en-US">
                <a:sym typeface="+mn-ea"/>
              </a:rPr>
              <a:t>在接收到一个查询时，查询优化器从一组物理操作符构造一个执行计划，并标识一组最小的相关视频源来回答它。该</a:t>
            </a:r>
            <a:r>
              <a:rPr lang="zh-CN" altLang="en-US">
                <a:sym typeface="+mn-ea"/>
              </a:rPr>
              <a:t>优化器降低了将机器学习和计算机视觉算法应用到具有重叠视场的摄像机的成本</a:t>
            </a:r>
            <a:endParaRPr lang="zh-CN" altLang="en-US">
              <a:sym typeface="+mn-ea"/>
            </a:endParaRPr>
          </a:p>
          <a:p>
            <a:pPr marL="285750" indent="-285750">
              <a:buFont typeface="Arial" panose="020B0604020202020204" pitchFamily="34" charset="0"/>
              <a:buChar char="•"/>
            </a:pPr>
            <a:r>
              <a:rPr lang="zh-CN" altLang="en-US">
                <a:sym typeface="+mn-ea"/>
              </a:rPr>
              <a:t>VisualWorldDB使用了一个混合存储管理器，它同时利用关系存储和视频存储。视频存储利用其对摄像机三维空间配置的知识来联合压缩视频数据，这大大降低了存储成本。此外，它还重新组织压缩数据，以确定频繁查询的像素的优先级，并大大提高常见视频操作的性能（例如裁剪、下采样）。</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结论</a:t>
            </a: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MH" val="20151121191650"/>
  <p:tag name="MH_LIBRARY" val="GRAPHIC"/>
  <p:tag name="MH_TYPE" val="Other"/>
  <p:tag name="MH_ORDER" val="8"/>
</p:tagLst>
</file>

<file path=ppt/tags/tag2.xml><?xml version="1.0" encoding="utf-8"?>
<p:tagLst xmlns:p="http://schemas.openxmlformats.org/presentationml/2006/main">
  <p:tag name="MH" val="20151121191650"/>
  <p:tag name="MH_LIBRARY" val="GRAPHIC"/>
  <p:tag name="MH_TYPE" val="Other"/>
  <p:tag name="MH_ORDER" val="8"/>
</p:tagLst>
</file>

<file path=ppt/tags/tag3.xml><?xml version="1.0" encoding="utf-8"?>
<p:tagLst xmlns:p="http://schemas.openxmlformats.org/presentationml/2006/main">
  <p:tag name="MH" val="20151121191650"/>
  <p:tag name="MH_LIBRARY" val="GRAPHIC"/>
  <p:tag name="MH_TYPE" val="Other"/>
  <p:tag name="MH_ORDER" val="8"/>
</p:tagLst>
</file>

<file path=ppt/tags/tag4.xml><?xml version="1.0" encoding="utf-8"?>
<p:tagLst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1952</Words>
  <Application>WPS 演示</Application>
  <PresentationFormat>宽屏</PresentationFormat>
  <Paragraphs>105</Paragraphs>
  <Slides>11</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微软雅黑</vt:lpstr>
      <vt:lpstr>Impact MT Std</vt:lpstr>
      <vt:lpstr>Calibri</vt:lpstr>
      <vt:lpstr>Impact</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高云帆</cp:lastModifiedBy>
  <cp:revision>146</cp:revision>
  <dcterms:created xsi:type="dcterms:W3CDTF">2016-11-24T09:20:00Z</dcterms:created>
  <dcterms:modified xsi:type="dcterms:W3CDTF">2020-12-07T08:03:08Z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2052-11.1.0.10024</vt:lpwstr>
  </property>
</Properties>
</file>