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88" r:id="rId3"/>
    <p:sldId id="258" r:id="rId4"/>
    <p:sldId id="295" r:id="rId5"/>
    <p:sldId id="291" r:id="rId6"/>
    <p:sldId id="335" r:id="rId7"/>
    <p:sldId id="334" r:id="rId8"/>
    <p:sldId id="292" r:id="rId9"/>
    <p:sldId id="297" r:id="rId10"/>
    <p:sldId id="336" r:id="rId11"/>
    <p:sldId id="327" r:id="rId12"/>
    <p:sldId id="337" r:id="rId13"/>
    <p:sldId id="338" r:id="rId14"/>
    <p:sldId id="3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A2"/>
    <a:srgbClr val="A7C6DC"/>
    <a:srgbClr val="7F7F7F"/>
    <a:srgbClr val="047EDA"/>
    <a:srgbClr val="0A55A6"/>
    <a:srgbClr val="2C7CB3"/>
    <a:srgbClr val="035C9C"/>
    <a:srgbClr val="0363A5"/>
    <a:srgbClr val="035C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6262-C5EE-49E8-82C9-5B482EFE4728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21C3-B83B-4F67-8F2E-568770AE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83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6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50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50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62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3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1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2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717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97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04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4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8032A-B20A-4D61-930B-4D827A8AE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AC396-59C7-4E2F-A700-E53D3F8F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C9892-3A12-48D3-8E07-3783FE88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03F6-7EA1-4A76-9F12-15A83DB21783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006B2-C4AB-45A6-B40C-6A02FDF8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EDEEE-6D9E-441E-8A29-C8C6F76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60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E5E06-2A11-41B6-8871-36FE65E0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EA20C-945C-4B54-8FF4-05F0638B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DBE8B-C4A9-4E30-B103-F3D78E3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0448-98DD-4CDE-A216-CBE1956AF205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A5AD8-9911-4B6F-8419-4F614CA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2C6D1-7E00-4617-81F8-F4D840AE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2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23F58-FB6E-4414-88E4-78874379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F6D2DD-424F-4D6E-94F5-5EAEE11C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06B2-4669-4F66-9BE0-9872096B6D6E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C6221-42BE-4312-8D17-86783648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882B8E-FC45-4A17-A666-D9826D27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3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DCBB4-4435-4714-8BAA-4277D222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D4F7D-F1AD-40BC-AD5B-952FD658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B166F-7E37-43F9-95BD-F4C212350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6B43-3E7F-4931-87EA-8708BFDD014D}" type="datetime1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71A76-7BF3-4B07-B28B-AAD6B8BC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A0754-2778-481F-AC59-50C239AB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1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DBE7E7C-B049-4902-A34B-0BC1AEF1535C}"/>
              </a:ext>
            </a:extLst>
          </p:cNvPr>
          <p:cNvCxnSpPr>
            <a:cxnSpLocks/>
            <a:stCxn id="26" idx="1"/>
            <a:endCxn id="26" idx="2"/>
          </p:cNvCxnSpPr>
          <p:nvPr/>
        </p:nvCxnSpPr>
        <p:spPr>
          <a:xfrm flipH="1">
            <a:off x="5036985" y="1754526"/>
            <a:ext cx="1117989" cy="3985867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6D155800-8F15-4C9A-B7F6-5BE968331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526"/>
            <a:ext cx="6154974" cy="3985867"/>
          </a:xfrm>
          <a:custGeom>
            <a:avLst/>
            <a:gdLst>
              <a:gd name="connsiteX0" fmla="*/ 321 w 3943295"/>
              <a:gd name="connsiteY0" fmla="*/ 0 h 2311888"/>
              <a:gd name="connsiteX1" fmla="*/ 3943295 w 3943295"/>
              <a:gd name="connsiteY1" fmla="*/ 0 h 2311888"/>
              <a:gd name="connsiteX2" fmla="*/ 3227035 w 3943295"/>
              <a:gd name="connsiteY2" fmla="*/ 2311888 h 2311888"/>
              <a:gd name="connsiteX3" fmla="*/ 321 w 3943295"/>
              <a:gd name="connsiteY3" fmla="*/ 2304796 h 2311888"/>
              <a:gd name="connsiteX4" fmla="*/ 321 w 3943295"/>
              <a:gd name="connsiteY4" fmla="*/ 0 h 2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295" h="2311888">
                <a:moveTo>
                  <a:pt x="321" y="0"/>
                </a:moveTo>
                <a:lnTo>
                  <a:pt x="3943295" y="0"/>
                </a:lnTo>
                <a:lnTo>
                  <a:pt x="3227035" y="2311888"/>
                </a:lnTo>
                <a:lnTo>
                  <a:pt x="321" y="2304796"/>
                </a:lnTo>
                <a:cubicBezTo>
                  <a:pt x="-2044" y="1538895"/>
                  <a:pt x="9777" y="765902"/>
                  <a:pt x="321" y="0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/>
        </p:nvSpPr>
        <p:spPr>
          <a:xfrm>
            <a:off x="4527612" y="2469086"/>
            <a:ext cx="7664388" cy="2634388"/>
          </a:xfrm>
          <a:custGeom>
            <a:avLst/>
            <a:gdLst>
              <a:gd name="connsiteX0" fmla="*/ 385762 w 4895850"/>
              <a:gd name="connsiteY0" fmla="*/ 0 h 1190625"/>
              <a:gd name="connsiteX1" fmla="*/ 0 w 4895850"/>
              <a:gd name="connsiteY1" fmla="*/ 1190625 h 1190625"/>
              <a:gd name="connsiteX2" fmla="*/ 4876800 w 4895850"/>
              <a:gd name="connsiteY2" fmla="*/ 1181100 h 1190625"/>
              <a:gd name="connsiteX3" fmla="*/ 4895850 w 4895850"/>
              <a:gd name="connsiteY3" fmla="*/ 14287 h 1190625"/>
              <a:gd name="connsiteX4" fmla="*/ 385762 w 4895850"/>
              <a:gd name="connsiteY4" fmla="*/ 0 h 1190625"/>
              <a:gd name="connsiteX0-1" fmla="*/ 385762 w 4891087"/>
              <a:gd name="connsiteY0-2" fmla="*/ 0 h 1190625"/>
              <a:gd name="connsiteX1-3" fmla="*/ 0 w 4891087"/>
              <a:gd name="connsiteY1-4" fmla="*/ 1190625 h 1190625"/>
              <a:gd name="connsiteX2-5" fmla="*/ 4876800 w 4891087"/>
              <a:gd name="connsiteY2-6" fmla="*/ 1181100 h 1190625"/>
              <a:gd name="connsiteX3-7" fmla="*/ 4891087 w 4891087"/>
              <a:gd name="connsiteY3-8" fmla="*/ 23812 h 1190625"/>
              <a:gd name="connsiteX4-9" fmla="*/ 385762 w 4891087"/>
              <a:gd name="connsiteY4-10" fmla="*/ 0 h 1190625"/>
              <a:gd name="connsiteX0-11" fmla="*/ 385762 w 4891087"/>
              <a:gd name="connsiteY0-12" fmla="*/ 0 h 1190625"/>
              <a:gd name="connsiteX1-13" fmla="*/ 0 w 4891087"/>
              <a:gd name="connsiteY1-14" fmla="*/ 1190625 h 1190625"/>
              <a:gd name="connsiteX2-15" fmla="*/ 4876800 w 4891087"/>
              <a:gd name="connsiteY2-16" fmla="*/ 1181100 h 1190625"/>
              <a:gd name="connsiteX3-17" fmla="*/ 4891087 w 4891087"/>
              <a:gd name="connsiteY3-18" fmla="*/ 0 h 1190625"/>
              <a:gd name="connsiteX4-19" fmla="*/ 385762 w 4891087"/>
              <a:gd name="connsiteY4-20" fmla="*/ 0 h 1190625"/>
              <a:gd name="connsiteX0-21" fmla="*/ 385762 w 4891087"/>
              <a:gd name="connsiteY0-22" fmla="*/ 0 h 1190625"/>
              <a:gd name="connsiteX1-23" fmla="*/ 0 w 4891087"/>
              <a:gd name="connsiteY1-24" fmla="*/ 1190625 h 1190625"/>
              <a:gd name="connsiteX2-25" fmla="*/ 4889717 w 4891087"/>
              <a:gd name="connsiteY2-26" fmla="*/ 1179440 h 1190625"/>
              <a:gd name="connsiteX3-27" fmla="*/ 4891087 w 4891087"/>
              <a:gd name="connsiteY3-28" fmla="*/ 0 h 1190625"/>
              <a:gd name="connsiteX4-29" fmla="*/ 385762 w 4891087"/>
              <a:gd name="connsiteY4-30" fmla="*/ 0 h 1190625"/>
              <a:gd name="connsiteX0-31" fmla="*/ 385762 w 4891087"/>
              <a:gd name="connsiteY0-32" fmla="*/ 0 h 1190625"/>
              <a:gd name="connsiteX1-33" fmla="*/ 0 w 4891087"/>
              <a:gd name="connsiteY1-34" fmla="*/ 1190625 h 1190625"/>
              <a:gd name="connsiteX2-35" fmla="*/ 4886026 w 4891087"/>
              <a:gd name="connsiteY2-36" fmla="*/ 1189400 h 1190625"/>
              <a:gd name="connsiteX3-37" fmla="*/ 4891087 w 4891087"/>
              <a:gd name="connsiteY3-38" fmla="*/ 0 h 1190625"/>
              <a:gd name="connsiteX4-39" fmla="*/ 385762 w 4891087"/>
              <a:gd name="connsiteY4-40" fmla="*/ 0 h 1190625"/>
              <a:gd name="connsiteX0-41" fmla="*/ 385762 w 4891087"/>
              <a:gd name="connsiteY0-42" fmla="*/ 0 h 1190625"/>
              <a:gd name="connsiteX1-43" fmla="*/ 0 w 4891087"/>
              <a:gd name="connsiteY1-44" fmla="*/ 1190625 h 1190625"/>
              <a:gd name="connsiteX2-45" fmla="*/ 4889717 w 4891087"/>
              <a:gd name="connsiteY2-46" fmla="*/ 1189400 h 1190625"/>
              <a:gd name="connsiteX3-47" fmla="*/ 4891087 w 4891087"/>
              <a:gd name="connsiteY3-48" fmla="*/ 0 h 1190625"/>
              <a:gd name="connsiteX4-49" fmla="*/ 385762 w 4891087"/>
              <a:gd name="connsiteY4-50" fmla="*/ 0 h 1190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91087" h="1190625">
                <a:moveTo>
                  <a:pt x="385762" y="0"/>
                </a:moveTo>
                <a:lnTo>
                  <a:pt x="0" y="1190625"/>
                </a:lnTo>
                <a:lnTo>
                  <a:pt x="4889717" y="1189400"/>
                </a:lnTo>
                <a:cubicBezTo>
                  <a:pt x="4890174" y="796253"/>
                  <a:pt x="4890630" y="393147"/>
                  <a:pt x="4891087" y="0"/>
                </a:cubicBezTo>
                <a:lnTo>
                  <a:pt x="385762" y="0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73026" y="2852047"/>
            <a:ext cx="6713024" cy="1336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 SKNet</a:t>
            </a:r>
          </a:p>
        </p:txBody>
      </p:sp>
      <p:sp>
        <p:nvSpPr>
          <p:cNvPr id="12" name="矩形 11"/>
          <p:cNvSpPr/>
          <p:nvPr/>
        </p:nvSpPr>
        <p:spPr>
          <a:xfrm>
            <a:off x="5541255" y="4502715"/>
            <a:ext cx="5885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spc="600" dirty="0">
                <a:solidFill>
                  <a:schemeClr val="bg1"/>
                </a:solidFill>
                <a:latin typeface="+mj-ea"/>
                <a:ea typeface="+mj-ea"/>
              </a:rPr>
              <a:t>S320060112  </a:t>
            </a:r>
            <a:r>
              <a:rPr lang="zh-CN" altLang="en-US" b="1" spc="600" dirty="0">
                <a:solidFill>
                  <a:schemeClr val="bg1"/>
                </a:solidFill>
                <a:latin typeface="+mj-ea"/>
                <a:ea typeface="+mj-ea"/>
              </a:rPr>
              <a:t>孔凡悦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5419170" y="4708399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1104101" y="4729418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9945303" y="55257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945303" y="119636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946521" y="5777823"/>
            <a:ext cx="829994" cy="91440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832350" y="5278904"/>
            <a:ext cx="1263650" cy="141121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854987" y="1009771"/>
            <a:ext cx="432914" cy="47693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687013" y="5440471"/>
            <a:ext cx="432914" cy="476939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6A26299-C9F2-4E7E-8999-09921C909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7" y="463519"/>
            <a:ext cx="3596928" cy="95528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B37AFA-1CF6-4F06-AA62-7C8BDC206D3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0" y="1754526"/>
            <a:ext cx="615497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B78FDC8-D4F5-4493-9769-3ADA0A5B83E0}"/>
              </a:ext>
            </a:extLst>
          </p:cNvPr>
          <p:cNvCxnSpPr>
            <a:cxnSpLocks/>
            <a:stCxn id="26" idx="3"/>
            <a:endCxn id="26" idx="2"/>
          </p:cNvCxnSpPr>
          <p:nvPr/>
        </p:nvCxnSpPr>
        <p:spPr>
          <a:xfrm>
            <a:off x="501" y="5728166"/>
            <a:ext cx="5036484" cy="122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A1F280-719C-4920-A34B-6DDA9D72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8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115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SKNet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b="1" spc="6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04728F-F635-472A-B609-38B54D66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122" name="Picture 2" descr="在这里插入图片描述">
            <a:extLst>
              <a:ext uri="{FF2B5EF4-FFF2-40B4-BE49-F238E27FC236}">
                <a16:creationId xmlns:a16="http://schemas.microsoft.com/office/drawing/2014/main" id="{2C5EC862-DABA-4804-85B5-1AF96C64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26614"/>
            <a:ext cx="6257925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98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" y="1341120"/>
            <a:ext cx="12174227" cy="417576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8886" y="1340248"/>
            <a:ext cx="12192000" cy="4175760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2752874" y="3075366"/>
            <a:ext cx="6704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总结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4632557" y="2031148"/>
            <a:ext cx="2926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PART·FOUR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4F394E-6E09-4E93-9407-7FB74EA4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6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115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spc="6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04728F-F635-472A-B609-38B54D66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62BB73-DB24-4EB1-92A8-527EF8F0C638}"/>
              </a:ext>
            </a:extLst>
          </p:cNvPr>
          <p:cNvSpPr txBox="1"/>
          <p:nvPr/>
        </p:nvSpPr>
        <p:spPr>
          <a:xfrm>
            <a:off x="1314450" y="1143000"/>
            <a:ext cx="92529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SKNet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是可直接嵌入网络的轻量级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模块，但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SKNet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使用时涉及到了卷积核数量和大小的选择问题，其作者也只是给出了不同参数选择下的实验结果，并选择了一个最好的结果与其他模型相比较。但直观来说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SKNet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相当于给网络融入了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soft attention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机制，使网络可以获取不同感受野的信息，这或许可以成为一种泛化能力更好的网络结构。毕竟虽然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Inception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网络结构精妙，效果也不错，但总觉得有种人工设计特征痕迹过重的感觉。如果有网络可以自适应的调整结构，以获取不同感受野信息，那么或许可以实现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模型极限的下一次突破。</a:t>
            </a:r>
          </a:p>
        </p:txBody>
      </p:sp>
    </p:spTree>
    <p:extLst>
      <p:ext uri="{BB962C8B-B14F-4D97-AF65-F5344CB8AC3E}">
        <p14:creationId xmlns:p14="http://schemas.microsoft.com/office/powerpoint/2010/main" val="425195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" y="1341120"/>
            <a:ext cx="12174227" cy="417576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8886" y="1340248"/>
            <a:ext cx="12192000" cy="4175760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2752874" y="3075366"/>
            <a:ext cx="6704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参考文献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4787245" y="2031148"/>
            <a:ext cx="2617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PART·FIVE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4F394E-6E09-4E93-9407-7FB74EA4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3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115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b="1" spc="6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04728F-F635-472A-B609-38B54D66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62BB73-DB24-4EB1-92A8-527EF8F0C638}"/>
              </a:ext>
            </a:extLst>
          </p:cNvPr>
          <p:cNvSpPr txBox="1"/>
          <p:nvPr/>
        </p:nvSpPr>
        <p:spPr>
          <a:xfrm>
            <a:off x="395933" y="1143000"/>
            <a:ext cx="111983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Helvetica Neue"/>
              </a:rPr>
              <a:t>[1]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Li X , Wang W , Hu X , et al. Selective Kernel Networks[C]// 2019 IEEE/CVF Conference on Computer Vision and Pattern Recognition (CVPR). IEEE, 2020.</a:t>
            </a:r>
          </a:p>
        </p:txBody>
      </p:sp>
    </p:spTree>
    <p:extLst>
      <p:ext uri="{BB962C8B-B14F-4D97-AF65-F5344CB8AC3E}">
        <p14:creationId xmlns:p14="http://schemas.microsoft.com/office/powerpoint/2010/main" val="27309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50547-3386-40CD-A22F-D47DC1228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" y="1352311"/>
            <a:ext cx="6095094" cy="4071472"/>
          </a:xfrm>
          <a:custGeom>
            <a:avLst/>
            <a:gdLst>
              <a:gd name="connsiteX0" fmla="*/ 0 w 6787098"/>
              <a:gd name="connsiteY0" fmla="*/ 0 h 6025198"/>
              <a:gd name="connsiteX1" fmla="*/ 6787098 w 6787098"/>
              <a:gd name="connsiteY1" fmla="*/ 0 h 6025198"/>
              <a:gd name="connsiteX2" fmla="*/ 6787098 w 6787098"/>
              <a:gd name="connsiteY2" fmla="*/ 6025198 h 6025198"/>
              <a:gd name="connsiteX3" fmla="*/ 0 w 6787098"/>
              <a:gd name="connsiteY3" fmla="*/ 6025198 h 60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7098" h="6025198">
                <a:moveTo>
                  <a:pt x="0" y="0"/>
                </a:moveTo>
                <a:lnTo>
                  <a:pt x="6787098" y="0"/>
                </a:lnTo>
                <a:lnTo>
                  <a:pt x="6787098" y="6025198"/>
                </a:lnTo>
                <a:lnTo>
                  <a:pt x="0" y="6025198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0" y="2252618"/>
            <a:ext cx="6095094" cy="2352765"/>
          </a:xfrm>
          <a:prstGeom prst="rect">
            <a:avLst/>
          </a:prstGeom>
          <a:solidFill>
            <a:srgbClr val="035C9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_14"/>
          <p:cNvSpPr txBox="1">
            <a:spLocks noChangeArrowheads="1"/>
          </p:cNvSpPr>
          <p:nvPr/>
        </p:nvSpPr>
        <p:spPr bwMode="auto">
          <a:xfrm>
            <a:off x="6629853" y="1026350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7557538" y="1128367"/>
            <a:ext cx="3526227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b="1" spc="-3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绪论</a:t>
            </a:r>
          </a:p>
        </p:txBody>
      </p:sp>
      <p:sp>
        <p:nvSpPr>
          <p:cNvPr id="16" name="矩形 15"/>
          <p:cNvSpPr/>
          <p:nvPr/>
        </p:nvSpPr>
        <p:spPr>
          <a:xfrm rot="16200000" flipH="1">
            <a:off x="8680354" y="-100756"/>
            <a:ext cx="45720" cy="3671610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_14"/>
          <p:cNvSpPr txBox="1">
            <a:spLocks noChangeArrowheads="1"/>
          </p:cNvSpPr>
          <p:nvPr/>
        </p:nvSpPr>
        <p:spPr bwMode="auto">
          <a:xfrm>
            <a:off x="6672585" y="1689402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7600270" y="1779989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SKNet</a:t>
            </a: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</a:t>
            </a:r>
          </a:p>
        </p:txBody>
      </p:sp>
      <p:sp>
        <p:nvSpPr>
          <p:cNvPr id="19" name="矩形 18"/>
          <p:cNvSpPr/>
          <p:nvPr/>
        </p:nvSpPr>
        <p:spPr>
          <a:xfrm rot="16200000" flipH="1">
            <a:off x="8723084" y="553738"/>
            <a:ext cx="45722" cy="3671610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4392" y="3116153"/>
            <a:ext cx="3206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610252" y="2865418"/>
            <a:ext cx="2818356" cy="0"/>
          </a:xfrm>
          <a:prstGeom prst="line">
            <a:avLst/>
          </a:prstGeom>
          <a:ln>
            <a:solidFill>
              <a:srgbClr val="F7F6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10252" y="4012047"/>
            <a:ext cx="2818356" cy="0"/>
          </a:xfrm>
          <a:prstGeom prst="line">
            <a:avLst/>
          </a:prstGeom>
          <a:ln>
            <a:solidFill>
              <a:srgbClr val="F7F6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D6A096F-2BB9-4A13-863C-976BE0415399}"/>
              </a:ext>
            </a:extLst>
          </p:cNvPr>
          <p:cNvCxnSpPr/>
          <p:nvPr/>
        </p:nvCxnSpPr>
        <p:spPr>
          <a:xfrm flipH="1">
            <a:off x="4174402" y="972619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92DDEFE-BFCD-4A23-AB37-3854B047BB8C}"/>
              </a:ext>
            </a:extLst>
          </p:cNvPr>
          <p:cNvCxnSpPr/>
          <p:nvPr/>
        </p:nvCxnSpPr>
        <p:spPr>
          <a:xfrm flipH="1">
            <a:off x="4174402" y="1616409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05ED0C5-57DA-4782-894C-9521BEE2624F}"/>
              </a:ext>
            </a:extLst>
          </p:cNvPr>
          <p:cNvCxnSpPr/>
          <p:nvPr/>
        </p:nvCxnSpPr>
        <p:spPr>
          <a:xfrm flipH="1">
            <a:off x="3084086" y="1429819"/>
            <a:ext cx="432914" cy="4769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E9CC8E5-2BCA-45D6-BB4A-796AB2AD7745}"/>
              </a:ext>
            </a:extLst>
          </p:cNvPr>
          <p:cNvCxnSpPr/>
          <p:nvPr/>
        </p:nvCxnSpPr>
        <p:spPr>
          <a:xfrm flipH="1">
            <a:off x="1515450" y="4377914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67A4103-D9FD-47CC-BC66-0E03836A4103}"/>
              </a:ext>
            </a:extLst>
          </p:cNvPr>
          <p:cNvCxnSpPr/>
          <p:nvPr/>
        </p:nvCxnSpPr>
        <p:spPr>
          <a:xfrm flipH="1">
            <a:off x="1515450" y="5021704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1BE1D95-4254-4400-8967-5AE5B320D542}"/>
              </a:ext>
            </a:extLst>
          </p:cNvPr>
          <p:cNvCxnSpPr/>
          <p:nvPr/>
        </p:nvCxnSpPr>
        <p:spPr>
          <a:xfrm flipH="1">
            <a:off x="425134" y="4835114"/>
            <a:ext cx="432914" cy="4769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_14">
            <a:extLst>
              <a:ext uri="{FF2B5EF4-FFF2-40B4-BE49-F238E27FC236}">
                <a16:creationId xmlns:a16="http://schemas.microsoft.com/office/drawing/2014/main" id="{7CC84135-6071-4BC2-B0F6-65D0F564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585" y="2448939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F8D54D5-46B8-45B5-BE0B-F62762B87219}"/>
              </a:ext>
            </a:extLst>
          </p:cNvPr>
          <p:cNvSpPr/>
          <p:nvPr/>
        </p:nvSpPr>
        <p:spPr bwMode="auto">
          <a:xfrm>
            <a:off x="7600270" y="2539526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SKNet</a:t>
            </a: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实例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6203C-2283-4299-B3CD-DD554B2DA6C1}"/>
              </a:ext>
            </a:extLst>
          </p:cNvPr>
          <p:cNvSpPr/>
          <p:nvPr/>
        </p:nvSpPr>
        <p:spPr>
          <a:xfrm rot="16200000" flipH="1">
            <a:off x="8723085" y="1313274"/>
            <a:ext cx="45720" cy="3671610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8" name="_14">
            <a:extLst>
              <a:ext uri="{FF2B5EF4-FFF2-40B4-BE49-F238E27FC236}">
                <a16:creationId xmlns:a16="http://schemas.microsoft.com/office/drawing/2014/main" id="{F529FB7E-1680-4976-8852-A6A11965F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585" y="3212800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496CBDE-ADE7-43CC-8646-AC3D723756A6}"/>
              </a:ext>
            </a:extLst>
          </p:cNvPr>
          <p:cNvSpPr/>
          <p:nvPr/>
        </p:nvSpPr>
        <p:spPr bwMode="auto">
          <a:xfrm>
            <a:off x="7600270" y="3303387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2B6B8CC-BBF8-4CD0-98FC-8741A7D9DE48}"/>
              </a:ext>
            </a:extLst>
          </p:cNvPr>
          <p:cNvSpPr/>
          <p:nvPr/>
        </p:nvSpPr>
        <p:spPr>
          <a:xfrm rot="16200000" flipH="1">
            <a:off x="8723084" y="2077136"/>
            <a:ext cx="45720" cy="3671608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08F9E8-5902-466E-B2B0-E3029CA7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3" name="_14">
            <a:extLst>
              <a:ext uri="{FF2B5EF4-FFF2-40B4-BE49-F238E27FC236}">
                <a16:creationId xmlns:a16="http://schemas.microsoft.com/office/drawing/2014/main" id="{0DF97A47-6F1E-4622-9D43-0F35DC66F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033" y="4072353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CC37793-F88B-4678-AEE4-72909947EC43}"/>
              </a:ext>
            </a:extLst>
          </p:cNvPr>
          <p:cNvSpPr/>
          <p:nvPr/>
        </p:nvSpPr>
        <p:spPr bwMode="auto">
          <a:xfrm>
            <a:off x="7579718" y="4162940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参考文献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7235BAD-038B-4601-9ED5-04B8B43D4252}"/>
              </a:ext>
            </a:extLst>
          </p:cNvPr>
          <p:cNvSpPr/>
          <p:nvPr/>
        </p:nvSpPr>
        <p:spPr>
          <a:xfrm rot="16200000" flipH="1">
            <a:off x="8702532" y="2936689"/>
            <a:ext cx="45720" cy="3671608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7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r="5269"/>
          <a:stretch/>
        </p:blipFill>
        <p:spPr>
          <a:xfrm>
            <a:off x="0" y="1375595"/>
            <a:ext cx="12192000" cy="4186163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0" y="1375595"/>
            <a:ext cx="12192000" cy="4175760"/>
          </a:xfrm>
          <a:prstGeom prst="rect">
            <a:avLst/>
          </a:prstGeom>
          <a:solidFill>
            <a:srgbClr val="035C9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501072" y="3052496"/>
            <a:ext cx="518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绪论</a:t>
            </a:r>
            <a:endParaRPr lang="en-US" altLang="zh-CN" sz="4400" b="1" spc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5198286" y="2031148"/>
            <a:ext cx="1795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 1</a:t>
            </a:r>
            <a:endParaRPr lang="zh-CN" altLang="en-US" sz="3600" spc="3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CCE8FE-4076-4D45-B945-62E28D2D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4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71C6C4C-A840-4763-9611-FB3E32FBE8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138" r="5496" b="11296"/>
          <a:stretch/>
        </p:blipFill>
        <p:spPr>
          <a:xfrm>
            <a:off x="281763" y="1009688"/>
            <a:ext cx="6672284" cy="3853778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180577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绪论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2" name="矩形 1">
            <a:extLst>
              <a:ext uri="{FF2B5EF4-FFF2-40B4-BE49-F238E27FC236}">
                <a16:creationId xmlns:a16="http://schemas.microsoft.com/office/drawing/2014/main" id="{ECD4B279-8CE6-44DA-BB41-B5FE2DA6B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715" y="4710235"/>
            <a:ext cx="6672284" cy="155789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卷积神经网络由一系列卷积层、非线性层和下采样层构成，这样它们能够从全局感受野上去捕获图像的特征来进行图像的描述。卷积核通常被看作是在局部感受野上，将空间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(spatial)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信息和特征维度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(channel-wise)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信息进行聚合的信息聚合体。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4257022" y="4647137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812132" y="5835866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A805D7-66EE-4A06-9290-D36694E5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BEA72B-ABEB-4B63-A42A-D7DA8BFF3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1857" y="1307593"/>
            <a:ext cx="3218967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6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" y="1341120"/>
            <a:ext cx="12174227" cy="417576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15173" y="1341120"/>
            <a:ext cx="12192000" cy="4175760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2245726" y="3152857"/>
            <a:ext cx="7700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SKNet</a:t>
            </a:r>
            <a:r>
              <a:rPr lang="zh-CN" altLang="en-US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结构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4704659" y="2031148"/>
            <a:ext cx="2782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PART·TWO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3B9668-AB4F-4214-8C72-69C33899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9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30030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 err="1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SKNet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21" name="文本框 14">
            <a:extLst>
              <a:ext uri="{FF2B5EF4-FFF2-40B4-BE49-F238E27FC236}">
                <a16:creationId xmlns:a16="http://schemas.microsoft.com/office/drawing/2014/main" id="{54B3BAB1-206F-4C2A-BF1F-EB7D2A76C700}"/>
              </a:ext>
            </a:extLst>
          </p:cNvPr>
          <p:cNvSpPr txBox="1"/>
          <p:nvPr/>
        </p:nvSpPr>
        <p:spPr>
          <a:xfrm>
            <a:off x="1725476" y="1061295"/>
            <a:ext cx="2544420" cy="2068276"/>
          </a:xfrm>
          <a:prstGeom prst="rect">
            <a:avLst/>
          </a:prstGeom>
          <a:noFill/>
        </p:spPr>
        <p:txBody>
          <a:bodyPr wrap="square" lIns="115205" tIns="57603" rIns="115205" bIns="57603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基于交错的分组卷积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卷积中，较大尺寸的卷积核被设计成结合分组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扩张的卷积，以避免繁重的开销。</a:t>
            </a:r>
          </a:p>
        </p:txBody>
      </p:sp>
      <p:sp>
        <p:nvSpPr>
          <p:cNvPr id="25" name="文本框 14">
            <a:extLst>
              <a:ext uri="{FF2B5EF4-FFF2-40B4-BE49-F238E27FC236}">
                <a16:creationId xmlns:a16="http://schemas.microsoft.com/office/drawing/2014/main" id="{23443BE6-F6D8-482B-8241-7A71BE00F467}"/>
              </a:ext>
            </a:extLst>
          </p:cNvPr>
          <p:cNvSpPr txBox="1"/>
          <p:nvPr/>
        </p:nvSpPr>
        <p:spPr>
          <a:xfrm>
            <a:off x="7717858" y="1204672"/>
            <a:ext cx="2305935" cy="1698944"/>
          </a:xfrm>
          <a:prstGeom prst="rect">
            <a:avLst/>
          </a:prstGeom>
          <a:noFill/>
        </p:spPr>
        <p:txBody>
          <a:bodyPr wrap="square" lIns="115205" tIns="57603" rIns="115205" bIns="57603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注意力机制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通过引入注意力机制明确地关注神经元的自适应感受野大小。</a:t>
            </a:r>
            <a:endParaRPr lang="en-GB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AAA955-D678-4F6C-92B7-C9921A2B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0D0EA6E-5691-4259-BB86-CDD3A8BF13B1}"/>
              </a:ext>
            </a:extLst>
          </p:cNvPr>
          <p:cNvGrpSpPr/>
          <p:nvPr/>
        </p:nvGrpSpPr>
        <p:grpSpPr>
          <a:xfrm>
            <a:off x="4826764" y="1109035"/>
            <a:ext cx="2414182" cy="2612834"/>
            <a:chOff x="4240050" y="1789889"/>
            <a:chExt cx="3689782" cy="4297066"/>
          </a:xfrm>
          <a:solidFill>
            <a:srgbClr val="004EA2"/>
          </a:solidFill>
        </p:grpSpPr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id="{A52CDBC7-888B-4BAA-A061-95526804429C}"/>
                </a:ext>
              </a:extLst>
            </p:cNvPr>
            <p:cNvSpPr/>
            <p:nvPr/>
          </p:nvSpPr>
          <p:spPr bwMode="auto">
            <a:xfrm>
              <a:off x="5532949" y="4115815"/>
              <a:ext cx="102289" cy="100446"/>
            </a:xfrm>
            <a:custGeom>
              <a:avLst/>
              <a:gdLst>
                <a:gd name="T0" fmla="*/ 24 w 47"/>
                <a:gd name="T1" fmla="*/ 0 h 46"/>
                <a:gd name="T2" fmla="*/ 0 w 47"/>
                <a:gd name="T3" fmla="*/ 23 h 46"/>
                <a:gd name="T4" fmla="*/ 24 w 47"/>
                <a:gd name="T5" fmla="*/ 46 h 46"/>
                <a:gd name="T6" fmla="*/ 45 w 47"/>
                <a:gd name="T7" fmla="*/ 33 h 46"/>
                <a:gd name="T8" fmla="*/ 47 w 47"/>
                <a:gd name="T9" fmla="*/ 23 h 46"/>
                <a:gd name="T10" fmla="*/ 47 w 47"/>
                <a:gd name="T11" fmla="*/ 19 h 46"/>
                <a:gd name="T12" fmla="*/ 24 w 47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24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6"/>
                    <a:pt x="24" y="46"/>
                  </a:cubicBezTo>
                  <a:cubicBezTo>
                    <a:pt x="33" y="46"/>
                    <a:pt x="41" y="41"/>
                    <a:pt x="45" y="33"/>
                  </a:cubicBezTo>
                  <a:cubicBezTo>
                    <a:pt x="46" y="30"/>
                    <a:pt x="47" y="27"/>
                    <a:pt x="47" y="23"/>
                  </a:cubicBezTo>
                  <a:cubicBezTo>
                    <a:pt x="47" y="22"/>
                    <a:pt x="47" y="20"/>
                    <a:pt x="47" y="19"/>
                  </a:cubicBezTo>
                  <a:cubicBezTo>
                    <a:pt x="45" y="8"/>
                    <a:pt x="35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204">
              <a:extLst>
                <a:ext uri="{FF2B5EF4-FFF2-40B4-BE49-F238E27FC236}">
                  <a16:creationId xmlns:a16="http://schemas.microsoft.com/office/drawing/2014/main" id="{D4144E3B-6A0D-4434-BC07-9097265C2E3D}"/>
                </a:ext>
              </a:extLst>
            </p:cNvPr>
            <p:cNvSpPr/>
            <p:nvPr/>
          </p:nvSpPr>
          <p:spPr bwMode="auto">
            <a:xfrm>
              <a:off x="4396709" y="3983116"/>
              <a:ext cx="28568" cy="25803"/>
            </a:xfrm>
            <a:custGeom>
              <a:avLst/>
              <a:gdLst>
                <a:gd name="T0" fmla="*/ 31 w 31"/>
                <a:gd name="T1" fmla="*/ 0 h 28"/>
                <a:gd name="T2" fmla="*/ 0 w 31"/>
                <a:gd name="T3" fmla="*/ 0 h 28"/>
                <a:gd name="T4" fmla="*/ 0 w 31"/>
                <a:gd name="T5" fmla="*/ 7 h 28"/>
                <a:gd name="T6" fmla="*/ 0 w 31"/>
                <a:gd name="T7" fmla="*/ 24 h 28"/>
                <a:gd name="T8" fmla="*/ 0 w 31"/>
                <a:gd name="T9" fmla="*/ 28 h 28"/>
                <a:gd name="T10" fmla="*/ 21 w 31"/>
                <a:gd name="T11" fmla="*/ 28 h 28"/>
                <a:gd name="T12" fmla="*/ 31 w 31"/>
                <a:gd name="T13" fmla="*/ 28 h 28"/>
                <a:gd name="T14" fmla="*/ 31 w 31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31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1" y="28"/>
                  </a:lnTo>
                  <a:lnTo>
                    <a:pt x="31" y="2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205">
              <a:extLst>
                <a:ext uri="{FF2B5EF4-FFF2-40B4-BE49-F238E27FC236}">
                  <a16:creationId xmlns:a16="http://schemas.microsoft.com/office/drawing/2014/main" id="{372EF9F3-F16B-4039-9A2C-7CDC1DFE107C}"/>
                </a:ext>
              </a:extLst>
            </p:cNvPr>
            <p:cNvSpPr/>
            <p:nvPr/>
          </p:nvSpPr>
          <p:spPr bwMode="auto">
            <a:xfrm>
              <a:off x="4396709" y="3983116"/>
              <a:ext cx="28568" cy="25803"/>
            </a:xfrm>
            <a:custGeom>
              <a:avLst/>
              <a:gdLst>
                <a:gd name="T0" fmla="*/ 31 w 31"/>
                <a:gd name="T1" fmla="*/ 0 h 28"/>
                <a:gd name="T2" fmla="*/ 0 w 31"/>
                <a:gd name="T3" fmla="*/ 0 h 28"/>
                <a:gd name="T4" fmla="*/ 0 w 31"/>
                <a:gd name="T5" fmla="*/ 7 h 28"/>
                <a:gd name="T6" fmla="*/ 0 w 31"/>
                <a:gd name="T7" fmla="*/ 24 h 28"/>
                <a:gd name="T8" fmla="*/ 0 w 31"/>
                <a:gd name="T9" fmla="*/ 28 h 28"/>
                <a:gd name="T10" fmla="*/ 21 w 31"/>
                <a:gd name="T11" fmla="*/ 28 h 28"/>
                <a:gd name="T12" fmla="*/ 31 w 31"/>
                <a:gd name="T13" fmla="*/ 28 h 28"/>
                <a:gd name="T14" fmla="*/ 31 w 31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31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1" y="28"/>
                  </a:lnTo>
                  <a:lnTo>
                    <a:pt x="31" y="28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206">
              <a:extLst>
                <a:ext uri="{FF2B5EF4-FFF2-40B4-BE49-F238E27FC236}">
                  <a16:creationId xmlns:a16="http://schemas.microsoft.com/office/drawing/2014/main" id="{878A72BA-75A7-4954-BFD7-75F756FB9CE7}"/>
                </a:ext>
              </a:extLst>
            </p:cNvPr>
            <p:cNvSpPr/>
            <p:nvPr/>
          </p:nvSpPr>
          <p:spPr bwMode="auto">
            <a:xfrm>
              <a:off x="7786075" y="3987724"/>
              <a:ext cx="28568" cy="17509"/>
            </a:xfrm>
            <a:custGeom>
              <a:avLst/>
              <a:gdLst>
                <a:gd name="T0" fmla="*/ 31 w 31"/>
                <a:gd name="T1" fmla="*/ 0 h 19"/>
                <a:gd name="T2" fmla="*/ 0 w 31"/>
                <a:gd name="T3" fmla="*/ 0 h 19"/>
                <a:gd name="T4" fmla="*/ 0 w 31"/>
                <a:gd name="T5" fmla="*/ 19 h 19"/>
                <a:gd name="T6" fmla="*/ 14 w 31"/>
                <a:gd name="T7" fmla="*/ 19 h 19"/>
                <a:gd name="T8" fmla="*/ 31 w 31"/>
                <a:gd name="T9" fmla="*/ 19 h 19"/>
                <a:gd name="T10" fmla="*/ 31 w 31"/>
                <a:gd name="T11" fmla="*/ 2 h 19"/>
                <a:gd name="T12" fmla="*/ 31 w 31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9">
                  <a:moveTo>
                    <a:pt x="31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4" y="19"/>
                  </a:lnTo>
                  <a:lnTo>
                    <a:pt x="31" y="19"/>
                  </a:lnTo>
                  <a:lnTo>
                    <a:pt x="3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207">
              <a:extLst>
                <a:ext uri="{FF2B5EF4-FFF2-40B4-BE49-F238E27FC236}">
                  <a16:creationId xmlns:a16="http://schemas.microsoft.com/office/drawing/2014/main" id="{B6AE5635-041A-46F0-86B2-2CD288C1CF70}"/>
                </a:ext>
              </a:extLst>
            </p:cNvPr>
            <p:cNvSpPr/>
            <p:nvPr/>
          </p:nvSpPr>
          <p:spPr bwMode="auto">
            <a:xfrm>
              <a:off x="7786075" y="3987724"/>
              <a:ext cx="28568" cy="17509"/>
            </a:xfrm>
            <a:custGeom>
              <a:avLst/>
              <a:gdLst>
                <a:gd name="T0" fmla="*/ 31 w 31"/>
                <a:gd name="T1" fmla="*/ 0 h 19"/>
                <a:gd name="T2" fmla="*/ 0 w 31"/>
                <a:gd name="T3" fmla="*/ 0 h 19"/>
                <a:gd name="T4" fmla="*/ 0 w 31"/>
                <a:gd name="T5" fmla="*/ 19 h 19"/>
                <a:gd name="T6" fmla="*/ 14 w 31"/>
                <a:gd name="T7" fmla="*/ 19 h 19"/>
                <a:gd name="T8" fmla="*/ 31 w 31"/>
                <a:gd name="T9" fmla="*/ 19 h 19"/>
                <a:gd name="T10" fmla="*/ 31 w 31"/>
                <a:gd name="T11" fmla="*/ 2 h 19"/>
                <a:gd name="T12" fmla="*/ 31 w 31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9">
                  <a:moveTo>
                    <a:pt x="31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4" y="19"/>
                  </a:lnTo>
                  <a:lnTo>
                    <a:pt x="31" y="19"/>
                  </a:lnTo>
                  <a:lnTo>
                    <a:pt x="31" y="2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208">
              <a:extLst>
                <a:ext uri="{FF2B5EF4-FFF2-40B4-BE49-F238E27FC236}">
                  <a16:creationId xmlns:a16="http://schemas.microsoft.com/office/drawing/2014/main" id="{DA3FDE04-3B70-4706-8BA1-1DE5F866F0A5}"/>
                </a:ext>
              </a:extLst>
            </p:cNvPr>
            <p:cNvSpPr/>
            <p:nvPr/>
          </p:nvSpPr>
          <p:spPr bwMode="auto">
            <a:xfrm>
              <a:off x="6846120" y="2683767"/>
              <a:ext cx="879134" cy="590697"/>
            </a:xfrm>
            <a:custGeom>
              <a:avLst/>
              <a:gdLst>
                <a:gd name="T0" fmla="*/ 0 w 403"/>
                <a:gd name="T1" fmla="*/ 14 h 271"/>
                <a:gd name="T2" fmla="*/ 165 w 403"/>
                <a:gd name="T3" fmla="*/ 14 h 271"/>
                <a:gd name="T4" fmla="*/ 324 w 403"/>
                <a:gd name="T5" fmla="*/ 80 h 271"/>
                <a:gd name="T6" fmla="*/ 390 w 403"/>
                <a:gd name="T7" fmla="*/ 239 h 271"/>
                <a:gd name="T8" fmla="*/ 390 w 403"/>
                <a:gd name="T9" fmla="*/ 271 h 271"/>
                <a:gd name="T10" fmla="*/ 403 w 403"/>
                <a:gd name="T11" fmla="*/ 271 h 271"/>
                <a:gd name="T12" fmla="*/ 403 w 403"/>
                <a:gd name="T13" fmla="*/ 239 h 271"/>
                <a:gd name="T14" fmla="*/ 165 w 403"/>
                <a:gd name="T15" fmla="*/ 0 h 271"/>
                <a:gd name="T16" fmla="*/ 0 w 403"/>
                <a:gd name="T17" fmla="*/ 0 h 271"/>
                <a:gd name="T18" fmla="*/ 0 w 403"/>
                <a:gd name="T19" fmla="*/ 1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271">
                  <a:moveTo>
                    <a:pt x="0" y="14"/>
                  </a:moveTo>
                  <a:cubicBezTo>
                    <a:pt x="165" y="14"/>
                    <a:pt x="165" y="14"/>
                    <a:pt x="165" y="14"/>
                  </a:cubicBezTo>
                  <a:cubicBezTo>
                    <a:pt x="227" y="14"/>
                    <a:pt x="283" y="39"/>
                    <a:pt x="324" y="80"/>
                  </a:cubicBezTo>
                  <a:cubicBezTo>
                    <a:pt x="364" y="121"/>
                    <a:pt x="390" y="177"/>
                    <a:pt x="390" y="239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403" y="271"/>
                    <a:pt x="403" y="271"/>
                    <a:pt x="403" y="271"/>
                  </a:cubicBezTo>
                  <a:cubicBezTo>
                    <a:pt x="403" y="239"/>
                    <a:pt x="403" y="239"/>
                    <a:pt x="403" y="239"/>
                  </a:cubicBezTo>
                  <a:cubicBezTo>
                    <a:pt x="403" y="107"/>
                    <a:pt x="296" y="0"/>
                    <a:pt x="16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209">
              <a:extLst>
                <a:ext uri="{FF2B5EF4-FFF2-40B4-BE49-F238E27FC236}">
                  <a16:creationId xmlns:a16="http://schemas.microsoft.com/office/drawing/2014/main" id="{0FA58963-2A46-4A30-BB56-70452BD65649}"/>
                </a:ext>
              </a:extLst>
            </p:cNvPr>
            <p:cNvSpPr/>
            <p:nvPr/>
          </p:nvSpPr>
          <p:spPr bwMode="auto">
            <a:xfrm>
              <a:off x="6730930" y="4562755"/>
              <a:ext cx="732612" cy="470899"/>
            </a:xfrm>
            <a:custGeom>
              <a:avLst/>
              <a:gdLst>
                <a:gd name="T0" fmla="*/ 0 w 336"/>
                <a:gd name="T1" fmla="*/ 216 h 216"/>
                <a:gd name="T2" fmla="*/ 228 w 336"/>
                <a:gd name="T3" fmla="*/ 216 h 216"/>
                <a:gd name="T4" fmla="*/ 336 w 336"/>
                <a:gd name="T5" fmla="*/ 108 h 216"/>
                <a:gd name="T6" fmla="*/ 228 w 336"/>
                <a:gd name="T7" fmla="*/ 0 h 216"/>
                <a:gd name="T8" fmla="*/ 205 w 336"/>
                <a:gd name="T9" fmla="*/ 0 h 216"/>
                <a:gd name="T10" fmla="*/ 205 w 336"/>
                <a:gd name="T11" fmla="*/ 13 h 216"/>
                <a:gd name="T12" fmla="*/ 228 w 336"/>
                <a:gd name="T13" fmla="*/ 13 h 216"/>
                <a:gd name="T14" fmla="*/ 295 w 336"/>
                <a:gd name="T15" fmla="*/ 41 h 216"/>
                <a:gd name="T16" fmla="*/ 322 w 336"/>
                <a:gd name="T17" fmla="*/ 108 h 216"/>
                <a:gd name="T18" fmla="*/ 295 w 336"/>
                <a:gd name="T19" fmla="*/ 174 h 216"/>
                <a:gd name="T20" fmla="*/ 228 w 336"/>
                <a:gd name="T21" fmla="*/ 202 h 216"/>
                <a:gd name="T22" fmla="*/ 0 w 336"/>
                <a:gd name="T23" fmla="*/ 202 h 216"/>
                <a:gd name="T24" fmla="*/ 0 w 336"/>
                <a:gd name="T2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216">
                  <a:moveTo>
                    <a:pt x="0" y="216"/>
                  </a:moveTo>
                  <a:cubicBezTo>
                    <a:pt x="228" y="216"/>
                    <a:pt x="228" y="216"/>
                    <a:pt x="228" y="216"/>
                  </a:cubicBezTo>
                  <a:cubicBezTo>
                    <a:pt x="288" y="216"/>
                    <a:pt x="336" y="167"/>
                    <a:pt x="336" y="108"/>
                  </a:cubicBezTo>
                  <a:cubicBezTo>
                    <a:pt x="336" y="48"/>
                    <a:pt x="288" y="0"/>
                    <a:pt x="228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13"/>
                    <a:pt x="205" y="13"/>
                    <a:pt x="205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54" y="13"/>
                    <a:pt x="278" y="24"/>
                    <a:pt x="295" y="41"/>
                  </a:cubicBezTo>
                  <a:cubicBezTo>
                    <a:pt x="312" y="58"/>
                    <a:pt x="322" y="82"/>
                    <a:pt x="322" y="108"/>
                  </a:cubicBezTo>
                  <a:cubicBezTo>
                    <a:pt x="322" y="134"/>
                    <a:pt x="312" y="157"/>
                    <a:pt x="295" y="174"/>
                  </a:cubicBezTo>
                  <a:cubicBezTo>
                    <a:pt x="278" y="192"/>
                    <a:pt x="254" y="202"/>
                    <a:pt x="228" y="202"/>
                  </a:cubicBezTo>
                  <a:cubicBezTo>
                    <a:pt x="0" y="202"/>
                    <a:pt x="0" y="202"/>
                    <a:pt x="0" y="202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210">
              <a:extLst>
                <a:ext uri="{FF2B5EF4-FFF2-40B4-BE49-F238E27FC236}">
                  <a16:creationId xmlns:a16="http://schemas.microsoft.com/office/drawing/2014/main" id="{991AD98F-6C80-453E-8D37-759092429E99}"/>
                </a:ext>
              </a:extLst>
            </p:cNvPr>
            <p:cNvSpPr/>
            <p:nvPr/>
          </p:nvSpPr>
          <p:spPr bwMode="auto">
            <a:xfrm>
              <a:off x="4446471" y="2683767"/>
              <a:ext cx="879134" cy="590697"/>
            </a:xfrm>
            <a:custGeom>
              <a:avLst/>
              <a:gdLst>
                <a:gd name="T0" fmla="*/ 403 w 403"/>
                <a:gd name="T1" fmla="*/ 0 h 271"/>
                <a:gd name="T2" fmla="*/ 238 w 403"/>
                <a:gd name="T3" fmla="*/ 0 h 271"/>
                <a:gd name="T4" fmla="*/ 0 w 403"/>
                <a:gd name="T5" fmla="*/ 239 h 271"/>
                <a:gd name="T6" fmla="*/ 0 w 403"/>
                <a:gd name="T7" fmla="*/ 271 h 271"/>
                <a:gd name="T8" fmla="*/ 13 w 403"/>
                <a:gd name="T9" fmla="*/ 271 h 271"/>
                <a:gd name="T10" fmla="*/ 13 w 403"/>
                <a:gd name="T11" fmla="*/ 239 h 271"/>
                <a:gd name="T12" fmla="*/ 79 w 403"/>
                <a:gd name="T13" fmla="*/ 80 h 271"/>
                <a:gd name="T14" fmla="*/ 238 w 403"/>
                <a:gd name="T15" fmla="*/ 14 h 271"/>
                <a:gd name="T16" fmla="*/ 403 w 403"/>
                <a:gd name="T17" fmla="*/ 14 h 271"/>
                <a:gd name="T18" fmla="*/ 403 w 403"/>
                <a:gd name="T1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271">
                  <a:moveTo>
                    <a:pt x="403" y="0"/>
                  </a:moveTo>
                  <a:cubicBezTo>
                    <a:pt x="238" y="0"/>
                    <a:pt x="238" y="0"/>
                    <a:pt x="238" y="0"/>
                  </a:cubicBezTo>
                  <a:cubicBezTo>
                    <a:pt x="106" y="0"/>
                    <a:pt x="0" y="107"/>
                    <a:pt x="0" y="239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13" y="271"/>
                    <a:pt x="13" y="271"/>
                    <a:pt x="13" y="27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3" y="177"/>
                    <a:pt x="38" y="121"/>
                    <a:pt x="79" y="80"/>
                  </a:cubicBezTo>
                  <a:cubicBezTo>
                    <a:pt x="120" y="39"/>
                    <a:pt x="176" y="14"/>
                    <a:pt x="238" y="14"/>
                  </a:cubicBezTo>
                  <a:cubicBezTo>
                    <a:pt x="403" y="14"/>
                    <a:pt x="403" y="14"/>
                    <a:pt x="403" y="14"/>
                  </a:cubicBezTo>
                  <a:lnTo>
                    <a:pt x="4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211">
              <a:extLst>
                <a:ext uri="{FF2B5EF4-FFF2-40B4-BE49-F238E27FC236}">
                  <a16:creationId xmlns:a16="http://schemas.microsoft.com/office/drawing/2014/main" id="{DDC48477-084A-4430-BEC6-B5709B309CA9}"/>
                </a:ext>
              </a:extLst>
            </p:cNvPr>
            <p:cNvSpPr/>
            <p:nvPr/>
          </p:nvSpPr>
          <p:spPr bwMode="auto">
            <a:xfrm>
              <a:off x="4677774" y="2271846"/>
              <a:ext cx="1132554" cy="939033"/>
            </a:xfrm>
            <a:custGeom>
              <a:avLst/>
              <a:gdLst>
                <a:gd name="T0" fmla="*/ 367 w 519"/>
                <a:gd name="T1" fmla="*/ 431 h 431"/>
                <a:gd name="T2" fmla="*/ 435 w 519"/>
                <a:gd name="T3" fmla="*/ 422 h 431"/>
                <a:gd name="T4" fmla="*/ 499 w 519"/>
                <a:gd name="T5" fmla="*/ 380 h 431"/>
                <a:gd name="T6" fmla="*/ 519 w 519"/>
                <a:gd name="T7" fmla="*/ 310 h 431"/>
                <a:gd name="T8" fmla="*/ 509 w 519"/>
                <a:gd name="T9" fmla="*/ 262 h 431"/>
                <a:gd name="T10" fmla="*/ 460 w 519"/>
                <a:gd name="T11" fmla="*/ 209 h 431"/>
                <a:gd name="T12" fmla="*/ 367 w 519"/>
                <a:gd name="T13" fmla="*/ 189 h 431"/>
                <a:gd name="T14" fmla="*/ 103 w 519"/>
                <a:gd name="T15" fmla="*/ 189 h 431"/>
                <a:gd name="T16" fmla="*/ 62 w 519"/>
                <a:gd name="T17" fmla="*/ 180 h 431"/>
                <a:gd name="T18" fmla="*/ 25 w 519"/>
                <a:gd name="T19" fmla="*/ 144 h 431"/>
                <a:gd name="T20" fmla="*/ 14 w 519"/>
                <a:gd name="T21" fmla="*/ 101 h 431"/>
                <a:gd name="T22" fmla="*/ 20 w 519"/>
                <a:gd name="T23" fmla="*/ 73 h 431"/>
                <a:gd name="T24" fmla="*/ 51 w 519"/>
                <a:gd name="T25" fmla="*/ 32 h 431"/>
                <a:gd name="T26" fmla="*/ 112 w 519"/>
                <a:gd name="T27" fmla="*/ 13 h 431"/>
                <a:gd name="T28" fmla="*/ 386 w 519"/>
                <a:gd name="T29" fmla="*/ 13 h 431"/>
                <a:gd name="T30" fmla="*/ 386 w 519"/>
                <a:gd name="T31" fmla="*/ 0 h 431"/>
                <a:gd name="T32" fmla="*/ 112 w 519"/>
                <a:gd name="T33" fmla="*/ 0 h 431"/>
                <a:gd name="T34" fmla="*/ 62 w 519"/>
                <a:gd name="T35" fmla="*/ 10 h 431"/>
                <a:gd name="T36" fmla="*/ 15 w 519"/>
                <a:gd name="T37" fmla="*/ 51 h 431"/>
                <a:gd name="T38" fmla="*/ 0 w 519"/>
                <a:gd name="T39" fmla="*/ 101 h 431"/>
                <a:gd name="T40" fmla="*/ 6 w 519"/>
                <a:gd name="T41" fmla="*/ 133 h 431"/>
                <a:gd name="T42" fmla="*/ 38 w 519"/>
                <a:gd name="T43" fmla="*/ 181 h 431"/>
                <a:gd name="T44" fmla="*/ 103 w 519"/>
                <a:gd name="T45" fmla="*/ 203 h 431"/>
                <a:gd name="T46" fmla="*/ 367 w 519"/>
                <a:gd name="T47" fmla="*/ 203 h 431"/>
                <a:gd name="T48" fmla="*/ 430 w 519"/>
                <a:gd name="T49" fmla="*/ 211 h 431"/>
                <a:gd name="T50" fmla="*/ 487 w 519"/>
                <a:gd name="T51" fmla="*/ 249 h 431"/>
                <a:gd name="T52" fmla="*/ 505 w 519"/>
                <a:gd name="T53" fmla="*/ 310 h 431"/>
                <a:gd name="T54" fmla="*/ 497 w 519"/>
                <a:gd name="T55" fmla="*/ 354 h 431"/>
                <a:gd name="T56" fmla="*/ 455 w 519"/>
                <a:gd name="T57" fmla="*/ 400 h 431"/>
                <a:gd name="T58" fmla="*/ 367 w 519"/>
                <a:gd name="T59" fmla="*/ 417 h 431"/>
                <a:gd name="T60" fmla="*/ 367 w 519"/>
                <a:gd name="T61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9" h="431">
                  <a:moveTo>
                    <a:pt x="367" y="431"/>
                  </a:moveTo>
                  <a:cubicBezTo>
                    <a:pt x="393" y="431"/>
                    <a:pt x="416" y="428"/>
                    <a:pt x="435" y="422"/>
                  </a:cubicBezTo>
                  <a:cubicBezTo>
                    <a:pt x="464" y="414"/>
                    <a:pt x="485" y="399"/>
                    <a:pt x="499" y="380"/>
                  </a:cubicBezTo>
                  <a:cubicBezTo>
                    <a:pt x="512" y="361"/>
                    <a:pt x="519" y="337"/>
                    <a:pt x="519" y="310"/>
                  </a:cubicBezTo>
                  <a:cubicBezTo>
                    <a:pt x="519" y="293"/>
                    <a:pt x="516" y="276"/>
                    <a:pt x="509" y="262"/>
                  </a:cubicBezTo>
                  <a:cubicBezTo>
                    <a:pt x="500" y="239"/>
                    <a:pt x="484" y="221"/>
                    <a:pt x="460" y="209"/>
                  </a:cubicBezTo>
                  <a:cubicBezTo>
                    <a:pt x="436" y="196"/>
                    <a:pt x="406" y="189"/>
                    <a:pt x="367" y="189"/>
                  </a:cubicBezTo>
                  <a:cubicBezTo>
                    <a:pt x="267" y="189"/>
                    <a:pt x="172" y="189"/>
                    <a:pt x="103" y="189"/>
                  </a:cubicBezTo>
                  <a:cubicBezTo>
                    <a:pt x="86" y="189"/>
                    <a:pt x="73" y="186"/>
                    <a:pt x="62" y="180"/>
                  </a:cubicBezTo>
                  <a:cubicBezTo>
                    <a:pt x="45" y="172"/>
                    <a:pt x="33" y="159"/>
                    <a:pt x="25" y="144"/>
                  </a:cubicBezTo>
                  <a:cubicBezTo>
                    <a:pt x="17" y="129"/>
                    <a:pt x="14" y="113"/>
                    <a:pt x="14" y="101"/>
                  </a:cubicBezTo>
                  <a:cubicBezTo>
                    <a:pt x="14" y="93"/>
                    <a:pt x="16" y="83"/>
                    <a:pt x="20" y="73"/>
                  </a:cubicBezTo>
                  <a:cubicBezTo>
                    <a:pt x="25" y="58"/>
                    <a:pt x="36" y="43"/>
                    <a:pt x="51" y="32"/>
                  </a:cubicBezTo>
                  <a:cubicBezTo>
                    <a:pt x="66" y="21"/>
                    <a:pt x="86" y="13"/>
                    <a:pt x="112" y="13"/>
                  </a:cubicBezTo>
                  <a:cubicBezTo>
                    <a:pt x="184" y="13"/>
                    <a:pt x="292" y="13"/>
                    <a:pt x="386" y="13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292" y="0"/>
                    <a:pt x="184" y="0"/>
                    <a:pt x="112" y="0"/>
                  </a:cubicBezTo>
                  <a:cubicBezTo>
                    <a:pt x="93" y="0"/>
                    <a:pt x="76" y="4"/>
                    <a:pt x="62" y="10"/>
                  </a:cubicBezTo>
                  <a:cubicBezTo>
                    <a:pt x="41" y="20"/>
                    <a:pt x="26" y="35"/>
                    <a:pt x="15" y="51"/>
                  </a:cubicBezTo>
                  <a:cubicBezTo>
                    <a:pt x="5" y="68"/>
                    <a:pt x="0" y="86"/>
                    <a:pt x="0" y="101"/>
                  </a:cubicBezTo>
                  <a:cubicBezTo>
                    <a:pt x="0" y="111"/>
                    <a:pt x="2" y="122"/>
                    <a:pt x="6" y="133"/>
                  </a:cubicBezTo>
                  <a:cubicBezTo>
                    <a:pt x="12" y="150"/>
                    <a:pt x="22" y="168"/>
                    <a:pt x="38" y="181"/>
                  </a:cubicBezTo>
                  <a:cubicBezTo>
                    <a:pt x="54" y="194"/>
                    <a:pt x="75" y="203"/>
                    <a:pt x="103" y="203"/>
                  </a:cubicBezTo>
                  <a:cubicBezTo>
                    <a:pt x="172" y="203"/>
                    <a:pt x="267" y="203"/>
                    <a:pt x="367" y="203"/>
                  </a:cubicBezTo>
                  <a:cubicBezTo>
                    <a:pt x="392" y="203"/>
                    <a:pt x="413" y="206"/>
                    <a:pt x="430" y="211"/>
                  </a:cubicBezTo>
                  <a:cubicBezTo>
                    <a:pt x="456" y="219"/>
                    <a:pt x="475" y="232"/>
                    <a:pt x="487" y="249"/>
                  </a:cubicBezTo>
                  <a:cubicBezTo>
                    <a:pt x="499" y="265"/>
                    <a:pt x="505" y="286"/>
                    <a:pt x="505" y="310"/>
                  </a:cubicBezTo>
                  <a:cubicBezTo>
                    <a:pt x="505" y="327"/>
                    <a:pt x="503" y="341"/>
                    <a:pt x="497" y="354"/>
                  </a:cubicBezTo>
                  <a:cubicBezTo>
                    <a:pt x="490" y="374"/>
                    <a:pt x="476" y="389"/>
                    <a:pt x="455" y="400"/>
                  </a:cubicBezTo>
                  <a:cubicBezTo>
                    <a:pt x="434" y="411"/>
                    <a:pt x="405" y="417"/>
                    <a:pt x="367" y="417"/>
                  </a:cubicBezTo>
                  <a:lnTo>
                    <a:pt x="367" y="4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212">
              <a:extLst>
                <a:ext uri="{FF2B5EF4-FFF2-40B4-BE49-F238E27FC236}">
                  <a16:creationId xmlns:a16="http://schemas.microsoft.com/office/drawing/2014/main" id="{A2BA6518-BD2F-4EF5-B8D2-2EAC92B45757}"/>
                </a:ext>
              </a:extLst>
            </p:cNvPr>
            <p:cNvSpPr/>
            <p:nvPr/>
          </p:nvSpPr>
          <p:spPr bwMode="auto">
            <a:xfrm>
              <a:off x="4915528" y="3156509"/>
              <a:ext cx="647832" cy="469056"/>
            </a:xfrm>
            <a:custGeom>
              <a:avLst/>
              <a:gdLst>
                <a:gd name="T0" fmla="*/ 108 w 297"/>
                <a:gd name="T1" fmla="*/ 0 h 215"/>
                <a:gd name="T2" fmla="*/ 0 w 297"/>
                <a:gd name="T3" fmla="*/ 107 h 215"/>
                <a:gd name="T4" fmla="*/ 108 w 297"/>
                <a:gd name="T5" fmla="*/ 215 h 215"/>
                <a:gd name="T6" fmla="*/ 297 w 297"/>
                <a:gd name="T7" fmla="*/ 215 h 215"/>
                <a:gd name="T8" fmla="*/ 297 w 297"/>
                <a:gd name="T9" fmla="*/ 202 h 215"/>
                <a:gd name="T10" fmla="*/ 108 w 297"/>
                <a:gd name="T11" fmla="*/ 202 h 215"/>
                <a:gd name="T12" fmla="*/ 41 w 297"/>
                <a:gd name="T13" fmla="*/ 174 h 215"/>
                <a:gd name="T14" fmla="*/ 13 w 297"/>
                <a:gd name="T15" fmla="*/ 107 h 215"/>
                <a:gd name="T16" fmla="*/ 41 w 297"/>
                <a:gd name="T17" fmla="*/ 41 h 215"/>
                <a:gd name="T18" fmla="*/ 108 w 297"/>
                <a:gd name="T19" fmla="*/ 13 h 215"/>
                <a:gd name="T20" fmla="*/ 108 w 297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215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297" y="215"/>
                    <a:pt x="297" y="215"/>
                    <a:pt x="297" y="215"/>
                  </a:cubicBezTo>
                  <a:cubicBezTo>
                    <a:pt x="297" y="202"/>
                    <a:pt x="297" y="202"/>
                    <a:pt x="297" y="202"/>
                  </a:cubicBezTo>
                  <a:cubicBezTo>
                    <a:pt x="108" y="202"/>
                    <a:pt x="108" y="202"/>
                    <a:pt x="108" y="202"/>
                  </a:cubicBezTo>
                  <a:cubicBezTo>
                    <a:pt x="81" y="202"/>
                    <a:pt x="58" y="191"/>
                    <a:pt x="41" y="174"/>
                  </a:cubicBezTo>
                  <a:cubicBezTo>
                    <a:pt x="24" y="157"/>
                    <a:pt x="13" y="134"/>
                    <a:pt x="13" y="107"/>
                  </a:cubicBezTo>
                  <a:cubicBezTo>
                    <a:pt x="13" y="81"/>
                    <a:pt x="24" y="58"/>
                    <a:pt x="41" y="41"/>
                  </a:cubicBezTo>
                  <a:cubicBezTo>
                    <a:pt x="58" y="24"/>
                    <a:pt x="81" y="13"/>
                    <a:pt x="108" y="13"/>
                  </a:cubicBezTo>
                  <a:lnTo>
                    <a:pt x="1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213">
              <a:extLst>
                <a:ext uri="{FF2B5EF4-FFF2-40B4-BE49-F238E27FC236}">
                  <a16:creationId xmlns:a16="http://schemas.microsoft.com/office/drawing/2014/main" id="{28743AD2-011B-4336-BE96-04F06F288DC8}"/>
                </a:ext>
              </a:extLst>
            </p:cNvPr>
            <p:cNvSpPr/>
            <p:nvPr/>
          </p:nvSpPr>
          <p:spPr bwMode="auto">
            <a:xfrm>
              <a:off x="4929350" y="4122266"/>
              <a:ext cx="869919" cy="469056"/>
            </a:xfrm>
            <a:custGeom>
              <a:avLst/>
              <a:gdLst>
                <a:gd name="T0" fmla="*/ 291 w 399"/>
                <a:gd name="T1" fmla="*/ 13 h 215"/>
                <a:gd name="T2" fmla="*/ 358 w 399"/>
                <a:gd name="T3" fmla="*/ 41 h 215"/>
                <a:gd name="T4" fmla="*/ 385 w 399"/>
                <a:gd name="T5" fmla="*/ 107 h 215"/>
                <a:gd name="T6" fmla="*/ 358 w 399"/>
                <a:gd name="T7" fmla="*/ 174 h 215"/>
                <a:gd name="T8" fmla="*/ 291 w 399"/>
                <a:gd name="T9" fmla="*/ 202 h 215"/>
                <a:gd name="T10" fmla="*/ 0 w 399"/>
                <a:gd name="T11" fmla="*/ 202 h 215"/>
                <a:gd name="T12" fmla="*/ 0 w 399"/>
                <a:gd name="T13" fmla="*/ 215 h 215"/>
                <a:gd name="T14" fmla="*/ 291 w 399"/>
                <a:gd name="T15" fmla="*/ 215 h 215"/>
                <a:gd name="T16" fmla="*/ 399 w 399"/>
                <a:gd name="T17" fmla="*/ 107 h 215"/>
                <a:gd name="T18" fmla="*/ 291 w 399"/>
                <a:gd name="T19" fmla="*/ 0 h 215"/>
                <a:gd name="T20" fmla="*/ 291 w 399"/>
                <a:gd name="T21" fmla="*/ 1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9" h="215">
                  <a:moveTo>
                    <a:pt x="291" y="13"/>
                  </a:moveTo>
                  <a:cubicBezTo>
                    <a:pt x="317" y="13"/>
                    <a:pt x="340" y="24"/>
                    <a:pt x="358" y="41"/>
                  </a:cubicBezTo>
                  <a:cubicBezTo>
                    <a:pt x="375" y="58"/>
                    <a:pt x="385" y="81"/>
                    <a:pt x="385" y="107"/>
                  </a:cubicBezTo>
                  <a:cubicBezTo>
                    <a:pt x="385" y="134"/>
                    <a:pt x="375" y="157"/>
                    <a:pt x="358" y="174"/>
                  </a:cubicBezTo>
                  <a:cubicBezTo>
                    <a:pt x="340" y="191"/>
                    <a:pt x="317" y="202"/>
                    <a:pt x="291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291" y="215"/>
                    <a:pt x="291" y="215"/>
                    <a:pt x="291" y="215"/>
                  </a:cubicBezTo>
                  <a:cubicBezTo>
                    <a:pt x="350" y="215"/>
                    <a:pt x="399" y="167"/>
                    <a:pt x="399" y="107"/>
                  </a:cubicBezTo>
                  <a:cubicBezTo>
                    <a:pt x="399" y="48"/>
                    <a:pt x="350" y="0"/>
                    <a:pt x="291" y="0"/>
                  </a:cubicBezTo>
                  <a:lnTo>
                    <a:pt x="291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214">
              <a:extLst>
                <a:ext uri="{FF2B5EF4-FFF2-40B4-BE49-F238E27FC236}">
                  <a16:creationId xmlns:a16="http://schemas.microsoft.com/office/drawing/2014/main" id="{A3A44D8A-5387-49E1-B522-2CF8EE89ECE8}"/>
                </a:ext>
              </a:extLst>
            </p:cNvPr>
            <p:cNvSpPr/>
            <p:nvPr/>
          </p:nvSpPr>
          <p:spPr bwMode="auto">
            <a:xfrm>
              <a:off x="5020581" y="1789889"/>
              <a:ext cx="987874" cy="3876852"/>
            </a:xfrm>
            <a:custGeom>
              <a:avLst/>
              <a:gdLst>
                <a:gd name="T0" fmla="*/ 13 w 453"/>
                <a:gd name="T1" fmla="*/ 227 h 1778"/>
                <a:gd name="T2" fmla="*/ 75 w 453"/>
                <a:gd name="T3" fmla="*/ 76 h 1778"/>
                <a:gd name="T4" fmla="*/ 226 w 453"/>
                <a:gd name="T5" fmla="*/ 14 h 1778"/>
                <a:gd name="T6" fmla="*/ 377 w 453"/>
                <a:gd name="T7" fmla="*/ 76 h 1778"/>
                <a:gd name="T8" fmla="*/ 439 w 453"/>
                <a:gd name="T9" fmla="*/ 227 h 1778"/>
                <a:gd name="T10" fmla="*/ 439 w 453"/>
                <a:gd name="T11" fmla="*/ 1778 h 1778"/>
                <a:gd name="T12" fmla="*/ 453 w 453"/>
                <a:gd name="T13" fmla="*/ 1778 h 1778"/>
                <a:gd name="T14" fmla="*/ 453 w 453"/>
                <a:gd name="T15" fmla="*/ 227 h 1778"/>
                <a:gd name="T16" fmla="*/ 226 w 453"/>
                <a:gd name="T17" fmla="*/ 0 h 1778"/>
                <a:gd name="T18" fmla="*/ 0 w 453"/>
                <a:gd name="T19" fmla="*/ 227 h 1778"/>
                <a:gd name="T20" fmla="*/ 13 w 453"/>
                <a:gd name="T21" fmla="*/ 227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778">
                  <a:moveTo>
                    <a:pt x="13" y="227"/>
                  </a:moveTo>
                  <a:cubicBezTo>
                    <a:pt x="13" y="168"/>
                    <a:pt x="37" y="115"/>
                    <a:pt x="75" y="76"/>
                  </a:cubicBezTo>
                  <a:cubicBezTo>
                    <a:pt x="114" y="38"/>
                    <a:pt x="167" y="14"/>
                    <a:pt x="226" y="14"/>
                  </a:cubicBezTo>
                  <a:cubicBezTo>
                    <a:pt x="285" y="14"/>
                    <a:pt x="338" y="38"/>
                    <a:pt x="377" y="76"/>
                  </a:cubicBezTo>
                  <a:cubicBezTo>
                    <a:pt x="415" y="115"/>
                    <a:pt x="439" y="168"/>
                    <a:pt x="439" y="227"/>
                  </a:cubicBezTo>
                  <a:cubicBezTo>
                    <a:pt x="439" y="1778"/>
                    <a:pt x="439" y="1778"/>
                    <a:pt x="439" y="1778"/>
                  </a:cubicBezTo>
                  <a:cubicBezTo>
                    <a:pt x="453" y="1778"/>
                    <a:pt x="453" y="1778"/>
                    <a:pt x="453" y="1778"/>
                  </a:cubicBezTo>
                  <a:cubicBezTo>
                    <a:pt x="453" y="227"/>
                    <a:pt x="453" y="227"/>
                    <a:pt x="453" y="227"/>
                  </a:cubicBezTo>
                  <a:cubicBezTo>
                    <a:pt x="453" y="102"/>
                    <a:pt x="351" y="0"/>
                    <a:pt x="226" y="0"/>
                  </a:cubicBezTo>
                  <a:cubicBezTo>
                    <a:pt x="101" y="0"/>
                    <a:pt x="0" y="102"/>
                    <a:pt x="0" y="227"/>
                  </a:cubicBezTo>
                  <a:lnTo>
                    <a:pt x="13" y="2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215">
              <a:extLst>
                <a:ext uri="{FF2B5EF4-FFF2-40B4-BE49-F238E27FC236}">
                  <a16:creationId xmlns:a16="http://schemas.microsoft.com/office/drawing/2014/main" id="{947EE801-870D-4257-AE51-840D1D950B29}"/>
                </a:ext>
              </a:extLst>
            </p:cNvPr>
            <p:cNvSpPr/>
            <p:nvPr/>
          </p:nvSpPr>
          <p:spPr bwMode="auto">
            <a:xfrm>
              <a:off x="4377357" y="3974823"/>
              <a:ext cx="617421" cy="616500"/>
            </a:xfrm>
            <a:custGeom>
              <a:avLst/>
              <a:gdLst>
                <a:gd name="T0" fmla="*/ 283 w 283"/>
                <a:gd name="T1" fmla="*/ 270 h 283"/>
                <a:gd name="T2" fmla="*/ 92 w 283"/>
                <a:gd name="T3" fmla="*/ 191 h 283"/>
                <a:gd name="T4" fmla="*/ 13 w 283"/>
                <a:gd name="T5" fmla="*/ 0 h 283"/>
                <a:gd name="T6" fmla="*/ 0 w 283"/>
                <a:gd name="T7" fmla="*/ 0 h 283"/>
                <a:gd name="T8" fmla="*/ 283 w 283"/>
                <a:gd name="T9" fmla="*/ 283 h 283"/>
                <a:gd name="T10" fmla="*/ 283 w 283"/>
                <a:gd name="T11" fmla="*/ 27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" h="283">
                  <a:moveTo>
                    <a:pt x="283" y="270"/>
                  </a:moveTo>
                  <a:cubicBezTo>
                    <a:pt x="208" y="270"/>
                    <a:pt x="141" y="240"/>
                    <a:pt x="92" y="191"/>
                  </a:cubicBezTo>
                  <a:cubicBezTo>
                    <a:pt x="43" y="142"/>
                    <a:pt x="13" y="74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126" y="283"/>
                    <a:pt x="283" y="283"/>
                  </a:cubicBezTo>
                  <a:lnTo>
                    <a:pt x="283" y="2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216">
              <a:extLst>
                <a:ext uri="{FF2B5EF4-FFF2-40B4-BE49-F238E27FC236}">
                  <a16:creationId xmlns:a16="http://schemas.microsoft.com/office/drawing/2014/main" id="{EDD6407F-1B46-4E21-A54C-CBA8A4F4BF79}"/>
                </a:ext>
              </a:extLst>
            </p:cNvPr>
            <p:cNvSpPr/>
            <p:nvPr/>
          </p:nvSpPr>
          <p:spPr bwMode="auto">
            <a:xfrm>
              <a:off x="5280451" y="3596998"/>
              <a:ext cx="728004" cy="261713"/>
            </a:xfrm>
            <a:custGeom>
              <a:avLst/>
              <a:gdLst>
                <a:gd name="T0" fmla="*/ 334 w 334"/>
                <a:gd name="T1" fmla="*/ 120 h 120"/>
                <a:gd name="T2" fmla="*/ 214 w 334"/>
                <a:gd name="T3" fmla="*/ 0 h 120"/>
                <a:gd name="T4" fmla="*/ 0 w 334"/>
                <a:gd name="T5" fmla="*/ 0 h 120"/>
                <a:gd name="T6" fmla="*/ 0 w 334"/>
                <a:gd name="T7" fmla="*/ 13 h 120"/>
                <a:gd name="T8" fmla="*/ 214 w 334"/>
                <a:gd name="T9" fmla="*/ 13 h 120"/>
                <a:gd name="T10" fmla="*/ 289 w 334"/>
                <a:gd name="T11" fmla="*/ 45 h 120"/>
                <a:gd name="T12" fmla="*/ 320 w 334"/>
                <a:gd name="T13" fmla="*/ 120 h 120"/>
                <a:gd name="T14" fmla="*/ 334 w 334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20">
                  <a:moveTo>
                    <a:pt x="334" y="120"/>
                  </a:moveTo>
                  <a:cubicBezTo>
                    <a:pt x="334" y="54"/>
                    <a:pt x="280" y="0"/>
                    <a:pt x="2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43" y="13"/>
                    <a:pt x="270" y="25"/>
                    <a:pt x="289" y="45"/>
                  </a:cubicBezTo>
                  <a:cubicBezTo>
                    <a:pt x="308" y="64"/>
                    <a:pt x="320" y="91"/>
                    <a:pt x="320" y="120"/>
                  </a:cubicBezTo>
                  <a:lnTo>
                    <a:pt x="334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217">
              <a:extLst>
                <a:ext uri="{FF2B5EF4-FFF2-40B4-BE49-F238E27FC236}">
                  <a16:creationId xmlns:a16="http://schemas.microsoft.com/office/drawing/2014/main" id="{8563EC69-5DD6-4BE0-96BD-AC93C646A730}"/>
                </a:ext>
              </a:extLst>
            </p:cNvPr>
            <p:cNvSpPr/>
            <p:nvPr/>
          </p:nvSpPr>
          <p:spPr bwMode="auto">
            <a:xfrm>
              <a:off x="5007680" y="5003243"/>
              <a:ext cx="571345" cy="457998"/>
            </a:xfrm>
            <a:custGeom>
              <a:avLst/>
              <a:gdLst>
                <a:gd name="T0" fmla="*/ 262 w 262"/>
                <a:gd name="T1" fmla="*/ 196 h 210"/>
                <a:gd name="T2" fmla="*/ 105 w 262"/>
                <a:gd name="T3" fmla="*/ 196 h 210"/>
                <a:gd name="T4" fmla="*/ 40 w 262"/>
                <a:gd name="T5" fmla="*/ 169 h 210"/>
                <a:gd name="T6" fmla="*/ 13 w 262"/>
                <a:gd name="T7" fmla="*/ 105 h 210"/>
                <a:gd name="T8" fmla="*/ 40 w 262"/>
                <a:gd name="T9" fmla="*/ 40 h 210"/>
                <a:gd name="T10" fmla="*/ 105 w 262"/>
                <a:gd name="T11" fmla="*/ 14 h 210"/>
                <a:gd name="T12" fmla="*/ 105 w 262"/>
                <a:gd name="T13" fmla="*/ 0 h 210"/>
                <a:gd name="T14" fmla="*/ 0 w 262"/>
                <a:gd name="T15" fmla="*/ 105 h 210"/>
                <a:gd name="T16" fmla="*/ 105 w 262"/>
                <a:gd name="T17" fmla="*/ 210 h 210"/>
                <a:gd name="T18" fmla="*/ 262 w 262"/>
                <a:gd name="T19" fmla="*/ 210 h 210"/>
                <a:gd name="T20" fmla="*/ 262 w 262"/>
                <a:gd name="T21" fmla="*/ 19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210">
                  <a:moveTo>
                    <a:pt x="262" y="196"/>
                  </a:moveTo>
                  <a:cubicBezTo>
                    <a:pt x="105" y="196"/>
                    <a:pt x="105" y="196"/>
                    <a:pt x="105" y="196"/>
                  </a:cubicBezTo>
                  <a:cubicBezTo>
                    <a:pt x="79" y="196"/>
                    <a:pt x="57" y="186"/>
                    <a:pt x="40" y="169"/>
                  </a:cubicBezTo>
                  <a:cubicBezTo>
                    <a:pt x="24" y="153"/>
                    <a:pt x="13" y="130"/>
                    <a:pt x="13" y="105"/>
                  </a:cubicBezTo>
                  <a:cubicBezTo>
                    <a:pt x="13" y="80"/>
                    <a:pt x="24" y="57"/>
                    <a:pt x="40" y="40"/>
                  </a:cubicBezTo>
                  <a:cubicBezTo>
                    <a:pt x="57" y="24"/>
                    <a:pt x="79" y="14"/>
                    <a:pt x="105" y="14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5" y="210"/>
                  </a:cubicBezTo>
                  <a:cubicBezTo>
                    <a:pt x="262" y="210"/>
                    <a:pt x="262" y="210"/>
                    <a:pt x="262" y="210"/>
                  </a:cubicBezTo>
                  <a:lnTo>
                    <a:pt x="262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218">
              <a:extLst>
                <a:ext uri="{FF2B5EF4-FFF2-40B4-BE49-F238E27FC236}">
                  <a16:creationId xmlns:a16="http://schemas.microsoft.com/office/drawing/2014/main" id="{114AAD52-43B4-4FA5-B63E-67F936EB89EA}"/>
                </a:ext>
              </a:extLst>
            </p:cNvPr>
            <p:cNvSpPr/>
            <p:nvPr/>
          </p:nvSpPr>
          <p:spPr bwMode="auto">
            <a:xfrm>
              <a:off x="5343115" y="5232702"/>
              <a:ext cx="571345" cy="228538"/>
            </a:xfrm>
            <a:custGeom>
              <a:avLst/>
              <a:gdLst>
                <a:gd name="T0" fmla="*/ 0 w 262"/>
                <a:gd name="T1" fmla="*/ 105 h 105"/>
                <a:gd name="T2" fmla="*/ 158 w 262"/>
                <a:gd name="T3" fmla="*/ 105 h 105"/>
                <a:gd name="T4" fmla="*/ 262 w 262"/>
                <a:gd name="T5" fmla="*/ 0 h 105"/>
                <a:gd name="T6" fmla="*/ 249 w 262"/>
                <a:gd name="T7" fmla="*/ 0 h 105"/>
                <a:gd name="T8" fmla="*/ 222 w 262"/>
                <a:gd name="T9" fmla="*/ 64 h 105"/>
                <a:gd name="T10" fmla="*/ 158 w 262"/>
                <a:gd name="T11" fmla="*/ 91 h 105"/>
                <a:gd name="T12" fmla="*/ 0 w 262"/>
                <a:gd name="T13" fmla="*/ 91 h 105"/>
                <a:gd name="T14" fmla="*/ 0 w 26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105">
                  <a:moveTo>
                    <a:pt x="0" y="105"/>
                  </a:moveTo>
                  <a:cubicBezTo>
                    <a:pt x="158" y="105"/>
                    <a:pt x="158" y="105"/>
                    <a:pt x="158" y="105"/>
                  </a:cubicBezTo>
                  <a:cubicBezTo>
                    <a:pt x="215" y="105"/>
                    <a:pt x="262" y="58"/>
                    <a:pt x="262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25"/>
                    <a:pt x="239" y="48"/>
                    <a:pt x="222" y="64"/>
                  </a:cubicBezTo>
                  <a:cubicBezTo>
                    <a:pt x="205" y="81"/>
                    <a:pt x="183" y="91"/>
                    <a:pt x="158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219">
              <a:extLst>
                <a:ext uri="{FF2B5EF4-FFF2-40B4-BE49-F238E27FC236}">
                  <a16:creationId xmlns:a16="http://schemas.microsoft.com/office/drawing/2014/main" id="{F68B8169-A48B-4BA5-A68A-4939B6424BE5}"/>
                </a:ext>
              </a:extLst>
            </p:cNvPr>
            <p:cNvSpPr/>
            <p:nvPr/>
          </p:nvSpPr>
          <p:spPr bwMode="auto">
            <a:xfrm>
              <a:off x="4240050" y="3197978"/>
              <a:ext cx="892035" cy="885585"/>
            </a:xfrm>
            <a:custGeom>
              <a:avLst/>
              <a:gdLst>
                <a:gd name="T0" fmla="*/ 409 w 409"/>
                <a:gd name="T1" fmla="*/ 392 h 406"/>
                <a:gd name="T2" fmla="*/ 203 w 409"/>
                <a:gd name="T3" fmla="*/ 392 h 406"/>
                <a:gd name="T4" fmla="*/ 69 w 409"/>
                <a:gd name="T5" fmla="*/ 337 h 406"/>
                <a:gd name="T6" fmla="*/ 14 w 409"/>
                <a:gd name="T7" fmla="*/ 203 h 406"/>
                <a:gd name="T8" fmla="*/ 69 w 409"/>
                <a:gd name="T9" fmla="*/ 69 h 406"/>
                <a:gd name="T10" fmla="*/ 203 w 409"/>
                <a:gd name="T11" fmla="*/ 14 h 406"/>
                <a:gd name="T12" fmla="*/ 265 w 409"/>
                <a:gd name="T13" fmla="*/ 14 h 406"/>
                <a:gd name="T14" fmla="*/ 265 w 409"/>
                <a:gd name="T15" fmla="*/ 0 h 406"/>
                <a:gd name="T16" fmla="*/ 203 w 409"/>
                <a:gd name="T17" fmla="*/ 0 h 406"/>
                <a:gd name="T18" fmla="*/ 0 w 409"/>
                <a:gd name="T19" fmla="*/ 203 h 406"/>
                <a:gd name="T20" fmla="*/ 203 w 409"/>
                <a:gd name="T21" fmla="*/ 406 h 406"/>
                <a:gd name="T22" fmla="*/ 409 w 409"/>
                <a:gd name="T23" fmla="*/ 406 h 406"/>
                <a:gd name="T24" fmla="*/ 409 w 409"/>
                <a:gd name="T25" fmla="*/ 392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9" h="406">
                  <a:moveTo>
                    <a:pt x="409" y="392"/>
                  </a:moveTo>
                  <a:cubicBezTo>
                    <a:pt x="203" y="392"/>
                    <a:pt x="203" y="392"/>
                    <a:pt x="203" y="392"/>
                  </a:cubicBezTo>
                  <a:cubicBezTo>
                    <a:pt x="151" y="392"/>
                    <a:pt x="104" y="371"/>
                    <a:pt x="69" y="337"/>
                  </a:cubicBezTo>
                  <a:cubicBezTo>
                    <a:pt x="35" y="302"/>
                    <a:pt x="14" y="255"/>
                    <a:pt x="14" y="203"/>
                  </a:cubicBezTo>
                  <a:cubicBezTo>
                    <a:pt x="14" y="151"/>
                    <a:pt x="35" y="103"/>
                    <a:pt x="69" y="69"/>
                  </a:cubicBezTo>
                  <a:cubicBezTo>
                    <a:pt x="104" y="35"/>
                    <a:pt x="151" y="14"/>
                    <a:pt x="203" y="14"/>
                  </a:cubicBezTo>
                  <a:cubicBezTo>
                    <a:pt x="265" y="14"/>
                    <a:pt x="265" y="14"/>
                    <a:pt x="265" y="14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91" y="0"/>
                    <a:pt x="0" y="91"/>
                    <a:pt x="0" y="203"/>
                  </a:cubicBezTo>
                  <a:cubicBezTo>
                    <a:pt x="0" y="315"/>
                    <a:pt x="91" y="406"/>
                    <a:pt x="203" y="406"/>
                  </a:cubicBezTo>
                  <a:cubicBezTo>
                    <a:pt x="409" y="406"/>
                    <a:pt x="409" y="406"/>
                    <a:pt x="409" y="406"/>
                  </a:cubicBezTo>
                  <a:lnTo>
                    <a:pt x="409" y="3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220">
              <a:extLst>
                <a:ext uri="{FF2B5EF4-FFF2-40B4-BE49-F238E27FC236}">
                  <a16:creationId xmlns:a16="http://schemas.microsoft.com/office/drawing/2014/main" id="{865391F6-3116-45A7-AB4A-625BFEBDF9D2}"/>
                </a:ext>
              </a:extLst>
            </p:cNvPr>
            <p:cNvSpPr/>
            <p:nvPr/>
          </p:nvSpPr>
          <p:spPr bwMode="auto">
            <a:xfrm>
              <a:off x="4708184" y="4562755"/>
              <a:ext cx="516975" cy="470899"/>
            </a:xfrm>
            <a:custGeom>
              <a:avLst/>
              <a:gdLst>
                <a:gd name="T0" fmla="*/ 237 w 237"/>
                <a:gd name="T1" fmla="*/ 202 h 216"/>
                <a:gd name="T2" fmla="*/ 108 w 237"/>
                <a:gd name="T3" fmla="*/ 202 h 216"/>
                <a:gd name="T4" fmla="*/ 41 w 237"/>
                <a:gd name="T5" fmla="*/ 174 h 216"/>
                <a:gd name="T6" fmla="*/ 13 w 237"/>
                <a:gd name="T7" fmla="*/ 108 h 216"/>
                <a:gd name="T8" fmla="*/ 41 w 237"/>
                <a:gd name="T9" fmla="*/ 41 h 216"/>
                <a:gd name="T10" fmla="*/ 108 w 237"/>
                <a:gd name="T11" fmla="*/ 13 h 216"/>
                <a:gd name="T12" fmla="*/ 131 w 237"/>
                <a:gd name="T13" fmla="*/ 13 h 216"/>
                <a:gd name="T14" fmla="*/ 131 w 237"/>
                <a:gd name="T15" fmla="*/ 0 h 216"/>
                <a:gd name="T16" fmla="*/ 108 w 237"/>
                <a:gd name="T17" fmla="*/ 0 h 216"/>
                <a:gd name="T18" fmla="*/ 0 w 237"/>
                <a:gd name="T19" fmla="*/ 108 h 216"/>
                <a:gd name="T20" fmla="*/ 108 w 237"/>
                <a:gd name="T21" fmla="*/ 216 h 216"/>
                <a:gd name="T22" fmla="*/ 237 w 237"/>
                <a:gd name="T23" fmla="*/ 216 h 216"/>
                <a:gd name="T24" fmla="*/ 237 w 237"/>
                <a:gd name="T25" fmla="*/ 20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216">
                  <a:moveTo>
                    <a:pt x="237" y="202"/>
                  </a:moveTo>
                  <a:cubicBezTo>
                    <a:pt x="108" y="202"/>
                    <a:pt x="108" y="202"/>
                    <a:pt x="108" y="202"/>
                  </a:cubicBezTo>
                  <a:cubicBezTo>
                    <a:pt x="82" y="202"/>
                    <a:pt x="58" y="192"/>
                    <a:pt x="41" y="174"/>
                  </a:cubicBezTo>
                  <a:cubicBezTo>
                    <a:pt x="24" y="157"/>
                    <a:pt x="13" y="134"/>
                    <a:pt x="13" y="108"/>
                  </a:cubicBezTo>
                  <a:cubicBezTo>
                    <a:pt x="13" y="82"/>
                    <a:pt x="24" y="58"/>
                    <a:pt x="41" y="41"/>
                  </a:cubicBezTo>
                  <a:cubicBezTo>
                    <a:pt x="58" y="24"/>
                    <a:pt x="82" y="13"/>
                    <a:pt x="108" y="13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237" y="216"/>
                    <a:pt x="237" y="216"/>
                    <a:pt x="237" y="216"/>
                  </a:cubicBezTo>
                  <a:lnTo>
                    <a:pt x="237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221">
              <a:extLst>
                <a:ext uri="{FF2B5EF4-FFF2-40B4-BE49-F238E27FC236}">
                  <a16:creationId xmlns:a16="http://schemas.microsoft.com/office/drawing/2014/main" id="{A82BE11B-2340-49E7-8AC6-1047B0270CB1}"/>
                </a:ext>
              </a:extLst>
            </p:cNvPr>
            <p:cNvSpPr/>
            <p:nvPr/>
          </p:nvSpPr>
          <p:spPr bwMode="auto">
            <a:xfrm>
              <a:off x="6362320" y="2271846"/>
              <a:ext cx="1129789" cy="675477"/>
            </a:xfrm>
            <a:custGeom>
              <a:avLst/>
              <a:gdLst>
                <a:gd name="T0" fmla="*/ 14 w 518"/>
                <a:gd name="T1" fmla="*/ 310 h 310"/>
                <a:gd name="T2" fmla="*/ 22 w 518"/>
                <a:gd name="T3" fmla="*/ 267 h 310"/>
                <a:gd name="T4" fmla="*/ 65 w 518"/>
                <a:gd name="T5" fmla="*/ 221 h 310"/>
                <a:gd name="T6" fmla="*/ 151 w 518"/>
                <a:gd name="T7" fmla="*/ 203 h 310"/>
                <a:gd name="T8" fmla="*/ 416 w 518"/>
                <a:gd name="T9" fmla="*/ 203 h 310"/>
                <a:gd name="T10" fmla="*/ 463 w 518"/>
                <a:gd name="T11" fmla="*/ 192 h 310"/>
                <a:gd name="T12" fmla="*/ 505 w 518"/>
                <a:gd name="T13" fmla="*/ 150 h 310"/>
                <a:gd name="T14" fmla="*/ 518 w 518"/>
                <a:gd name="T15" fmla="*/ 101 h 310"/>
                <a:gd name="T16" fmla="*/ 512 w 518"/>
                <a:gd name="T17" fmla="*/ 68 h 310"/>
                <a:gd name="T18" fmla="*/ 476 w 518"/>
                <a:gd name="T19" fmla="*/ 21 h 310"/>
                <a:gd name="T20" fmla="*/ 407 w 518"/>
                <a:gd name="T21" fmla="*/ 0 h 310"/>
                <a:gd name="T22" fmla="*/ 132 w 518"/>
                <a:gd name="T23" fmla="*/ 0 h 310"/>
                <a:gd name="T24" fmla="*/ 132 w 518"/>
                <a:gd name="T25" fmla="*/ 13 h 310"/>
                <a:gd name="T26" fmla="*/ 407 w 518"/>
                <a:gd name="T27" fmla="*/ 13 h 310"/>
                <a:gd name="T28" fmla="*/ 451 w 518"/>
                <a:gd name="T29" fmla="*/ 22 h 310"/>
                <a:gd name="T30" fmla="*/ 492 w 518"/>
                <a:gd name="T31" fmla="*/ 58 h 310"/>
                <a:gd name="T32" fmla="*/ 505 w 518"/>
                <a:gd name="T33" fmla="*/ 101 h 310"/>
                <a:gd name="T34" fmla="*/ 500 w 518"/>
                <a:gd name="T35" fmla="*/ 129 h 310"/>
                <a:gd name="T36" fmla="*/ 472 w 518"/>
                <a:gd name="T37" fmla="*/ 170 h 310"/>
                <a:gd name="T38" fmla="*/ 416 w 518"/>
                <a:gd name="T39" fmla="*/ 189 h 310"/>
                <a:gd name="T40" fmla="*/ 151 w 518"/>
                <a:gd name="T41" fmla="*/ 189 h 310"/>
                <a:gd name="T42" fmla="*/ 85 w 518"/>
                <a:gd name="T43" fmla="*/ 198 h 310"/>
                <a:gd name="T44" fmla="*/ 21 w 518"/>
                <a:gd name="T45" fmla="*/ 241 h 310"/>
                <a:gd name="T46" fmla="*/ 0 w 518"/>
                <a:gd name="T47" fmla="*/ 310 h 310"/>
                <a:gd name="T48" fmla="*/ 14 w 518"/>
                <a:gd name="T49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310">
                  <a:moveTo>
                    <a:pt x="14" y="310"/>
                  </a:moveTo>
                  <a:cubicBezTo>
                    <a:pt x="14" y="294"/>
                    <a:pt x="16" y="280"/>
                    <a:pt x="22" y="267"/>
                  </a:cubicBezTo>
                  <a:cubicBezTo>
                    <a:pt x="30" y="247"/>
                    <a:pt x="44" y="232"/>
                    <a:pt x="65" y="221"/>
                  </a:cubicBezTo>
                  <a:cubicBezTo>
                    <a:pt x="86" y="209"/>
                    <a:pt x="115" y="203"/>
                    <a:pt x="151" y="203"/>
                  </a:cubicBezTo>
                  <a:cubicBezTo>
                    <a:pt x="251" y="203"/>
                    <a:pt x="347" y="203"/>
                    <a:pt x="416" y="203"/>
                  </a:cubicBezTo>
                  <a:cubicBezTo>
                    <a:pt x="434" y="203"/>
                    <a:pt x="450" y="199"/>
                    <a:pt x="463" y="192"/>
                  </a:cubicBezTo>
                  <a:cubicBezTo>
                    <a:pt x="483" y="183"/>
                    <a:pt x="497" y="167"/>
                    <a:pt x="505" y="150"/>
                  </a:cubicBezTo>
                  <a:cubicBezTo>
                    <a:pt x="514" y="133"/>
                    <a:pt x="518" y="116"/>
                    <a:pt x="518" y="101"/>
                  </a:cubicBezTo>
                  <a:cubicBezTo>
                    <a:pt x="518" y="91"/>
                    <a:pt x="516" y="79"/>
                    <a:pt x="512" y="68"/>
                  </a:cubicBezTo>
                  <a:cubicBezTo>
                    <a:pt x="505" y="51"/>
                    <a:pt x="493" y="34"/>
                    <a:pt x="476" y="21"/>
                  </a:cubicBezTo>
                  <a:cubicBezTo>
                    <a:pt x="458" y="8"/>
                    <a:pt x="435" y="0"/>
                    <a:pt x="407" y="0"/>
                  </a:cubicBezTo>
                  <a:cubicBezTo>
                    <a:pt x="335" y="0"/>
                    <a:pt x="226" y="0"/>
                    <a:pt x="132" y="0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226" y="13"/>
                    <a:pt x="335" y="13"/>
                    <a:pt x="407" y="13"/>
                  </a:cubicBezTo>
                  <a:cubicBezTo>
                    <a:pt x="424" y="13"/>
                    <a:pt x="439" y="17"/>
                    <a:pt x="451" y="22"/>
                  </a:cubicBezTo>
                  <a:cubicBezTo>
                    <a:pt x="469" y="31"/>
                    <a:pt x="483" y="44"/>
                    <a:pt x="492" y="58"/>
                  </a:cubicBezTo>
                  <a:cubicBezTo>
                    <a:pt x="501" y="73"/>
                    <a:pt x="505" y="88"/>
                    <a:pt x="505" y="101"/>
                  </a:cubicBezTo>
                  <a:cubicBezTo>
                    <a:pt x="505" y="109"/>
                    <a:pt x="503" y="119"/>
                    <a:pt x="500" y="129"/>
                  </a:cubicBezTo>
                  <a:cubicBezTo>
                    <a:pt x="495" y="144"/>
                    <a:pt x="486" y="159"/>
                    <a:pt x="472" y="170"/>
                  </a:cubicBezTo>
                  <a:cubicBezTo>
                    <a:pt x="459" y="182"/>
                    <a:pt x="440" y="189"/>
                    <a:pt x="416" y="189"/>
                  </a:cubicBezTo>
                  <a:cubicBezTo>
                    <a:pt x="347" y="189"/>
                    <a:pt x="251" y="189"/>
                    <a:pt x="151" y="189"/>
                  </a:cubicBezTo>
                  <a:cubicBezTo>
                    <a:pt x="126" y="189"/>
                    <a:pt x="104" y="192"/>
                    <a:pt x="85" y="198"/>
                  </a:cubicBezTo>
                  <a:cubicBezTo>
                    <a:pt x="56" y="207"/>
                    <a:pt x="35" y="221"/>
                    <a:pt x="21" y="241"/>
                  </a:cubicBezTo>
                  <a:cubicBezTo>
                    <a:pt x="7" y="260"/>
                    <a:pt x="0" y="284"/>
                    <a:pt x="0" y="310"/>
                  </a:cubicBezTo>
                  <a:lnTo>
                    <a:pt x="14" y="3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222">
              <a:extLst>
                <a:ext uri="{FF2B5EF4-FFF2-40B4-BE49-F238E27FC236}">
                  <a16:creationId xmlns:a16="http://schemas.microsoft.com/office/drawing/2014/main" id="{D8AF93FB-55E0-45FF-B6B2-67CA8CD8BD99}"/>
                </a:ext>
              </a:extLst>
            </p:cNvPr>
            <p:cNvSpPr/>
            <p:nvPr/>
          </p:nvSpPr>
          <p:spPr bwMode="auto">
            <a:xfrm>
              <a:off x="6608367" y="3156509"/>
              <a:ext cx="647832" cy="469056"/>
            </a:xfrm>
            <a:custGeom>
              <a:avLst/>
              <a:gdLst>
                <a:gd name="T0" fmla="*/ 189 w 297"/>
                <a:gd name="T1" fmla="*/ 13 h 215"/>
                <a:gd name="T2" fmla="*/ 256 w 297"/>
                <a:gd name="T3" fmla="*/ 41 h 215"/>
                <a:gd name="T4" fmla="*/ 284 w 297"/>
                <a:gd name="T5" fmla="*/ 107 h 215"/>
                <a:gd name="T6" fmla="*/ 256 w 297"/>
                <a:gd name="T7" fmla="*/ 174 h 215"/>
                <a:gd name="T8" fmla="*/ 189 w 297"/>
                <a:gd name="T9" fmla="*/ 202 h 215"/>
                <a:gd name="T10" fmla="*/ 0 w 297"/>
                <a:gd name="T11" fmla="*/ 202 h 215"/>
                <a:gd name="T12" fmla="*/ 0 w 297"/>
                <a:gd name="T13" fmla="*/ 215 h 215"/>
                <a:gd name="T14" fmla="*/ 189 w 297"/>
                <a:gd name="T15" fmla="*/ 215 h 215"/>
                <a:gd name="T16" fmla="*/ 297 w 297"/>
                <a:gd name="T17" fmla="*/ 107 h 215"/>
                <a:gd name="T18" fmla="*/ 189 w 297"/>
                <a:gd name="T19" fmla="*/ 0 h 215"/>
                <a:gd name="T20" fmla="*/ 189 w 297"/>
                <a:gd name="T21" fmla="*/ 1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215">
                  <a:moveTo>
                    <a:pt x="189" y="13"/>
                  </a:moveTo>
                  <a:cubicBezTo>
                    <a:pt x="215" y="13"/>
                    <a:pt x="239" y="24"/>
                    <a:pt x="256" y="41"/>
                  </a:cubicBezTo>
                  <a:cubicBezTo>
                    <a:pt x="273" y="58"/>
                    <a:pt x="284" y="81"/>
                    <a:pt x="284" y="107"/>
                  </a:cubicBezTo>
                  <a:cubicBezTo>
                    <a:pt x="284" y="134"/>
                    <a:pt x="273" y="157"/>
                    <a:pt x="256" y="174"/>
                  </a:cubicBezTo>
                  <a:cubicBezTo>
                    <a:pt x="239" y="191"/>
                    <a:pt x="215" y="202"/>
                    <a:pt x="18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49" y="215"/>
                    <a:pt x="297" y="167"/>
                    <a:pt x="297" y="107"/>
                  </a:cubicBezTo>
                  <a:cubicBezTo>
                    <a:pt x="297" y="48"/>
                    <a:pt x="249" y="0"/>
                    <a:pt x="189" y="0"/>
                  </a:cubicBezTo>
                  <a:lnTo>
                    <a:pt x="18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223">
              <a:extLst>
                <a:ext uri="{FF2B5EF4-FFF2-40B4-BE49-F238E27FC236}">
                  <a16:creationId xmlns:a16="http://schemas.microsoft.com/office/drawing/2014/main" id="{66CF03DC-BAFF-4E11-A5DC-AA5E2BF653FE}"/>
                </a:ext>
              </a:extLst>
            </p:cNvPr>
            <p:cNvSpPr/>
            <p:nvPr/>
          </p:nvSpPr>
          <p:spPr bwMode="auto">
            <a:xfrm>
              <a:off x="6372457" y="4122266"/>
              <a:ext cx="735376" cy="469056"/>
            </a:xfrm>
            <a:custGeom>
              <a:avLst/>
              <a:gdLst>
                <a:gd name="T0" fmla="*/ 108 w 337"/>
                <a:gd name="T1" fmla="*/ 0 h 215"/>
                <a:gd name="T2" fmla="*/ 0 w 337"/>
                <a:gd name="T3" fmla="*/ 107 h 215"/>
                <a:gd name="T4" fmla="*/ 108 w 337"/>
                <a:gd name="T5" fmla="*/ 215 h 215"/>
                <a:gd name="T6" fmla="*/ 337 w 337"/>
                <a:gd name="T7" fmla="*/ 215 h 215"/>
                <a:gd name="T8" fmla="*/ 337 w 337"/>
                <a:gd name="T9" fmla="*/ 202 h 215"/>
                <a:gd name="T10" fmla="*/ 108 w 337"/>
                <a:gd name="T11" fmla="*/ 202 h 215"/>
                <a:gd name="T12" fmla="*/ 41 w 337"/>
                <a:gd name="T13" fmla="*/ 174 h 215"/>
                <a:gd name="T14" fmla="*/ 14 w 337"/>
                <a:gd name="T15" fmla="*/ 107 h 215"/>
                <a:gd name="T16" fmla="*/ 41 w 337"/>
                <a:gd name="T17" fmla="*/ 41 h 215"/>
                <a:gd name="T18" fmla="*/ 108 w 337"/>
                <a:gd name="T19" fmla="*/ 13 h 215"/>
                <a:gd name="T20" fmla="*/ 108 w 337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215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337" y="215"/>
                    <a:pt x="337" y="215"/>
                    <a:pt x="337" y="215"/>
                  </a:cubicBezTo>
                  <a:cubicBezTo>
                    <a:pt x="337" y="202"/>
                    <a:pt x="337" y="202"/>
                    <a:pt x="337" y="202"/>
                  </a:cubicBezTo>
                  <a:cubicBezTo>
                    <a:pt x="108" y="202"/>
                    <a:pt x="108" y="202"/>
                    <a:pt x="108" y="202"/>
                  </a:cubicBezTo>
                  <a:cubicBezTo>
                    <a:pt x="82" y="202"/>
                    <a:pt x="58" y="191"/>
                    <a:pt x="41" y="174"/>
                  </a:cubicBezTo>
                  <a:cubicBezTo>
                    <a:pt x="24" y="157"/>
                    <a:pt x="14" y="134"/>
                    <a:pt x="14" y="107"/>
                  </a:cubicBezTo>
                  <a:cubicBezTo>
                    <a:pt x="14" y="81"/>
                    <a:pt x="24" y="58"/>
                    <a:pt x="41" y="41"/>
                  </a:cubicBezTo>
                  <a:cubicBezTo>
                    <a:pt x="58" y="24"/>
                    <a:pt x="82" y="13"/>
                    <a:pt x="108" y="13"/>
                  </a:cubicBezTo>
                  <a:lnTo>
                    <a:pt x="1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224">
              <a:extLst>
                <a:ext uri="{FF2B5EF4-FFF2-40B4-BE49-F238E27FC236}">
                  <a16:creationId xmlns:a16="http://schemas.microsoft.com/office/drawing/2014/main" id="{E2458AB8-71E2-45F4-8855-B285E442812E}"/>
                </a:ext>
              </a:extLst>
            </p:cNvPr>
            <p:cNvSpPr/>
            <p:nvPr/>
          </p:nvSpPr>
          <p:spPr bwMode="auto">
            <a:xfrm>
              <a:off x="6163271" y="1789889"/>
              <a:ext cx="987874" cy="4245461"/>
            </a:xfrm>
            <a:custGeom>
              <a:avLst/>
              <a:gdLst>
                <a:gd name="T0" fmla="*/ 453 w 453"/>
                <a:gd name="T1" fmla="*/ 227 h 1947"/>
                <a:gd name="T2" fmla="*/ 227 w 453"/>
                <a:gd name="T3" fmla="*/ 0 h 1947"/>
                <a:gd name="T4" fmla="*/ 0 w 453"/>
                <a:gd name="T5" fmla="*/ 227 h 1947"/>
                <a:gd name="T6" fmla="*/ 0 w 453"/>
                <a:gd name="T7" fmla="*/ 1947 h 1947"/>
                <a:gd name="T8" fmla="*/ 13 w 453"/>
                <a:gd name="T9" fmla="*/ 1947 h 1947"/>
                <a:gd name="T10" fmla="*/ 13 w 453"/>
                <a:gd name="T11" fmla="*/ 227 h 1947"/>
                <a:gd name="T12" fmla="*/ 76 w 453"/>
                <a:gd name="T13" fmla="*/ 76 h 1947"/>
                <a:gd name="T14" fmla="*/ 227 w 453"/>
                <a:gd name="T15" fmla="*/ 14 h 1947"/>
                <a:gd name="T16" fmla="*/ 377 w 453"/>
                <a:gd name="T17" fmla="*/ 76 h 1947"/>
                <a:gd name="T18" fmla="*/ 440 w 453"/>
                <a:gd name="T19" fmla="*/ 227 h 1947"/>
                <a:gd name="T20" fmla="*/ 453 w 453"/>
                <a:gd name="T21" fmla="*/ 227 h 1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947">
                  <a:moveTo>
                    <a:pt x="453" y="227"/>
                  </a:moveTo>
                  <a:cubicBezTo>
                    <a:pt x="453" y="102"/>
                    <a:pt x="352" y="0"/>
                    <a:pt x="227" y="0"/>
                  </a:cubicBezTo>
                  <a:cubicBezTo>
                    <a:pt x="101" y="0"/>
                    <a:pt x="0" y="102"/>
                    <a:pt x="0" y="227"/>
                  </a:cubicBezTo>
                  <a:cubicBezTo>
                    <a:pt x="0" y="1947"/>
                    <a:pt x="0" y="1947"/>
                    <a:pt x="0" y="1947"/>
                  </a:cubicBezTo>
                  <a:cubicBezTo>
                    <a:pt x="13" y="1947"/>
                    <a:pt x="13" y="1947"/>
                    <a:pt x="13" y="194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13" y="168"/>
                    <a:pt x="37" y="115"/>
                    <a:pt x="76" y="76"/>
                  </a:cubicBezTo>
                  <a:cubicBezTo>
                    <a:pt x="114" y="38"/>
                    <a:pt x="168" y="14"/>
                    <a:pt x="227" y="14"/>
                  </a:cubicBezTo>
                  <a:cubicBezTo>
                    <a:pt x="285" y="14"/>
                    <a:pt x="339" y="38"/>
                    <a:pt x="377" y="76"/>
                  </a:cubicBezTo>
                  <a:cubicBezTo>
                    <a:pt x="416" y="115"/>
                    <a:pt x="440" y="168"/>
                    <a:pt x="440" y="227"/>
                  </a:cubicBezTo>
                  <a:lnTo>
                    <a:pt x="453" y="2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225">
              <a:extLst>
                <a:ext uri="{FF2B5EF4-FFF2-40B4-BE49-F238E27FC236}">
                  <a16:creationId xmlns:a16="http://schemas.microsoft.com/office/drawing/2014/main" id="{2B3FFFAF-3841-46A3-975D-BC5A5EFDC031}"/>
                </a:ext>
              </a:extLst>
            </p:cNvPr>
            <p:cNvSpPr/>
            <p:nvPr/>
          </p:nvSpPr>
          <p:spPr bwMode="auto">
            <a:xfrm>
              <a:off x="6597309" y="3974823"/>
              <a:ext cx="1197981" cy="616500"/>
            </a:xfrm>
            <a:custGeom>
              <a:avLst/>
              <a:gdLst>
                <a:gd name="T0" fmla="*/ 0 w 549"/>
                <a:gd name="T1" fmla="*/ 283 h 283"/>
                <a:gd name="T2" fmla="*/ 266 w 549"/>
                <a:gd name="T3" fmla="*/ 283 h 283"/>
                <a:gd name="T4" fmla="*/ 549 w 549"/>
                <a:gd name="T5" fmla="*/ 0 h 283"/>
                <a:gd name="T6" fmla="*/ 536 w 549"/>
                <a:gd name="T7" fmla="*/ 0 h 283"/>
                <a:gd name="T8" fmla="*/ 457 w 549"/>
                <a:gd name="T9" fmla="*/ 191 h 283"/>
                <a:gd name="T10" fmla="*/ 266 w 549"/>
                <a:gd name="T11" fmla="*/ 270 h 283"/>
                <a:gd name="T12" fmla="*/ 0 w 549"/>
                <a:gd name="T13" fmla="*/ 270 h 283"/>
                <a:gd name="T14" fmla="*/ 0 w 549"/>
                <a:gd name="T1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9" h="283">
                  <a:moveTo>
                    <a:pt x="0" y="283"/>
                  </a:moveTo>
                  <a:cubicBezTo>
                    <a:pt x="266" y="283"/>
                    <a:pt x="266" y="283"/>
                    <a:pt x="266" y="283"/>
                  </a:cubicBezTo>
                  <a:cubicBezTo>
                    <a:pt x="422" y="283"/>
                    <a:pt x="549" y="156"/>
                    <a:pt x="54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36" y="74"/>
                    <a:pt x="505" y="142"/>
                    <a:pt x="457" y="191"/>
                  </a:cubicBezTo>
                  <a:cubicBezTo>
                    <a:pt x="408" y="240"/>
                    <a:pt x="340" y="270"/>
                    <a:pt x="266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0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226">
              <a:extLst>
                <a:ext uri="{FF2B5EF4-FFF2-40B4-BE49-F238E27FC236}">
                  <a16:creationId xmlns:a16="http://schemas.microsoft.com/office/drawing/2014/main" id="{313867C1-4A88-432E-B106-B87185C9A6E4}"/>
                </a:ext>
              </a:extLst>
            </p:cNvPr>
            <p:cNvSpPr/>
            <p:nvPr/>
          </p:nvSpPr>
          <p:spPr bwMode="auto">
            <a:xfrm>
              <a:off x="6163271" y="3596998"/>
              <a:ext cx="728926" cy="261713"/>
            </a:xfrm>
            <a:custGeom>
              <a:avLst/>
              <a:gdLst>
                <a:gd name="T0" fmla="*/ 13 w 334"/>
                <a:gd name="T1" fmla="*/ 120 h 120"/>
                <a:gd name="T2" fmla="*/ 45 w 334"/>
                <a:gd name="T3" fmla="*/ 45 h 120"/>
                <a:gd name="T4" fmla="*/ 120 w 334"/>
                <a:gd name="T5" fmla="*/ 13 h 120"/>
                <a:gd name="T6" fmla="*/ 334 w 334"/>
                <a:gd name="T7" fmla="*/ 13 h 120"/>
                <a:gd name="T8" fmla="*/ 334 w 334"/>
                <a:gd name="T9" fmla="*/ 0 h 120"/>
                <a:gd name="T10" fmla="*/ 120 w 334"/>
                <a:gd name="T11" fmla="*/ 0 h 120"/>
                <a:gd name="T12" fmla="*/ 0 w 334"/>
                <a:gd name="T13" fmla="*/ 120 h 120"/>
                <a:gd name="T14" fmla="*/ 13 w 334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20">
                  <a:moveTo>
                    <a:pt x="13" y="120"/>
                  </a:moveTo>
                  <a:cubicBezTo>
                    <a:pt x="13" y="91"/>
                    <a:pt x="25" y="64"/>
                    <a:pt x="45" y="45"/>
                  </a:cubicBezTo>
                  <a:cubicBezTo>
                    <a:pt x="64" y="25"/>
                    <a:pt x="91" y="13"/>
                    <a:pt x="120" y="13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0"/>
                  </a:cubicBezTo>
                  <a:lnTo>
                    <a:pt x="13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227">
              <a:extLst>
                <a:ext uri="{FF2B5EF4-FFF2-40B4-BE49-F238E27FC236}">
                  <a16:creationId xmlns:a16="http://schemas.microsoft.com/office/drawing/2014/main" id="{BAB13EBB-E7B3-48A4-8803-9BAF788C7008}"/>
                </a:ext>
              </a:extLst>
            </p:cNvPr>
            <p:cNvSpPr/>
            <p:nvPr/>
          </p:nvSpPr>
          <p:spPr bwMode="auto">
            <a:xfrm>
              <a:off x="6401025" y="5003243"/>
              <a:ext cx="571345" cy="457998"/>
            </a:xfrm>
            <a:custGeom>
              <a:avLst/>
              <a:gdLst>
                <a:gd name="T0" fmla="*/ 0 w 262"/>
                <a:gd name="T1" fmla="*/ 210 h 210"/>
                <a:gd name="T2" fmla="*/ 158 w 262"/>
                <a:gd name="T3" fmla="*/ 210 h 210"/>
                <a:gd name="T4" fmla="*/ 262 w 262"/>
                <a:gd name="T5" fmla="*/ 105 h 210"/>
                <a:gd name="T6" fmla="*/ 158 w 262"/>
                <a:gd name="T7" fmla="*/ 0 h 210"/>
                <a:gd name="T8" fmla="*/ 158 w 262"/>
                <a:gd name="T9" fmla="*/ 14 h 210"/>
                <a:gd name="T10" fmla="*/ 222 w 262"/>
                <a:gd name="T11" fmla="*/ 40 h 210"/>
                <a:gd name="T12" fmla="*/ 249 w 262"/>
                <a:gd name="T13" fmla="*/ 105 h 210"/>
                <a:gd name="T14" fmla="*/ 222 w 262"/>
                <a:gd name="T15" fmla="*/ 169 h 210"/>
                <a:gd name="T16" fmla="*/ 158 w 262"/>
                <a:gd name="T17" fmla="*/ 196 h 210"/>
                <a:gd name="T18" fmla="*/ 0 w 262"/>
                <a:gd name="T19" fmla="*/ 196 h 210"/>
                <a:gd name="T20" fmla="*/ 0 w 262"/>
                <a:gd name="T2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210">
                  <a:moveTo>
                    <a:pt x="0" y="210"/>
                  </a:moveTo>
                  <a:cubicBezTo>
                    <a:pt x="158" y="210"/>
                    <a:pt x="158" y="210"/>
                    <a:pt x="158" y="210"/>
                  </a:cubicBezTo>
                  <a:cubicBezTo>
                    <a:pt x="215" y="210"/>
                    <a:pt x="262" y="163"/>
                    <a:pt x="262" y="105"/>
                  </a:cubicBezTo>
                  <a:cubicBezTo>
                    <a:pt x="262" y="47"/>
                    <a:pt x="215" y="0"/>
                    <a:pt x="158" y="0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83" y="14"/>
                    <a:pt x="206" y="24"/>
                    <a:pt x="222" y="40"/>
                  </a:cubicBezTo>
                  <a:cubicBezTo>
                    <a:pt x="239" y="57"/>
                    <a:pt x="249" y="80"/>
                    <a:pt x="249" y="105"/>
                  </a:cubicBezTo>
                  <a:cubicBezTo>
                    <a:pt x="249" y="130"/>
                    <a:pt x="239" y="153"/>
                    <a:pt x="222" y="169"/>
                  </a:cubicBezTo>
                  <a:cubicBezTo>
                    <a:pt x="206" y="186"/>
                    <a:pt x="183" y="196"/>
                    <a:pt x="158" y="196"/>
                  </a:cubicBezTo>
                  <a:cubicBezTo>
                    <a:pt x="0" y="196"/>
                    <a:pt x="0" y="196"/>
                    <a:pt x="0" y="196"/>
                  </a:cubicBez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228">
              <a:extLst>
                <a:ext uri="{FF2B5EF4-FFF2-40B4-BE49-F238E27FC236}">
                  <a16:creationId xmlns:a16="http://schemas.microsoft.com/office/drawing/2014/main" id="{94FF290F-5AAF-4042-BA0E-561E30A012B1}"/>
                </a:ext>
              </a:extLst>
            </p:cNvPr>
            <p:cNvSpPr/>
            <p:nvPr/>
          </p:nvSpPr>
          <p:spPr bwMode="auto">
            <a:xfrm>
              <a:off x="7037797" y="3197978"/>
              <a:ext cx="892035" cy="885585"/>
            </a:xfrm>
            <a:custGeom>
              <a:avLst/>
              <a:gdLst>
                <a:gd name="T0" fmla="*/ 0 w 409"/>
                <a:gd name="T1" fmla="*/ 406 h 406"/>
                <a:gd name="T2" fmla="*/ 207 w 409"/>
                <a:gd name="T3" fmla="*/ 406 h 406"/>
                <a:gd name="T4" fmla="*/ 409 w 409"/>
                <a:gd name="T5" fmla="*/ 203 h 406"/>
                <a:gd name="T6" fmla="*/ 207 w 409"/>
                <a:gd name="T7" fmla="*/ 0 h 406"/>
                <a:gd name="T8" fmla="*/ 144 w 409"/>
                <a:gd name="T9" fmla="*/ 0 h 406"/>
                <a:gd name="T10" fmla="*/ 144 w 409"/>
                <a:gd name="T11" fmla="*/ 14 h 406"/>
                <a:gd name="T12" fmla="*/ 207 w 409"/>
                <a:gd name="T13" fmla="*/ 14 h 406"/>
                <a:gd name="T14" fmla="*/ 340 w 409"/>
                <a:gd name="T15" fmla="*/ 69 h 406"/>
                <a:gd name="T16" fmla="*/ 396 w 409"/>
                <a:gd name="T17" fmla="*/ 203 h 406"/>
                <a:gd name="T18" fmla="*/ 340 w 409"/>
                <a:gd name="T19" fmla="*/ 337 h 406"/>
                <a:gd name="T20" fmla="*/ 207 w 409"/>
                <a:gd name="T21" fmla="*/ 392 h 406"/>
                <a:gd name="T22" fmla="*/ 0 w 409"/>
                <a:gd name="T23" fmla="*/ 392 h 406"/>
                <a:gd name="T24" fmla="*/ 0 w 409"/>
                <a:gd name="T25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9" h="406">
                  <a:moveTo>
                    <a:pt x="0" y="406"/>
                  </a:moveTo>
                  <a:cubicBezTo>
                    <a:pt x="207" y="406"/>
                    <a:pt x="207" y="406"/>
                    <a:pt x="207" y="406"/>
                  </a:cubicBezTo>
                  <a:cubicBezTo>
                    <a:pt x="319" y="406"/>
                    <a:pt x="409" y="315"/>
                    <a:pt x="409" y="203"/>
                  </a:cubicBezTo>
                  <a:cubicBezTo>
                    <a:pt x="409" y="91"/>
                    <a:pt x="319" y="0"/>
                    <a:pt x="207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59" y="14"/>
                    <a:pt x="306" y="35"/>
                    <a:pt x="340" y="69"/>
                  </a:cubicBezTo>
                  <a:cubicBezTo>
                    <a:pt x="375" y="103"/>
                    <a:pt x="396" y="151"/>
                    <a:pt x="396" y="203"/>
                  </a:cubicBezTo>
                  <a:cubicBezTo>
                    <a:pt x="396" y="255"/>
                    <a:pt x="375" y="302"/>
                    <a:pt x="340" y="337"/>
                  </a:cubicBezTo>
                  <a:cubicBezTo>
                    <a:pt x="306" y="371"/>
                    <a:pt x="259" y="392"/>
                    <a:pt x="20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4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Oval 230">
              <a:extLst>
                <a:ext uri="{FF2B5EF4-FFF2-40B4-BE49-F238E27FC236}">
                  <a16:creationId xmlns:a16="http://schemas.microsoft.com/office/drawing/2014/main" id="{F9391D1B-0DB4-4837-8652-11BAF15E6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841" y="4085405"/>
              <a:ext cx="102289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Oval 231">
              <a:extLst>
                <a:ext uri="{FF2B5EF4-FFF2-40B4-BE49-F238E27FC236}">
                  <a16:creationId xmlns:a16="http://schemas.microsoft.com/office/drawing/2014/main" id="{E26C24B1-5C43-4B7F-86D7-BE98D93D1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961" y="3162960"/>
              <a:ext cx="100446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Oval 232">
              <a:extLst>
                <a:ext uri="{FF2B5EF4-FFF2-40B4-BE49-F238E27FC236}">
                  <a16:creationId xmlns:a16="http://schemas.microsoft.com/office/drawing/2014/main" id="{6454DA73-2764-434B-927F-9CFDEFBF6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370" y="3119648"/>
              <a:ext cx="100446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Oval 233">
              <a:extLst>
                <a:ext uri="{FF2B5EF4-FFF2-40B4-BE49-F238E27FC236}">
                  <a16:creationId xmlns:a16="http://schemas.microsoft.com/office/drawing/2014/main" id="{8DD3E954-869D-4A1B-AC9F-26042EDE2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5544" y="4018134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Oval 234">
              <a:extLst>
                <a:ext uri="{FF2B5EF4-FFF2-40B4-BE49-F238E27FC236}">
                  <a16:creationId xmlns:a16="http://schemas.microsoft.com/office/drawing/2014/main" id="{04414D8E-E02D-42AE-96F0-E60A2C773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303" y="2894797"/>
              <a:ext cx="100446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Oval 235">
              <a:extLst>
                <a:ext uri="{FF2B5EF4-FFF2-40B4-BE49-F238E27FC236}">
                  <a16:creationId xmlns:a16="http://schemas.microsoft.com/office/drawing/2014/main" id="{DA9E3B0F-2533-4E85-8D22-B7C332EF3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410" y="5984666"/>
              <a:ext cx="102289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Oval 236">
              <a:extLst>
                <a:ext uri="{FF2B5EF4-FFF2-40B4-BE49-F238E27FC236}">
                  <a16:creationId xmlns:a16="http://schemas.microsoft.com/office/drawing/2014/main" id="{ADB9DD3B-CAA2-4C05-A26C-F1E278E67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6524" y="2234064"/>
              <a:ext cx="102289" cy="103211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Oval 237">
              <a:extLst>
                <a:ext uri="{FF2B5EF4-FFF2-40B4-BE49-F238E27FC236}">
                  <a16:creationId xmlns:a16="http://schemas.microsoft.com/office/drawing/2014/main" id="{3EFF5D3C-A9B4-47D4-A09A-21C0C6BF8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1262" y="5395813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Oval 238">
              <a:extLst>
                <a:ext uri="{FF2B5EF4-FFF2-40B4-BE49-F238E27FC236}">
                  <a16:creationId xmlns:a16="http://schemas.microsoft.com/office/drawing/2014/main" id="{2AFA0152-3F5E-42CB-B452-3E6BB7F2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5912" y="4968225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Oval 239">
              <a:extLst>
                <a:ext uri="{FF2B5EF4-FFF2-40B4-BE49-F238E27FC236}">
                  <a16:creationId xmlns:a16="http://schemas.microsoft.com/office/drawing/2014/main" id="{085473A6-9E91-4D20-BE96-17F61E60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596" y="4085405"/>
              <a:ext cx="102289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Oval 240">
              <a:extLst>
                <a:ext uri="{FF2B5EF4-FFF2-40B4-BE49-F238E27FC236}">
                  <a16:creationId xmlns:a16="http://schemas.microsoft.com/office/drawing/2014/main" id="{B5888803-CF41-4073-BC66-0413CAD19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554" y="4968225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Oval 241">
              <a:extLst>
                <a:ext uri="{FF2B5EF4-FFF2-40B4-BE49-F238E27FC236}">
                  <a16:creationId xmlns:a16="http://schemas.microsoft.com/office/drawing/2014/main" id="{E02CFDE9-F072-445F-B7DF-BBC019D2D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9031" y="5171882"/>
              <a:ext cx="103211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Oval 242">
              <a:extLst>
                <a:ext uri="{FF2B5EF4-FFF2-40B4-BE49-F238E27FC236}">
                  <a16:creationId xmlns:a16="http://schemas.microsoft.com/office/drawing/2014/main" id="{EAF1B845-4E1B-4647-8F3B-646B1F2A1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402" y="4018134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Oval 243">
              <a:extLst>
                <a:ext uri="{FF2B5EF4-FFF2-40B4-BE49-F238E27FC236}">
                  <a16:creationId xmlns:a16="http://schemas.microsoft.com/office/drawing/2014/main" id="{D73EACC0-9E5F-4A7E-8CC0-EECAE5928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711" y="3162960"/>
              <a:ext cx="100446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Oval 244">
              <a:extLst>
                <a:ext uri="{FF2B5EF4-FFF2-40B4-BE49-F238E27FC236}">
                  <a16:creationId xmlns:a16="http://schemas.microsoft.com/office/drawing/2014/main" id="{C8CFFA26-88EB-4B10-806A-DA41D48A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027" y="5614213"/>
              <a:ext cx="100446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Oval 245">
              <a:extLst>
                <a:ext uri="{FF2B5EF4-FFF2-40B4-BE49-F238E27FC236}">
                  <a16:creationId xmlns:a16="http://schemas.microsoft.com/office/drawing/2014/main" id="{5BD93481-E6F5-47F9-95FE-4711A71C3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402" y="3113197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Oval 246">
              <a:extLst>
                <a:ext uri="{FF2B5EF4-FFF2-40B4-BE49-F238E27FC236}">
                  <a16:creationId xmlns:a16="http://schemas.microsoft.com/office/drawing/2014/main" id="{CAB84D1B-F2C5-4F2D-9280-E860C35EF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502" y="3145451"/>
              <a:ext cx="103211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Oval 247">
              <a:extLst>
                <a:ext uri="{FF2B5EF4-FFF2-40B4-BE49-F238E27FC236}">
                  <a16:creationId xmlns:a16="http://schemas.microsoft.com/office/drawing/2014/main" id="{C9D77AB5-18AD-41BF-BC82-3EA9E325F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913" y="2234064"/>
              <a:ext cx="100446" cy="103211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3273C900-2947-4892-A575-3927A106EC8D}"/>
                </a:ext>
              </a:extLst>
            </p:cNvPr>
            <p:cNvGrpSpPr/>
            <p:nvPr/>
          </p:nvGrpSpPr>
          <p:grpSpPr>
            <a:xfrm>
              <a:off x="5371682" y="4735080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95" name="Freeform 309">
                <a:extLst>
                  <a:ext uri="{FF2B5EF4-FFF2-40B4-BE49-F238E27FC236}">
                    <a16:creationId xmlns:a16="http://schemas.microsoft.com/office/drawing/2014/main" id="{A6B48968-A184-4C22-97E7-EF639AF8A9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任意多边形 86">
                <a:extLst>
                  <a:ext uri="{FF2B5EF4-FFF2-40B4-BE49-F238E27FC236}">
                    <a16:creationId xmlns:a16="http://schemas.microsoft.com/office/drawing/2014/main" id="{F9D9B60E-7E25-4CBD-BB45-5F5B2F40EE84}"/>
                  </a:ext>
                </a:extLst>
              </p:cNvPr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84" name="Rectangle 376">
              <a:extLst>
                <a:ext uri="{FF2B5EF4-FFF2-40B4-BE49-F238E27FC236}">
                  <a16:creationId xmlns:a16="http://schemas.microsoft.com/office/drawing/2014/main" id="{9D35BF5A-D929-4DB3-8AE7-B65F6719C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723" y="3957313"/>
              <a:ext cx="28568" cy="1750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377">
              <a:extLst>
                <a:ext uri="{FF2B5EF4-FFF2-40B4-BE49-F238E27FC236}">
                  <a16:creationId xmlns:a16="http://schemas.microsoft.com/office/drawing/2014/main" id="{A2FA66ED-EFE6-4E41-ADE7-3DA468E4CEFF}"/>
                </a:ext>
              </a:extLst>
            </p:cNvPr>
            <p:cNvSpPr/>
            <p:nvPr/>
          </p:nvSpPr>
          <p:spPr bwMode="auto">
            <a:xfrm>
              <a:off x="7766723" y="3957313"/>
              <a:ext cx="28568" cy="17509"/>
            </a:xfrm>
            <a:custGeom>
              <a:avLst/>
              <a:gdLst>
                <a:gd name="T0" fmla="*/ 31 w 31"/>
                <a:gd name="T1" fmla="*/ 19 h 19"/>
                <a:gd name="T2" fmla="*/ 31 w 31"/>
                <a:gd name="T3" fmla="*/ 0 h 19"/>
                <a:gd name="T4" fmla="*/ 0 w 31"/>
                <a:gd name="T5" fmla="*/ 0 h 19"/>
                <a:gd name="T6" fmla="*/ 0 w 31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9">
                  <a:moveTo>
                    <a:pt x="31" y="19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19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7666C790-D76E-4CF0-9790-ABF9CD692591}"/>
                </a:ext>
              </a:extLst>
            </p:cNvPr>
            <p:cNvGrpSpPr/>
            <p:nvPr/>
          </p:nvGrpSpPr>
          <p:grpSpPr>
            <a:xfrm>
              <a:off x="4446471" y="3454161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93" name="Freeform 309">
                <a:extLst>
                  <a:ext uri="{FF2B5EF4-FFF2-40B4-BE49-F238E27FC236}">
                    <a16:creationId xmlns:a16="http://schemas.microsoft.com/office/drawing/2014/main" id="{149EC206-AADE-4054-BCB6-7AA403C95D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任意多边形 84">
                <a:extLst>
                  <a:ext uri="{FF2B5EF4-FFF2-40B4-BE49-F238E27FC236}">
                    <a16:creationId xmlns:a16="http://schemas.microsoft.com/office/drawing/2014/main" id="{8C39177E-1E62-49FE-B44A-C701BFE3FF7C}"/>
                  </a:ext>
                </a:extLst>
              </p:cNvPr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FA733F04-1995-4156-BB3D-E5C0192AC882}"/>
                </a:ext>
              </a:extLst>
            </p:cNvPr>
            <p:cNvGrpSpPr/>
            <p:nvPr/>
          </p:nvGrpSpPr>
          <p:grpSpPr>
            <a:xfrm>
              <a:off x="6243433" y="2242586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91" name="Freeform 309">
                <a:extLst>
                  <a:ext uri="{FF2B5EF4-FFF2-40B4-BE49-F238E27FC236}">
                    <a16:creationId xmlns:a16="http://schemas.microsoft.com/office/drawing/2014/main" id="{CC5CEB21-29C5-4F16-BFA6-D7AB650FFD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任意多边形 82">
                <a:extLst>
                  <a:ext uri="{FF2B5EF4-FFF2-40B4-BE49-F238E27FC236}">
                    <a16:creationId xmlns:a16="http://schemas.microsoft.com/office/drawing/2014/main" id="{C7C4FA36-2813-47F1-B173-AA2CEE1255C4}"/>
                  </a:ext>
                </a:extLst>
              </p:cNvPr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A2736161-4637-4BC2-ABD1-83919509538A}"/>
                </a:ext>
              </a:extLst>
            </p:cNvPr>
            <p:cNvGrpSpPr/>
            <p:nvPr/>
          </p:nvGrpSpPr>
          <p:grpSpPr>
            <a:xfrm>
              <a:off x="7273063" y="3408546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89" name="Freeform 309">
                <a:extLst>
                  <a:ext uri="{FF2B5EF4-FFF2-40B4-BE49-F238E27FC236}">
                    <a16:creationId xmlns:a16="http://schemas.microsoft.com/office/drawing/2014/main" id="{78B02572-0D2D-43E3-8D03-B62D549109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任意多边形 80">
                <a:extLst>
                  <a:ext uri="{FF2B5EF4-FFF2-40B4-BE49-F238E27FC236}">
                    <a16:creationId xmlns:a16="http://schemas.microsoft.com/office/drawing/2014/main" id="{DE1DF2F3-0A2B-482C-B39A-989938361718}"/>
                  </a:ext>
                </a:extLst>
              </p:cNvPr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97" name="学论网-专注原创-www.xuelun.me">
            <a:extLst>
              <a:ext uri="{FF2B5EF4-FFF2-40B4-BE49-F238E27FC236}">
                <a16:creationId xmlns:a16="http://schemas.microsoft.com/office/drawing/2014/main" id="{B02277A4-4035-4249-9D5A-E98515120F81}"/>
              </a:ext>
            </a:extLst>
          </p:cNvPr>
          <p:cNvSpPr/>
          <p:nvPr/>
        </p:nvSpPr>
        <p:spPr bwMode="auto">
          <a:xfrm>
            <a:off x="4230346" y="1138536"/>
            <a:ext cx="46037" cy="2447925"/>
          </a:xfrm>
          <a:prstGeom prst="rect">
            <a:avLst/>
          </a:prstGeom>
          <a:solidFill>
            <a:srgbClr val="004EA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学论网-专注原创-www.xuelun.me">
            <a:extLst>
              <a:ext uri="{FF2B5EF4-FFF2-40B4-BE49-F238E27FC236}">
                <a16:creationId xmlns:a16="http://schemas.microsoft.com/office/drawing/2014/main" id="{39EDB946-C6B7-4907-A7C4-3E7FE3090826}"/>
              </a:ext>
            </a:extLst>
          </p:cNvPr>
          <p:cNvSpPr/>
          <p:nvPr/>
        </p:nvSpPr>
        <p:spPr bwMode="auto">
          <a:xfrm>
            <a:off x="7671821" y="1138536"/>
            <a:ext cx="46037" cy="2447925"/>
          </a:xfrm>
          <a:prstGeom prst="rect">
            <a:avLst/>
          </a:prstGeom>
          <a:solidFill>
            <a:srgbClr val="004EA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D68C3A0E-F726-46B7-8B6C-6DCFD1585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63" y="3709536"/>
            <a:ext cx="118300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6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4974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SKNet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A805D7-66EE-4A06-9290-D36694E5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D43A81-06F6-4F05-9146-2CA6C5ABF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74" y="851487"/>
            <a:ext cx="11830050" cy="3038475"/>
          </a:xfrm>
          <a:prstGeom prst="rect">
            <a:avLst/>
          </a:prstGeom>
        </p:spPr>
      </p:pic>
      <p:sp>
        <p:nvSpPr>
          <p:cNvPr id="13" name="学论网-专注原创-www.xuelun.me">
            <a:extLst>
              <a:ext uri="{FF2B5EF4-FFF2-40B4-BE49-F238E27FC236}">
                <a16:creationId xmlns:a16="http://schemas.microsoft.com/office/drawing/2014/main" id="{33A04E7A-2DF8-4A27-A23F-4AA2D64064B2}"/>
              </a:ext>
            </a:extLst>
          </p:cNvPr>
          <p:cNvSpPr/>
          <p:nvPr/>
        </p:nvSpPr>
        <p:spPr bwMode="auto">
          <a:xfrm>
            <a:off x="814574" y="4309492"/>
            <a:ext cx="2282956" cy="12648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zh-CN" sz="2000" b="1" dirty="0">
                <a:solidFill>
                  <a:srgbClr val="004EA2"/>
                </a:solidFill>
              </a:rPr>
              <a:t>Split</a:t>
            </a:r>
          </a:p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对输入向量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进行不同卷积核大小的完整卷积操作。</a:t>
            </a:r>
          </a:p>
        </p:txBody>
      </p:sp>
      <p:sp>
        <p:nvSpPr>
          <p:cNvPr id="17" name="学论网-专注原创-www.xuelun.me">
            <a:extLst>
              <a:ext uri="{FF2B5EF4-FFF2-40B4-BE49-F238E27FC236}">
                <a16:creationId xmlns:a16="http://schemas.microsoft.com/office/drawing/2014/main" id="{90C7C444-3FA8-40B0-BA4B-46E13F0F4826}"/>
              </a:ext>
            </a:extLst>
          </p:cNvPr>
          <p:cNvSpPr/>
          <p:nvPr/>
        </p:nvSpPr>
        <p:spPr bwMode="auto">
          <a:xfrm>
            <a:off x="4157541" y="4340968"/>
            <a:ext cx="3363399" cy="9416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zh-CN" sz="2000" b="1" dirty="0">
                <a:solidFill>
                  <a:srgbClr val="7030A0"/>
                </a:solidFill>
              </a:rPr>
              <a:t>Fuse</a:t>
            </a:r>
          </a:p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计算每个卷积核权重的部分。</a:t>
            </a:r>
          </a:p>
        </p:txBody>
      </p:sp>
      <p:sp>
        <p:nvSpPr>
          <p:cNvPr id="18" name="学论网-专注原创-www.xuelun.me">
            <a:extLst>
              <a:ext uri="{FF2B5EF4-FFF2-40B4-BE49-F238E27FC236}">
                <a16:creationId xmlns:a16="http://schemas.microsoft.com/office/drawing/2014/main" id="{DE896FB7-7F03-4966-AE12-A2B02788E41C}"/>
              </a:ext>
            </a:extLst>
          </p:cNvPr>
          <p:cNvSpPr/>
          <p:nvPr/>
        </p:nvSpPr>
        <p:spPr bwMode="auto">
          <a:xfrm>
            <a:off x="8610600" y="4259766"/>
            <a:ext cx="2842578" cy="2234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</a:p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操作对应于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模块中的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。区别是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两个权重矩阵对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的两个输出进行加权操作，然后求和得到最终的输出向量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1BD50A9-AA8D-4DED-AFC1-5239F95F2247}"/>
              </a:ext>
            </a:extLst>
          </p:cNvPr>
          <p:cNvCxnSpPr>
            <a:stCxn id="13" idx="0"/>
          </p:cNvCxnSpPr>
          <p:nvPr/>
        </p:nvCxnSpPr>
        <p:spPr>
          <a:xfrm flipV="1">
            <a:off x="1956052" y="2480310"/>
            <a:ext cx="147068" cy="182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3B7E64-3331-425D-AD29-84CF478A5A14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5780531" y="3543300"/>
            <a:ext cx="58710" cy="79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661031-CE06-4D63-841C-7230E6DAE487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9395460" y="2517032"/>
            <a:ext cx="636429" cy="174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98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" y="1341120"/>
            <a:ext cx="12174227" cy="417576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8886" y="1340248"/>
            <a:ext cx="12192000" cy="4175760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2752874" y="3075366"/>
            <a:ext cx="6704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SKNet</a:t>
            </a:r>
            <a:r>
              <a:rPr lang="zh-CN" altLang="en-US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实例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4531567" y="2031148"/>
            <a:ext cx="3128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PART·THREE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CAE688-3FB9-443D-8D2E-D9A8C79F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3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115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SKNet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b="1" spc="6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04728F-F635-472A-B609-38B54D66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9809AA2F-352E-4689-8D94-E3F4E35F8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862014"/>
            <a:ext cx="10667080" cy="530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750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厦门大学论文答辩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下载更多PPT模板，请登陆蘑菇创意www.imogu.cn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00AB"/>
      </a:accent1>
      <a:accent2>
        <a:srgbClr val="037ADA"/>
      </a:accent2>
      <a:accent3>
        <a:srgbClr val="00B2FA"/>
      </a:accent3>
      <a:accent4>
        <a:srgbClr val="54BCDC"/>
      </a:accent4>
      <a:accent5>
        <a:srgbClr val="9D8CFF"/>
      </a:accent5>
      <a:accent6>
        <a:srgbClr val="B3BCBD"/>
      </a:accent6>
      <a:hlink>
        <a:srgbClr val="4472C4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435</Words>
  <Application>Microsoft Office PowerPoint</Application>
  <PresentationFormat>宽屏</PresentationFormat>
  <Paragraphs>71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Helvetica Neue</vt:lpstr>
      <vt:lpstr>等线</vt:lpstr>
      <vt:lpstr>等线 Light</vt:lpstr>
      <vt:lpstr>华文中宋</vt:lpstr>
      <vt:lpstr>宋体</vt:lpstr>
      <vt:lpstr>微软雅黑</vt:lpstr>
      <vt:lpstr>Arial</vt:lpstr>
      <vt:lpstr>Impact</vt:lpstr>
      <vt:lpstr>下载更多PPT模板，请登陆蘑菇创意www.imogu.cn​​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蓝色厦门大学论文答辩模板</dc:title>
  <dc:creator>Administrator</dc:creator>
  <cp:lastModifiedBy>851009598@qq.com</cp:lastModifiedBy>
  <cp:revision>336</cp:revision>
  <dcterms:created xsi:type="dcterms:W3CDTF">2018-03-09T23:56:55Z</dcterms:created>
  <dcterms:modified xsi:type="dcterms:W3CDTF">2020-12-06T16:00:50Z</dcterms:modified>
</cp:coreProperties>
</file>