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317" r:id="rId2"/>
    <p:sldId id="264" r:id="rId3"/>
    <p:sldId id="322" r:id="rId4"/>
    <p:sldId id="349" r:id="rId5"/>
    <p:sldId id="293" r:id="rId6"/>
    <p:sldId id="323" r:id="rId7"/>
    <p:sldId id="338" r:id="rId8"/>
    <p:sldId id="339" r:id="rId9"/>
    <p:sldId id="337" r:id="rId10"/>
    <p:sldId id="299" r:id="rId11"/>
    <p:sldId id="321" r:id="rId12"/>
    <p:sldId id="340" r:id="rId13"/>
    <p:sldId id="328" r:id="rId14"/>
    <p:sldId id="341" r:id="rId15"/>
    <p:sldId id="343" r:id="rId16"/>
    <p:sldId id="342" r:id="rId17"/>
    <p:sldId id="345" r:id="rId18"/>
    <p:sldId id="336" r:id="rId19"/>
    <p:sldId id="329" r:id="rId20"/>
    <p:sldId id="346" r:id="rId21"/>
    <p:sldId id="347" r:id="rId22"/>
    <p:sldId id="348" r:id="rId23"/>
    <p:sldId id="350" r:id="rId24"/>
    <p:sldId id="271" r:id="rId25"/>
    <p:sldId id="318" r:id="rId26"/>
  </p:sldIdLst>
  <p:sldSz cx="11520488" cy="6480175"/>
  <p:notesSz cx="6858000" cy="9144000"/>
  <p:defaultTextStyle>
    <a:defPPr>
      <a:defRPr lang="zh-CN"/>
    </a:defPPr>
    <a:lvl1pPr marL="0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2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3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5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46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58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68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80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93" algn="l" defTabSz="9142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79600"/>
    <a:srgbClr val="3992DB"/>
    <a:srgbClr val="005DA2"/>
    <a:srgbClr val="0F1836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 autoAdjust="0"/>
  </p:normalViewPr>
  <p:slideViewPr>
    <p:cSldViewPr>
      <p:cViewPr varScale="1">
        <p:scale>
          <a:sx n="96" d="100"/>
          <a:sy n="96" d="100"/>
        </p:scale>
        <p:origin x="540" y="7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5173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575870" algn="l" defTabSz="115173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1151738" algn="l" defTabSz="115173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727608" algn="l" defTabSz="115173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2303476" algn="l" defTabSz="115173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2879346" algn="l" defTabSz="115173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455213" algn="l" defTabSz="115173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031083" algn="l" defTabSz="115173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606954" algn="l" defTabSz="115173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15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19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1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5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47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54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82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7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74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3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48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54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2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8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0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9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6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39" y="2013055"/>
            <a:ext cx="9792415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73" y="3672099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8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9" y="258006"/>
            <a:ext cx="3790161" cy="1098030"/>
          </a:xfrm>
        </p:spPr>
        <p:txBody>
          <a:bodyPr anchor="b"/>
          <a:lstStyle>
            <a:lvl1pPr algn="l">
              <a:defRPr sz="252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192" y="258008"/>
            <a:ext cx="6440273" cy="5530650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29" y="1356038"/>
            <a:ext cx="3790161" cy="4432620"/>
          </a:xfrm>
        </p:spPr>
        <p:txBody>
          <a:bodyPr/>
          <a:lstStyle>
            <a:lvl1pPr marL="0" indent="0">
              <a:buNone/>
              <a:defRPr sz="1764"/>
            </a:lvl1pPr>
            <a:lvl2pPr marL="576016" indent="0">
              <a:buNone/>
              <a:defRPr sz="1512"/>
            </a:lvl2pPr>
            <a:lvl3pPr marL="1152032" indent="0">
              <a:buNone/>
              <a:defRPr sz="1260"/>
            </a:lvl3pPr>
            <a:lvl4pPr marL="1728049" indent="0">
              <a:buNone/>
              <a:defRPr sz="1134"/>
            </a:lvl4pPr>
            <a:lvl5pPr marL="2304065" indent="0">
              <a:buNone/>
              <a:defRPr sz="1134"/>
            </a:lvl5pPr>
            <a:lvl6pPr marL="2880081" indent="0">
              <a:buNone/>
              <a:defRPr sz="1134"/>
            </a:lvl6pPr>
            <a:lvl7pPr marL="3456098" indent="0">
              <a:buNone/>
              <a:defRPr sz="1134"/>
            </a:lvl7pPr>
            <a:lvl8pPr marL="4032113" indent="0">
              <a:buNone/>
              <a:defRPr sz="1134"/>
            </a:lvl8pPr>
            <a:lvl9pPr marL="4608130" indent="0">
              <a:buNone/>
              <a:defRPr sz="113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0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096" y="4536122"/>
            <a:ext cx="6912293" cy="535516"/>
          </a:xfrm>
        </p:spPr>
        <p:txBody>
          <a:bodyPr anchor="b"/>
          <a:lstStyle>
            <a:lvl1pPr algn="l">
              <a:defRPr sz="252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096" y="579015"/>
            <a:ext cx="6912293" cy="3888105"/>
          </a:xfrm>
        </p:spPr>
        <p:txBody>
          <a:bodyPr/>
          <a:lstStyle>
            <a:lvl1pPr marL="0" indent="0">
              <a:buNone/>
              <a:defRPr sz="4032"/>
            </a:lvl1pPr>
            <a:lvl2pPr marL="576016" indent="0">
              <a:buNone/>
              <a:defRPr sz="3528"/>
            </a:lvl2pPr>
            <a:lvl3pPr marL="1152032" indent="0">
              <a:buNone/>
              <a:defRPr sz="3024"/>
            </a:lvl3pPr>
            <a:lvl4pPr marL="1728049" indent="0">
              <a:buNone/>
              <a:defRPr sz="2520"/>
            </a:lvl4pPr>
            <a:lvl5pPr marL="2304065" indent="0">
              <a:buNone/>
              <a:defRPr sz="2520"/>
            </a:lvl5pPr>
            <a:lvl6pPr marL="2880081" indent="0">
              <a:buNone/>
              <a:defRPr sz="2520"/>
            </a:lvl6pPr>
            <a:lvl7pPr marL="3456098" indent="0">
              <a:buNone/>
              <a:defRPr sz="2520"/>
            </a:lvl7pPr>
            <a:lvl8pPr marL="4032113" indent="0">
              <a:buNone/>
              <a:defRPr sz="2520"/>
            </a:lvl8pPr>
            <a:lvl9pPr marL="4608130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096" y="5071640"/>
            <a:ext cx="6912293" cy="760521"/>
          </a:xfrm>
        </p:spPr>
        <p:txBody>
          <a:bodyPr/>
          <a:lstStyle>
            <a:lvl1pPr marL="0" indent="0">
              <a:buNone/>
              <a:defRPr sz="1764"/>
            </a:lvl1pPr>
            <a:lvl2pPr marL="576016" indent="0">
              <a:buNone/>
              <a:defRPr sz="1512"/>
            </a:lvl2pPr>
            <a:lvl3pPr marL="1152032" indent="0">
              <a:buNone/>
              <a:defRPr sz="1260"/>
            </a:lvl3pPr>
            <a:lvl4pPr marL="1728049" indent="0">
              <a:buNone/>
              <a:defRPr sz="1134"/>
            </a:lvl4pPr>
            <a:lvl5pPr marL="2304065" indent="0">
              <a:buNone/>
              <a:defRPr sz="1134"/>
            </a:lvl5pPr>
            <a:lvl6pPr marL="2880081" indent="0">
              <a:buNone/>
              <a:defRPr sz="1134"/>
            </a:lvl6pPr>
            <a:lvl7pPr marL="3456098" indent="0">
              <a:buNone/>
              <a:defRPr sz="1134"/>
            </a:lvl7pPr>
            <a:lvl8pPr marL="4032113" indent="0">
              <a:buNone/>
              <a:defRPr sz="1134"/>
            </a:lvl8pPr>
            <a:lvl9pPr marL="4608130" indent="0">
              <a:buNone/>
              <a:defRPr sz="113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8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0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2354" y="259508"/>
            <a:ext cx="2592110" cy="5529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027" y="259508"/>
            <a:ext cx="7584321" cy="5529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6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40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951947" y="787924"/>
            <a:ext cx="98887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07612" y="369012"/>
            <a:ext cx="491828" cy="25950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205654" y="304884"/>
            <a:ext cx="845827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268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2268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51947" y="787924"/>
            <a:ext cx="98887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/>
        </p:nvGrpSpPr>
        <p:grpSpPr bwMode="auto">
          <a:xfrm>
            <a:off x="407612" y="369012"/>
            <a:ext cx="491828" cy="25950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</p:grpSp>
      <p:sp>
        <p:nvSpPr>
          <p:cNvPr id="18" name="TextBox 15"/>
          <p:cNvSpPr txBox="1"/>
          <p:nvPr/>
        </p:nvSpPr>
        <p:spPr>
          <a:xfrm>
            <a:off x="10205654" y="304884"/>
            <a:ext cx="845827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268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2268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55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7D2B57D-80A3-4681-BF19-B19BEF662FFB}"/>
              </a:ext>
            </a:extLst>
          </p:cNvPr>
          <p:cNvCxnSpPr/>
          <p:nvPr userDrawn="1"/>
        </p:nvCxnSpPr>
        <p:spPr>
          <a:xfrm>
            <a:off x="951947" y="787924"/>
            <a:ext cx="98887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">
            <a:extLst>
              <a:ext uri="{FF2B5EF4-FFF2-40B4-BE49-F238E27FC236}">
                <a16:creationId xmlns:a16="http://schemas.microsoft.com/office/drawing/2014/main" id="{9505FBF9-FCB9-44F7-A260-57F29E44ACF1}"/>
              </a:ext>
            </a:extLst>
          </p:cNvPr>
          <p:cNvGrpSpPr/>
          <p:nvPr userDrawn="1"/>
        </p:nvGrpSpPr>
        <p:grpSpPr bwMode="auto">
          <a:xfrm>
            <a:off x="407612" y="369012"/>
            <a:ext cx="491828" cy="259508"/>
            <a:chOff x="0" y="0"/>
            <a:chExt cx="1041399" cy="549275"/>
          </a:xfrm>
        </p:grpSpPr>
        <p:sp>
          <p:nvSpPr>
            <p:cNvPr id="4" name="Freeform 16">
              <a:extLst>
                <a:ext uri="{FF2B5EF4-FFF2-40B4-BE49-F238E27FC236}">
                  <a16:creationId xmlns:a16="http://schemas.microsoft.com/office/drawing/2014/main" id="{2282C9F6-21B3-429C-8386-25C769371778}"/>
                </a:ext>
              </a:extLst>
            </p:cNvPr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84110AF3-02CF-4922-97FF-667E3A3ED75F}"/>
                </a:ext>
              </a:extLst>
            </p:cNvPr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AC30B357-7CC0-4838-9454-46593FC26621}"/>
                </a:ext>
              </a:extLst>
            </p:cNvPr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57"/>
            </a:p>
          </p:txBody>
        </p:sp>
      </p:grpSp>
      <p:sp>
        <p:nvSpPr>
          <p:cNvPr id="7" name="TextBox 15">
            <a:extLst>
              <a:ext uri="{FF2B5EF4-FFF2-40B4-BE49-F238E27FC236}">
                <a16:creationId xmlns:a16="http://schemas.microsoft.com/office/drawing/2014/main" id="{165F59FA-4074-441B-87C1-827974A68AF2}"/>
              </a:ext>
            </a:extLst>
          </p:cNvPr>
          <p:cNvSpPr txBox="1"/>
          <p:nvPr userDrawn="1"/>
        </p:nvSpPr>
        <p:spPr>
          <a:xfrm>
            <a:off x="10205654" y="304884"/>
            <a:ext cx="845827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268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2268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9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039" y="4164114"/>
            <a:ext cx="9792415" cy="1287034"/>
          </a:xfrm>
        </p:spPr>
        <p:txBody>
          <a:bodyPr anchor="t"/>
          <a:lstStyle>
            <a:lvl1pPr algn="l">
              <a:defRPr sz="504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039" y="2746575"/>
            <a:ext cx="9792415" cy="1417537"/>
          </a:xfrm>
        </p:spPr>
        <p:txBody>
          <a:bodyPr anchor="b"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5760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1520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3pPr>
            <a:lvl4pPr marL="172804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30406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88008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45609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403211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60813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1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024" y="1512042"/>
            <a:ext cx="5088216" cy="4276616"/>
          </a:xfrm>
        </p:spPr>
        <p:txBody>
          <a:bodyPr/>
          <a:lstStyle>
            <a:lvl1pPr>
              <a:defRPr sz="3528"/>
            </a:lvl1pPr>
            <a:lvl2pPr>
              <a:defRPr sz="3024"/>
            </a:lvl2pPr>
            <a:lvl3pPr>
              <a:defRPr sz="2520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6248" y="1512042"/>
            <a:ext cx="5088216" cy="4276616"/>
          </a:xfrm>
        </p:spPr>
        <p:txBody>
          <a:bodyPr/>
          <a:lstStyle>
            <a:lvl1pPr>
              <a:defRPr sz="3528"/>
            </a:lvl1pPr>
            <a:lvl2pPr>
              <a:defRPr sz="3024"/>
            </a:lvl2pPr>
            <a:lvl3pPr>
              <a:defRPr sz="2520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16" indent="0">
              <a:buNone/>
              <a:defRPr sz="2520" b="1"/>
            </a:lvl2pPr>
            <a:lvl3pPr marL="1152032" indent="0">
              <a:buNone/>
              <a:defRPr sz="2268" b="1"/>
            </a:lvl3pPr>
            <a:lvl4pPr marL="1728049" indent="0">
              <a:buNone/>
              <a:defRPr sz="2016" b="1"/>
            </a:lvl4pPr>
            <a:lvl5pPr marL="2304065" indent="0">
              <a:buNone/>
              <a:defRPr sz="2016" b="1"/>
            </a:lvl5pPr>
            <a:lvl6pPr marL="2880081" indent="0">
              <a:buNone/>
              <a:defRPr sz="2016" b="1"/>
            </a:lvl6pPr>
            <a:lvl7pPr marL="3456098" indent="0">
              <a:buNone/>
              <a:defRPr sz="2016" b="1"/>
            </a:lvl7pPr>
            <a:lvl8pPr marL="4032113" indent="0">
              <a:buNone/>
              <a:defRPr sz="2016" b="1"/>
            </a:lvl8pPr>
            <a:lvl9pPr marL="460813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25" y="2055055"/>
            <a:ext cx="5090216" cy="3733601"/>
          </a:xfrm>
        </p:spPr>
        <p:txBody>
          <a:bodyPr/>
          <a:lstStyle>
            <a:lvl1pPr>
              <a:defRPr sz="3024"/>
            </a:lvl1pPr>
            <a:lvl2pPr>
              <a:defRPr sz="2520"/>
            </a:lvl2pPr>
            <a:lvl3pPr>
              <a:defRPr sz="2268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252" y="1450540"/>
            <a:ext cx="5092216" cy="604516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16" indent="0">
              <a:buNone/>
              <a:defRPr sz="2520" b="1"/>
            </a:lvl2pPr>
            <a:lvl3pPr marL="1152032" indent="0">
              <a:buNone/>
              <a:defRPr sz="2268" b="1"/>
            </a:lvl3pPr>
            <a:lvl4pPr marL="1728049" indent="0">
              <a:buNone/>
              <a:defRPr sz="2016" b="1"/>
            </a:lvl4pPr>
            <a:lvl5pPr marL="2304065" indent="0">
              <a:buNone/>
              <a:defRPr sz="2016" b="1"/>
            </a:lvl5pPr>
            <a:lvl6pPr marL="2880081" indent="0">
              <a:buNone/>
              <a:defRPr sz="2016" b="1"/>
            </a:lvl6pPr>
            <a:lvl7pPr marL="3456098" indent="0">
              <a:buNone/>
              <a:defRPr sz="2016" b="1"/>
            </a:lvl7pPr>
            <a:lvl8pPr marL="4032113" indent="0">
              <a:buNone/>
              <a:defRPr sz="2016" b="1"/>
            </a:lvl8pPr>
            <a:lvl9pPr marL="460813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252" y="2055055"/>
            <a:ext cx="5092216" cy="3733601"/>
          </a:xfrm>
        </p:spPr>
        <p:txBody>
          <a:bodyPr/>
          <a:lstStyle>
            <a:lvl1pPr>
              <a:defRPr sz="3024"/>
            </a:lvl1pPr>
            <a:lvl2pPr>
              <a:defRPr sz="2520"/>
            </a:lvl2pPr>
            <a:lvl3pPr>
              <a:defRPr sz="2268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027" y="259508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7" y="1512042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024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169" y="6006163"/>
            <a:ext cx="3648155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6350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74" r:id="rId14"/>
    <p:sldLayoutId id="2147483650" r:id="rId15"/>
    <p:sldLayoutId id="2147483652" r:id="rId16"/>
    <p:sldLayoutId id="2147483689" r:id="rId17"/>
  </p:sldLayoutIdLst>
  <p:txStyles>
    <p:titleStyle>
      <a:lvl1pPr algn="ctr" defTabSz="1152032" rtl="0" eaLnBrk="1" latinLnBrk="0" hangingPunct="1"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12" indent="-432012" algn="l" defTabSz="1152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936026" indent="-360010" algn="l" defTabSz="1152032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440041" indent="-288008" algn="l" defTabSz="1152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016057" indent="-288008" algn="l" defTabSz="11520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3" indent="-288008" algn="l" defTabSz="1152032" rtl="0" eaLnBrk="1" latinLnBrk="0" hangingPunct="1">
        <a:spcBef>
          <a:spcPct val="20000"/>
        </a:spcBef>
        <a:buFont typeface="Arial" panose="020B0604020202020204" pitchFamily="34" charset="0"/>
        <a:buChar char="»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168090" indent="-288008" algn="l" defTabSz="1152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07" indent="-288008" algn="l" defTabSz="1152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22" indent="-288008" algn="l" defTabSz="1152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138" indent="-288008" algn="l" defTabSz="11520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32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16" algn="l" defTabSz="1152032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32" algn="l" defTabSz="1152032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49" algn="l" defTabSz="1152032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065" algn="l" defTabSz="1152032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081" algn="l" defTabSz="1152032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098" algn="l" defTabSz="1152032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13" algn="l" defTabSz="1152032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130" algn="l" defTabSz="1152032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658D3E-296D-4ABE-B99C-7B520135C7D4}"/>
              </a:ext>
            </a:extLst>
          </p:cNvPr>
          <p:cNvPicPr>
            <a:picLocks/>
          </p:cNvPicPr>
          <p:nvPr/>
        </p:nvPicPr>
        <p:blipFill rotWithShape="1">
          <a:blip r:embed="rId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" t="1521" r="54928" b="18544"/>
          <a:stretch/>
        </p:blipFill>
        <p:spPr>
          <a:xfrm flipH="1">
            <a:off x="6556089" y="568935"/>
            <a:ext cx="4964399" cy="59115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4240149"/>
            <a:ext cx="11520488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612" y="2882370"/>
            <a:ext cx="8640960" cy="633017"/>
          </a:xfrm>
          <a:prstGeom prst="rect">
            <a:avLst/>
          </a:prstGeom>
        </p:spPr>
        <p:txBody>
          <a:bodyPr vert="horz" lIns="115203" tIns="57602" rIns="115203" bIns="5760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78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Detection in Crowded Scenes: </a:t>
            </a:r>
            <a:endParaRPr lang="en-US" altLang="zh-CN" sz="378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78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</a:t>
            </a:r>
            <a:r>
              <a:rPr lang="en-US" altLang="zh-CN" sz="378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Proposal, Multiple Predictions</a:t>
            </a:r>
            <a:endParaRPr lang="zh-CN" altLang="en-US" sz="378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5702628" y="4168141"/>
            <a:ext cx="5817859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55202B4-C6EA-471D-9362-850BCF28ACD6}"/>
              </a:ext>
            </a:extLst>
          </p:cNvPr>
          <p:cNvPicPr>
            <a:picLocks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19151" y="1467290"/>
            <a:ext cx="5438273" cy="50131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6CA6FF-3845-4386-968F-646BC4C11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5" y="632072"/>
            <a:ext cx="3315728" cy="99471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1264817-5231-4D20-9D9D-DD101A47AD32}"/>
              </a:ext>
            </a:extLst>
          </p:cNvPr>
          <p:cNvSpPr txBox="1"/>
          <p:nvPr/>
        </p:nvSpPr>
        <p:spPr>
          <a:xfrm>
            <a:off x="2100925" y="4879832"/>
            <a:ext cx="44551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S320067080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王明生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264817-5231-4D20-9D9D-DD101A47AD32}"/>
              </a:ext>
            </a:extLst>
          </p:cNvPr>
          <p:cNvSpPr txBox="1"/>
          <p:nvPr/>
        </p:nvSpPr>
        <p:spPr>
          <a:xfrm>
            <a:off x="6192292" y="4362536"/>
            <a:ext cx="17018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lt"/>
              </a:rPr>
              <a:t>CVPR2020</a:t>
            </a:r>
            <a:endParaRPr lang="zh-CN" altLang="en-US" b="1" dirty="0">
              <a:solidFill>
                <a:srgbClr val="FDFDF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080912" y="252230"/>
            <a:ext cx="2683466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268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GB" altLang="zh-CN" sz="2268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58066" y="2072095"/>
            <a:ext cx="9382698" cy="239212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8"/>
          <p:cNvSpPr txBox="1"/>
          <p:nvPr/>
        </p:nvSpPr>
        <p:spPr>
          <a:xfrm>
            <a:off x="1432835" y="2378838"/>
            <a:ext cx="8707478" cy="1994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目标检测系统通常有两个步骤</a:t>
            </a:r>
            <a:r>
              <a:rPr lang="en-US" altLang="zh-CN" b="1" dirty="0"/>
              <a:t>: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  </a:t>
            </a:r>
            <a:r>
              <a:rPr lang="en-US" altLang="zh-CN" dirty="0"/>
              <a:t>1.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Proposal</a:t>
            </a:r>
            <a:r>
              <a:rPr lang="zh-CN" altLang="en-US" dirty="0" smtClean="0"/>
              <a:t>：</a:t>
            </a:r>
            <a:r>
              <a:rPr lang="zh-CN" altLang="en-US" dirty="0"/>
              <a:t>例通过选择性搜索、预定义的或可学习的</a:t>
            </a:r>
            <a:r>
              <a:rPr lang="en-US" altLang="zh-CN" dirty="0"/>
              <a:t>anchor</a:t>
            </a:r>
            <a:r>
              <a:rPr lang="zh-CN" altLang="en-US" dirty="0"/>
              <a:t>或</a:t>
            </a:r>
            <a:r>
              <a:rPr lang="en-US" altLang="zh-CN" dirty="0"/>
              <a:t>RPN</a:t>
            </a:r>
            <a:r>
              <a:rPr lang="zh-CN" altLang="en-US" dirty="0"/>
              <a:t>。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  </a:t>
            </a:r>
            <a:r>
              <a:rPr lang="en-US" altLang="zh-CN" dirty="0"/>
              <a:t>2.</a:t>
            </a:r>
            <a:r>
              <a:rPr lang="zh-CN" altLang="en-US" dirty="0"/>
              <a:t>实例预测：预测</a:t>
            </a:r>
            <a:r>
              <a:rPr lang="zh-CN" altLang="en-US" dirty="0" smtClean="0"/>
              <a:t>每个提案框对应</a:t>
            </a:r>
            <a:r>
              <a:rPr lang="zh-CN" altLang="en-US" dirty="0"/>
              <a:t>的精修细化后的检测结果。即用一个置信度评分和一个重新定义的位置来</a:t>
            </a:r>
            <a:r>
              <a:rPr lang="zh-CN" altLang="en-US" dirty="0" smtClean="0"/>
              <a:t>预测每个</a:t>
            </a:r>
            <a:r>
              <a:rPr lang="zh-CN" altLang="en-US" dirty="0"/>
              <a:t>提案框对应的单个实例。为了去除重复的预测，通常需要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NMS</a:t>
            </a:r>
            <a:r>
              <a:rPr lang="zh-CN" altLang="en-US" dirty="0" smtClean="0"/>
              <a:t>等</a:t>
            </a:r>
            <a:r>
              <a:rPr lang="zh-CN" altLang="en-US" dirty="0"/>
              <a:t>方法进行后处理。（本文主要关注第二步）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dirty="0"/>
              <a:t>  </a:t>
            </a:r>
            <a:endParaRPr lang="en-US" altLang="zh-CN" sz="151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1010609" y="2015951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1" name="矩形 93"/>
          <p:cNvSpPr/>
          <p:nvPr/>
        </p:nvSpPr>
        <p:spPr>
          <a:xfrm rot="10800000">
            <a:off x="10140313" y="4143040"/>
            <a:ext cx="367906" cy="4134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647676" y="402983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" y="2151434"/>
            <a:ext cx="3084520" cy="2541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" name="文本框 3"/>
          <p:cNvSpPr txBox="1"/>
          <p:nvPr/>
        </p:nvSpPr>
        <p:spPr>
          <a:xfrm>
            <a:off x="517211" y="2432740"/>
            <a:ext cx="2002471" cy="195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9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1497" y="3014383"/>
            <a:ext cx="3094117" cy="79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3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作者的方法</a:t>
            </a:r>
            <a:endParaRPr lang="en-GB" altLang="zh-CN" sz="4536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81145" y="2151433"/>
            <a:ext cx="3084520" cy="2541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080912" y="252230"/>
            <a:ext cx="2683466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800" b="1" dirty="0"/>
              <a:t>多实例预测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058066" y="1640048"/>
            <a:ext cx="9310690" cy="145602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8"/>
          <p:cNvSpPr txBox="1"/>
          <p:nvPr/>
        </p:nvSpPr>
        <p:spPr>
          <a:xfrm>
            <a:off x="1442260" y="1885042"/>
            <a:ext cx="8505112" cy="966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/>
              <a:t>        我们</a:t>
            </a:r>
            <a:r>
              <a:rPr lang="zh-CN" altLang="en-US" dirty="0"/>
              <a:t>的方法是由观察激发的</a:t>
            </a:r>
            <a:r>
              <a:rPr lang="en-US" altLang="zh-CN" dirty="0"/>
              <a:t>:</a:t>
            </a:r>
            <a:r>
              <a:rPr lang="zh-CN" altLang="en-US" dirty="0"/>
              <a:t>假设有多个对象彼此严重重叠，如果一个提议对应于任何一个对象，那它很可能会与所有其他目标重叠。因此，对于这样一个建议框，与其预测单个对象，为什么不全部预测呢</a:t>
            </a:r>
            <a:r>
              <a:rPr lang="en-US" altLang="zh-CN" dirty="0"/>
              <a:t>?</a:t>
            </a:r>
            <a:endParaRPr lang="en-US" altLang="zh-CN" sz="151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1010609" y="1583903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1" name="矩形 93"/>
          <p:cNvSpPr/>
          <p:nvPr/>
        </p:nvSpPr>
        <p:spPr>
          <a:xfrm rot="10800000">
            <a:off x="10050703" y="2789331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824248" y="434620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962" y="3312095"/>
            <a:ext cx="3342857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400772" y="290831"/>
            <a:ext cx="2088232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b="1" dirty="0"/>
              <a:t>多实例预测</a:t>
            </a:r>
            <a:endParaRPr lang="en-GB" altLang="zh-CN" sz="2800" b="1" dirty="0"/>
          </a:p>
        </p:txBody>
      </p:sp>
      <p:sp>
        <p:nvSpPr>
          <p:cNvPr id="27" name="圆角矩形 26"/>
          <p:cNvSpPr/>
          <p:nvPr/>
        </p:nvSpPr>
        <p:spPr>
          <a:xfrm>
            <a:off x="1092347" y="912666"/>
            <a:ext cx="9118143" cy="427112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8"/>
          <p:cNvSpPr txBox="1"/>
          <p:nvPr/>
        </p:nvSpPr>
        <p:spPr>
          <a:xfrm>
            <a:off x="1236611" y="1090362"/>
            <a:ext cx="8697252" cy="4093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  </a:t>
            </a:r>
            <a:r>
              <a:rPr lang="zh-CN" altLang="en-US" dirty="0" smtClean="0"/>
              <a:t>建议框</a:t>
            </a:r>
            <a:r>
              <a:rPr lang="zh-CN" altLang="zh-CN" dirty="0" smtClean="0"/>
              <a:t>bi</a:t>
            </a:r>
            <a:r>
              <a:rPr lang="zh-CN" altLang="zh-CN" dirty="0"/>
              <a:t>绑定的ground-truth实例集：对于</a:t>
            </a:r>
            <a:r>
              <a:rPr lang="zh-CN" altLang="zh-CN" dirty="0" smtClean="0"/>
              <a:t>每个</a:t>
            </a:r>
            <a:r>
              <a:rPr lang="zh-CN" altLang="en-US" dirty="0"/>
              <a:t>建议框</a:t>
            </a:r>
            <a:r>
              <a:rPr lang="zh-CN" altLang="zh-CN" dirty="0" smtClean="0"/>
              <a:t>bi</a:t>
            </a:r>
            <a:r>
              <a:rPr lang="zh-CN" altLang="zh-CN" dirty="0"/>
              <a:t>，预测相关的一组 ground-truth实例集G(bi)，而不是单个实例：</a:t>
            </a:r>
            <a:br>
              <a:rPr lang="zh-CN" altLang="zh-CN" dirty="0"/>
            </a:br>
            <a:r>
              <a:rPr lang="zh-CN" altLang="zh-CN" dirty="0"/>
              <a:t>      </a:t>
            </a:r>
            <a:endParaRPr lang="en-US" altLang="zh-CN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                </a:t>
            </a:r>
            <a:br>
              <a:rPr lang="zh-CN" altLang="zh-CN" dirty="0"/>
            </a:br>
            <a:r>
              <a:rPr lang="zh-CN" altLang="zh-CN" dirty="0"/>
              <a:t>    是所有ground truth框、θ是一个给定的IOU阈值</a:t>
            </a:r>
            <a:r>
              <a:rPr lang="zh-CN" altLang="zh-CN" dirty="0" smtClean="0"/>
              <a:t>。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     </a:t>
            </a:r>
            <a:r>
              <a:rPr lang="zh-CN" altLang="zh-CN" dirty="0"/>
              <a:t>提案框bi的预测：</a:t>
            </a:r>
            <a:br>
              <a:rPr lang="zh-CN" altLang="zh-CN" dirty="0"/>
            </a:br>
            <a:r>
              <a:rPr lang="en-US" altLang="zh-CN" dirty="0"/>
              <a:t>     </a:t>
            </a:r>
            <a:r>
              <a:rPr lang="zh-CN" altLang="zh-CN" dirty="0"/>
              <a:t>对于</a:t>
            </a:r>
            <a:r>
              <a:rPr lang="zh-CN" altLang="zh-CN" dirty="0" smtClean="0"/>
              <a:t>每个</a:t>
            </a:r>
            <a:r>
              <a:rPr lang="zh-CN" altLang="en-US" dirty="0" smtClean="0"/>
              <a:t>建议框</a:t>
            </a:r>
            <a:r>
              <a:rPr lang="zh-CN" altLang="zh-CN" dirty="0" smtClean="0"/>
              <a:t> </a:t>
            </a:r>
            <a:r>
              <a:rPr lang="zh-CN" altLang="zh-CN" dirty="0"/>
              <a:t>bi，大多数现代的检测框架都使用了一个检测函数来预测一对(ci,li)来表示关联的实例，其中ci是类标签置信度，li是相对坐标。在我们的方法中，为</a:t>
            </a:r>
            <a:r>
              <a:rPr lang="zh-CN" altLang="zh-CN" dirty="0" smtClean="0"/>
              <a:t>每个</a:t>
            </a:r>
            <a:r>
              <a:rPr lang="zh-CN" altLang="en-US" dirty="0" smtClean="0"/>
              <a:t>建议框</a:t>
            </a:r>
            <a:r>
              <a:rPr lang="zh-CN" altLang="zh-CN" dirty="0" smtClean="0"/>
              <a:t>预测</a:t>
            </a:r>
            <a:r>
              <a:rPr lang="zh-CN" altLang="zh-CN" dirty="0"/>
              <a:t>一组实例——引入K个检测函数来生成一组预测P(bi):</a:t>
            </a:r>
            <a:endParaRPr lang="en-US" altLang="zh-CN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dirty="0"/>
              <a:t>                      </a:t>
            </a:r>
            <a:br>
              <a:rPr lang="zh-CN" altLang="zh-CN" dirty="0"/>
            </a:br>
            <a:r>
              <a:rPr lang="zh-CN" altLang="zh-CN" dirty="0"/>
              <a:t>  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/>
              <a:t>K是一个给定的常数，代表G（bi）的最大基数。</a:t>
            </a:r>
            <a:r>
              <a:rPr lang="zh-CN" altLang="zh-CN" sz="1050" dirty="0">
                <a:latin typeface="Arial" panose="020B0604020202020204" pitchFamily="34" charset="0"/>
              </a:rPr>
              <a:t/>
            </a:r>
            <a:br>
              <a:rPr lang="zh-CN" altLang="zh-CN" sz="1050" dirty="0">
                <a:latin typeface="Arial" panose="020B0604020202020204" pitchFamily="34" charset="0"/>
              </a:rPr>
            </a:br>
            <a:r>
              <a:rPr lang="zh-CN" altLang="zh-CN" sz="1600" dirty="0">
                <a:solidFill>
                  <a:srgbClr val="4D4D4D"/>
                </a:solidFill>
                <a:latin typeface="Arial" panose="020B0604020202020204" pitchFamily="34" charset="0"/>
                <a:ea typeface="-apple-system"/>
              </a:rPr>
              <a:t>                  </a:t>
            </a:r>
            <a:r>
              <a:rPr lang="zh-CN" altLang="zh-CN" sz="1050" dirty="0">
                <a:latin typeface="Arial" panose="020B0604020202020204" pitchFamily="34" charset="0"/>
              </a:rPr>
              <a:t>  </a:t>
            </a:r>
            <a:r>
              <a:rPr lang="zh-CN" altLang="zh-CN" sz="14300" dirty="0">
                <a:latin typeface="Arial" panose="020B0604020202020204" pitchFamily="34" charset="0"/>
              </a:rPr>
              <a:t/>
            </a:r>
            <a:br>
              <a:rPr lang="zh-CN" altLang="zh-CN" sz="14300" dirty="0">
                <a:latin typeface="Arial" panose="020B0604020202020204" pitchFamily="34" charset="0"/>
              </a:rPr>
            </a:br>
            <a:r>
              <a:rPr lang="zh-CN" altLang="zh-CN" sz="1600" dirty="0">
                <a:solidFill>
                  <a:srgbClr val="4D4D4D"/>
                </a:solidFill>
                <a:latin typeface="Arial" panose="020B0604020202020204" pitchFamily="34" charset="0"/>
                <a:ea typeface="-apple-system"/>
              </a:rPr>
              <a:t>        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1050250" y="881977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1" name="矩形 93"/>
          <p:cNvSpPr/>
          <p:nvPr/>
        </p:nvSpPr>
        <p:spPr>
          <a:xfrm rot="10800000">
            <a:off x="9933863" y="4893425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1050250" y="512804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9331" y="-26417"/>
            <a:ext cx="2206708" cy="651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1592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63" y="1660974"/>
            <a:ext cx="3667530" cy="51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在这里插入图片描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0" y="2175715"/>
            <a:ext cx="243458" cy="27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这里插入图片描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45" y="3615876"/>
            <a:ext cx="480461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080912" y="252230"/>
            <a:ext cx="2683466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800" b="1" dirty="0"/>
              <a:t>多实例预测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061247" y="1638600"/>
            <a:ext cx="9235501" cy="88140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8"/>
          <p:cNvSpPr txBox="1"/>
          <p:nvPr/>
        </p:nvSpPr>
        <p:spPr>
          <a:xfrm>
            <a:off x="1442260" y="1885042"/>
            <a:ext cx="85051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/>
              <a:t>        </a:t>
            </a:r>
            <a:r>
              <a:rPr lang="en-US" altLang="zh-CN" dirty="0"/>
              <a:t>P (bi)</a:t>
            </a:r>
            <a:r>
              <a:rPr lang="zh-CN" altLang="en-US" dirty="0"/>
              <a:t>可以在大多数现有的检测框架中通过引入的额外的预测分支来实现，如下图：</a:t>
            </a:r>
            <a:endParaRPr lang="en-US" altLang="zh-CN" sz="151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1010609" y="1583903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1" name="矩形 93"/>
          <p:cNvSpPr/>
          <p:nvPr/>
        </p:nvSpPr>
        <p:spPr>
          <a:xfrm rot="10800000">
            <a:off x="10000816" y="2217441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824248" y="434620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892" y="2763134"/>
            <a:ext cx="5742236" cy="25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080912" y="252230"/>
            <a:ext cx="2683466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b="1" dirty="0"/>
              <a:t>EMD</a:t>
            </a:r>
            <a:r>
              <a:rPr lang="zh-CN" altLang="en-US" b="1" dirty="0"/>
              <a:t>损失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061247" y="1638600"/>
            <a:ext cx="9451525" cy="397775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8"/>
          <p:cNvSpPr txBox="1"/>
          <p:nvPr/>
        </p:nvSpPr>
        <p:spPr>
          <a:xfrm>
            <a:off x="1442260" y="1885042"/>
            <a:ext cx="8505112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EMD</a:t>
            </a:r>
            <a:r>
              <a:rPr lang="zh-CN" altLang="en-US" dirty="0"/>
              <a:t>损失：最小化预测</a:t>
            </a:r>
            <a:r>
              <a:rPr lang="en-US" altLang="zh-CN" dirty="0"/>
              <a:t>P(bi)</a:t>
            </a:r>
            <a:r>
              <a:rPr lang="zh-CN" altLang="en-US" dirty="0"/>
              <a:t>和</a:t>
            </a:r>
            <a:r>
              <a:rPr lang="zh-CN" altLang="en-US" dirty="0" smtClean="0"/>
              <a:t>与建议框</a:t>
            </a:r>
            <a:r>
              <a:rPr lang="en-US" altLang="zh-CN" dirty="0"/>
              <a:t>bi</a:t>
            </a:r>
            <a:r>
              <a:rPr lang="zh-CN" altLang="en-US" dirty="0"/>
              <a:t>相关联的</a:t>
            </a:r>
            <a:r>
              <a:rPr lang="en-US" altLang="zh-CN" dirty="0"/>
              <a:t>ground-truth</a:t>
            </a:r>
            <a:r>
              <a:rPr lang="zh-CN" altLang="en-US" dirty="0"/>
              <a:t>实例集</a:t>
            </a:r>
            <a:r>
              <a:rPr lang="en-US" altLang="zh-CN" dirty="0"/>
              <a:t>G(bi)</a:t>
            </a:r>
            <a:r>
              <a:rPr lang="zh-CN" altLang="en-US" dirty="0"/>
              <a:t>之间的差距：</a:t>
            </a:r>
            <a:endParaRPr lang="en-US" altLang="zh-CN" sz="151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1010609" y="1583903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1" name="矩形 93"/>
          <p:cNvSpPr/>
          <p:nvPr/>
        </p:nvSpPr>
        <p:spPr>
          <a:xfrm rot="10800000">
            <a:off x="10206141" y="5308163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824248" y="434620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  <p:pic>
        <p:nvPicPr>
          <p:cNvPr id="2050" name="Picture 2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89" y="2365806"/>
            <a:ext cx="4692513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8"/>
          <p:cNvSpPr txBox="1"/>
          <p:nvPr/>
        </p:nvSpPr>
        <p:spPr>
          <a:xfrm>
            <a:off x="1407990" y="3473274"/>
            <a:ext cx="8505112" cy="1994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π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(1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 </a:t>
            </a:r>
            <a:r>
              <a:rPr lang="en-US" altLang="zh-CN" dirty="0" smtClean="0"/>
              <a:t>K)</a:t>
            </a:r>
            <a:r>
              <a:rPr lang="zh-CN" altLang="en-US" dirty="0" smtClean="0"/>
              <a:t>的某种排列</a:t>
            </a:r>
            <a:r>
              <a:rPr lang="en-US" altLang="zh-CN" dirty="0" smtClean="0"/>
              <a:t>, 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项为</a:t>
            </a:r>
            <a:r>
              <a:rPr lang="en-US" altLang="zh-CN" dirty="0"/>
              <a:t>π</a:t>
            </a:r>
            <a:r>
              <a:rPr lang="en-US" altLang="zh-CN" baseline="-25000" dirty="0"/>
              <a:t>k</a:t>
            </a:r>
            <a:r>
              <a:rPr lang="zh-CN" altLang="en-US" dirty="0"/>
              <a:t>。</a:t>
            </a:r>
            <a:r>
              <a:rPr lang="en-US" altLang="zh-CN" dirty="0"/>
              <a:t>g</a:t>
            </a:r>
            <a:r>
              <a:rPr lang="en-US" altLang="zh-CN" baseline="-25000" dirty="0"/>
              <a:t>πk</a:t>
            </a:r>
            <a:r>
              <a:rPr lang="en-US" altLang="zh-CN" dirty="0"/>
              <a:t>∈G (bi)</a:t>
            </a:r>
            <a:r>
              <a:rPr lang="zh-CN" altLang="en-US" dirty="0"/>
              <a:t>是</a:t>
            </a:r>
            <a:r>
              <a:rPr lang="en-US" altLang="zh-CN" dirty="0"/>
              <a:t>πk</a:t>
            </a:r>
            <a:r>
              <a:rPr lang="zh-CN" altLang="en-US" dirty="0"/>
              <a:t>的 </a:t>
            </a:r>
            <a:r>
              <a:rPr lang="en-US" altLang="zh-CN" dirty="0"/>
              <a:t>ground truth</a:t>
            </a:r>
            <a:r>
              <a:rPr lang="zh-CN" altLang="en-US" dirty="0"/>
              <a:t>框。</a:t>
            </a:r>
            <a:r>
              <a:rPr lang="en-US" altLang="zh-CN" dirty="0"/>
              <a:t>L</a:t>
            </a:r>
            <a:r>
              <a:rPr lang="en-US" altLang="zh-CN" baseline="-25000" dirty="0"/>
              <a:t>cls</a:t>
            </a:r>
            <a:r>
              <a:rPr lang="en-US" altLang="zh-CN" dirty="0"/>
              <a:t>(·)</a:t>
            </a:r>
            <a:r>
              <a:rPr lang="zh-CN" altLang="en-US" dirty="0"/>
              <a:t>和</a:t>
            </a:r>
            <a:r>
              <a:rPr lang="en-US" altLang="zh-CN" dirty="0"/>
              <a:t>L</a:t>
            </a:r>
            <a:r>
              <a:rPr lang="en-US" altLang="zh-CN" baseline="-25000" dirty="0"/>
              <a:t>reg</a:t>
            </a:r>
            <a:r>
              <a:rPr lang="en-US" altLang="zh-CN" dirty="0"/>
              <a:t>(·)</a:t>
            </a:r>
            <a:r>
              <a:rPr lang="zh-CN" altLang="en-US" dirty="0"/>
              <a:t>分别为分类损失和</a:t>
            </a:r>
            <a:r>
              <a:rPr lang="en-US" altLang="zh-CN" dirty="0"/>
              <a:t>box</a:t>
            </a:r>
            <a:r>
              <a:rPr lang="zh-CN" altLang="en-US" dirty="0"/>
              <a:t>回归损失。</a:t>
            </a:r>
            <a:br>
              <a:rPr lang="zh-CN" altLang="en-US" dirty="0"/>
            </a:br>
            <a:r>
              <a:rPr lang="zh-CN" altLang="en-US" dirty="0"/>
              <a:t>  在公式中，假设了</a:t>
            </a:r>
            <a:r>
              <a:rPr lang="en-US" altLang="zh-CN" dirty="0"/>
              <a:t>|G(bi)| = K;</a:t>
            </a:r>
            <a:r>
              <a:rPr lang="zh-CN" altLang="en-US" dirty="0"/>
              <a:t>如果不是</a:t>
            </a:r>
            <a:r>
              <a:rPr lang="zh-CN" altLang="en-US" dirty="0" smtClean="0"/>
              <a:t>，</a:t>
            </a:r>
            <a:r>
              <a:rPr lang="zh-CN" altLang="en-US" dirty="0"/>
              <a:t>若不满足就</a:t>
            </a:r>
            <a:r>
              <a:rPr lang="zh-CN" altLang="en-US" dirty="0" smtClean="0"/>
              <a:t>向</a:t>
            </a:r>
            <a:r>
              <a:rPr lang="en-US" altLang="zh-CN" dirty="0"/>
              <a:t>G(bi</a:t>
            </a:r>
            <a:r>
              <a:rPr lang="en-US" altLang="zh-CN" dirty="0" smtClean="0"/>
              <a:t>)</a:t>
            </a:r>
            <a:r>
              <a:rPr lang="zh-CN" altLang="en-US" dirty="0" smtClean="0"/>
              <a:t> 添加</a:t>
            </a:r>
            <a:r>
              <a:rPr lang="zh-CN" altLang="en-US" dirty="0"/>
              <a:t>假的</a:t>
            </a:r>
            <a:r>
              <a:rPr lang="en-US" altLang="zh-CN" dirty="0" smtClean="0"/>
              <a:t>boxs</a:t>
            </a:r>
            <a:r>
              <a:rPr lang="zh-CN" altLang="en-US" dirty="0" smtClean="0"/>
              <a:t>，</a:t>
            </a:r>
            <a:r>
              <a:rPr lang="zh-CN" altLang="en-US" dirty="0"/>
              <a:t>直到它满足假设。</a:t>
            </a:r>
            <a:br>
              <a:rPr lang="zh-CN" altLang="en-US" dirty="0"/>
            </a:br>
            <a:r>
              <a:rPr lang="zh-CN" altLang="en-US" dirty="0"/>
              <a:t>  如果</a:t>
            </a:r>
            <a:r>
              <a:rPr lang="en-US" altLang="zh-CN" dirty="0"/>
              <a:t>K = 1, </a:t>
            </a:r>
            <a:r>
              <a:rPr lang="zh-CN" altLang="en-US" dirty="0"/>
              <a:t>公式就等于传统单实例预测框架中的损失，这意味着</a:t>
            </a:r>
            <a:r>
              <a:rPr lang="en-US" altLang="zh-CN" dirty="0"/>
              <a:t>EMD</a:t>
            </a:r>
            <a:r>
              <a:rPr lang="zh-CN" altLang="en-US" dirty="0"/>
              <a:t>损失是对常用检测损失的一种通用概括。</a:t>
            </a:r>
            <a:endParaRPr lang="en-US" altLang="zh-CN" sz="151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7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080912" y="252230"/>
            <a:ext cx="2683466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b="1" dirty="0"/>
              <a:t>Set NMS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1061247" y="2241171"/>
            <a:ext cx="9507779" cy="18175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8"/>
          <p:cNvSpPr txBox="1"/>
          <p:nvPr/>
        </p:nvSpPr>
        <p:spPr>
          <a:xfrm>
            <a:off x="1442260" y="2487613"/>
            <a:ext cx="892649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 smtClean="0"/>
              <a:t>        尽管</a:t>
            </a:r>
            <a:r>
              <a:rPr lang="zh-CN" altLang="en-US" dirty="0"/>
              <a:t>作者的方法能够使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Proposal</a:t>
            </a:r>
            <a:r>
              <a:rPr lang="zh-CN" altLang="en-US" dirty="0"/>
              <a:t>于此多个实例，但如果</a:t>
            </a:r>
            <a:r>
              <a:rPr lang="en-US" altLang="zh-CN" dirty="0"/>
              <a:t>NMS</a:t>
            </a:r>
            <a:r>
              <a:rPr lang="zh-CN" altLang="en-US" dirty="0"/>
              <a:t>仍然参与后续的处理，那在在拥挤场景下仍然不能有效地检测物体。幸运的是，在使用</a:t>
            </a:r>
            <a:r>
              <a:rPr lang="en-US" altLang="zh-CN" dirty="0"/>
              <a:t>EMD loss</a:t>
            </a:r>
            <a:r>
              <a:rPr lang="zh-CN" altLang="en-US" dirty="0"/>
              <a:t>后，一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Proposal</a:t>
            </a:r>
            <a:r>
              <a:rPr lang="zh-CN" altLang="en-US" dirty="0"/>
              <a:t>预测的实例从定义上来说是唯一的。换句话说，重复仅来自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Proposals</a:t>
            </a:r>
            <a:r>
              <a:rPr lang="zh-CN" altLang="en-US" dirty="0"/>
              <a:t>的预测。</a:t>
            </a:r>
          </a:p>
          <a:p>
            <a:r>
              <a:rPr lang="zh-CN" altLang="en-US" dirty="0" smtClean="0"/>
              <a:t>         在</a:t>
            </a:r>
            <a:r>
              <a:rPr lang="en-US" altLang="zh-CN" dirty="0"/>
              <a:t>NMS</a:t>
            </a:r>
            <a:r>
              <a:rPr lang="zh-CN" altLang="en-US" dirty="0"/>
              <a:t>算法中，每次在一个</a:t>
            </a:r>
            <a:r>
              <a:rPr lang="en-US" altLang="zh-CN" dirty="0"/>
              <a:t>box</a:t>
            </a:r>
            <a:r>
              <a:rPr lang="zh-CN" altLang="en-US" dirty="0"/>
              <a:t>抑制另一个</a:t>
            </a:r>
            <a:r>
              <a:rPr lang="en-US" altLang="zh-CN" dirty="0"/>
              <a:t>box</a:t>
            </a:r>
            <a:r>
              <a:rPr lang="zh-CN" altLang="en-US" dirty="0"/>
              <a:t>之前，作者插入一个额外的测试来检查这两个</a:t>
            </a:r>
            <a:r>
              <a:rPr lang="en-US" altLang="zh-CN" dirty="0"/>
              <a:t>box</a:t>
            </a:r>
            <a:r>
              <a:rPr lang="zh-CN" altLang="en-US" dirty="0"/>
              <a:t>是否来自相同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Proposal</a:t>
            </a:r>
            <a:r>
              <a:rPr lang="zh-CN" altLang="en-US" dirty="0"/>
              <a:t>。如果来自相同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Proposal</a:t>
            </a:r>
            <a:r>
              <a:rPr lang="zh-CN" altLang="en-US" dirty="0"/>
              <a:t>，就跳过这次抑制。</a:t>
            </a:r>
          </a:p>
        </p:txBody>
      </p:sp>
      <p:sp>
        <p:nvSpPr>
          <p:cNvPr id="40" name="矩形 93"/>
          <p:cNvSpPr/>
          <p:nvPr/>
        </p:nvSpPr>
        <p:spPr>
          <a:xfrm>
            <a:off x="1010609" y="2186474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1" name="矩形 93"/>
          <p:cNvSpPr/>
          <p:nvPr/>
        </p:nvSpPr>
        <p:spPr>
          <a:xfrm rot="10800000">
            <a:off x="10274907" y="3727399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824248" y="434620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080912" y="252230"/>
            <a:ext cx="3671220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b="1" dirty="0"/>
              <a:t>Refinement module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1061247" y="1134544"/>
            <a:ext cx="9507779" cy="18175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8"/>
          <p:cNvSpPr txBox="1"/>
          <p:nvPr/>
        </p:nvSpPr>
        <p:spPr>
          <a:xfrm>
            <a:off x="1424132" y="1442732"/>
            <a:ext cx="892649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 smtClean="0"/>
              <a:t>         在</a:t>
            </a:r>
            <a:r>
              <a:rPr lang="zh-CN" altLang="en-US" dirty="0"/>
              <a:t>作者的方法中，</a:t>
            </a:r>
            <a:r>
              <a:rPr lang="zh-CN" altLang="en-US" dirty="0" smtClean="0"/>
              <a:t>每个</a:t>
            </a:r>
            <a:r>
              <a:rPr lang="en-US" altLang="zh-CN" dirty="0"/>
              <a:t>P</a:t>
            </a:r>
            <a:r>
              <a:rPr lang="en-US" altLang="zh-CN" dirty="0" smtClean="0"/>
              <a:t>roposal</a:t>
            </a:r>
            <a:r>
              <a:rPr lang="zh-CN" altLang="en-US" dirty="0"/>
              <a:t>都被期望生成一组实例，而不是单个实例，这可能会因为产生更多的预测而</a:t>
            </a:r>
            <a:r>
              <a:rPr lang="zh-CN" altLang="en-US" dirty="0" smtClean="0"/>
              <a:t>受到</a:t>
            </a:r>
            <a:r>
              <a:rPr lang="zh-CN" altLang="en-US" dirty="0"/>
              <a:t>假正例</a:t>
            </a:r>
            <a:r>
              <a:rPr lang="zh-CN" altLang="en-US" dirty="0" smtClean="0"/>
              <a:t>增加</a:t>
            </a:r>
            <a:r>
              <a:rPr lang="zh-CN" altLang="en-US" dirty="0"/>
              <a:t>的影响。虽然在真实场景中这种故障很少出现，作者引入了一个可选的细分模块用于防止这种风险。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该</a:t>
            </a:r>
            <a:r>
              <a:rPr lang="zh-CN" altLang="en-US" dirty="0"/>
              <a:t>模块将预测作为输入，</a:t>
            </a:r>
            <a:r>
              <a:rPr lang="zh-CN" altLang="en-US" dirty="0" smtClean="0"/>
              <a:t>与</a:t>
            </a:r>
            <a:r>
              <a:rPr lang="en-US" altLang="zh-CN" dirty="0"/>
              <a:t>P</a:t>
            </a:r>
            <a:r>
              <a:rPr lang="en-US" altLang="zh-CN" dirty="0" smtClean="0"/>
              <a:t>roposal </a:t>
            </a:r>
            <a:r>
              <a:rPr lang="en-US" altLang="zh-CN" dirty="0"/>
              <a:t>feature</a:t>
            </a:r>
            <a:r>
              <a:rPr lang="zh-CN" altLang="en-US" dirty="0"/>
              <a:t>结合，再执行第二轮预测。</a:t>
            </a:r>
          </a:p>
        </p:txBody>
      </p:sp>
      <p:sp>
        <p:nvSpPr>
          <p:cNvPr id="40" name="矩形 93"/>
          <p:cNvSpPr/>
          <p:nvPr/>
        </p:nvSpPr>
        <p:spPr>
          <a:xfrm>
            <a:off x="1010609" y="1079847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1" name="矩形 93"/>
          <p:cNvSpPr/>
          <p:nvPr/>
        </p:nvSpPr>
        <p:spPr>
          <a:xfrm rot="10800000">
            <a:off x="10274907" y="2620772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824248" y="434620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012" y="3260243"/>
            <a:ext cx="4464496" cy="25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" y="2151434"/>
            <a:ext cx="3084520" cy="2541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" name="文本框 3"/>
          <p:cNvSpPr txBox="1"/>
          <p:nvPr/>
        </p:nvSpPr>
        <p:spPr>
          <a:xfrm>
            <a:off x="517211" y="2432740"/>
            <a:ext cx="2002471" cy="195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9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20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8654" y="3026986"/>
            <a:ext cx="1348446" cy="79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53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GB" altLang="zh-CN" sz="4536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81145" y="2151433"/>
            <a:ext cx="3084520" cy="2541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</p:spTree>
    <p:extLst>
      <p:ext uri="{BB962C8B-B14F-4D97-AF65-F5344CB8AC3E}">
        <p14:creationId xmlns:p14="http://schemas.microsoft.com/office/powerpoint/2010/main" val="10350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080912" y="252230"/>
            <a:ext cx="2683466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268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GB" altLang="zh-CN" sz="2268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18565" y="991976"/>
            <a:ext cx="9190151" cy="177380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39" name="TextBox 38"/>
          <p:cNvSpPr txBox="1"/>
          <p:nvPr/>
        </p:nvSpPr>
        <p:spPr>
          <a:xfrm>
            <a:off x="1207257" y="1180549"/>
            <a:ext cx="8505112" cy="1298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一</a:t>
            </a:r>
            <a:r>
              <a:rPr lang="zh-CN" altLang="en-US" dirty="0"/>
              <a:t>个理想的拥挤场景的对象检测器应该对实例分布具有鲁棒性，即不仅对拥挤的检测有效，而且对单个</a:t>
            </a:r>
            <a:r>
              <a:rPr lang="en-US" altLang="zh-CN" dirty="0"/>
              <a:t>/</a:t>
            </a:r>
            <a:r>
              <a:rPr lang="zh-CN" altLang="en-US" dirty="0"/>
              <a:t>不太拥挤的对象检测稳定，采用了三个数据集</a:t>
            </a:r>
            <a:r>
              <a:rPr lang="en-US" altLang="zh-CN" dirty="0"/>
              <a:t>——CrowdHuman</a:t>
            </a:r>
            <a:r>
              <a:rPr lang="zh-CN" altLang="en-US" dirty="0"/>
              <a:t>、</a:t>
            </a:r>
            <a:r>
              <a:rPr lang="en-US" altLang="zh-CN" dirty="0"/>
              <a:t>CityPersons</a:t>
            </a:r>
            <a:r>
              <a:rPr lang="zh-CN" altLang="en-US" dirty="0"/>
              <a:t>和</a:t>
            </a:r>
            <a:r>
              <a:rPr lang="en-US" altLang="zh-CN" dirty="0"/>
              <a:t>COCO——</a:t>
            </a:r>
            <a:r>
              <a:rPr lang="zh-CN" altLang="en-US" dirty="0"/>
              <a:t>分别对严重、中度和轻微重叠的情况进行了综合评估。表列出了每个数据集的“实例密度”。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771108" y="935831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1" name="矩形 93"/>
          <p:cNvSpPr/>
          <p:nvPr/>
        </p:nvSpPr>
        <p:spPr>
          <a:xfrm rot="10800000">
            <a:off x="9698168" y="2459045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647676" y="402983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198" y="2978649"/>
            <a:ext cx="6595026" cy="2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0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770583" y="541077"/>
            <a:ext cx="2842641" cy="625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32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4032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268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2268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30598" y="1334942"/>
            <a:ext cx="9637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906723" y="1439887"/>
            <a:ext cx="1126656" cy="635239"/>
            <a:chOff x="2215144" y="927951"/>
            <a:chExt cx="1244730" cy="924397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64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24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28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528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906723" y="2330275"/>
            <a:ext cx="1126656" cy="635239"/>
            <a:chOff x="2215144" y="1952311"/>
            <a:chExt cx="1244730" cy="924400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64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2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28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528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79924" y="3375826"/>
            <a:ext cx="1126656" cy="640188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64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924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28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528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762495" y="1456656"/>
            <a:ext cx="4859659" cy="615567"/>
            <a:chOff x="4315150" y="953426"/>
            <a:chExt cx="3857250" cy="574014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1"/>
              <a:ext cx="2827147" cy="491349"/>
            </a:xfrm>
            <a:prstGeom prst="rect">
              <a:avLst/>
            </a:prstGeom>
            <a:ln w="15875">
              <a:noFill/>
            </a:ln>
          </p:spPr>
          <p:txBody>
            <a:bodyPr wrap="square" lIns="86402" tIns="43201" rIns="86402" bIns="43201">
              <a:spAutoFit/>
            </a:bodyPr>
            <a:lstStyle/>
            <a:p>
              <a:r>
                <a:rPr lang="zh-CN" altLang="en-US" sz="285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en-GB" altLang="zh-CN" sz="285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2" tIns="43201" rIns="86402" bIns="43201" rtlCol="0" anchor="ctr"/>
            <a:lstStyle/>
            <a:p>
              <a:endParaRPr lang="zh-CN" altLang="en-US" sz="2016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762495" y="2365359"/>
            <a:ext cx="4859659" cy="615567"/>
            <a:chOff x="4315150" y="1647579"/>
            <a:chExt cx="3857250" cy="574014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4"/>
              <a:ext cx="2827147" cy="491349"/>
            </a:xfrm>
            <a:prstGeom prst="rect">
              <a:avLst/>
            </a:prstGeom>
            <a:ln w="15875">
              <a:noFill/>
            </a:ln>
          </p:spPr>
          <p:txBody>
            <a:bodyPr wrap="square" lIns="86402" tIns="43201" rIns="86402" bIns="43201">
              <a:spAutoFit/>
            </a:bodyPr>
            <a:lstStyle/>
            <a:p>
              <a:r>
                <a:rPr lang="zh-CN" altLang="en-US" sz="285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CN" altLang="en-US" sz="285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2" tIns="43201" rIns="86402" bIns="43201" rtlCol="0" anchor="ctr"/>
            <a:lstStyle/>
            <a:p>
              <a:endParaRPr lang="zh-CN" altLang="en-US" sz="2016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735696" y="3415898"/>
            <a:ext cx="4859659" cy="615567"/>
            <a:chOff x="4315150" y="3035884"/>
            <a:chExt cx="3857250" cy="574014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9"/>
              <a:ext cx="2827147" cy="491349"/>
            </a:xfrm>
            <a:prstGeom prst="rect">
              <a:avLst/>
            </a:prstGeom>
            <a:ln w="15875">
              <a:noFill/>
            </a:ln>
          </p:spPr>
          <p:txBody>
            <a:bodyPr wrap="square" lIns="86402" tIns="43201" rIns="86402" bIns="43201">
              <a:spAutoFit/>
            </a:bodyPr>
            <a:lstStyle/>
            <a:p>
              <a:r>
                <a:rPr lang="zh-CN" altLang="en-US" sz="285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作者</a:t>
              </a:r>
              <a:r>
                <a:rPr lang="zh-CN" altLang="en-US" sz="285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  <a:endParaRPr lang="zh-CN" altLang="en-US" sz="285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2" tIns="43201" rIns="86402" bIns="43201" rtlCol="0" anchor="ctr"/>
            <a:lstStyle/>
            <a:p>
              <a:endParaRPr lang="zh-CN" altLang="en-US" sz="2016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869996" y="4502824"/>
            <a:ext cx="1126656" cy="640188"/>
            <a:chOff x="2215144" y="4047039"/>
            <a:chExt cx="1244730" cy="931598"/>
          </a:xfrm>
        </p:grpSpPr>
        <p:sp>
          <p:nvSpPr>
            <p:cNvPr id="29" name="平行四边形 28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64">
                <a:latin typeface="Impact" panose="020B0806030902050204" pitchFamily="34" charset="0"/>
              </a:endParaRPr>
            </a:p>
          </p:txBody>
        </p:sp>
        <p:sp>
          <p:nvSpPr>
            <p:cNvPr id="30" name="文本框 12"/>
            <p:cNvSpPr txBox="1"/>
            <p:nvPr/>
          </p:nvSpPr>
          <p:spPr>
            <a:xfrm>
              <a:off x="2393075" y="4047039"/>
              <a:ext cx="1066799" cy="924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28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528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25768" y="4542896"/>
            <a:ext cx="4859659" cy="615568"/>
            <a:chOff x="4315150" y="3035884"/>
            <a:chExt cx="3857250" cy="574015"/>
          </a:xfrm>
        </p:grpSpPr>
        <p:sp>
          <p:nvSpPr>
            <p:cNvPr id="32" name="矩形 31"/>
            <p:cNvSpPr/>
            <p:nvPr/>
          </p:nvSpPr>
          <p:spPr>
            <a:xfrm>
              <a:off x="4841196" y="3118550"/>
              <a:ext cx="2827147" cy="491349"/>
            </a:xfrm>
            <a:prstGeom prst="rect">
              <a:avLst/>
            </a:prstGeom>
            <a:ln w="15875">
              <a:noFill/>
            </a:ln>
          </p:spPr>
          <p:txBody>
            <a:bodyPr wrap="square" lIns="86402" tIns="43201" rIns="86402" bIns="43201">
              <a:spAutoFit/>
            </a:bodyPr>
            <a:lstStyle/>
            <a:p>
              <a:r>
                <a:rPr lang="zh-CN" altLang="en-US" sz="285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endParaRPr lang="en-GB" altLang="zh-CN" sz="285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2" tIns="43201" rIns="86402" bIns="43201" rtlCol="0" anchor="ctr"/>
            <a:lstStyle/>
            <a:p>
              <a:endParaRPr lang="zh-CN" altLang="en-US" sz="2016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9924" y="5491708"/>
            <a:ext cx="1126656" cy="640188"/>
            <a:chOff x="2215144" y="4047039"/>
            <a:chExt cx="1244730" cy="931598"/>
          </a:xfrm>
        </p:grpSpPr>
        <p:sp>
          <p:nvSpPr>
            <p:cNvPr id="36" name="平行四边形 35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64">
                <a:latin typeface="Impact" panose="020B0806030902050204" pitchFamily="34" charset="0"/>
              </a:endParaRPr>
            </a:p>
          </p:txBody>
        </p:sp>
        <p:sp>
          <p:nvSpPr>
            <p:cNvPr id="37" name="文本框 12"/>
            <p:cNvSpPr txBox="1"/>
            <p:nvPr/>
          </p:nvSpPr>
          <p:spPr>
            <a:xfrm>
              <a:off x="2393075" y="4047039"/>
              <a:ext cx="1066799" cy="924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28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528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35696" y="5531780"/>
            <a:ext cx="4859659" cy="615567"/>
            <a:chOff x="4315150" y="3035884"/>
            <a:chExt cx="3857250" cy="574014"/>
          </a:xfrm>
        </p:grpSpPr>
        <p:sp>
          <p:nvSpPr>
            <p:cNvPr id="39" name="矩形 38"/>
            <p:cNvSpPr/>
            <p:nvPr/>
          </p:nvSpPr>
          <p:spPr>
            <a:xfrm>
              <a:off x="4841196" y="3118549"/>
              <a:ext cx="2827147" cy="491349"/>
            </a:xfrm>
            <a:prstGeom prst="rect">
              <a:avLst/>
            </a:prstGeom>
            <a:ln w="15875">
              <a:noFill/>
            </a:ln>
          </p:spPr>
          <p:txBody>
            <a:bodyPr wrap="square" lIns="86402" tIns="43201" rIns="86402" bIns="43201">
              <a:spAutoFit/>
            </a:bodyPr>
            <a:lstStyle/>
            <a:p>
              <a:r>
                <a:rPr lang="zh-CN" altLang="en-US" sz="285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en-GB" altLang="zh-CN" sz="285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2" tIns="43201" rIns="86402" bIns="43201" rtlCol="0" anchor="ctr"/>
            <a:lstStyle/>
            <a:p>
              <a:endParaRPr lang="zh-CN" altLang="en-US" sz="2016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080912" y="252230"/>
            <a:ext cx="2683466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268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评价指标：</a:t>
            </a:r>
            <a:endParaRPr lang="en-GB" altLang="zh-CN" sz="2268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18565" y="991976"/>
            <a:ext cx="9262159" cy="332823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0" name="矩形 93"/>
          <p:cNvSpPr/>
          <p:nvPr/>
        </p:nvSpPr>
        <p:spPr>
          <a:xfrm>
            <a:off x="771108" y="935831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1" name="矩形 93"/>
          <p:cNvSpPr/>
          <p:nvPr/>
        </p:nvSpPr>
        <p:spPr>
          <a:xfrm rot="10800000">
            <a:off x="9765296" y="4013467"/>
            <a:ext cx="362885" cy="36288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647676" y="402983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07257" y="1180549"/>
            <a:ext cx="8505112" cy="2659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         平均</a:t>
            </a:r>
            <a:r>
              <a:rPr lang="zh-CN" altLang="en-US" dirty="0"/>
              <a:t>精度</a:t>
            </a:r>
            <a:r>
              <a:rPr lang="en-US" altLang="zh-CN" dirty="0"/>
              <a:t>(AP)</a:t>
            </a:r>
            <a:r>
              <a:rPr lang="zh-CN" altLang="en-US" dirty="0"/>
              <a:t>：这是最常用的检测指标。</a:t>
            </a:r>
            <a:r>
              <a:rPr lang="en-US" altLang="zh-CN" dirty="0"/>
              <a:t>AP</a:t>
            </a:r>
            <a:r>
              <a:rPr lang="zh-CN" altLang="en-US" dirty="0"/>
              <a:t>反映了检测结果的查准率和查全率。在我们的实验中，发现</a:t>
            </a:r>
            <a:r>
              <a:rPr lang="en-US" altLang="zh-CN" dirty="0"/>
              <a:t>AP</a:t>
            </a:r>
            <a:r>
              <a:rPr lang="zh-CN" altLang="en-US" dirty="0"/>
              <a:t>对</a:t>
            </a:r>
            <a:r>
              <a:rPr lang="en-US" altLang="zh-CN" dirty="0"/>
              <a:t>recall</a:t>
            </a:r>
            <a:r>
              <a:rPr lang="zh-CN" altLang="en-US" dirty="0"/>
              <a:t>分数更敏感，尤其是在</a:t>
            </a:r>
            <a:r>
              <a:rPr lang="en-US" altLang="zh-CN" dirty="0"/>
              <a:t>CrowdHuman</a:t>
            </a:r>
            <a:r>
              <a:rPr lang="zh-CN" altLang="en-US" dirty="0"/>
              <a:t>这样的拥挤数据集上</a:t>
            </a:r>
            <a:r>
              <a:rPr lang="en-US" altLang="zh-CN" dirty="0"/>
              <a:t>,</a:t>
            </a:r>
            <a:r>
              <a:rPr lang="zh-CN" altLang="en-US" dirty="0"/>
              <a:t>较大的</a:t>
            </a:r>
            <a:r>
              <a:rPr lang="en-US" altLang="zh-CN" dirty="0"/>
              <a:t>AP</a:t>
            </a:r>
            <a:r>
              <a:rPr lang="zh-CN" altLang="en-US" dirty="0"/>
              <a:t>表示性能较好。</a:t>
            </a:r>
            <a:br>
              <a:rPr lang="zh-CN" altLang="en-US" dirty="0"/>
            </a:br>
            <a:r>
              <a:rPr lang="zh-CN" altLang="en-US" dirty="0"/>
              <a:t>  </a:t>
            </a:r>
            <a:r>
              <a:rPr lang="en-US" altLang="zh-CN" dirty="0" smtClean="0"/>
              <a:t>MR</a:t>
            </a:r>
            <a:r>
              <a:rPr lang="en-US" altLang="zh-CN" baseline="30000" dirty="0" smtClean="0"/>
              <a:t>−</a:t>
            </a:r>
            <a:r>
              <a:rPr lang="en-US" altLang="zh-CN" baseline="30000" dirty="0"/>
              <a:t>2</a:t>
            </a:r>
            <a:r>
              <a:rPr lang="zh-CN" altLang="en-US" dirty="0"/>
              <a:t>：每张图像假阳性</a:t>
            </a:r>
            <a:r>
              <a:rPr lang="en-US" altLang="zh-CN" dirty="0"/>
              <a:t>(FPPI)</a:t>
            </a:r>
            <a:r>
              <a:rPr lang="zh-CN" altLang="en-US" dirty="0"/>
              <a:t>的对数平均漏报率</a:t>
            </a:r>
            <a:r>
              <a:rPr lang="en-US" altLang="zh-CN" dirty="0"/>
              <a:t>(log-average Miss Rate)</a:t>
            </a:r>
            <a:r>
              <a:rPr lang="zh-CN" altLang="en-US" dirty="0"/>
              <a:t>的缩写，通常用于行人检测。</a:t>
            </a:r>
            <a:r>
              <a:rPr lang="en-US" altLang="zh-CN" dirty="0"/>
              <a:t>MR</a:t>
            </a:r>
            <a:r>
              <a:rPr lang="en-US" altLang="zh-CN" baseline="30000" dirty="0"/>
              <a:t>−2</a:t>
            </a:r>
            <a:r>
              <a:rPr lang="zh-CN" altLang="en-US" dirty="0"/>
              <a:t>对假阳性</a:t>
            </a:r>
            <a:r>
              <a:rPr lang="en-US" altLang="zh-CN" dirty="0"/>
              <a:t>(FP)</a:t>
            </a:r>
            <a:r>
              <a:rPr lang="zh-CN" altLang="en-US" dirty="0"/>
              <a:t>非常敏感，尤其是高信任度的</a:t>
            </a:r>
            <a:r>
              <a:rPr lang="en-US" altLang="zh-CN" dirty="0"/>
              <a:t>FP</a:t>
            </a:r>
            <a:r>
              <a:rPr lang="zh-CN" altLang="en-US" dirty="0"/>
              <a:t>会显著损害</a:t>
            </a:r>
            <a:r>
              <a:rPr lang="en-US" altLang="zh-CN" dirty="0"/>
              <a:t>MR</a:t>
            </a:r>
            <a:r>
              <a:rPr lang="en-US" altLang="zh-CN" baseline="30000" dirty="0"/>
              <a:t>−2</a:t>
            </a:r>
            <a:r>
              <a:rPr lang="zh-CN" altLang="en-US" dirty="0"/>
              <a:t>比值。</a:t>
            </a:r>
            <a:r>
              <a:rPr lang="en-US" altLang="zh-CN" dirty="0"/>
              <a:t>MR</a:t>
            </a:r>
            <a:r>
              <a:rPr lang="en-US" altLang="zh-CN" baseline="30000" dirty="0"/>
              <a:t>−2</a:t>
            </a:r>
            <a:r>
              <a:rPr lang="zh-CN" altLang="en-US" dirty="0"/>
              <a:t>越小，表现越好。</a:t>
            </a:r>
            <a:br>
              <a:rPr lang="zh-CN" altLang="en-US" dirty="0"/>
            </a:br>
            <a:r>
              <a:rPr lang="zh-CN" altLang="en-US" dirty="0"/>
              <a:t>  </a:t>
            </a:r>
            <a:r>
              <a:rPr lang="en-US" altLang="zh-CN" dirty="0"/>
              <a:t>Jaccard</a:t>
            </a:r>
            <a:r>
              <a:rPr lang="zh-CN" altLang="en-US" dirty="0"/>
              <a:t>指数</a:t>
            </a:r>
            <a:r>
              <a:rPr lang="en-US" altLang="zh-CN" dirty="0"/>
              <a:t>(JI)</a:t>
            </a:r>
            <a:r>
              <a:rPr lang="zh-CN" altLang="en-US" dirty="0"/>
              <a:t>：主要用于评价检测器的计数能力。</a:t>
            </a:r>
            <a:r>
              <a:rPr lang="en-US" altLang="zh-CN" dirty="0"/>
              <a:t>JI</a:t>
            </a:r>
            <a:r>
              <a:rPr lang="zh-CN" altLang="en-US" dirty="0"/>
              <a:t>评估预测集与基本事实的重叠程度。</a:t>
            </a:r>
            <a:r>
              <a:rPr lang="en-US" altLang="zh-CN" dirty="0"/>
              <a:t>JI</a:t>
            </a:r>
            <a:r>
              <a:rPr lang="zh-CN" altLang="en-US" dirty="0"/>
              <a:t>越大，性能越好。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43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080912" y="252230"/>
            <a:ext cx="2683466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268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GB" altLang="zh-CN" sz="2268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647676" y="402983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  <p:pic>
        <p:nvPicPr>
          <p:cNvPr id="3074" name="Picture 2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0" y="2334706"/>
            <a:ext cx="39433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在这里插入图片描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68" y="2231975"/>
            <a:ext cx="39528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317294" y="1491868"/>
            <a:ext cx="2447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CrowdHuman</a:t>
            </a:r>
            <a:r>
              <a:rPr lang="zh-CN" altLang="en-US" b="1" dirty="0"/>
              <a:t>数据</a:t>
            </a:r>
            <a:r>
              <a:rPr lang="zh-CN" altLang="en-US" b="1" dirty="0" smtClean="0"/>
              <a:t>集</a:t>
            </a:r>
            <a:endParaRPr lang="zh-CN" altLang="en-US" b="1" dirty="0"/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0707" y="1491868"/>
            <a:ext cx="288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 CityPerson</a:t>
            </a:r>
            <a:r>
              <a:rPr lang="zh-CN" altLang="en-US" b="1" dirty="0"/>
              <a:t>数据集上的</a:t>
            </a:r>
            <a:r>
              <a:rPr lang="zh-CN" altLang="en-US" b="1" dirty="0" smtClean="0"/>
              <a:t>实验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306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080912" y="252230"/>
            <a:ext cx="2683466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268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GB" altLang="zh-CN" sz="2268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hape 558">
            <a:extLst>
              <a:ext uri="{FF2B5EF4-FFF2-40B4-BE49-F238E27FC236}">
                <a16:creationId xmlns:a16="http://schemas.microsoft.com/office/drawing/2014/main" id="{2F606743-76CC-4E5F-A94D-4A6596D88EDA}"/>
              </a:ext>
            </a:extLst>
          </p:cNvPr>
          <p:cNvSpPr/>
          <p:nvPr/>
        </p:nvSpPr>
        <p:spPr>
          <a:xfrm>
            <a:off x="647676" y="402983"/>
            <a:ext cx="186361" cy="17658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8001" tIns="48001" rIns="48001" bIns="48001" numCol="1" anchor="ctr">
            <a:noAutofit/>
          </a:bodyPr>
          <a:lstStyle/>
          <a:p>
            <a:pPr>
              <a:spcBef>
                <a:spcPts val="4252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3DA27-C00B-440E-A285-A1089B9AE9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76068" y="158390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COCO</a:t>
            </a:r>
            <a:r>
              <a:rPr lang="zh-CN" altLang="en-US" sz="2800" b="1" dirty="0"/>
              <a:t>数据集上的</a:t>
            </a:r>
            <a:r>
              <a:rPr lang="zh-CN" altLang="en-US" sz="2800" b="1" dirty="0" smtClean="0"/>
              <a:t>实验</a:t>
            </a:r>
            <a:endParaRPr lang="zh-CN" altLang="en-US" sz="2800" b="1" dirty="0"/>
          </a:p>
        </p:txBody>
      </p:sp>
      <p:pic>
        <p:nvPicPr>
          <p:cNvPr id="6146" name="Picture 2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1" y="2601681"/>
            <a:ext cx="5145775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在这里插入图片描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28" y="2601681"/>
            <a:ext cx="5481188" cy="186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960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" y="2151434"/>
            <a:ext cx="3084520" cy="2541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" name="文本框 3"/>
          <p:cNvSpPr txBox="1"/>
          <p:nvPr/>
        </p:nvSpPr>
        <p:spPr>
          <a:xfrm>
            <a:off x="517211" y="2432740"/>
            <a:ext cx="2002471" cy="195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95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20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8654" y="3026986"/>
            <a:ext cx="1348446" cy="79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53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GB" altLang="zh-CN" sz="4536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81145" y="2151433"/>
            <a:ext cx="3084520" cy="2541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</p:spTree>
    <p:extLst>
      <p:ext uri="{BB962C8B-B14F-4D97-AF65-F5344CB8AC3E}">
        <p14:creationId xmlns:p14="http://schemas.microsoft.com/office/powerpoint/2010/main" val="6420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1295748" y="1295871"/>
            <a:ext cx="8823426" cy="569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8001" tIns="18001" rIns="18001" bIns="18001" numCol="1" anchor="ctr">
            <a:noAutofit/>
          </a:bodyPr>
          <a:lstStyle/>
          <a:p>
            <a:pPr lvl="0"/>
            <a:endParaRPr sz="1638" dirty="0"/>
          </a:p>
        </p:txBody>
      </p:sp>
      <p:sp>
        <p:nvSpPr>
          <p:cNvPr id="8" name="Text Placeholder 5"/>
          <p:cNvSpPr txBox="1"/>
          <p:nvPr/>
        </p:nvSpPr>
        <p:spPr>
          <a:xfrm>
            <a:off x="3859911" y="1517223"/>
            <a:ext cx="3812675" cy="3862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764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4976939" y="1321447"/>
            <a:ext cx="2683466" cy="47809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268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GB" altLang="zh-CN" sz="226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63285CC-FCB4-45CE-9F49-248C5634C7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620" y="145903"/>
            <a:ext cx="2206708" cy="651600"/>
          </a:xfrm>
          <a:prstGeom prst="rect">
            <a:avLst/>
          </a:prstGeom>
        </p:spPr>
      </p:pic>
      <p:sp>
        <p:nvSpPr>
          <p:cNvPr id="3" name="Shape 3885"/>
          <p:cNvSpPr/>
          <p:nvPr/>
        </p:nvSpPr>
        <p:spPr>
          <a:xfrm>
            <a:off x="1338817" y="2664023"/>
            <a:ext cx="8737288" cy="1846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en-US" altLang="zh-CN" dirty="0" smtClean="0"/>
              <a:t>	</a:t>
            </a:r>
            <a:r>
              <a:rPr lang="zh-CN" altLang="en-US" dirty="0"/>
              <a:t>在本文中，我们提出了一种非常简单而有效的基于提议的对象检测器，它是专门为拥挤实例检测而设计的。该方法利用多实例预测的概念，引入了</a:t>
            </a:r>
            <a:r>
              <a:rPr lang="en-US" altLang="zh-CN" dirty="0"/>
              <a:t>EMD</a:t>
            </a:r>
            <a:r>
              <a:rPr lang="zh-CN" altLang="en-US" dirty="0"/>
              <a:t>损失、</a:t>
            </a:r>
            <a:r>
              <a:rPr lang="en-US" altLang="zh-CN" dirty="0"/>
              <a:t>Set NMS</a:t>
            </a:r>
            <a:r>
              <a:rPr lang="zh-CN" altLang="en-US" dirty="0"/>
              <a:t>和细化模块等新技术。我们的方法不仅有效，而且灵活，能配合最先进的基于提议的检测框架</a:t>
            </a:r>
            <a:r>
              <a:rPr lang="en-US" altLang="zh-CN" dirty="0"/>
              <a:t>;</a:t>
            </a:r>
            <a:r>
              <a:rPr lang="zh-CN" altLang="en-US" dirty="0"/>
              <a:t>此外，还可以很好地推广到不太拥挤的场景。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25BE8701-69EC-4EDD-A039-2B0A3FD330EC}"/>
              </a:ext>
            </a:extLst>
          </p:cNvPr>
          <p:cNvPicPr>
            <a:picLocks/>
          </p:cNvPicPr>
          <p:nvPr/>
        </p:nvPicPr>
        <p:blipFill rotWithShape="1">
          <a:blip r:embed="rId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" t="1521" r="54928" b="18544"/>
          <a:stretch/>
        </p:blipFill>
        <p:spPr>
          <a:xfrm flipH="1">
            <a:off x="6556089" y="568935"/>
            <a:ext cx="4964399" cy="591151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081DD3D-ED46-4811-BC53-47E35280976A}"/>
              </a:ext>
            </a:extLst>
          </p:cNvPr>
          <p:cNvSpPr/>
          <p:nvPr/>
        </p:nvSpPr>
        <p:spPr>
          <a:xfrm>
            <a:off x="1" y="4240149"/>
            <a:ext cx="11520488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86FE55A-47BE-4CBB-B5D0-5157B057BDE2}"/>
              </a:ext>
            </a:extLst>
          </p:cNvPr>
          <p:cNvSpPr txBox="1">
            <a:spLocks noChangeArrowheads="1"/>
          </p:cNvSpPr>
          <p:nvPr/>
        </p:nvSpPr>
        <p:spPr>
          <a:xfrm>
            <a:off x="12587" y="2476196"/>
            <a:ext cx="7920484" cy="633017"/>
          </a:xfrm>
          <a:prstGeom prst="rect">
            <a:avLst/>
          </a:prstGeom>
        </p:spPr>
        <p:txBody>
          <a:bodyPr vert="horz" lIns="115203" tIns="57602" rIns="115203" bIns="5760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</a:p>
        </p:txBody>
      </p:sp>
      <p:cxnSp>
        <p:nvCxnSpPr>
          <p:cNvPr id="25" name="直接连接符 5">
            <a:extLst>
              <a:ext uri="{FF2B5EF4-FFF2-40B4-BE49-F238E27FC236}">
                <a16:creationId xmlns:a16="http://schemas.microsoft.com/office/drawing/2014/main" id="{D39667E3-1143-4D90-B96A-6F253F24A62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02628" y="4176191"/>
            <a:ext cx="5817859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AAA3A43-BF82-4301-B0EF-5B9B3A433F0F}"/>
              </a:ext>
            </a:extLst>
          </p:cNvPr>
          <p:cNvPicPr>
            <a:picLocks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082214" y="1441150"/>
            <a:ext cx="5438273" cy="501315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362C9BC-6D3D-494F-953B-705B680055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5" y="632072"/>
            <a:ext cx="3315728" cy="9947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" y="2151434"/>
            <a:ext cx="3084520" cy="2541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" name="文本框 3"/>
          <p:cNvSpPr txBox="1"/>
          <p:nvPr/>
        </p:nvSpPr>
        <p:spPr>
          <a:xfrm>
            <a:off x="517211" y="2432740"/>
            <a:ext cx="2002471" cy="195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9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8156" y="3026986"/>
            <a:ext cx="1348446" cy="79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3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536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81145" y="2151433"/>
            <a:ext cx="3084520" cy="2541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492702" y="649217"/>
            <a:ext cx="10776891" cy="7200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39" tIns="31670" rIns="63339" bIns="3167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23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3710" y="360520"/>
            <a:ext cx="387919" cy="360847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39" tIns="31670" rIns="63339" bIns="3167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23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022" y="125942"/>
            <a:ext cx="1397247" cy="371083"/>
          </a:xfrm>
          <a:prstGeom prst="rect">
            <a:avLst/>
          </a:prstGeom>
        </p:spPr>
      </p:pic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482641" y="933113"/>
            <a:ext cx="432186" cy="384717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075" tIns="58038" rIns="116075" bIns="58038" rtlCol="0" anchor="ctr"/>
          <a:lstStyle/>
          <a:p>
            <a:pPr algn="ctr"/>
            <a:endParaRPr lang="zh-CN" altLang="en-US" sz="170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9517930" y="1774689"/>
            <a:ext cx="432186" cy="415655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075" tIns="58038" rIns="116075" bIns="58038" rtlCol="0" anchor="ctr"/>
          <a:lstStyle/>
          <a:p>
            <a:pPr algn="ctr"/>
            <a:endParaRPr lang="zh-CN" altLang="en-US" sz="170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0C3685-8CF5-4741-A359-EA70E4992C88}"/>
              </a:ext>
            </a:extLst>
          </p:cNvPr>
          <p:cNvSpPr txBox="1"/>
          <p:nvPr/>
        </p:nvSpPr>
        <p:spPr>
          <a:xfrm>
            <a:off x="4602702" y="5969574"/>
            <a:ext cx="513282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1" dirty="0"/>
              <a:t>图</a:t>
            </a:r>
            <a:r>
              <a:rPr lang="en-US" altLang="zh-CN" sz="1701" dirty="0"/>
              <a:t>1</a:t>
            </a:r>
            <a:endParaRPr lang="zh-CN" altLang="en-US" sz="170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6E6F1F-419A-41FE-9E28-5F0C4C58A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512" y="2207917"/>
            <a:ext cx="8562401" cy="427225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B63CC6C-8574-42B4-A594-0F7574CC39BF}"/>
              </a:ext>
            </a:extLst>
          </p:cNvPr>
          <p:cNvSpPr/>
          <p:nvPr/>
        </p:nvSpPr>
        <p:spPr>
          <a:xfrm>
            <a:off x="1039091" y="1199934"/>
            <a:ext cx="869324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90" dirty="0"/>
              <a:t>two stage detector</a:t>
            </a:r>
            <a:r>
              <a:rPr lang="zh-CN" altLang="en-US" sz="1890" dirty="0"/>
              <a:t>是先生成区域建议，将这些区域建议进行分类</a:t>
            </a:r>
            <a:r>
              <a:rPr lang="en-US" altLang="zh-CN" sz="1890" dirty="0"/>
              <a:t>,</a:t>
            </a:r>
            <a:r>
              <a:rPr lang="zh-CN" altLang="en-US" sz="1890" dirty="0"/>
              <a:t>这样</a:t>
            </a:r>
            <a:r>
              <a:rPr lang="zh-CN" altLang="zh-CN" sz="1890" dirty="0"/>
              <a:t>更注重精确度，而</a:t>
            </a:r>
            <a:r>
              <a:rPr lang="en-US" altLang="zh-CN" sz="1890" dirty="0"/>
              <a:t>one stage detector</a:t>
            </a:r>
            <a:r>
              <a:rPr lang="zh-CN" altLang="en-US" sz="1890" dirty="0"/>
              <a:t>将检测作为一个回归问题，它的</a:t>
            </a:r>
            <a:r>
              <a:rPr lang="zh-CN" altLang="zh-CN" sz="1890" dirty="0"/>
              <a:t>主要关注点是速度。</a:t>
            </a:r>
          </a:p>
        </p:txBody>
      </p:sp>
    </p:spTree>
    <p:extLst>
      <p:ext uri="{BB962C8B-B14F-4D97-AF65-F5344CB8AC3E}">
        <p14:creationId xmlns:p14="http://schemas.microsoft.com/office/powerpoint/2010/main" val="37300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1007716" y="792105"/>
            <a:ext cx="4091492" cy="6350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32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4032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GB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700" y="1766053"/>
            <a:ext cx="7348416" cy="2342865"/>
          </a:xfrm>
          <a:prstGeom prst="rect">
            <a:avLst/>
          </a:prstGeom>
          <a:noFill/>
        </p:spPr>
        <p:txBody>
          <a:bodyPr wrap="square" lIns="86407" tIns="43202" rIns="86407" bIns="43202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Proposal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框架已被广泛应用于现代目标检测系统，包括单阶段和两</a:t>
            </a:r>
            <a:r>
              <a:rPr lang="en-US" altLang="zh-CN" sz="2000" dirty="0"/>
              <a:t>/</a:t>
            </a:r>
            <a:r>
              <a:rPr lang="zh-CN" altLang="en-US" sz="2000" dirty="0"/>
              <a:t>多阶段方法。虽然基于提议的方法已经在各大数据集中取得了最先进的性能，但在实际应用中对拥挤检测仍是一个很大的挑战。图</a:t>
            </a:r>
            <a:r>
              <a:rPr lang="en-US" altLang="zh-CN" sz="2000" dirty="0"/>
              <a:t>(a)</a:t>
            </a:r>
            <a:r>
              <a:rPr lang="zh-CN" altLang="en-US" sz="2000" dirty="0"/>
              <a:t>显示了一种常见的情况</a:t>
            </a:r>
            <a:r>
              <a:rPr lang="en-US" altLang="zh-CN" sz="2000" dirty="0"/>
              <a:t>:</a:t>
            </a:r>
            <a:r>
              <a:rPr lang="zh-CN" altLang="en-US" sz="2000" dirty="0"/>
              <a:t>检测器无法预测与其他实例严重重叠的实例</a:t>
            </a:r>
            <a:r>
              <a:rPr lang="en-US" altLang="zh-CN" sz="2000" dirty="0"/>
              <a:t>(</a:t>
            </a:r>
            <a:r>
              <a:rPr lang="zh-CN" altLang="en-US" sz="2000" dirty="0"/>
              <a:t>在虚线框中表示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8990656" y="-3609"/>
            <a:ext cx="2089984" cy="4544038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57" dirty="0"/>
          </a:p>
        </p:txBody>
      </p:sp>
      <p:sp>
        <p:nvSpPr>
          <p:cNvPr id="12" name="Parallelogram 22"/>
          <p:cNvSpPr/>
          <p:nvPr/>
        </p:nvSpPr>
        <p:spPr>
          <a:xfrm>
            <a:off x="9570534" y="1936139"/>
            <a:ext cx="2089984" cy="4544038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57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148375" y="1583903"/>
            <a:ext cx="689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92" y="4032175"/>
            <a:ext cx="4456816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1092688" y="1153500"/>
            <a:ext cx="3875468" cy="6350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拥挤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场景检测失败的原因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5861" y="2447999"/>
            <a:ext cx="7704856" cy="2395572"/>
          </a:xfrm>
          <a:prstGeom prst="rect">
            <a:avLst/>
          </a:prstGeom>
          <a:noFill/>
        </p:spPr>
        <p:txBody>
          <a:bodyPr wrap="square" lIns="86407" tIns="43202" rIns="86407" bIns="43202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这种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拥挤的场景中典型的失败主要归因于两个原因。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  （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）高度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重叠的实例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以及它们的相关建议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可能具有非常相似的特性。因此，检测器很难对每个建议分别生成有区别的预测。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  （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）实例之间可能会严重重叠，因此预测很可能被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NMS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错误地抑制</a:t>
            </a:r>
          </a:p>
        </p:txBody>
      </p:sp>
      <p:sp>
        <p:nvSpPr>
          <p:cNvPr id="11" name="Parallelogram 21"/>
          <p:cNvSpPr/>
          <p:nvPr/>
        </p:nvSpPr>
        <p:spPr>
          <a:xfrm>
            <a:off x="8990656" y="-3609"/>
            <a:ext cx="2089984" cy="4544038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57" dirty="0"/>
          </a:p>
        </p:txBody>
      </p:sp>
      <p:sp>
        <p:nvSpPr>
          <p:cNvPr id="12" name="Parallelogram 22"/>
          <p:cNvSpPr/>
          <p:nvPr/>
        </p:nvSpPr>
        <p:spPr>
          <a:xfrm>
            <a:off x="9570534" y="1936139"/>
            <a:ext cx="2089984" cy="4544038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57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233347" y="1945298"/>
            <a:ext cx="689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1092688" y="1153500"/>
            <a:ext cx="3875468" cy="6350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解决拥挤场景检测的方法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5861" y="2447999"/>
            <a:ext cx="7704856" cy="1861773"/>
          </a:xfrm>
          <a:prstGeom prst="rect">
            <a:avLst/>
          </a:prstGeom>
          <a:noFill/>
        </p:spPr>
        <p:txBody>
          <a:bodyPr wrap="square" lIns="86407" tIns="43202" rIns="86407" bIns="43202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以前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的工作尝试从不同的角度来解决这个问题，如复杂的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NMS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、新的损失函数、重新评分、基于部分的检测器。然而这些要么过于复杂，要么在处理高度重叠的案例时效率较低，要么降低了低重叠案例的性能。</a:t>
            </a:r>
          </a:p>
        </p:txBody>
      </p:sp>
      <p:sp>
        <p:nvSpPr>
          <p:cNvPr id="11" name="Parallelogram 21"/>
          <p:cNvSpPr/>
          <p:nvPr/>
        </p:nvSpPr>
        <p:spPr>
          <a:xfrm>
            <a:off x="8990656" y="-3609"/>
            <a:ext cx="2089984" cy="4544038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57" dirty="0"/>
          </a:p>
        </p:txBody>
      </p:sp>
      <p:sp>
        <p:nvSpPr>
          <p:cNvPr id="12" name="Parallelogram 22"/>
          <p:cNvSpPr/>
          <p:nvPr/>
        </p:nvSpPr>
        <p:spPr>
          <a:xfrm>
            <a:off x="9570534" y="1936139"/>
            <a:ext cx="2089984" cy="4544038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57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233347" y="1945298"/>
            <a:ext cx="689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1092688" y="1153500"/>
            <a:ext cx="3875468" cy="6350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解决拥挤场景检测的方法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5861" y="2087042"/>
            <a:ext cx="7704856" cy="3826733"/>
          </a:xfrm>
          <a:prstGeom prst="rect">
            <a:avLst/>
          </a:prstGeom>
          <a:noFill/>
        </p:spPr>
        <p:txBody>
          <a:bodyPr wrap="square" lIns="86407" tIns="43202" rIns="86407" bIns="43202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(1)</a:t>
            </a:r>
            <a:r>
              <a:rPr lang="zh-CN" altLang="en-US" dirty="0" smtClean="0">
                <a:latin typeface="+mn-ea"/>
              </a:rPr>
              <a:t>多</a:t>
            </a:r>
            <a:r>
              <a:rPr lang="zh-CN" altLang="en-US" dirty="0">
                <a:latin typeface="+mn-ea"/>
              </a:rPr>
              <a:t>实例预测：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  对于每个建议框，预测一组可能高度重叠的实例，而不是预测单个实例，如下图所示。这种方法使得附近建议框可能会推断出相同的实例集，而不是区分个体，这是很容易学会的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(2)EMD</a:t>
            </a:r>
            <a:r>
              <a:rPr lang="zh-CN" altLang="en-US" dirty="0">
                <a:latin typeface="+mn-ea"/>
              </a:rPr>
              <a:t>损失：监督实例集预测的学习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(3)Set </a:t>
            </a:r>
            <a:r>
              <a:rPr lang="en-US" altLang="zh-CN" dirty="0">
                <a:latin typeface="+mn-ea"/>
              </a:rPr>
              <a:t>NMS</a:t>
            </a:r>
            <a:r>
              <a:rPr lang="zh-CN" altLang="en-US" dirty="0">
                <a:latin typeface="+mn-ea"/>
              </a:rPr>
              <a:t>：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  </a:t>
            </a:r>
            <a:r>
              <a:rPr lang="zh-CN" altLang="en-US" dirty="0" smtClean="0">
                <a:latin typeface="+mn-ea"/>
              </a:rPr>
              <a:t>一</a:t>
            </a:r>
            <a:r>
              <a:rPr lang="zh-CN" altLang="en-US" dirty="0">
                <a:latin typeface="+mn-ea"/>
              </a:rPr>
              <a:t>套新的后处理方法</a:t>
            </a:r>
            <a:r>
              <a:rPr lang="en-US" altLang="zh-CN" dirty="0">
                <a:latin typeface="+mn-ea"/>
              </a:rPr>
              <a:t>Set NMS</a:t>
            </a:r>
            <a:r>
              <a:rPr lang="zh-CN" altLang="en-US" dirty="0">
                <a:latin typeface="+mn-ea"/>
              </a:rPr>
              <a:t>抑制来自</a:t>
            </a:r>
            <a:r>
              <a:rPr lang="zh-CN" altLang="en-US" dirty="0" smtClean="0">
                <a:latin typeface="+mn-ea"/>
              </a:rPr>
              <a:t>不同</a:t>
            </a:r>
            <a:r>
              <a:rPr lang="en-US" altLang="zh-CN" dirty="0">
                <a:latin typeface="+mn-ea"/>
              </a:rPr>
              <a:t>Proposal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重复预测。</a:t>
            </a:r>
            <a:br>
              <a:rPr lang="zh-CN" altLang="en-US" dirty="0">
                <a:latin typeface="+mn-ea"/>
              </a:rPr>
            </a:br>
            <a:r>
              <a:rPr lang="en-US" altLang="zh-CN" dirty="0" smtClean="0">
                <a:latin typeface="+mn-ea"/>
              </a:rPr>
              <a:t>(4)RM</a:t>
            </a:r>
            <a:r>
              <a:rPr lang="zh-CN" altLang="en-US" dirty="0">
                <a:latin typeface="+mn-ea"/>
              </a:rPr>
              <a:t>模块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  </a:t>
            </a:r>
            <a:r>
              <a:rPr lang="zh-CN" altLang="en-US" dirty="0" smtClean="0">
                <a:latin typeface="+mn-ea"/>
              </a:rPr>
              <a:t>一</a:t>
            </a:r>
            <a:r>
              <a:rPr lang="zh-CN" altLang="en-US" dirty="0">
                <a:latin typeface="+mn-ea"/>
              </a:rPr>
              <a:t>个可选的细化模块</a:t>
            </a:r>
            <a:r>
              <a:rPr lang="en-US" altLang="zh-CN" dirty="0">
                <a:latin typeface="+mn-ea"/>
              </a:rPr>
              <a:t>(RM)</a:t>
            </a:r>
            <a:r>
              <a:rPr lang="zh-CN" altLang="en-US" dirty="0">
                <a:latin typeface="+mn-ea"/>
              </a:rPr>
              <a:t>来处理潜在的假阳性（错误预测）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8990656" y="-3609"/>
            <a:ext cx="2089984" cy="4544038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57" dirty="0"/>
          </a:p>
        </p:txBody>
      </p:sp>
      <p:sp>
        <p:nvSpPr>
          <p:cNvPr id="12" name="Parallelogram 22"/>
          <p:cNvSpPr/>
          <p:nvPr/>
        </p:nvSpPr>
        <p:spPr>
          <a:xfrm>
            <a:off x="9570534" y="1936139"/>
            <a:ext cx="2089984" cy="4544038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57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233347" y="1945298"/>
            <a:ext cx="689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" y="2151434"/>
            <a:ext cx="3084520" cy="2541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  <p:sp>
        <p:nvSpPr>
          <p:cNvPr id="4" name="文本框 3"/>
          <p:cNvSpPr txBox="1"/>
          <p:nvPr/>
        </p:nvSpPr>
        <p:spPr>
          <a:xfrm>
            <a:off x="517211" y="2432740"/>
            <a:ext cx="2002471" cy="195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9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8156" y="302698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29" name="矩形 28"/>
          <p:cNvSpPr/>
          <p:nvPr/>
        </p:nvSpPr>
        <p:spPr>
          <a:xfrm>
            <a:off x="8481145" y="2151433"/>
            <a:ext cx="3084520" cy="2541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57"/>
          </a:p>
        </p:txBody>
      </p:sp>
    </p:spTree>
    <p:extLst>
      <p:ext uri="{BB962C8B-B14F-4D97-AF65-F5344CB8AC3E}">
        <p14:creationId xmlns:p14="http://schemas.microsoft.com/office/powerpoint/2010/main" val="3399126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主题1">
  <a:themeElements>
    <a:clrScheme name="自定义 237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544078EC-6AC7-4E96-BB5B-93F20A834753}" vid="{C49D4678-C819-4D2B-A6DD-29F27B6AA50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1809</TotalTime>
  <Words>877</Words>
  <Application>Microsoft Office PowerPoint</Application>
  <PresentationFormat>自定义</PresentationFormat>
  <Paragraphs>94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Aller Light</vt:lpstr>
      <vt:lpstr>-apple-system</vt:lpstr>
      <vt:lpstr>Open Sans Light</vt:lpstr>
      <vt:lpstr>Roboto</vt:lpstr>
      <vt:lpstr>U.S. 101</vt:lpstr>
      <vt:lpstr>宋体</vt:lpstr>
      <vt:lpstr>微软雅黑</vt:lpstr>
      <vt:lpstr>微软雅黑 Light</vt:lpstr>
      <vt:lpstr>Arial</vt:lpstr>
      <vt:lpstr>Calibri</vt:lpstr>
      <vt:lpstr>Impact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Mins</cp:lastModifiedBy>
  <cp:revision>161</cp:revision>
  <dcterms:created xsi:type="dcterms:W3CDTF">2015-12-11T17:46:00Z</dcterms:created>
  <dcterms:modified xsi:type="dcterms:W3CDTF">2020-12-10T12:34:01Z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