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heme/themeOverride4.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heme/themeOverride5.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88" r:id="rId3"/>
    <p:sldId id="258" r:id="rId4"/>
    <p:sldId id="359" r:id="rId5"/>
    <p:sldId id="328" r:id="rId6"/>
    <p:sldId id="325" r:id="rId7"/>
    <p:sldId id="361" r:id="rId8"/>
    <p:sldId id="374" r:id="rId9"/>
    <p:sldId id="360" r:id="rId10"/>
    <p:sldId id="349" r:id="rId11"/>
    <p:sldId id="348" r:id="rId12"/>
    <p:sldId id="362" r:id="rId13"/>
    <p:sldId id="352" r:id="rId14"/>
    <p:sldId id="350" r:id="rId15"/>
    <p:sldId id="326" r:id="rId16"/>
    <p:sldId id="370" r:id="rId17"/>
    <p:sldId id="363" r:id="rId18"/>
    <p:sldId id="368" r:id="rId19"/>
    <p:sldId id="369" r:id="rId20"/>
    <p:sldId id="371" r:id="rId21"/>
    <p:sldId id="372" r:id="rId22"/>
    <p:sldId id="327" r:id="rId23"/>
    <p:sldId id="373" r:id="rId24"/>
    <p:sldId id="31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66" d="100"/>
          <a:sy n="66" d="100"/>
        </p:scale>
        <p:origin x="780" y="60"/>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extLst>
      <p:ext uri="{BB962C8B-B14F-4D97-AF65-F5344CB8AC3E}">
        <p14:creationId xmlns:p14="http://schemas.microsoft.com/office/powerpoint/2010/main" val="185172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extLst>
      <p:ext uri="{BB962C8B-B14F-4D97-AF65-F5344CB8AC3E}">
        <p14:creationId xmlns:p14="http://schemas.microsoft.com/office/powerpoint/2010/main" val="348118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371954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163608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4196475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341028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1841836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222796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245172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17</a:t>
            </a:fld>
            <a:endParaRPr lang="zh-CN" altLang="en-US"/>
          </a:p>
        </p:txBody>
      </p:sp>
    </p:spTree>
    <p:extLst>
      <p:ext uri="{BB962C8B-B14F-4D97-AF65-F5344CB8AC3E}">
        <p14:creationId xmlns:p14="http://schemas.microsoft.com/office/powerpoint/2010/main" val="2528412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18</a:t>
            </a:fld>
            <a:endParaRPr lang="zh-CN" altLang="en-US"/>
          </a:p>
        </p:txBody>
      </p:sp>
    </p:spTree>
    <p:extLst>
      <p:ext uri="{BB962C8B-B14F-4D97-AF65-F5344CB8AC3E}">
        <p14:creationId xmlns:p14="http://schemas.microsoft.com/office/powerpoint/2010/main" val="3220706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19</a:t>
            </a:fld>
            <a:endParaRPr lang="zh-CN" altLang="en-US"/>
          </a:p>
        </p:txBody>
      </p:sp>
    </p:spTree>
    <p:extLst>
      <p:ext uri="{BB962C8B-B14F-4D97-AF65-F5344CB8AC3E}">
        <p14:creationId xmlns:p14="http://schemas.microsoft.com/office/powerpoint/2010/main" val="250360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3876915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20</a:t>
            </a:fld>
            <a:endParaRPr lang="zh-CN" altLang="en-US"/>
          </a:p>
        </p:txBody>
      </p:sp>
    </p:spTree>
    <p:extLst>
      <p:ext uri="{BB962C8B-B14F-4D97-AF65-F5344CB8AC3E}">
        <p14:creationId xmlns:p14="http://schemas.microsoft.com/office/powerpoint/2010/main" val="1371430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21</a:t>
            </a:fld>
            <a:endParaRPr lang="zh-CN" altLang="en-US"/>
          </a:p>
        </p:txBody>
      </p:sp>
    </p:spTree>
    <p:extLst>
      <p:ext uri="{BB962C8B-B14F-4D97-AF65-F5344CB8AC3E}">
        <p14:creationId xmlns:p14="http://schemas.microsoft.com/office/powerpoint/2010/main" val="1554665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22</a:t>
            </a:fld>
            <a:endParaRPr lang="zh-CN" altLang="en-US"/>
          </a:p>
        </p:txBody>
      </p:sp>
    </p:spTree>
    <p:extLst>
      <p:ext uri="{BB962C8B-B14F-4D97-AF65-F5344CB8AC3E}">
        <p14:creationId xmlns:p14="http://schemas.microsoft.com/office/powerpoint/2010/main" val="8242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23</a:t>
            </a:fld>
            <a:endParaRPr lang="zh-CN" altLang="en-US"/>
          </a:p>
        </p:txBody>
      </p:sp>
    </p:spTree>
    <p:extLst>
      <p:ext uri="{BB962C8B-B14F-4D97-AF65-F5344CB8AC3E}">
        <p14:creationId xmlns:p14="http://schemas.microsoft.com/office/powerpoint/2010/main" val="3724495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24</a:t>
            </a:fld>
            <a:endParaRPr lang="zh-CN" altLang="en-US"/>
          </a:p>
        </p:txBody>
      </p:sp>
    </p:spTree>
    <p:extLst>
      <p:ext uri="{BB962C8B-B14F-4D97-AF65-F5344CB8AC3E}">
        <p14:creationId xmlns:p14="http://schemas.microsoft.com/office/powerpoint/2010/main" val="185399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extLst>
      <p:ext uri="{BB962C8B-B14F-4D97-AF65-F5344CB8AC3E}">
        <p14:creationId xmlns:p14="http://schemas.microsoft.com/office/powerpoint/2010/main" val="142632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171152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155483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304315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405274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395631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409968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8032A-B20A-4D61-930B-4D827A8AEE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4AC396-59C7-4E2F-A700-E53D3F8F2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6C9892-3A12-48D3-8E07-3783FE887C2A}"/>
              </a:ext>
            </a:extLst>
          </p:cNvPr>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19D006B2-C4AB-45A6-B40C-6A02FDF8A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4EDEEE-6D9E-441E-8A29-C8C6F7697A66}"/>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400560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5E06-2A11-41B6-8871-36FE65E05F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4EA20C-945C-4B54-8FF4-05F0638B0D2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DDBE8B-C4A9-4E30-B103-F3D78E32F78F}"/>
              </a:ext>
            </a:extLst>
          </p:cNvPr>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45FA5AD8-9911-4B6F-8419-4F614CAA8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A2C6D1-7E00-4617-81F8-F4D840AE4F9E}"/>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327102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23F58-FB6E-4414-88E4-78874379C6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F6D2DD-424F-4D6E-94F5-5EAEE11C54A7}"/>
              </a:ext>
            </a:extLst>
          </p:cNvPr>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4" name="页脚占位符 3">
            <a:extLst>
              <a:ext uri="{FF2B5EF4-FFF2-40B4-BE49-F238E27FC236}">
                <a16:creationId xmlns:a16="http://schemas.microsoft.com/office/drawing/2014/main" id="{4ABC6221-42BE-4312-8D17-8678364816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882B8E-FC45-4A17-A666-D9826D27B87B}"/>
              </a:ext>
            </a:extLst>
          </p:cNvPr>
          <p:cNvSpPr>
            <a:spLocks noGrp="1"/>
          </p:cNvSpPr>
          <p:nvPr>
            <p:ph type="sldNum" sz="quarter" idx="12"/>
          </p:nvPr>
        </p:nvSpPr>
        <p:spPr/>
        <p:txBody>
          <a:body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24839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DCBB4-4435-4714-8BAA-4277D2227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CD4F7D-F1AD-40BC-AD5B-952FD6585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EB166F-7E37-43F9-95BD-F4C212350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E8171A76-7BF3-4B07-B28B-AAD6B8BCB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1A0754-2778-481F-AC59-50C239AB3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extLst>
      <p:ext uri="{BB962C8B-B14F-4D97-AF65-F5344CB8AC3E}">
        <p14:creationId xmlns:p14="http://schemas.microsoft.com/office/powerpoint/2010/main" val="63012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4.emf"/><Relationship Id="rId5" Type="http://schemas.openxmlformats.org/officeDocument/2006/relationships/image" Target="../media/image5.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slideLayout" Target="../slideLayouts/slideLayout2.xml"/><Relationship Id="rId7" Type="http://schemas.openxmlformats.org/officeDocument/2006/relationships/image" Target="../media/image15.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4.emf"/><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4.emf"/><Relationship Id="rId5" Type="http://schemas.openxmlformats.org/officeDocument/2006/relationships/image" Target="../media/image5.png"/><Relationship Id="rId4" Type="http://schemas.openxmlformats.org/officeDocument/2006/relationships/notesSlide" Target="../notesSlides/notesSlide18.xml"/><Relationship Id="rId9" Type="http://schemas.openxmlformats.org/officeDocument/2006/relationships/image" Target="../media/image18.emf"/></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17.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9.emf"/><Relationship Id="rId5" Type="http://schemas.openxmlformats.org/officeDocument/2006/relationships/image" Target="../media/image5.png"/><Relationship Id="rId4" Type="http://schemas.openxmlformats.org/officeDocument/2006/relationships/notesSlide" Target="../notesSlides/notesSlide19.xml"/><Relationship Id="rId9"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e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9.emf"/><Relationship Id="rId5" Type="http://schemas.openxmlformats.org/officeDocument/2006/relationships/image" Target="../media/image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22.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9.emf"/><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fif"/><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jpg"/><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hemeOverride" Target="../theme/themeOverride4.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3DBE7E7C-B049-4902-A34B-0BC1AEF1535C}"/>
              </a:ext>
            </a:extLst>
          </p:cNvPr>
          <p:cNvCxnSpPr>
            <a:cxnSpLocks/>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D155800-8F15-4C9A-B7F6-5BE968331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7575" y="2466647"/>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622165" y="2954666"/>
            <a:ext cx="7569835" cy="400110"/>
          </a:xfrm>
          <a:prstGeom prst="rect">
            <a:avLst/>
          </a:prstGeom>
          <a:noFill/>
        </p:spPr>
        <p:txBody>
          <a:bodyPr wrap="square" rtlCol="0">
            <a:spAutoFit/>
          </a:bodyPr>
          <a:lstStyle/>
          <a:p>
            <a:pPr algn="dist"/>
            <a:r>
              <a:rPr lang="en-US" altLang="zh-CN" sz="2000" b="1" dirty="0" err="1">
                <a:solidFill>
                  <a:schemeClr val="bg1"/>
                </a:solidFill>
                <a:latin typeface="微软雅黑" panose="020B0503020204020204" charset="-122"/>
                <a:ea typeface="微软雅黑" panose="020B0503020204020204" charset="-122"/>
              </a:rPr>
              <a:t>FalconDB</a:t>
            </a:r>
            <a:r>
              <a:rPr lang="en-US" altLang="zh-CN" sz="2000" b="1" dirty="0">
                <a:solidFill>
                  <a:schemeClr val="bg1"/>
                </a:solidFill>
                <a:latin typeface="微软雅黑" panose="020B0503020204020204" charset="-122"/>
                <a:ea typeface="微软雅黑" panose="020B0503020204020204" charset="-122"/>
              </a:rPr>
              <a:t> : Blockchain-based Collaborative Database</a:t>
            </a:r>
            <a:endParaRPr lang="zh-CN" sz="2000" b="1" dirty="0">
              <a:solidFill>
                <a:schemeClr val="bg1"/>
              </a:solidFill>
              <a:latin typeface="微软雅黑" panose="020B0503020204020204" charset="-122"/>
              <a:ea typeface="微软雅黑" panose="020B0503020204020204" charset="-122"/>
            </a:endParaRPr>
          </a:p>
        </p:txBody>
      </p:sp>
      <p:cxnSp>
        <p:nvCxnSpPr>
          <p:cNvPr id="14" name="直接连接符 13"/>
          <p:cNvCxnSpPr/>
          <p:nvPr/>
        </p:nvCxnSpPr>
        <p:spPr>
          <a:xfrm>
            <a:off x="6096000" y="3888393"/>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723053" y="3886957"/>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543647" y="4204995"/>
            <a:ext cx="5012983" cy="601774"/>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汇报人：</a:t>
            </a:r>
            <a:r>
              <a:rPr lang="en-US" altLang="zh-CN" sz="1600" dirty="0">
                <a:solidFill>
                  <a:schemeClr val="bg1"/>
                </a:solidFill>
                <a:latin typeface="微软雅黑" panose="020B0503020204020204" charset="-122"/>
                <a:ea typeface="微软雅黑" panose="020B0503020204020204" charset="-122"/>
              </a:rPr>
              <a:t>2017011230</a:t>
            </a:r>
            <a:r>
              <a:rPr lang="zh-CN" altLang="en-US" sz="1600" dirty="0">
                <a:solidFill>
                  <a:schemeClr val="bg1"/>
                </a:solidFill>
                <a:latin typeface="微软雅黑" panose="020B0503020204020204" charset="-122"/>
                <a:ea typeface="微软雅黑" panose="020B0503020204020204" charset="-122"/>
              </a:rPr>
              <a:t>周鹏</a:t>
            </a:r>
            <a:endParaRPr lang="en-US" altLang="zh-CN" sz="1600" dirty="0">
              <a:solidFill>
                <a:schemeClr val="bg1"/>
              </a:solidFill>
              <a:latin typeface="微软雅黑" panose="020B0503020204020204" charset="-122"/>
              <a:ea typeface="微软雅黑" panose="020B0503020204020204" charset="-122"/>
            </a:endParaRPr>
          </a:p>
          <a:p>
            <a:pPr algn="ctr"/>
            <a:r>
              <a:rPr lang="zh-CN" altLang="en-US" sz="1600" dirty="0">
                <a:solidFill>
                  <a:schemeClr val="bg1"/>
                </a:solidFill>
                <a:latin typeface="微软雅黑" panose="020B0503020204020204" charset="-122"/>
                <a:ea typeface="微软雅黑" panose="020B0503020204020204" charset="-122"/>
              </a:rPr>
              <a:t>出处：</a:t>
            </a:r>
            <a:r>
              <a:rPr lang="en-US" altLang="zh-CN" sz="1600" dirty="0">
                <a:solidFill>
                  <a:schemeClr val="bg1"/>
                </a:solidFill>
                <a:latin typeface="微软雅黑" panose="020B0503020204020204" charset="-122"/>
                <a:ea typeface="微软雅黑" panose="020B0503020204020204" charset="-122"/>
              </a:rPr>
              <a:t>CCFF</a:t>
            </a:r>
            <a:r>
              <a:rPr lang="zh-CN" altLang="en-US" sz="1600" dirty="0">
                <a:solidFill>
                  <a:schemeClr val="bg1"/>
                </a:solidFill>
                <a:latin typeface="微软雅黑" panose="020B0503020204020204" charset="-122"/>
                <a:ea typeface="微软雅黑" panose="020B0503020204020204" charset="-122"/>
              </a:rPr>
              <a:t>推荐国际会议</a:t>
            </a:r>
            <a:r>
              <a:rPr lang="en-US" altLang="zh-CN" sz="1600" dirty="0">
                <a:solidFill>
                  <a:schemeClr val="bg1"/>
                </a:solidFill>
                <a:latin typeface="微软雅黑" panose="020B0503020204020204" charset="-122"/>
                <a:ea typeface="微软雅黑" panose="020B0503020204020204" charset="-122"/>
              </a:rPr>
              <a:t>A</a:t>
            </a:r>
            <a:r>
              <a:rPr lang="zh-CN" altLang="en-US" sz="1600" dirty="0">
                <a:solidFill>
                  <a:schemeClr val="bg1"/>
                </a:solidFill>
                <a:latin typeface="微软雅黑" panose="020B0503020204020204" charset="-122"/>
                <a:ea typeface="微软雅黑" panose="020B0503020204020204" charset="-122"/>
              </a:rPr>
              <a:t>类</a:t>
            </a:r>
            <a:r>
              <a:rPr lang="en-US" altLang="zh-CN" sz="1600" dirty="0">
                <a:solidFill>
                  <a:schemeClr val="bg1"/>
                </a:solidFill>
                <a:latin typeface="微软雅黑" panose="020B0503020204020204" charset="-122"/>
                <a:ea typeface="微软雅黑" panose="020B0503020204020204" charset="-122"/>
              </a:rPr>
              <a:t>-SIGMOD-2020</a:t>
            </a:r>
            <a:endParaRPr lang="zh-CN" altLang="en-US" sz="1600"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A26299-C9F2-4E7E-8999-09921C909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a:extLst>
              <a:ext uri="{FF2B5EF4-FFF2-40B4-BE49-F238E27FC236}">
                <a16:creationId xmlns:a16="http://schemas.microsoft.com/office/drawing/2014/main" id="{F5B37AFA-1CF6-4F06-AA62-7C8BDC206D34}"/>
              </a:ext>
            </a:extLst>
          </p:cNvPr>
          <p:cNvCxnSpPr>
            <a:cxnSpLocks/>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78FDC8-D4F5-4493-9769-3ADA0A5B83E0}"/>
              </a:ext>
            </a:extLst>
          </p:cNvPr>
          <p:cNvCxnSpPr>
            <a:cxnSpLocks/>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FFC912E-6C35-44FC-B4D4-35CB4FAF7ED5}"/>
              </a:ext>
            </a:extLst>
          </p:cNvPr>
          <p:cNvSpPr/>
          <p:nvPr/>
        </p:nvSpPr>
        <p:spPr>
          <a:xfrm>
            <a:off x="5193030" y="3668669"/>
            <a:ext cx="5885904" cy="369332"/>
          </a:xfrm>
          <a:prstGeom prst="rect">
            <a:avLst/>
          </a:prstGeom>
        </p:spPr>
        <p:txBody>
          <a:bodyPr wrap="square">
            <a:spAutoFit/>
          </a:bodyPr>
          <a:lstStyle/>
          <a:p>
            <a:pPr algn="ctr"/>
            <a:r>
              <a:rPr lang="en-US" altLang="zh-CN" dirty="0">
                <a:solidFill>
                  <a:schemeClr val="bg1"/>
                </a:solidFill>
              </a:rPr>
              <a:t>Harbin Engineering University</a:t>
            </a:r>
          </a:p>
        </p:txBody>
      </p:sp>
    </p:spTree>
    <p:extLst>
      <p:ext uri="{BB962C8B-B14F-4D97-AF65-F5344CB8AC3E}">
        <p14:creationId xmlns:p14="http://schemas.microsoft.com/office/powerpoint/2010/main" val="166078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a:extLst>
              <a:ext uri="{FF2B5EF4-FFF2-40B4-BE49-F238E27FC236}">
                <a16:creationId xmlns:a16="http://schemas.microsoft.com/office/drawing/2014/main" id="{85110224-6E65-4D9A-BD1B-D6CF167E17C2}"/>
              </a:ext>
            </a:extLst>
          </p:cNvPr>
          <p:cNvPicPr>
            <a:picLocks noChangeAspect="1"/>
          </p:cNvPicPr>
          <p:nvPr/>
        </p:nvPicPr>
        <p:blipFill>
          <a:blip r:embed="rId6"/>
          <a:stretch>
            <a:fillRect/>
          </a:stretch>
        </p:blipFill>
        <p:spPr>
          <a:xfrm>
            <a:off x="3204458" y="1277303"/>
            <a:ext cx="5783083" cy="2961069"/>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1913842" y="4136973"/>
            <a:ext cx="8387626" cy="1631216"/>
          </a:xfrm>
          <a:prstGeom prst="rect">
            <a:avLst/>
          </a:prstGeom>
          <a:noFill/>
        </p:spPr>
        <p:txBody>
          <a:bodyPr wrap="square"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系统概述</a:t>
            </a:r>
            <a:endParaRPr lang="en-US" altLang="zh-CN" sz="2000" b="1" dirty="0">
              <a:solidFill>
                <a:srgbClr val="004EA2"/>
              </a:solidFill>
              <a:latin typeface="微软雅黑" panose="020B0503020204020204" pitchFamily="34" charset="-122"/>
              <a:ea typeface="微软雅黑" panose="020B0503020204020204" pitchFamily="34" charset="-122"/>
            </a:endParaRPr>
          </a:p>
          <a:p>
            <a:pPr algn="ctr"/>
            <a:endParaRPr lang="zh-CN" altLang="en-US" sz="2000" b="1" dirty="0">
              <a:solidFill>
                <a:srgbClr val="004EA2"/>
              </a:solidFill>
              <a:latin typeface="微软雅黑" panose="020B0503020204020204" pitchFamily="34" charset="-122"/>
              <a:ea typeface="微软雅黑" panose="020B0503020204020204" pitchFamily="34" charset="-122"/>
            </a:endParaRPr>
          </a:p>
          <a:p>
            <a:pPr algn="ctr"/>
            <a:r>
              <a:rPr lang="zh-CN" altLang="en-US" sz="2000" b="1" dirty="0">
                <a:solidFill>
                  <a:srgbClr val="004EA2"/>
                </a:solidFill>
                <a:latin typeface="微软雅黑" panose="020B0503020204020204" pitchFamily="34" charset="-122"/>
                <a:ea typeface="微软雅黑" panose="020B0503020204020204" pitchFamily="34" charset="-122"/>
              </a:rPr>
              <a:t>客户端只存储区块头部，而服务器存储完整的区块链和数据库内容。服务器和客户端的子集通过许可的区块链协议相互通信。客户端可以连接到任何服务器进行更新和查询。</a:t>
            </a:r>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12" name="Title 1">
            <a:extLst>
              <a:ext uri="{FF2B5EF4-FFF2-40B4-BE49-F238E27FC236}">
                <a16:creationId xmlns:a16="http://schemas.microsoft.com/office/drawing/2014/main" id="{7C4CD34C-89F3-4C9C-AB21-C6B0ADD83D88}"/>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284544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a:extLst>
              <a:ext uri="{FF2B5EF4-FFF2-40B4-BE49-F238E27FC236}">
                <a16:creationId xmlns:a16="http://schemas.microsoft.com/office/drawing/2014/main" id="{0BBA38CA-218F-408A-AFC5-629BBCFDAD20}"/>
              </a:ext>
            </a:extLst>
          </p:cNvPr>
          <p:cNvPicPr>
            <a:picLocks noChangeAspect="1"/>
          </p:cNvPicPr>
          <p:nvPr/>
        </p:nvPicPr>
        <p:blipFill>
          <a:blip r:embed="rId6"/>
          <a:stretch>
            <a:fillRect/>
          </a:stretch>
        </p:blipFill>
        <p:spPr>
          <a:xfrm>
            <a:off x="1662939" y="1480304"/>
            <a:ext cx="8866122" cy="3624823"/>
          </a:xfrm>
          <a:prstGeom prst="rect">
            <a:avLst/>
          </a:prstGeom>
        </p:spPr>
      </p:pic>
      <p:sp>
        <p:nvSpPr>
          <p:cNvPr id="11" name="文本框 10">
            <a:extLst>
              <a:ext uri="{FF2B5EF4-FFF2-40B4-BE49-F238E27FC236}">
                <a16:creationId xmlns:a16="http://schemas.microsoft.com/office/drawing/2014/main" id="{69D731B5-8F9A-450C-BAFF-F77DF6509361}"/>
              </a:ext>
            </a:extLst>
          </p:cNvPr>
          <p:cNvSpPr txBox="1"/>
          <p:nvPr/>
        </p:nvSpPr>
        <p:spPr>
          <a:xfrm>
            <a:off x="1913842" y="5268471"/>
            <a:ext cx="8387626" cy="707886"/>
          </a:xfrm>
          <a:prstGeom prst="rect">
            <a:avLst/>
          </a:prstGeom>
          <a:noFill/>
        </p:spPr>
        <p:txBody>
          <a:bodyPr wrap="square" rtlCol="0">
            <a:spAutoFit/>
          </a:bodyPr>
          <a:lstStyle/>
          <a:p>
            <a:r>
              <a:rPr lang="en-US" altLang="zh-CN" sz="2000" b="1" dirty="0" err="1">
                <a:solidFill>
                  <a:srgbClr val="004EA2"/>
                </a:solidFill>
                <a:latin typeface="微软雅黑" panose="020B0503020204020204" pitchFamily="34" charset="-122"/>
                <a:ea typeface="微软雅黑" panose="020B0503020204020204" pitchFamily="34" charset="-122"/>
              </a:rPr>
              <a:t>FalconDB</a:t>
            </a:r>
            <a:r>
              <a:rPr lang="zh-CN" altLang="en-US" sz="2000" b="1" dirty="0">
                <a:solidFill>
                  <a:srgbClr val="004EA2"/>
                </a:solidFill>
                <a:latin typeface="微软雅黑" panose="020B0503020204020204" pitchFamily="34" charset="-122"/>
                <a:ea typeface="微软雅黑" panose="020B0503020204020204" pitchFamily="34" charset="-122"/>
              </a:rPr>
              <a:t>的查询工作流程。系统依靠</a:t>
            </a:r>
            <a:r>
              <a:rPr lang="en-US" altLang="zh-CN" sz="2000" b="1" dirty="0">
                <a:solidFill>
                  <a:srgbClr val="004EA2"/>
                </a:solidFill>
                <a:latin typeface="微软雅黑" panose="020B0503020204020204" pitchFamily="34" charset="-122"/>
                <a:ea typeface="微软雅黑" panose="020B0503020204020204" pitchFamily="34" charset="-122"/>
              </a:rPr>
              <a:t>ADS</a:t>
            </a:r>
            <a:r>
              <a:rPr lang="zh-CN" altLang="en-US" sz="2000" b="1" dirty="0">
                <a:solidFill>
                  <a:srgbClr val="004EA2"/>
                </a:solidFill>
                <a:latin typeface="微软雅黑" panose="020B0503020204020204" pitchFamily="34" charset="-122"/>
                <a:ea typeface="微软雅黑" panose="020B0503020204020204" pitchFamily="34" charset="-122"/>
              </a:rPr>
              <a:t>为数据生成摘要。摘要存储在区块链头中，客户端可以使用它来验证从服务器返回的查询结果。</a:t>
            </a:r>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12" name="Title 1">
            <a:extLst>
              <a:ext uri="{FF2B5EF4-FFF2-40B4-BE49-F238E27FC236}">
                <a16:creationId xmlns:a16="http://schemas.microsoft.com/office/drawing/2014/main" id="{385B9DE0-9A50-4679-A064-C473E04C6B90}"/>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379565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文本框 6">
            <a:extLst>
              <a:ext uri="{FF2B5EF4-FFF2-40B4-BE49-F238E27FC236}">
                <a16:creationId xmlns:a16="http://schemas.microsoft.com/office/drawing/2014/main" id="{7888C4ED-F6E4-4379-BD23-7CF5572D5779}"/>
              </a:ext>
            </a:extLst>
          </p:cNvPr>
          <p:cNvSpPr txBox="1"/>
          <p:nvPr/>
        </p:nvSpPr>
        <p:spPr>
          <a:xfrm>
            <a:off x="922709" y="2165634"/>
            <a:ext cx="10602486" cy="4093428"/>
          </a:xfrm>
          <a:prstGeom prst="rect">
            <a:avLst/>
          </a:prstGeom>
          <a:noFill/>
        </p:spPr>
        <p:txBody>
          <a:bodyPr wrap="square" rtlCol="0">
            <a:spAutoFit/>
          </a:bodyPr>
          <a:lstStyle/>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诚实服务器节点：</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获取查询费用和认证费用</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参与共识和认证新块获得奖励</a:t>
            </a:r>
            <a:endParaRPr lang="en-US" altLang="zh-CN" sz="2000" b="1" dirty="0">
              <a:solidFill>
                <a:srgbClr val="004EA2"/>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恶意服务器节点：</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损失存储在智能合约账户中所有资金</a:t>
            </a:r>
            <a:endParaRPr lang="en-US" altLang="zh-CN" sz="3200" b="1" dirty="0">
              <a:solidFill>
                <a:srgbClr val="004EA2"/>
              </a:solidFill>
              <a:latin typeface="微软雅黑" panose="020B0503020204020204" pitchFamily="34" charset="-122"/>
              <a:ea typeface="微软雅黑" panose="020B0503020204020204" pitchFamily="34" charset="-122"/>
            </a:endParaRPr>
          </a:p>
          <a:p>
            <a:pPr lvl="1"/>
            <a:endParaRPr lang="en-US" altLang="zh-CN" sz="3200" b="1" dirty="0">
              <a:solidFill>
                <a:srgbClr val="004EA2"/>
              </a:solidFill>
              <a:latin typeface="微软雅黑" panose="020B0503020204020204" pitchFamily="34" charset="-122"/>
              <a:ea typeface="微软雅黑" panose="020B0503020204020204" pitchFamily="34" charset="-122"/>
            </a:endParaRPr>
          </a:p>
          <a:p>
            <a:pPr lvl="1"/>
            <a:r>
              <a:rPr lang="zh-CN" altLang="en-US" sz="2400" b="1" dirty="0">
                <a:solidFill>
                  <a:srgbClr val="004EA2"/>
                </a:solidFill>
                <a:latin typeface="微软雅黑" panose="020B0503020204020204" pitchFamily="34" charset="-122"/>
                <a:ea typeface="微软雅黑" panose="020B0503020204020204" pitchFamily="34" charset="-122"/>
              </a:rPr>
              <a:t>设正确回答奖励为</a:t>
            </a:r>
            <a:r>
              <a:rPr lang="en-US" altLang="zh-CN" sz="2400" b="1" dirty="0">
                <a:solidFill>
                  <a:srgbClr val="004EA2"/>
                </a:solidFill>
                <a:latin typeface="微软雅黑" panose="020B0503020204020204" pitchFamily="34" charset="-122"/>
                <a:ea typeface="微软雅黑" panose="020B0503020204020204" pitchFamily="34" charset="-122"/>
              </a:rPr>
              <a:t>r</a:t>
            </a:r>
            <a:r>
              <a:rPr lang="zh-CN" altLang="en-US" sz="2400" b="1" dirty="0">
                <a:solidFill>
                  <a:srgbClr val="004EA2"/>
                </a:solidFill>
                <a:latin typeface="微软雅黑" panose="020B0503020204020204" pitchFamily="34" charset="-122"/>
                <a:ea typeface="微软雅黑" panose="020B0503020204020204" pitchFamily="34" charset="-122"/>
              </a:rPr>
              <a:t>，恶意惩罚为</a:t>
            </a:r>
            <a:r>
              <a:rPr lang="en-US" altLang="zh-CN" sz="2400" b="1" dirty="0">
                <a:solidFill>
                  <a:srgbClr val="004EA2"/>
                </a:solidFill>
                <a:latin typeface="微软雅黑" panose="020B0503020204020204" pitchFamily="34" charset="-122"/>
                <a:ea typeface="微软雅黑" panose="020B0503020204020204" pitchFamily="34" charset="-122"/>
              </a:rPr>
              <a:t>p</a:t>
            </a:r>
            <a:r>
              <a:rPr lang="zh-CN" altLang="en-US" sz="2400" b="1" dirty="0">
                <a:solidFill>
                  <a:srgbClr val="004EA2"/>
                </a:solidFill>
                <a:latin typeface="微软雅黑" panose="020B0503020204020204" pitchFamily="34" charset="-122"/>
                <a:ea typeface="微软雅黑" panose="020B0503020204020204" pitchFamily="34" charset="-122"/>
              </a:rPr>
              <a:t>，恶意利润为</a:t>
            </a:r>
            <a:r>
              <a:rPr lang="en-US" altLang="zh-CN" sz="2400" b="1" dirty="0">
                <a:solidFill>
                  <a:srgbClr val="004EA2"/>
                </a:solidFill>
                <a:latin typeface="微软雅黑" panose="020B0503020204020204" pitchFamily="34" charset="-122"/>
                <a:ea typeface="微软雅黑" panose="020B0503020204020204" pitchFamily="34" charset="-122"/>
              </a:rPr>
              <a:t>v</a:t>
            </a:r>
            <a:r>
              <a:rPr lang="zh-CN" altLang="en-US" sz="2400" b="1" dirty="0">
                <a:solidFill>
                  <a:srgbClr val="004EA2"/>
                </a:solidFill>
                <a:latin typeface="微软雅黑" panose="020B0503020204020204" pitchFamily="34" charset="-122"/>
                <a:ea typeface="微软雅黑" panose="020B0503020204020204" pitchFamily="34" charset="-122"/>
              </a:rPr>
              <a:t>，客户请求证明概率为</a:t>
            </a:r>
            <a:r>
              <a:rPr lang="en-US" altLang="zh-CN" sz="2400" b="1" dirty="0">
                <a:solidFill>
                  <a:srgbClr val="004EA2"/>
                </a:solidFill>
                <a:latin typeface="微软雅黑" panose="020B0503020204020204" pitchFamily="34" charset="-122"/>
                <a:ea typeface="微软雅黑" panose="020B0503020204020204" pitchFamily="34" charset="-122"/>
              </a:rPr>
              <a:t>x</a:t>
            </a:r>
          </a:p>
          <a:p>
            <a:pPr lvl="1" algn="ctr"/>
            <a:r>
              <a:rPr lang="en-US" altLang="zh-CN" sz="2400" b="1" dirty="0">
                <a:solidFill>
                  <a:srgbClr val="004EA2"/>
                </a:solidFill>
                <a:latin typeface="微软雅黑" panose="020B0503020204020204" pitchFamily="34" charset="-122"/>
                <a:ea typeface="微软雅黑" panose="020B0503020204020204" pitchFamily="34" charset="-122"/>
              </a:rPr>
              <a:t>r&gt;(1-x)v-</a:t>
            </a:r>
            <a:r>
              <a:rPr lang="en-US" altLang="zh-CN" sz="2400" b="1" dirty="0" err="1">
                <a:solidFill>
                  <a:srgbClr val="004EA2"/>
                </a:solidFill>
                <a:latin typeface="微软雅黑" panose="020B0503020204020204" pitchFamily="34" charset="-122"/>
                <a:ea typeface="微软雅黑" panose="020B0503020204020204" pitchFamily="34" charset="-122"/>
              </a:rPr>
              <a:t>xp</a:t>
            </a:r>
            <a:r>
              <a:rPr lang="en-US" altLang="zh-CN" sz="2400" b="1" dirty="0">
                <a:solidFill>
                  <a:srgbClr val="004EA2"/>
                </a:solidFill>
                <a:latin typeface="微软雅黑" panose="020B0503020204020204" pitchFamily="34" charset="-122"/>
                <a:ea typeface="微软雅黑" panose="020B0503020204020204" pitchFamily="34" charset="-122"/>
              </a:rPr>
              <a:t>  </a:t>
            </a:r>
            <a:r>
              <a:rPr lang="zh-CN" altLang="en-US" sz="2400" b="1" dirty="0">
                <a:solidFill>
                  <a:srgbClr val="004EA2"/>
                </a:solidFill>
                <a:latin typeface="微软雅黑" panose="020B0503020204020204" pitchFamily="34" charset="-122"/>
                <a:ea typeface="微软雅黑" panose="020B0503020204020204" pitchFamily="34" charset="-122"/>
              </a:rPr>
              <a:t>或者</a:t>
            </a:r>
            <a:r>
              <a:rPr lang="en-US" altLang="zh-CN" sz="2400" b="1" dirty="0">
                <a:solidFill>
                  <a:srgbClr val="004EA2"/>
                </a:solidFill>
                <a:latin typeface="微软雅黑" panose="020B0503020204020204" pitchFamily="34" charset="-122"/>
                <a:ea typeface="微软雅黑" panose="020B0503020204020204" pitchFamily="34" charset="-122"/>
              </a:rPr>
              <a:t> x&gt;(v-r)/(</a:t>
            </a:r>
            <a:r>
              <a:rPr lang="en-US" altLang="zh-CN" sz="2400" b="1" dirty="0" err="1">
                <a:solidFill>
                  <a:srgbClr val="004EA2"/>
                </a:solidFill>
                <a:latin typeface="微软雅黑" panose="020B0503020204020204" pitchFamily="34" charset="-122"/>
                <a:ea typeface="微软雅黑" panose="020B0503020204020204" pitchFamily="34" charset="-122"/>
              </a:rPr>
              <a:t>v+p</a:t>
            </a:r>
            <a:r>
              <a:rPr lang="en-US" altLang="zh-CN" sz="2400" b="1" dirty="0">
                <a:solidFill>
                  <a:srgbClr val="004EA2"/>
                </a:solidFill>
                <a:latin typeface="微软雅黑" panose="020B0503020204020204" pitchFamily="34" charset="-122"/>
                <a:ea typeface="微软雅黑" panose="020B0503020204020204" pitchFamily="34" charset="-122"/>
              </a:rPr>
              <a:t>)</a:t>
            </a:r>
          </a:p>
          <a:p>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D15CF19-2379-4348-9D9B-742D8D842946}"/>
              </a:ext>
            </a:extLst>
          </p:cNvPr>
          <p:cNvSpPr txBox="1"/>
          <p:nvPr/>
        </p:nvSpPr>
        <p:spPr>
          <a:xfrm>
            <a:off x="600070" y="1088571"/>
            <a:ext cx="8500387" cy="923330"/>
          </a:xfrm>
          <a:prstGeom prst="rect">
            <a:avLst/>
          </a:prstGeom>
          <a:noFill/>
        </p:spPr>
        <p:txBody>
          <a:bodyPr wrap="square" rtlCol="0">
            <a:spAutoFit/>
          </a:bodyPr>
          <a:lstStyle/>
          <a:p>
            <a:r>
              <a:rPr lang="zh-CN" altLang="en-US" sz="5400" b="1" dirty="0">
                <a:solidFill>
                  <a:srgbClr val="004EA2"/>
                </a:solidFill>
                <a:latin typeface="微软雅黑" panose="020B0503020204020204" pitchFamily="34" charset="-122"/>
                <a:ea typeface="微软雅黑" panose="020B0503020204020204" pitchFamily="34" charset="-122"/>
              </a:rPr>
              <a:t>激励模型</a:t>
            </a:r>
            <a:r>
              <a:rPr lang="en-US" altLang="zh-CN" sz="5400" b="1" dirty="0">
                <a:solidFill>
                  <a:srgbClr val="004EA2"/>
                </a:solidFill>
                <a:latin typeface="微软雅黑" panose="020B0503020204020204" pitchFamily="34" charset="-122"/>
                <a:ea typeface="微软雅黑" panose="020B0503020204020204" pitchFamily="34" charset="-122"/>
              </a:rPr>
              <a:t>——</a:t>
            </a:r>
            <a:r>
              <a:rPr lang="zh-CN" altLang="en-US" sz="5400" b="1" dirty="0">
                <a:solidFill>
                  <a:srgbClr val="004EA2"/>
                </a:solidFill>
                <a:latin typeface="微软雅黑" panose="020B0503020204020204" pitchFamily="34" charset="-122"/>
                <a:ea typeface="微软雅黑" panose="020B0503020204020204" pitchFamily="34" charset="-122"/>
              </a:rPr>
              <a:t>博弈论：</a:t>
            </a:r>
            <a:endParaRPr lang="en-US" altLang="zh-CN" sz="5400" b="1" dirty="0">
              <a:solidFill>
                <a:srgbClr val="004EA2"/>
              </a:solidFill>
              <a:latin typeface="微软雅黑" panose="020B0503020204020204" pitchFamily="34" charset="-122"/>
              <a:ea typeface="微软雅黑" panose="020B0503020204020204" pitchFamily="34" charset="-122"/>
            </a:endParaRPr>
          </a:p>
        </p:txBody>
      </p:sp>
      <p:sp>
        <p:nvSpPr>
          <p:cNvPr id="11" name="Title 1">
            <a:extLst>
              <a:ext uri="{FF2B5EF4-FFF2-40B4-BE49-F238E27FC236}">
                <a16:creationId xmlns:a16="http://schemas.microsoft.com/office/drawing/2014/main" id="{36F16434-0809-4678-86C2-BD030415EFE5}"/>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41280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881989" y="1045393"/>
            <a:ext cx="3515558" cy="5201424"/>
          </a:xfrm>
          <a:prstGeom prst="rect">
            <a:avLst/>
          </a:prstGeom>
          <a:noFill/>
        </p:spPr>
        <p:txBody>
          <a:bodyPr wrap="square" rtlCol="0">
            <a:spAutoFit/>
          </a:bodyPr>
          <a:lstStyle/>
          <a:p>
            <a:r>
              <a:rPr lang="zh-CN" altLang="en-US" sz="3200" b="1" dirty="0">
                <a:solidFill>
                  <a:srgbClr val="004EA2"/>
                </a:solidFill>
                <a:latin typeface="微软雅黑" panose="020B0503020204020204" pitchFamily="34" charset="-122"/>
                <a:ea typeface="微软雅黑" panose="020B0503020204020204" pitchFamily="34" charset="-122"/>
              </a:rPr>
              <a:t>默克尔树：</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a:p>
            <a:r>
              <a:rPr lang="en-US" altLang="zh-CN" sz="2000" b="1" dirty="0">
                <a:solidFill>
                  <a:srgbClr val="004EA2"/>
                </a:solidFill>
                <a:latin typeface="微软雅黑" panose="020B0503020204020204" pitchFamily="34" charset="-122"/>
                <a:ea typeface="微软雅黑" panose="020B0503020204020204" pitchFamily="34" charset="-122"/>
              </a:rPr>
              <a:t>1</a:t>
            </a:r>
            <a:r>
              <a:rPr lang="zh-CN" altLang="en-US" sz="2000" b="1" dirty="0">
                <a:solidFill>
                  <a:srgbClr val="004EA2"/>
                </a:solidFill>
                <a:latin typeface="微软雅黑" panose="020B0503020204020204" pitchFamily="34" charset="-122"/>
                <a:ea typeface="微软雅黑" panose="020B0503020204020204" pitchFamily="34" charset="-122"/>
              </a:rPr>
              <a:t>：任意一个叶子节点的细微变动，都会导致</a:t>
            </a:r>
            <a:r>
              <a:rPr lang="en-US" altLang="zh-CN" sz="2000" b="1" dirty="0">
                <a:solidFill>
                  <a:srgbClr val="004EA2"/>
                </a:solidFill>
                <a:latin typeface="微软雅黑" panose="020B0503020204020204" pitchFamily="34" charset="-122"/>
                <a:ea typeface="微软雅黑" panose="020B0503020204020204" pitchFamily="34" charset="-122"/>
              </a:rPr>
              <a:t>Root</a:t>
            </a:r>
            <a:r>
              <a:rPr lang="zh-CN" altLang="en-US" sz="2000" b="1" dirty="0">
                <a:solidFill>
                  <a:srgbClr val="004EA2"/>
                </a:solidFill>
                <a:latin typeface="微软雅黑" panose="020B0503020204020204" pitchFamily="34" charset="-122"/>
                <a:ea typeface="微软雅黑" panose="020B0503020204020204" pitchFamily="34" charset="-122"/>
              </a:rPr>
              <a:t>节点发生翻天覆地的变化，可以用来判断两个加密后的数据是否完全一样</a:t>
            </a:r>
            <a:br>
              <a:rPr lang="zh-CN" altLang="en-US" sz="2000" b="1" dirty="0">
                <a:solidFill>
                  <a:srgbClr val="004EA2"/>
                </a:solidFill>
                <a:latin typeface="微软雅黑" panose="020B0503020204020204" pitchFamily="34" charset="-122"/>
                <a:ea typeface="微软雅黑" panose="020B0503020204020204" pitchFamily="34" charset="-122"/>
              </a:rPr>
            </a:br>
            <a:br>
              <a:rPr lang="zh-CN" altLang="en-US" sz="2000" b="1" dirty="0">
                <a:solidFill>
                  <a:srgbClr val="004EA2"/>
                </a:solidFill>
                <a:latin typeface="微软雅黑" panose="020B0503020204020204" pitchFamily="34" charset="-122"/>
                <a:ea typeface="微软雅黑" panose="020B0503020204020204" pitchFamily="34" charset="-122"/>
              </a:rPr>
            </a:br>
            <a:r>
              <a:rPr lang="en-US" altLang="zh-CN" sz="2000" b="1" dirty="0">
                <a:solidFill>
                  <a:srgbClr val="004EA2"/>
                </a:solidFill>
                <a:latin typeface="微软雅黑" panose="020B0503020204020204" pitchFamily="34" charset="-122"/>
                <a:ea typeface="微软雅黑" panose="020B0503020204020204" pitchFamily="34" charset="-122"/>
              </a:rPr>
              <a:t>2</a:t>
            </a:r>
            <a:r>
              <a:rPr lang="zh-CN" altLang="en-US" sz="2000" b="1" dirty="0">
                <a:solidFill>
                  <a:srgbClr val="004EA2"/>
                </a:solidFill>
                <a:latin typeface="微软雅黑" panose="020B0503020204020204" pitchFamily="34" charset="-122"/>
                <a:ea typeface="微软雅黑" panose="020B0503020204020204" pitchFamily="34" charset="-122"/>
              </a:rPr>
              <a:t>：快速定位修改，如果</a:t>
            </a:r>
            <a:r>
              <a:rPr lang="en-US" altLang="zh-CN" sz="2000" b="1" dirty="0">
                <a:solidFill>
                  <a:srgbClr val="004EA2"/>
                </a:solidFill>
                <a:latin typeface="微软雅黑" panose="020B0503020204020204" pitchFamily="34" charset="-122"/>
                <a:ea typeface="微软雅黑" panose="020B0503020204020204" pitchFamily="34" charset="-122"/>
              </a:rPr>
              <a:t>Data1</a:t>
            </a:r>
            <a:r>
              <a:rPr lang="zh-CN" altLang="en-US" sz="2000" b="1" dirty="0">
                <a:solidFill>
                  <a:srgbClr val="004EA2"/>
                </a:solidFill>
                <a:latin typeface="微软雅黑" panose="020B0503020204020204" pitchFamily="34" charset="-122"/>
                <a:ea typeface="微软雅黑" panose="020B0503020204020204" pitchFamily="34" charset="-122"/>
              </a:rPr>
              <a:t>中数据被修改，会影响到</a:t>
            </a:r>
            <a:r>
              <a:rPr lang="en-US" altLang="zh-CN" sz="2000" b="1" dirty="0">
                <a:solidFill>
                  <a:srgbClr val="004EA2"/>
                </a:solidFill>
                <a:latin typeface="微软雅黑" panose="020B0503020204020204" pitchFamily="34" charset="-122"/>
                <a:ea typeface="微软雅黑" panose="020B0503020204020204" pitchFamily="34" charset="-122"/>
              </a:rPr>
              <a:t>B1</a:t>
            </a:r>
            <a:r>
              <a:rPr lang="zh-CN" altLang="en-US" sz="2000" b="1" dirty="0">
                <a:solidFill>
                  <a:srgbClr val="004EA2"/>
                </a:solidFill>
                <a:latin typeface="微软雅黑" panose="020B0503020204020204" pitchFamily="34" charset="-122"/>
                <a:ea typeface="微软雅黑" panose="020B0503020204020204" pitchFamily="34" charset="-122"/>
              </a:rPr>
              <a:t>，</a:t>
            </a:r>
            <a:r>
              <a:rPr lang="en-US" altLang="zh-CN" sz="2000" b="1" dirty="0">
                <a:solidFill>
                  <a:srgbClr val="004EA2"/>
                </a:solidFill>
                <a:latin typeface="微软雅黑" panose="020B0503020204020204" pitchFamily="34" charset="-122"/>
                <a:ea typeface="微软雅黑" panose="020B0503020204020204" pitchFamily="34" charset="-122"/>
              </a:rPr>
              <a:t>B4</a:t>
            </a:r>
            <a:r>
              <a:rPr lang="zh-CN" altLang="en-US" sz="2000" b="1" dirty="0">
                <a:solidFill>
                  <a:srgbClr val="004EA2"/>
                </a:solidFill>
                <a:latin typeface="微软雅黑" panose="020B0503020204020204" pitchFamily="34" charset="-122"/>
                <a:ea typeface="微软雅黑" panose="020B0503020204020204" pitchFamily="34" charset="-122"/>
              </a:rPr>
              <a:t>和</a:t>
            </a:r>
            <a:r>
              <a:rPr lang="en-US" altLang="zh-CN" sz="2000" b="1" dirty="0">
                <a:solidFill>
                  <a:srgbClr val="004EA2"/>
                </a:solidFill>
                <a:latin typeface="微软雅黑" panose="020B0503020204020204" pitchFamily="34" charset="-122"/>
                <a:ea typeface="微软雅黑" panose="020B0503020204020204" pitchFamily="34" charset="-122"/>
              </a:rPr>
              <a:t>Root</a:t>
            </a:r>
            <a:r>
              <a:rPr lang="zh-CN" altLang="en-US" sz="2000" b="1" dirty="0">
                <a:solidFill>
                  <a:srgbClr val="004EA2"/>
                </a:solidFill>
                <a:latin typeface="微软雅黑" panose="020B0503020204020204" pitchFamily="34" charset="-122"/>
                <a:ea typeface="微软雅黑" panose="020B0503020204020204" pitchFamily="34" charset="-122"/>
              </a:rPr>
              <a:t>，当发现根节点</a:t>
            </a:r>
            <a:r>
              <a:rPr lang="en-US" altLang="zh-CN" sz="2000" b="1" dirty="0">
                <a:solidFill>
                  <a:srgbClr val="004EA2"/>
                </a:solidFill>
                <a:latin typeface="微软雅黑" panose="020B0503020204020204" pitchFamily="34" charset="-122"/>
                <a:ea typeface="微软雅黑" panose="020B0503020204020204" pitchFamily="34" charset="-122"/>
              </a:rPr>
              <a:t>Root</a:t>
            </a:r>
            <a:r>
              <a:rPr lang="zh-CN" altLang="en-US" sz="2000" b="1" dirty="0">
                <a:solidFill>
                  <a:srgbClr val="004EA2"/>
                </a:solidFill>
                <a:latin typeface="微软雅黑" panose="020B0503020204020204" pitchFamily="34" charset="-122"/>
                <a:ea typeface="微软雅黑" panose="020B0503020204020204" pitchFamily="34" charset="-122"/>
              </a:rPr>
              <a:t>的哈希值发生变化，沿着</a:t>
            </a:r>
            <a:r>
              <a:rPr lang="en-US" altLang="zh-CN" sz="2000" b="1" dirty="0">
                <a:solidFill>
                  <a:srgbClr val="004EA2"/>
                </a:solidFill>
                <a:latin typeface="微软雅黑" panose="020B0503020204020204" pitchFamily="34" charset="-122"/>
                <a:ea typeface="微软雅黑" panose="020B0503020204020204" pitchFamily="34" charset="-122"/>
              </a:rPr>
              <a:t>Root - &gt; B4 - &gt; B1</a:t>
            </a:r>
            <a:r>
              <a:rPr lang="zh-CN" altLang="en-US" sz="2000" b="1" dirty="0">
                <a:solidFill>
                  <a:srgbClr val="004EA2"/>
                </a:solidFill>
                <a:latin typeface="微软雅黑" panose="020B0503020204020204" pitchFamily="34" charset="-122"/>
                <a:ea typeface="微软雅黑" panose="020B0503020204020204" pitchFamily="34" charset="-122"/>
              </a:rPr>
              <a:t>最多通过</a:t>
            </a:r>
            <a:r>
              <a:rPr lang="en-US" altLang="zh-CN" sz="2000" b="1" dirty="0">
                <a:solidFill>
                  <a:srgbClr val="004EA2"/>
                </a:solidFill>
                <a:latin typeface="微软雅黑" panose="020B0503020204020204" pitchFamily="34" charset="-122"/>
                <a:ea typeface="微软雅黑" panose="020B0503020204020204" pitchFamily="34" charset="-122"/>
              </a:rPr>
              <a:t>O(</a:t>
            </a:r>
            <a:r>
              <a:rPr lang="en-US" altLang="zh-CN" sz="2000" b="1" dirty="0" err="1">
                <a:solidFill>
                  <a:srgbClr val="004EA2"/>
                </a:solidFill>
                <a:latin typeface="微软雅黑" panose="020B0503020204020204" pitchFamily="34" charset="-122"/>
                <a:ea typeface="微软雅黑" panose="020B0503020204020204" pitchFamily="34" charset="-122"/>
              </a:rPr>
              <a:t>logn</a:t>
            </a:r>
            <a:r>
              <a:rPr lang="en-US" altLang="zh-CN" sz="2000" b="1" dirty="0">
                <a:solidFill>
                  <a:srgbClr val="004EA2"/>
                </a:solidFill>
                <a:latin typeface="微软雅黑" panose="020B0503020204020204" pitchFamily="34" charset="-122"/>
                <a:ea typeface="微软雅黑" panose="020B0503020204020204" pitchFamily="34" charset="-122"/>
              </a:rPr>
              <a:t>)</a:t>
            </a:r>
            <a:r>
              <a:rPr lang="zh-CN" altLang="en-US" sz="2000" b="1" dirty="0">
                <a:solidFill>
                  <a:srgbClr val="004EA2"/>
                </a:solidFill>
                <a:latin typeface="微软雅黑" panose="020B0503020204020204" pitchFamily="34" charset="-122"/>
                <a:ea typeface="微软雅黑" panose="020B0503020204020204" pitchFamily="34" charset="-122"/>
              </a:rPr>
              <a:t>时间即可快速定位到实际发生改变的数据块</a:t>
            </a:r>
            <a:r>
              <a:rPr lang="en-US" altLang="zh-CN" sz="2000" b="1" dirty="0">
                <a:solidFill>
                  <a:srgbClr val="004EA2"/>
                </a:solidFill>
                <a:latin typeface="微软雅黑" panose="020B0503020204020204" pitchFamily="34" charset="-122"/>
                <a:ea typeface="微软雅黑" panose="020B0503020204020204" pitchFamily="34" charset="-122"/>
              </a:rPr>
              <a:t>Data1.</a:t>
            </a:r>
          </a:p>
        </p:txBody>
      </p:sp>
      <p:pic>
        <p:nvPicPr>
          <p:cNvPr id="2" name="图片 1">
            <a:extLst>
              <a:ext uri="{FF2B5EF4-FFF2-40B4-BE49-F238E27FC236}">
                <a16:creationId xmlns:a16="http://schemas.microsoft.com/office/drawing/2014/main" id="{A213C5CA-26BB-466D-A4E6-9EED607162B9}"/>
              </a:ext>
            </a:extLst>
          </p:cNvPr>
          <p:cNvPicPr>
            <a:picLocks noChangeAspect="1"/>
          </p:cNvPicPr>
          <p:nvPr/>
        </p:nvPicPr>
        <p:blipFill>
          <a:blip r:embed="rId6"/>
          <a:stretch>
            <a:fillRect/>
          </a:stretch>
        </p:blipFill>
        <p:spPr>
          <a:xfrm>
            <a:off x="4895389" y="1518220"/>
            <a:ext cx="5962001" cy="4255771"/>
          </a:xfrm>
          <a:prstGeom prst="rect">
            <a:avLst/>
          </a:prstGeom>
        </p:spPr>
      </p:pic>
      <p:sp>
        <p:nvSpPr>
          <p:cNvPr id="12" name="Title 1">
            <a:extLst>
              <a:ext uri="{FF2B5EF4-FFF2-40B4-BE49-F238E27FC236}">
                <a16:creationId xmlns:a16="http://schemas.microsoft.com/office/drawing/2014/main" id="{270D1CF2-2989-47F1-B19F-52B97A34E99A}"/>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175830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2" name="图片 1">
            <a:extLst>
              <a:ext uri="{FF2B5EF4-FFF2-40B4-BE49-F238E27FC236}">
                <a16:creationId xmlns:a16="http://schemas.microsoft.com/office/drawing/2014/main" id="{1C7217D2-057F-40CF-A1DE-8B006D689D6D}"/>
              </a:ext>
            </a:extLst>
          </p:cNvPr>
          <p:cNvPicPr>
            <a:picLocks noChangeAspect="1"/>
          </p:cNvPicPr>
          <p:nvPr/>
        </p:nvPicPr>
        <p:blipFill>
          <a:blip r:embed="rId6"/>
          <a:stretch>
            <a:fillRect/>
          </a:stretch>
        </p:blipFill>
        <p:spPr>
          <a:xfrm>
            <a:off x="4858257" y="1577127"/>
            <a:ext cx="6029137" cy="4306527"/>
          </a:xfrm>
          <a:prstGeom prst="rect">
            <a:avLst/>
          </a:prstGeom>
        </p:spPr>
      </p:pic>
      <p:sp>
        <p:nvSpPr>
          <p:cNvPr id="12" name="文本框 11">
            <a:extLst>
              <a:ext uri="{FF2B5EF4-FFF2-40B4-BE49-F238E27FC236}">
                <a16:creationId xmlns:a16="http://schemas.microsoft.com/office/drawing/2014/main" id="{4F93AAE0-8742-499F-8BBA-98201D75AE1F}"/>
              </a:ext>
            </a:extLst>
          </p:cNvPr>
          <p:cNvSpPr txBox="1"/>
          <p:nvPr/>
        </p:nvSpPr>
        <p:spPr>
          <a:xfrm>
            <a:off x="875841" y="1092000"/>
            <a:ext cx="3515558" cy="3600986"/>
          </a:xfrm>
          <a:prstGeom prst="rect">
            <a:avLst/>
          </a:prstGeom>
          <a:noFill/>
        </p:spPr>
        <p:txBody>
          <a:bodyPr wrap="square" rtlCol="0">
            <a:spAutoFit/>
          </a:bodyPr>
          <a:lstStyle/>
          <a:p>
            <a:r>
              <a:rPr lang="zh-CN" altLang="en-US" sz="3200" b="1" dirty="0">
                <a:solidFill>
                  <a:srgbClr val="004EA2"/>
                </a:solidFill>
                <a:latin typeface="微软雅黑" panose="020B0503020204020204" pitchFamily="34" charset="-122"/>
                <a:ea typeface="微软雅黑" panose="020B0503020204020204" pitchFamily="34" charset="-122"/>
              </a:rPr>
              <a:t>默克尔树：</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a:p>
            <a:r>
              <a:rPr lang="en-US" altLang="zh-CN" sz="2000" b="1" dirty="0">
                <a:solidFill>
                  <a:srgbClr val="004EA2"/>
                </a:solidFill>
                <a:latin typeface="微软雅黑" panose="020B0503020204020204" pitchFamily="34" charset="-122"/>
                <a:ea typeface="微软雅黑" panose="020B0503020204020204" pitchFamily="34" charset="-122"/>
              </a:rPr>
              <a:t>3</a:t>
            </a:r>
            <a:r>
              <a:rPr lang="zh-CN" altLang="en-US" sz="2000" b="1" dirty="0">
                <a:solidFill>
                  <a:srgbClr val="004EA2"/>
                </a:solidFill>
                <a:latin typeface="微软雅黑" panose="020B0503020204020204" pitchFamily="34" charset="-122"/>
                <a:ea typeface="微软雅黑" panose="020B0503020204020204" pitchFamily="34" charset="-122"/>
              </a:rPr>
              <a:t>：零知识证明，它指的是证明者能够在不向验证者提供任何有用的信息的情况下，使验证者相信某个论断是正确的。</a:t>
            </a:r>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11" name="Title 1">
            <a:extLst>
              <a:ext uri="{FF2B5EF4-FFF2-40B4-BE49-F238E27FC236}">
                <a16:creationId xmlns:a16="http://schemas.microsoft.com/office/drawing/2014/main" id="{6B9418F0-D954-4667-8457-E0297750E588}"/>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325028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3">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3408794" y="2925348"/>
            <a:ext cx="5953320"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数据模型</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3</a:t>
            </a:r>
            <a:endParaRPr lang="zh-CN" altLang="en-US" sz="3600" spc="300" dirty="0"/>
          </a:p>
        </p:txBody>
      </p:sp>
      <p:sp>
        <p:nvSpPr>
          <p:cNvPr id="80" name="文本框 79">
            <a:extLst>
              <a:ext uri="{FF2B5EF4-FFF2-40B4-BE49-F238E27FC236}">
                <a16:creationId xmlns:a16="http://schemas.microsoft.com/office/drawing/2014/main" id="{662F957A-1FA1-4A68-9A25-1CBC06C1D9A2}"/>
              </a:ext>
            </a:extLst>
          </p:cNvPr>
          <p:cNvSpPr txBox="1"/>
          <p:nvPr/>
        </p:nvSpPr>
        <p:spPr>
          <a:xfrm>
            <a:off x="4356902" y="3640265"/>
            <a:ext cx="3763641"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Albert optimization strategy</a:t>
            </a:r>
          </a:p>
        </p:txBody>
      </p:sp>
    </p:spTree>
    <p:extLst>
      <p:ext uri="{BB962C8B-B14F-4D97-AF65-F5344CB8AC3E}">
        <p14:creationId xmlns:p14="http://schemas.microsoft.com/office/powerpoint/2010/main" val="83881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0" name="Title 1">
            <a:extLst>
              <a:ext uri="{FF2B5EF4-FFF2-40B4-BE49-F238E27FC236}">
                <a16:creationId xmlns:a16="http://schemas.microsoft.com/office/drawing/2014/main" id="{B77A24CC-9C5E-484C-B165-DE37111D1CB6}"/>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pic>
        <p:nvPicPr>
          <p:cNvPr id="7" name="图片 6">
            <a:extLst>
              <a:ext uri="{FF2B5EF4-FFF2-40B4-BE49-F238E27FC236}">
                <a16:creationId xmlns:a16="http://schemas.microsoft.com/office/drawing/2014/main" id="{FB3C9EE1-7672-4444-9597-EBE66BF99223}"/>
              </a:ext>
            </a:extLst>
          </p:cNvPr>
          <p:cNvPicPr>
            <a:picLocks noChangeAspect="1"/>
          </p:cNvPicPr>
          <p:nvPr/>
        </p:nvPicPr>
        <p:blipFill>
          <a:blip r:embed="rId6"/>
          <a:stretch>
            <a:fillRect/>
          </a:stretch>
        </p:blipFill>
        <p:spPr>
          <a:xfrm>
            <a:off x="440347" y="2239267"/>
            <a:ext cx="5384731" cy="1526967"/>
          </a:xfrm>
          <a:prstGeom prst="rect">
            <a:avLst/>
          </a:prstGeom>
        </p:spPr>
      </p:pic>
      <p:pic>
        <p:nvPicPr>
          <p:cNvPr id="12" name="图片 11">
            <a:extLst>
              <a:ext uri="{FF2B5EF4-FFF2-40B4-BE49-F238E27FC236}">
                <a16:creationId xmlns:a16="http://schemas.microsoft.com/office/drawing/2014/main" id="{0B5DD1EA-C373-46A2-B9C7-2226497E1B27}"/>
              </a:ext>
            </a:extLst>
          </p:cNvPr>
          <p:cNvPicPr>
            <a:picLocks noChangeAspect="1"/>
          </p:cNvPicPr>
          <p:nvPr/>
        </p:nvPicPr>
        <p:blipFill>
          <a:blip r:embed="rId7"/>
          <a:stretch>
            <a:fillRect/>
          </a:stretch>
        </p:blipFill>
        <p:spPr>
          <a:xfrm>
            <a:off x="6223952" y="2228643"/>
            <a:ext cx="5740471" cy="1526967"/>
          </a:xfrm>
          <a:prstGeom prst="rect">
            <a:avLst/>
          </a:prstGeom>
        </p:spPr>
      </p:pic>
    </p:spTree>
    <p:extLst>
      <p:ext uri="{BB962C8B-B14F-4D97-AF65-F5344CB8AC3E}">
        <p14:creationId xmlns:p14="http://schemas.microsoft.com/office/powerpoint/2010/main" val="394728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pic>
        <p:nvPicPr>
          <p:cNvPr id="7" name="图片 6">
            <a:extLst>
              <a:ext uri="{FF2B5EF4-FFF2-40B4-BE49-F238E27FC236}">
                <a16:creationId xmlns:a16="http://schemas.microsoft.com/office/drawing/2014/main" id="{FB3C9EE1-7672-4444-9597-EBE66BF99223}"/>
              </a:ext>
            </a:extLst>
          </p:cNvPr>
          <p:cNvPicPr>
            <a:picLocks noChangeAspect="1"/>
          </p:cNvPicPr>
          <p:nvPr/>
        </p:nvPicPr>
        <p:blipFill>
          <a:blip r:embed="rId6"/>
          <a:stretch>
            <a:fillRect/>
          </a:stretch>
        </p:blipFill>
        <p:spPr>
          <a:xfrm>
            <a:off x="440347" y="2239267"/>
            <a:ext cx="5384731" cy="1526967"/>
          </a:xfrm>
          <a:prstGeom prst="rect">
            <a:avLst/>
          </a:prstGeom>
        </p:spPr>
      </p:pic>
      <p:pic>
        <p:nvPicPr>
          <p:cNvPr id="12" name="图片 11">
            <a:extLst>
              <a:ext uri="{FF2B5EF4-FFF2-40B4-BE49-F238E27FC236}">
                <a16:creationId xmlns:a16="http://schemas.microsoft.com/office/drawing/2014/main" id="{0B5DD1EA-C373-46A2-B9C7-2226497E1B27}"/>
              </a:ext>
            </a:extLst>
          </p:cNvPr>
          <p:cNvPicPr>
            <a:picLocks noChangeAspect="1"/>
          </p:cNvPicPr>
          <p:nvPr/>
        </p:nvPicPr>
        <p:blipFill>
          <a:blip r:embed="rId7"/>
          <a:stretch>
            <a:fillRect/>
          </a:stretch>
        </p:blipFill>
        <p:spPr>
          <a:xfrm>
            <a:off x="6223952" y="2228643"/>
            <a:ext cx="5740471" cy="1526967"/>
          </a:xfrm>
          <a:prstGeom prst="rect">
            <a:avLst/>
          </a:prstGeom>
        </p:spPr>
      </p:pic>
      <p:pic>
        <p:nvPicPr>
          <p:cNvPr id="3" name="图片 2">
            <a:extLst>
              <a:ext uri="{FF2B5EF4-FFF2-40B4-BE49-F238E27FC236}">
                <a16:creationId xmlns:a16="http://schemas.microsoft.com/office/drawing/2014/main" id="{5A48D83F-A730-467A-985B-9D70F7E6F9AB}"/>
              </a:ext>
            </a:extLst>
          </p:cNvPr>
          <p:cNvPicPr>
            <a:picLocks noChangeAspect="1"/>
          </p:cNvPicPr>
          <p:nvPr/>
        </p:nvPicPr>
        <p:blipFill>
          <a:blip r:embed="rId8"/>
          <a:stretch>
            <a:fillRect/>
          </a:stretch>
        </p:blipFill>
        <p:spPr>
          <a:xfrm>
            <a:off x="6223952" y="4565707"/>
            <a:ext cx="5702618" cy="1721338"/>
          </a:xfrm>
          <a:prstGeom prst="rect">
            <a:avLst/>
          </a:prstGeom>
        </p:spPr>
      </p:pic>
      <p:sp>
        <p:nvSpPr>
          <p:cNvPr id="4" name="箭头: 下 3">
            <a:extLst>
              <a:ext uri="{FF2B5EF4-FFF2-40B4-BE49-F238E27FC236}">
                <a16:creationId xmlns:a16="http://schemas.microsoft.com/office/drawing/2014/main" id="{E7A8D79D-58C8-4077-B6D5-975ADFF55F62}"/>
              </a:ext>
            </a:extLst>
          </p:cNvPr>
          <p:cNvSpPr/>
          <p:nvPr/>
        </p:nvSpPr>
        <p:spPr>
          <a:xfrm>
            <a:off x="8897257" y="3875314"/>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
            <a:extLst>
              <a:ext uri="{FF2B5EF4-FFF2-40B4-BE49-F238E27FC236}">
                <a16:creationId xmlns:a16="http://schemas.microsoft.com/office/drawing/2014/main" id="{36DE7A67-198E-458A-A6EA-A6062C380160}"/>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Tree>
    <p:extLst>
      <p:ext uri="{BB962C8B-B14F-4D97-AF65-F5344CB8AC3E}">
        <p14:creationId xmlns:p14="http://schemas.microsoft.com/office/powerpoint/2010/main" val="115804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pic>
        <p:nvPicPr>
          <p:cNvPr id="7" name="图片 6">
            <a:extLst>
              <a:ext uri="{FF2B5EF4-FFF2-40B4-BE49-F238E27FC236}">
                <a16:creationId xmlns:a16="http://schemas.microsoft.com/office/drawing/2014/main" id="{FB3C9EE1-7672-4444-9597-EBE66BF99223}"/>
              </a:ext>
            </a:extLst>
          </p:cNvPr>
          <p:cNvPicPr>
            <a:picLocks noChangeAspect="1"/>
          </p:cNvPicPr>
          <p:nvPr/>
        </p:nvPicPr>
        <p:blipFill>
          <a:blip r:embed="rId6"/>
          <a:stretch>
            <a:fillRect/>
          </a:stretch>
        </p:blipFill>
        <p:spPr>
          <a:xfrm>
            <a:off x="440347" y="2239267"/>
            <a:ext cx="5384731" cy="1526967"/>
          </a:xfrm>
          <a:prstGeom prst="rect">
            <a:avLst/>
          </a:prstGeom>
        </p:spPr>
      </p:pic>
      <p:pic>
        <p:nvPicPr>
          <p:cNvPr id="3" name="图片 2">
            <a:extLst>
              <a:ext uri="{FF2B5EF4-FFF2-40B4-BE49-F238E27FC236}">
                <a16:creationId xmlns:a16="http://schemas.microsoft.com/office/drawing/2014/main" id="{5A48D83F-A730-467A-985B-9D70F7E6F9AB}"/>
              </a:ext>
            </a:extLst>
          </p:cNvPr>
          <p:cNvPicPr>
            <a:picLocks noChangeAspect="1"/>
          </p:cNvPicPr>
          <p:nvPr/>
        </p:nvPicPr>
        <p:blipFill>
          <a:blip r:embed="rId7"/>
          <a:stretch>
            <a:fillRect/>
          </a:stretch>
        </p:blipFill>
        <p:spPr>
          <a:xfrm>
            <a:off x="6366924" y="2239267"/>
            <a:ext cx="5702618" cy="1721338"/>
          </a:xfrm>
          <a:prstGeom prst="rect">
            <a:avLst/>
          </a:prstGeom>
        </p:spPr>
      </p:pic>
      <p:sp>
        <p:nvSpPr>
          <p:cNvPr id="4" name="箭头: 下 3">
            <a:extLst>
              <a:ext uri="{FF2B5EF4-FFF2-40B4-BE49-F238E27FC236}">
                <a16:creationId xmlns:a16="http://schemas.microsoft.com/office/drawing/2014/main" id="{E7A8D79D-58C8-4077-B6D5-975ADFF55F62}"/>
              </a:ext>
            </a:extLst>
          </p:cNvPr>
          <p:cNvSpPr/>
          <p:nvPr/>
        </p:nvSpPr>
        <p:spPr>
          <a:xfrm>
            <a:off x="2827912" y="3955575"/>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9637FB62-7D1C-407E-BC6A-86CF24A62798}"/>
              </a:ext>
            </a:extLst>
          </p:cNvPr>
          <p:cNvSpPr/>
          <p:nvPr/>
        </p:nvSpPr>
        <p:spPr>
          <a:xfrm>
            <a:off x="9059288" y="4036884"/>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992BF921-131F-4245-86A2-1D3099B29DAF}"/>
              </a:ext>
            </a:extLst>
          </p:cNvPr>
          <p:cNvPicPr>
            <a:picLocks noChangeAspect="1"/>
          </p:cNvPicPr>
          <p:nvPr/>
        </p:nvPicPr>
        <p:blipFill>
          <a:blip r:embed="rId8"/>
          <a:stretch>
            <a:fillRect/>
          </a:stretch>
        </p:blipFill>
        <p:spPr>
          <a:xfrm>
            <a:off x="517376" y="4910878"/>
            <a:ext cx="5230671" cy="1526966"/>
          </a:xfrm>
          <a:prstGeom prst="rect">
            <a:avLst/>
          </a:prstGeom>
        </p:spPr>
      </p:pic>
      <p:pic>
        <p:nvPicPr>
          <p:cNvPr id="16" name="图片 15">
            <a:extLst>
              <a:ext uri="{FF2B5EF4-FFF2-40B4-BE49-F238E27FC236}">
                <a16:creationId xmlns:a16="http://schemas.microsoft.com/office/drawing/2014/main" id="{755227CD-C665-4000-8A7F-FFB1326C82ED}"/>
              </a:ext>
            </a:extLst>
          </p:cNvPr>
          <p:cNvPicPr>
            <a:picLocks noChangeAspect="1"/>
          </p:cNvPicPr>
          <p:nvPr/>
        </p:nvPicPr>
        <p:blipFill>
          <a:blip r:embed="rId9"/>
          <a:stretch>
            <a:fillRect/>
          </a:stretch>
        </p:blipFill>
        <p:spPr>
          <a:xfrm>
            <a:off x="6366923" y="4910877"/>
            <a:ext cx="5413257" cy="1811559"/>
          </a:xfrm>
          <a:prstGeom prst="rect">
            <a:avLst/>
          </a:prstGeom>
        </p:spPr>
      </p:pic>
      <p:sp>
        <p:nvSpPr>
          <p:cNvPr id="17" name="Title 1">
            <a:extLst>
              <a:ext uri="{FF2B5EF4-FFF2-40B4-BE49-F238E27FC236}">
                <a16:creationId xmlns:a16="http://schemas.microsoft.com/office/drawing/2014/main" id="{3FC3E48A-4BC8-4A6D-9187-45A984B4C8A9}"/>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Tree>
    <p:extLst>
      <p:ext uri="{BB962C8B-B14F-4D97-AF65-F5344CB8AC3E}">
        <p14:creationId xmlns:p14="http://schemas.microsoft.com/office/powerpoint/2010/main" val="296753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sp>
        <p:nvSpPr>
          <p:cNvPr id="4" name="箭头: 下 3">
            <a:extLst>
              <a:ext uri="{FF2B5EF4-FFF2-40B4-BE49-F238E27FC236}">
                <a16:creationId xmlns:a16="http://schemas.microsoft.com/office/drawing/2014/main" id="{E7A8D79D-58C8-4077-B6D5-975ADFF55F62}"/>
              </a:ext>
            </a:extLst>
          </p:cNvPr>
          <p:cNvSpPr/>
          <p:nvPr/>
        </p:nvSpPr>
        <p:spPr>
          <a:xfrm>
            <a:off x="2827912" y="3955575"/>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9637FB62-7D1C-407E-BC6A-86CF24A62798}"/>
              </a:ext>
            </a:extLst>
          </p:cNvPr>
          <p:cNvSpPr/>
          <p:nvPr/>
        </p:nvSpPr>
        <p:spPr>
          <a:xfrm>
            <a:off x="9059288" y="4036884"/>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C3064C1-D100-44AD-9547-18B168BDAA72}"/>
              </a:ext>
            </a:extLst>
          </p:cNvPr>
          <p:cNvPicPr>
            <a:picLocks noChangeAspect="1"/>
          </p:cNvPicPr>
          <p:nvPr/>
        </p:nvPicPr>
        <p:blipFill>
          <a:blip r:embed="rId6"/>
          <a:stretch>
            <a:fillRect/>
          </a:stretch>
        </p:blipFill>
        <p:spPr>
          <a:xfrm>
            <a:off x="1330070" y="4914075"/>
            <a:ext cx="4765930" cy="1391296"/>
          </a:xfrm>
          <a:prstGeom prst="rect">
            <a:avLst/>
          </a:prstGeom>
        </p:spPr>
      </p:pic>
      <p:pic>
        <p:nvPicPr>
          <p:cNvPr id="16" name="图片 15">
            <a:extLst>
              <a:ext uri="{FF2B5EF4-FFF2-40B4-BE49-F238E27FC236}">
                <a16:creationId xmlns:a16="http://schemas.microsoft.com/office/drawing/2014/main" id="{04E5BB65-F8C3-43B6-9E9C-D253ACF2388D}"/>
              </a:ext>
            </a:extLst>
          </p:cNvPr>
          <p:cNvPicPr>
            <a:picLocks noChangeAspect="1"/>
          </p:cNvPicPr>
          <p:nvPr/>
        </p:nvPicPr>
        <p:blipFill>
          <a:blip r:embed="rId7"/>
          <a:stretch>
            <a:fillRect/>
          </a:stretch>
        </p:blipFill>
        <p:spPr>
          <a:xfrm>
            <a:off x="1330070" y="2343149"/>
            <a:ext cx="4765929" cy="1391296"/>
          </a:xfrm>
          <a:prstGeom prst="rect">
            <a:avLst/>
          </a:prstGeom>
        </p:spPr>
      </p:pic>
      <p:pic>
        <p:nvPicPr>
          <p:cNvPr id="13" name="图片 12">
            <a:extLst>
              <a:ext uri="{FF2B5EF4-FFF2-40B4-BE49-F238E27FC236}">
                <a16:creationId xmlns:a16="http://schemas.microsoft.com/office/drawing/2014/main" id="{46EDB22F-18C9-41CC-A906-76332758A801}"/>
              </a:ext>
            </a:extLst>
          </p:cNvPr>
          <p:cNvPicPr>
            <a:picLocks noChangeAspect="1"/>
          </p:cNvPicPr>
          <p:nvPr/>
        </p:nvPicPr>
        <p:blipFill>
          <a:blip r:embed="rId8"/>
          <a:stretch>
            <a:fillRect/>
          </a:stretch>
        </p:blipFill>
        <p:spPr>
          <a:xfrm>
            <a:off x="6512851" y="2239267"/>
            <a:ext cx="5413717" cy="1810669"/>
          </a:xfrm>
          <a:prstGeom prst="rect">
            <a:avLst/>
          </a:prstGeom>
        </p:spPr>
      </p:pic>
      <p:pic>
        <p:nvPicPr>
          <p:cNvPr id="17" name="图片 16">
            <a:extLst>
              <a:ext uri="{FF2B5EF4-FFF2-40B4-BE49-F238E27FC236}">
                <a16:creationId xmlns:a16="http://schemas.microsoft.com/office/drawing/2014/main" id="{DC7109A3-ADCB-4984-B514-899592A48069}"/>
              </a:ext>
            </a:extLst>
          </p:cNvPr>
          <p:cNvPicPr>
            <a:picLocks noChangeAspect="1"/>
          </p:cNvPicPr>
          <p:nvPr/>
        </p:nvPicPr>
        <p:blipFill>
          <a:blip r:embed="rId9"/>
          <a:stretch>
            <a:fillRect/>
          </a:stretch>
        </p:blipFill>
        <p:spPr>
          <a:xfrm>
            <a:off x="6671400" y="4770390"/>
            <a:ext cx="5108781" cy="1856296"/>
          </a:xfrm>
          <a:prstGeom prst="rect">
            <a:avLst/>
          </a:prstGeom>
        </p:spPr>
      </p:pic>
      <p:sp>
        <p:nvSpPr>
          <p:cNvPr id="18" name="Title 1">
            <a:extLst>
              <a:ext uri="{FF2B5EF4-FFF2-40B4-BE49-F238E27FC236}">
                <a16:creationId xmlns:a16="http://schemas.microsoft.com/office/drawing/2014/main" id="{298C0CB6-9DCE-42FC-BE28-5982A4877A39}"/>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Tree>
    <p:extLst>
      <p:ext uri="{BB962C8B-B14F-4D97-AF65-F5344CB8AC3E}">
        <p14:creationId xmlns:p14="http://schemas.microsoft.com/office/powerpoint/2010/main" val="164906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A4550547-3386-40CD-A22F-D47DC1228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00180" y="1352984"/>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01</a:t>
            </a:r>
          </a:p>
        </p:txBody>
      </p:sp>
      <p:sp>
        <p:nvSpPr>
          <p:cNvPr id="27" name="矩形 26"/>
          <p:cNvSpPr/>
          <p:nvPr/>
        </p:nvSpPr>
        <p:spPr bwMode="auto">
          <a:xfrm>
            <a:off x="7527865" y="1455001"/>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charset="-122"/>
                <a:ea typeface="微软雅黑" panose="020B0503020204020204" charset="-122"/>
                <a:sym typeface="+mn-ea"/>
              </a:rPr>
              <a:t>研究 背 景</a:t>
            </a:r>
          </a:p>
        </p:txBody>
      </p:sp>
      <p:sp>
        <p:nvSpPr>
          <p:cNvPr id="16" name="矩形 15"/>
          <p:cNvSpPr/>
          <p:nvPr/>
        </p:nvSpPr>
        <p:spPr>
          <a:xfrm rot="16200000" flipH="1">
            <a:off x="8553187" y="323371"/>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00180" y="227196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02</a:t>
            </a:r>
          </a:p>
        </p:txBody>
      </p:sp>
      <p:sp>
        <p:nvSpPr>
          <p:cNvPr id="25" name="矩形 24"/>
          <p:cNvSpPr/>
          <p:nvPr/>
        </p:nvSpPr>
        <p:spPr bwMode="auto">
          <a:xfrm>
            <a:off x="7527865" y="2362547"/>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b="1" dirty="0" err="1">
                <a:solidFill>
                  <a:srgbClr val="004EA2"/>
                </a:solidFill>
                <a:latin typeface="微软雅黑" panose="020B0503020204020204" charset="-122"/>
                <a:ea typeface="微软雅黑" panose="020B0503020204020204" charset="-122"/>
                <a:sym typeface="+mn-ea"/>
              </a:rPr>
              <a:t>FalconDB</a:t>
            </a:r>
            <a:r>
              <a:rPr lang="zh-CN" altLang="en-US" sz="2400" b="1" dirty="0">
                <a:solidFill>
                  <a:srgbClr val="004EA2"/>
                </a:solidFill>
                <a:latin typeface="微软雅黑" panose="020B0503020204020204" charset="-122"/>
                <a:ea typeface="微软雅黑" panose="020B0503020204020204" charset="-122"/>
                <a:sym typeface="+mn-ea"/>
              </a:rPr>
              <a:t>系统概述</a:t>
            </a:r>
          </a:p>
        </p:txBody>
      </p:sp>
      <p:sp>
        <p:nvSpPr>
          <p:cNvPr id="17" name="矩形 16"/>
          <p:cNvSpPr/>
          <p:nvPr/>
        </p:nvSpPr>
        <p:spPr>
          <a:xfrm rot="16200000" flipH="1">
            <a:off x="8553185" y="123009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00180" y="319093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03</a:t>
            </a:r>
          </a:p>
        </p:txBody>
      </p:sp>
      <p:sp>
        <p:nvSpPr>
          <p:cNvPr id="23" name="矩形 22"/>
          <p:cNvSpPr/>
          <p:nvPr/>
        </p:nvSpPr>
        <p:spPr bwMode="auto">
          <a:xfrm>
            <a:off x="7527865" y="3282158"/>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数据模型</a:t>
            </a:r>
          </a:p>
        </p:txBody>
      </p:sp>
      <p:sp>
        <p:nvSpPr>
          <p:cNvPr id="18" name="矩形 17"/>
          <p:cNvSpPr/>
          <p:nvPr/>
        </p:nvSpPr>
        <p:spPr>
          <a:xfrm rot="16200000" flipH="1">
            <a:off x="8553186" y="215100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00180" y="410991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04</a:t>
            </a:r>
          </a:p>
        </p:txBody>
      </p:sp>
      <p:sp>
        <p:nvSpPr>
          <p:cNvPr id="21" name="矩形 20"/>
          <p:cNvSpPr/>
          <p:nvPr/>
        </p:nvSpPr>
        <p:spPr bwMode="auto">
          <a:xfrm>
            <a:off x="7527865" y="4200499"/>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总结及应用</a:t>
            </a:r>
          </a:p>
        </p:txBody>
      </p:sp>
      <p:sp>
        <p:nvSpPr>
          <p:cNvPr id="19" name="矩形 18"/>
          <p:cNvSpPr/>
          <p:nvPr/>
        </p:nvSpPr>
        <p:spPr>
          <a:xfrm rot="16200000" flipH="1">
            <a:off x="8553186" y="3071740"/>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6A096F-2BB9-4A13-863C-976BE0415399}"/>
              </a:ext>
            </a:extLst>
          </p:cNvPr>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92DDEFE-BFCD-4A23-AB37-3854B047BB8C}"/>
              </a:ext>
            </a:extLst>
          </p:cNvPr>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05ED0C5-57DA-4782-894C-9521BEE2624F}"/>
              </a:ext>
            </a:extLst>
          </p:cNvPr>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E9CC8E5-2BCA-45D6-BB4A-796AB2AD7745}"/>
              </a:ext>
            </a:extLst>
          </p:cNvPr>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67A4103-D9FD-47CC-BC66-0E03836A4103}"/>
              </a:ext>
            </a:extLst>
          </p:cNvPr>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1BE1D95-4254-4400-8967-5AE5B320D542}"/>
              </a:ext>
            </a:extLst>
          </p:cNvPr>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3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pic>
        <p:nvPicPr>
          <p:cNvPr id="2" name="图片 1">
            <a:extLst>
              <a:ext uri="{FF2B5EF4-FFF2-40B4-BE49-F238E27FC236}">
                <a16:creationId xmlns:a16="http://schemas.microsoft.com/office/drawing/2014/main" id="{9C3064C1-D100-44AD-9547-18B168BDAA72}"/>
              </a:ext>
            </a:extLst>
          </p:cNvPr>
          <p:cNvPicPr>
            <a:picLocks noChangeAspect="1"/>
          </p:cNvPicPr>
          <p:nvPr/>
        </p:nvPicPr>
        <p:blipFill>
          <a:blip r:embed="rId6"/>
          <a:stretch>
            <a:fillRect/>
          </a:stretch>
        </p:blipFill>
        <p:spPr>
          <a:xfrm>
            <a:off x="952754" y="2352592"/>
            <a:ext cx="4765930" cy="1391296"/>
          </a:xfrm>
          <a:prstGeom prst="rect">
            <a:avLst/>
          </a:prstGeom>
        </p:spPr>
      </p:pic>
      <p:pic>
        <p:nvPicPr>
          <p:cNvPr id="3" name="图片 2">
            <a:extLst>
              <a:ext uri="{FF2B5EF4-FFF2-40B4-BE49-F238E27FC236}">
                <a16:creationId xmlns:a16="http://schemas.microsoft.com/office/drawing/2014/main" id="{2E467284-3B29-4BC5-AA03-9E6BF8D839EE}"/>
              </a:ext>
            </a:extLst>
          </p:cNvPr>
          <p:cNvPicPr>
            <a:picLocks noChangeAspect="1"/>
          </p:cNvPicPr>
          <p:nvPr/>
        </p:nvPicPr>
        <p:blipFill>
          <a:blip r:embed="rId7"/>
          <a:stretch>
            <a:fillRect/>
          </a:stretch>
        </p:blipFill>
        <p:spPr>
          <a:xfrm>
            <a:off x="6724097" y="2336412"/>
            <a:ext cx="4316727" cy="2185175"/>
          </a:xfrm>
          <a:prstGeom prst="rect">
            <a:avLst/>
          </a:prstGeom>
        </p:spPr>
      </p:pic>
      <p:sp>
        <p:nvSpPr>
          <p:cNvPr id="18" name="Title 1">
            <a:extLst>
              <a:ext uri="{FF2B5EF4-FFF2-40B4-BE49-F238E27FC236}">
                <a16:creationId xmlns:a16="http://schemas.microsoft.com/office/drawing/2014/main" id="{3F84658C-544A-4436-9FAD-6FBC75A0C67C}"/>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Tree>
    <p:extLst>
      <p:ext uri="{BB962C8B-B14F-4D97-AF65-F5344CB8AC3E}">
        <p14:creationId xmlns:p14="http://schemas.microsoft.com/office/powerpoint/2010/main" val="3491663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文本框 10">
            <a:extLst>
              <a:ext uri="{FF2B5EF4-FFF2-40B4-BE49-F238E27FC236}">
                <a16:creationId xmlns:a16="http://schemas.microsoft.com/office/drawing/2014/main" id="{24089AE4-1F28-4653-8C3D-C3832278AFB4}"/>
              </a:ext>
            </a:extLst>
          </p:cNvPr>
          <p:cNvSpPr txBox="1"/>
          <p:nvPr/>
        </p:nvSpPr>
        <p:spPr>
          <a:xfrm>
            <a:off x="3541609" y="839549"/>
            <a:ext cx="5108782" cy="1323439"/>
          </a:xfrm>
          <a:prstGeom prst="rect">
            <a:avLst/>
          </a:prstGeom>
          <a:noFill/>
        </p:spPr>
        <p:txBody>
          <a:bodyPr wrap="square" rtlCol="0">
            <a:spAutoFit/>
          </a:bodyPr>
          <a:lstStyle/>
          <a:p>
            <a:r>
              <a:rPr lang="en-US" altLang="zh-CN" sz="2000" b="1" dirty="0">
                <a:solidFill>
                  <a:srgbClr val="004EA2"/>
                </a:solidFill>
                <a:latin typeface="微软雅黑" panose="020B0503020204020204" pitchFamily="34" charset="-122"/>
                <a:ea typeface="微软雅黑" panose="020B0503020204020204" pitchFamily="34" charset="-122"/>
              </a:rPr>
              <a:t>(1) Update Bob 's score to 95.</a:t>
            </a:r>
          </a:p>
          <a:p>
            <a:r>
              <a:rPr lang="en-US" altLang="zh-CN" sz="2000" b="1" dirty="0">
                <a:solidFill>
                  <a:srgbClr val="004EA2"/>
                </a:solidFill>
                <a:latin typeface="微软雅黑" panose="020B0503020204020204" pitchFamily="34" charset="-122"/>
                <a:ea typeface="微软雅黑" panose="020B0503020204020204" pitchFamily="34" charset="-122"/>
              </a:rPr>
              <a:t>(2) Insert Charlie with score 60.</a:t>
            </a:r>
          </a:p>
          <a:p>
            <a:r>
              <a:rPr lang="en-US" altLang="zh-CN" sz="2000" b="1" dirty="0">
                <a:solidFill>
                  <a:srgbClr val="004EA2"/>
                </a:solidFill>
                <a:latin typeface="微软雅黑" panose="020B0503020204020204" pitchFamily="34" charset="-122"/>
                <a:ea typeface="微软雅黑" panose="020B0503020204020204" pitchFamily="34" charset="-122"/>
              </a:rPr>
              <a:t>(3) Delete Alice .</a:t>
            </a:r>
          </a:p>
          <a:p>
            <a:r>
              <a:rPr lang="en-US" altLang="zh-CN" sz="2000" b="1" dirty="0">
                <a:solidFill>
                  <a:srgbClr val="004EA2"/>
                </a:solidFill>
                <a:latin typeface="微软雅黑" panose="020B0503020204020204" pitchFamily="34" charset="-122"/>
                <a:ea typeface="微软雅黑" panose="020B0503020204020204" pitchFamily="34" charset="-122"/>
              </a:rPr>
              <a:t>(4) Decrease everyone 's score by 10.</a:t>
            </a:r>
          </a:p>
        </p:txBody>
      </p:sp>
      <p:pic>
        <p:nvPicPr>
          <p:cNvPr id="2" name="图片 1">
            <a:extLst>
              <a:ext uri="{FF2B5EF4-FFF2-40B4-BE49-F238E27FC236}">
                <a16:creationId xmlns:a16="http://schemas.microsoft.com/office/drawing/2014/main" id="{9C3064C1-D100-44AD-9547-18B168BDAA72}"/>
              </a:ext>
            </a:extLst>
          </p:cNvPr>
          <p:cNvPicPr>
            <a:picLocks noChangeAspect="1"/>
          </p:cNvPicPr>
          <p:nvPr/>
        </p:nvPicPr>
        <p:blipFill>
          <a:blip r:embed="rId6"/>
          <a:stretch>
            <a:fillRect/>
          </a:stretch>
        </p:blipFill>
        <p:spPr>
          <a:xfrm>
            <a:off x="952754" y="2352592"/>
            <a:ext cx="4765930" cy="1391296"/>
          </a:xfrm>
          <a:prstGeom prst="rect">
            <a:avLst/>
          </a:prstGeom>
        </p:spPr>
      </p:pic>
      <p:pic>
        <p:nvPicPr>
          <p:cNvPr id="3" name="图片 2">
            <a:extLst>
              <a:ext uri="{FF2B5EF4-FFF2-40B4-BE49-F238E27FC236}">
                <a16:creationId xmlns:a16="http://schemas.microsoft.com/office/drawing/2014/main" id="{2E467284-3B29-4BC5-AA03-9E6BF8D839EE}"/>
              </a:ext>
            </a:extLst>
          </p:cNvPr>
          <p:cNvPicPr>
            <a:picLocks noChangeAspect="1"/>
          </p:cNvPicPr>
          <p:nvPr/>
        </p:nvPicPr>
        <p:blipFill>
          <a:blip r:embed="rId7"/>
          <a:stretch>
            <a:fillRect/>
          </a:stretch>
        </p:blipFill>
        <p:spPr>
          <a:xfrm>
            <a:off x="6743159" y="4537261"/>
            <a:ext cx="4316727" cy="2185175"/>
          </a:xfrm>
          <a:prstGeom prst="rect">
            <a:avLst/>
          </a:prstGeom>
        </p:spPr>
      </p:pic>
      <p:sp>
        <p:nvSpPr>
          <p:cNvPr id="17" name="箭头: 下 16">
            <a:extLst>
              <a:ext uri="{FF2B5EF4-FFF2-40B4-BE49-F238E27FC236}">
                <a16:creationId xmlns:a16="http://schemas.microsoft.com/office/drawing/2014/main" id="{4886132B-FC35-4265-9F95-7703D38E399A}"/>
              </a:ext>
            </a:extLst>
          </p:cNvPr>
          <p:cNvSpPr/>
          <p:nvPr/>
        </p:nvSpPr>
        <p:spPr>
          <a:xfrm>
            <a:off x="8664782" y="3955575"/>
            <a:ext cx="609600" cy="53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5230CD0B-5108-407B-B2AD-AC6D40E09153}"/>
              </a:ext>
            </a:extLst>
          </p:cNvPr>
          <p:cNvPicPr>
            <a:picLocks noChangeAspect="1"/>
          </p:cNvPicPr>
          <p:nvPr/>
        </p:nvPicPr>
        <p:blipFill>
          <a:blip r:embed="rId8"/>
          <a:stretch>
            <a:fillRect/>
          </a:stretch>
        </p:blipFill>
        <p:spPr>
          <a:xfrm>
            <a:off x="6681828" y="2221596"/>
            <a:ext cx="4557418" cy="1653288"/>
          </a:xfrm>
          <a:prstGeom prst="rect">
            <a:avLst/>
          </a:prstGeom>
        </p:spPr>
      </p:pic>
      <p:sp>
        <p:nvSpPr>
          <p:cNvPr id="12" name="Title 1">
            <a:extLst>
              <a:ext uri="{FF2B5EF4-FFF2-40B4-BE49-F238E27FC236}">
                <a16:creationId xmlns:a16="http://schemas.microsoft.com/office/drawing/2014/main" id="{37E72441-95CC-492D-8BB1-1D7997820ECF}"/>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：数据模型</a:t>
            </a:r>
          </a:p>
        </p:txBody>
      </p:sp>
    </p:spTree>
    <p:extLst>
      <p:ext uri="{BB962C8B-B14F-4D97-AF65-F5344CB8AC3E}">
        <p14:creationId xmlns:p14="http://schemas.microsoft.com/office/powerpoint/2010/main" val="379956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3">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2774914" y="2925348"/>
            <a:ext cx="6800608"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总结及应用</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4</a:t>
            </a:r>
            <a:endParaRPr lang="zh-CN" altLang="en-US" sz="3600" spc="300" dirty="0"/>
          </a:p>
        </p:txBody>
      </p:sp>
      <p:sp>
        <p:nvSpPr>
          <p:cNvPr id="80" name="文本框 79">
            <a:extLst>
              <a:ext uri="{FF2B5EF4-FFF2-40B4-BE49-F238E27FC236}">
                <a16:creationId xmlns:a16="http://schemas.microsoft.com/office/drawing/2014/main" id="{662F957A-1FA1-4A68-9A25-1CBC06C1D9A2}"/>
              </a:ext>
            </a:extLst>
          </p:cNvPr>
          <p:cNvSpPr txBox="1"/>
          <p:nvPr/>
        </p:nvSpPr>
        <p:spPr>
          <a:xfrm>
            <a:off x="4117229" y="3610561"/>
            <a:ext cx="4115978"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Conclusion and future work prospects</a:t>
            </a:r>
          </a:p>
        </p:txBody>
      </p:sp>
    </p:spTree>
    <p:extLst>
      <p:ext uri="{BB962C8B-B14F-4D97-AF65-F5344CB8AC3E}">
        <p14:creationId xmlns:p14="http://schemas.microsoft.com/office/powerpoint/2010/main" val="77855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文本框 6">
            <a:extLst>
              <a:ext uri="{FF2B5EF4-FFF2-40B4-BE49-F238E27FC236}">
                <a16:creationId xmlns:a16="http://schemas.microsoft.com/office/drawing/2014/main" id="{7888C4ED-F6E4-4379-BD23-7CF5572D5779}"/>
              </a:ext>
            </a:extLst>
          </p:cNvPr>
          <p:cNvSpPr txBox="1"/>
          <p:nvPr/>
        </p:nvSpPr>
        <p:spPr>
          <a:xfrm>
            <a:off x="922709" y="1351508"/>
            <a:ext cx="10602486" cy="5139869"/>
          </a:xfrm>
          <a:prstGeom prst="rect">
            <a:avLst/>
          </a:prstGeom>
          <a:noFill/>
        </p:spPr>
        <p:txBody>
          <a:bodyPr wrap="square" rtlCol="0">
            <a:spAutoFit/>
          </a:bodyPr>
          <a:lstStyle/>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应用：</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慈善捐赠</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银行（特指跨境银行转账）</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政府监督</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结论：</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安全、高效、客户端硬件要求低</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服务器存储完整区块链，客户端只存储块头</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容忍</a:t>
            </a:r>
            <a:r>
              <a:rPr lang="en-US" altLang="zh-CN" sz="3200" b="1" dirty="0">
                <a:solidFill>
                  <a:srgbClr val="004EA2"/>
                </a:solidFill>
                <a:latin typeface="微软雅黑" panose="020B0503020204020204" pitchFamily="34" charset="-122"/>
                <a:ea typeface="微软雅黑" panose="020B0503020204020204" pitchFamily="34" charset="-122"/>
              </a:rPr>
              <a:t>1/3</a:t>
            </a:r>
            <a:r>
              <a:rPr lang="zh-CN" altLang="en-US" sz="3200" b="1" dirty="0">
                <a:solidFill>
                  <a:srgbClr val="004EA2"/>
                </a:solidFill>
                <a:latin typeface="微软雅黑" panose="020B0503020204020204" pitchFamily="34" charset="-122"/>
                <a:ea typeface="微软雅黑" panose="020B0503020204020204" pitchFamily="34" charset="-122"/>
              </a:rPr>
              <a:t>节点恶意并且最低容忍只有一个诚实服务器节点</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10" name="Title 1">
            <a:extLst>
              <a:ext uri="{FF2B5EF4-FFF2-40B4-BE49-F238E27FC236}">
                <a16:creationId xmlns:a16="http://schemas.microsoft.com/office/drawing/2014/main" id="{B77A24CC-9C5E-484C-B165-DE37111D1CB6}"/>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：总结及应用</a:t>
            </a:r>
          </a:p>
        </p:txBody>
      </p:sp>
    </p:spTree>
    <p:extLst>
      <p:ext uri="{BB962C8B-B14F-4D97-AF65-F5344CB8AC3E}">
        <p14:creationId xmlns:p14="http://schemas.microsoft.com/office/powerpoint/2010/main" val="2253005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3DBE7E7C-B049-4902-A34B-0BC1AEF1535C}"/>
              </a:ext>
            </a:extLst>
          </p:cNvPr>
          <p:cNvCxnSpPr>
            <a:cxnSpLocks/>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D155800-8F15-4C9A-B7F6-5BE968331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A26299-C9F2-4E7E-8999-09921C909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a:extLst>
              <a:ext uri="{FF2B5EF4-FFF2-40B4-BE49-F238E27FC236}">
                <a16:creationId xmlns:a16="http://schemas.microsoft.com/office/drawing/2014/main" id="{F5B37AFA-1CF6-4F06-AA62-7C8BDC206D34}"/>
              </a:ext>
            </a:extLst>
          </p:cNvPr>
          <p:cNvCxnSpPr>
            <a:cxnSpLocks/>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78FDC8-D4F5-4493-9769-3ADA0A5B83E0}"/>
              </a:ext>
            </a:extLst>
          </p:cNvPr>
          <p:cNvCxnSpPr>
            <a:cxnSpLocks/>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61B008E-115D-408C-A7CF-BED21B400F94}"/>
              </a:ext>
            </a:extLst>
          </p:cNvPr>
          <p:cNvSpPr txBox="1"/>
          <p:nvPr/>
        </p:nvSpPr>
        <p:spPr>
          <a:xfrm>
            <a:off x="4487545" y="2700655"/>
            <a:ext cx="7569835"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charset="-122"/>
                <a:ea typeface="微软雅黑" panose="020B0503020204020204" charset="-122"/>
              </a:rPr>
              <a:t> 感谢聆听</a:t>
            </a:r>
            <a:endParaRPr lang="zh-CN" sz="4000" b="1" dirty="0">
              <a:solidFill>
                <a:schemeClr val="bg1"/>
              </a:solidFill>
              <a:latin typeface="微软雅黑" panose="020B0503020204020204" charset="-122"/>
              <a:ea typeface="微软雅黑" panose="020B0503020204020204" charset="-122"/>
            </a:endParaRPr>
          </a:p>
        </p:txBody>
      </p:sp>
      <p:sp>
        <p:nvSpPr>
          <p:cNvPr id="35" name="矩形 34">
            <a:extLst>
              <a:ext uri="{FF2B5EF4-FFF2-40B4-BE49-F238E27FC236}">
                <a16:creationId xmlns:a16="http://schemas.microsoft.com/office/drawing/2014/main" id="{9CDB113E-1175-40F4-B9B7-DD97DB9B0A63}"/>
              </a:ext>
            </a:extLst>
          </p:cNvPr>
          <p:cNvSpPr/>
          <p:nvPr/>
        </p:nvSpPr>
        <p:spPr>
          <a:xfrm>
            <a:off x="5141760" y="3407690"/>
            <a:ext cx="5885904" cy="369332"/>
          </a:xfrm>
          <a:prstGeom prst="rect">
            <a:avLst/>
          </a:prstGeom>
        </p:spPr>
        <p:txBody>
          <a:bodyPr wrap="square">
            <a:spAutoFit/>
          </a:bodyPr>
          <a:lstStyle/>
          <a:p>
            <a:pPr algn="ctr"/>
            <a:r>
              <a:rPr lang="en-US" altLang="zh-CN" dirty="0">
                <a:solidFill>
                  <a:schemeClr val="bg1"/>
                </a:solidFill>
              </a:rPr>
              <a:t>THANK YOU FOR LISTENING AND GUIDING</a:t>
            </a:r>
            <a:endParaRPr lang="zh-CN" altLang="en-US" dirty="0">
              <a:solidFill>
                <a:schemeClr val="bg1"/>
              </a:solidFill>
            </a:endParaRPr>
          </a:p>
        </p:txBody>
      </p:sp>
      <p:cxnSp>
        <p:nvCxnSpPr>
          <p:cNvPr id="36" name="直接连接符 35">
            <a:extLst>
              <a:ext uri="{FF2B5EF4-FFF2-40B4-BE49-F238E27FC236}">
                <a16:creationId xmlns:a16="http://schemas.microsoft.com/office/drawing/2014/main" id="{D58650D3-87B5-4B74-B29F-66D92151C63C}"/>
              </a:ext>
            </a:extLst>
          </p:cNvPr>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7E76929-7E13-488C-8F53-CD028DDF3D07}"/>
              </a:ext>
            </a:extLst>
          </p:cNvPr>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785A446D-A05A-4D1D-9BC2-A4D2FCF4A71E}"/>
              </a:ext>
            </a:extLst>
          </p:cNvPr>
          <p:cNvSpPr/>
          <p:nvPr/>
        </p:nvSpPr>
        <p:spPr>
          <a:xfrm>
            <a:off x="5651877" y="4075183"/>
            <a:ext cx="5012983" cy="601774"/>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汇报人：</a:t>
            </a:r>
            <a:r>
              <a:rPr lang="en-US" altLang="zh-CN" sz="1600" dirty="0">
                <a:solidFill>
                  <a:schemeClr val="bg1"/>
                </a:solidFill>
                <a:latin typeface="微软雅黑" panose="020B0503020204020204" charset="-122"/>
                <a:ea typeface="微软雅黑" panose="020B0503020204020204" charset="-122"/>
              </a:rPr>
              <a:t>2017011230</a:t>
            </a:r>
            <a:r>
              <a:rPr lang="zh-CN" altLang="en-US" sz="1600" dirty="0">
                <a:solidFill>
                  <a:schemeClr val="bg1"/>
                </a:solidFill>
                <a:latin typeface="微软雅黑" panose="020B0503020204020204" charset="-122"/>
                <a:ea typeface="微软雅黑" panose="020B0503020204020204" charset="-122"/>
              </a:rPr>
              <a:t>周鹏</a:t>
            </a:r>
            <a:endParaRPr lang="en-US" altLang="zh-CN" sz="1600" dirty="0">
              <a:solidFill>
                <a:schemeClr val="bg1"/>
              </a:solidFill>
              <a:latin typeface="微软雅黑" panose="020B0503020204020204" charset="-122"/>
              <a:ea typeface="微软雅黑" panose="020B0503020204020204" charset="-122"/>
            </a:endParaRPr>
          </a:p>
          <a:p>
            <a:pPr algn="ctr"/>
            <a:r>
              <a:rPr lang="zh-CN" altLang="en-US" sz="1600" dirty="0">
                <a:solidFill>
                  <a:schemeClr val="bg1"/>
                </a:solidFill>
                <a:latin typeface="微软雅黑" panose="020B0503020204020204" charset="-122"/>
                <a:ea typeface="微软雅黑" panose="020B0503020204020204" charset="-122"/>
              </a:rPr>
              <a:t>出处：</a:t>
            </a:r>
            <a:r>
              <a:rPr lang="en-US" altLang="zh-CN" sz="1600" dirty="0">
                <a:solidFill>
                  <a:schemeClr val="bg1"/>
                </a:solidFill>
                <a:latin typeface="微软雅黑" panose="020B0503020204020204" charset="-122"/>
                <a:ea typeface="微软雅黑" panose="020B0503020204020204" charset="-122"/>
              </a:rPr>
              <a:t>CCFF</a:t>
            </a:r>
            <a:r>
              <a:rPr lang="zh-CN" altLang="en-US" sz="1600" dirty="0">
                <a:solidFill>
                  <a:schemeClr val="bg1"/>
                </a:solidFill>
                <a:latin typeface="微软雅黑" panose="020B0503020204020204" charset="-122"/>
                <a:ea typeface="微软雅黑" panose="020B0503020204020204" charset="-122"/>
              </a:rPr>
              <a:t>推荐国际会议</a:t>
            </a:r>
            <a:r>
              <a:rPr lang="en-US" altLang="zh-CN" sz="1600" dirty="0">
                <a:solidFill>
                  <a:schemeClr val="bg1"/>
                </a:solidFill>
                <a:latin typeface="微软雅黑" panose="020B0503020204020204" charset="-122"/>
                <a:ea typeface="微软雅黑" panose="020B0503020204020204" charset="-122"/>
              </a:rPr>
              <a:t>A</a:t>
            </a:r>
            <a:r>
              <a:rPr lang="zh-CN" altLang="en-US" sz="1600" dirty="0">
                <a:solidFill>
                  <a:schemeClr val="bg1"/>
                </a:solidFill>
                <a:latin typeface="微软雅黑" panose="020B0503020204020204" charset="-122"/>
                <a:ea typeface="微软雅黑" panose="020B0503020204020204" charset="-122"/>
              </a:rPr>
              <a:t>类</a:t>
            </a:r>
            <a:r>
              <a:rPr lang="en-US" altLang="zh-CN" sz="1600" dirty="0">
                <a:solidFill>
                  <a:schemeClr val="bg1"/>
                </a:solidFill>
                <a:latin typeface="微软雅黑" panose="020B0503020204020204" charset="-122"/>
                <a:ea typeface="微软雅黑" panose="020B0503020204020204" charset="-122"/>
              </a:rPr>
              <a:t>-SIGMOD-2020</a:t>
            </a:r>
            <a:endParaRPr lang="zh-CN" altLang="en-US" sz="1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055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4">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3501073" y="2900467"/>
            <a:ext cx="5189855"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研究背景</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1</a:t>
            </a:r>
            <a:endParaRPr lang="zh-CN" altLang="en-US" sz="3600" spc="300" dirty="0"/>
          </a:p>
        </p:txBody>
      </p:sp>
      <p:sp>
        <p:nvSpPr>
          <p:cNvPr id="80" name="文本框 79">
            <a:extLst>
              <a:ext uri="{FF2B5EF4-FFF2-40B4-BE49-F238E27FC236}">
                <a16:creationId xmlns:a16="http://schemas.microsoft.com/office/drawing/2014/main" id="{662F957A-1FA1-4A68-9A25-1CBC06C1D9A2}"/>
              </a:ext>
            </a:extLst>
          </p:cNvPr>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 research background</a:t>
            </a:r>
          </a:p>
        </p:txBody>
      </p:sp>
    </p:spTree>
    <p:extLst>
      <p:ext uri="{BB962C8B-B14F-4D97-AF65-F5344CB8AC3E}">
        <p14:creationId xmlns:p14="http://schemas.microsoft.com/office/powerpoint/2010/main" val="158674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：研究背景</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a:extLst>
              <a:ext uri="{FF2B5EF4-FFF2-40B4-BE49-F238E27FC236}">
                <a16:creationId xmlns:a16="http://schemas.microsoft.com/office/drawing/2014/main" id="{0A339514-B9A4-4B5F-90EC-986ED6037DE2}"/>
              </a:ext>
            </a:extLst>
          </p:cNvPr>
          <p:cNvSpPr txBox="1"/>
          <p:nvPr/>
        </p:nvSpPr>
        <p:spPr>
          <a:xfrm>
            <a:off x="600070" y="3212687"/>
            <a:ext cx="4895208" cy="707886"/>
          </a:xfrm>
          <a:prstGeom prst="rect">
            <a:avLst/>
          </a:prstGeom>
          <a:noFill/>
        </p:spPr>
        <p:txBody>
          <a:bodyPr wrap="square" rtlCol="0">
            <a:spAutoFit/>
          </a:bodyPr>
          <a:lstStyle/>
          <a:p>
            <a:r>
              <a:rPr lang="en-US" altLang="zh-CN" sz="4000" b="1" dirty="0">
                <a:solidFill>
                  <a:srgbClr val="004EA2"/>
                </a:solidFill>
                <a:latin typeface="微软雅黑" panose="020B0503020204020204" pitchFamily="34" charset="-122"/>
                <a:ea typeface="微软雅黑" panose="020B0503020204020204" pitchFamily="34" charset="-122"/>
              </a:rPr>
              <a:t>PC</a:t>
            </a:r>
            <a:r>
              <a:rPr lang="zh-CN" altLang="en-US" sz="4000" b="1" dirty="0">
                <a:solidFill>
                  <a:srgbClr val="004EA2"/>
                </a:solidFill>
                <a:latin typeface="微软雅黑" panose="020B0503020204020204" pitchFamily="34" charset="-122"/>
                <a:ea typeface="微软雅黑" panose="020B0503020204020204" pitchFamily="34" charset="-122"/>
              </a:rPr>
              <a:t>连接中央服务器</a:t>
            </a:r>
            <a:endParaRPr lang="en-US" altLang="zh-CN" sz="4000" b="1" dirty="0">
              <a:solidFill>
                <a:srgbClr val="004EA2"/>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F302E72-3EFD-478A-82CD-78B500445921}"/>
              </a:ext>
            </a:extLst>
          </p:cNvPr>
          <p:cNvPicPr>
            <a:picLocks noChangeAspect="1"/>
          </p:cNvPicPr>
          <p:nvPr/>
        </p:nvPicPr>
        <p:blipFill rotWithShape="1">
          <a:blip r:embed="rId6">
            <a:extLst>
              <a:ext uri="{28A0092B-C50C-407E-A947-70E740481C1C}">
                <a14:useLocalDpi xmlns:a14="http://schemas.microsoft.com/office/drawing/2010/main" val="0"/>
              </a:ext>
            </a:extLst>
          </a:blip>
          <a:srcRect t="11616"/>
          <a:stretch/>
        </p:blipFill>
        <p:spPr>
          <a:xfrm>
            <a:off x="7892532" y="4812488"/>
            <a:ext cx="1337466" cy="815159"/>
          </a:xfrm>
          <a:prstGeom prst="rect">
            <a:avLst/>
          </a:prstGeom>
        </p:spPr>
      </p:pic>
      <p:pic>
        <p:nvPicPr>
          <p:cNvPr id="7" name="图片 6">
            <a:extLst>
              <a:ext uri="{FF2B5EF4-FFF2-40B4-BE49-F238E27FC236}">
                <a16:creationId xmlns:a16="http://schemas.microsoft.com/office/drawing/2014/main" id="{465F47D9-57ED-4181-9BA5-882AD47C92D5}"/>
              </a:ext>
            </a:extLst>
          </p:cNvPr>
          <p:cNvPicPr>
            <a:picLocks noChangeAspect="1"/>
          </p:cNvPicPr>
          <p:nvPr/>
        </p:nvPicPr>
        <p:blipFill rotWithShape="1">
          <a:blip r:embed="rId7">
            <a:extLst>
              <a:ext uri="{28A0092B-C50C-407E-A947-70E740481C1C}">
                <a14:useLocalDpi xmlns:a14="http://schemas.microsoft.com/office/drawing/2010/main" val="0"/>
              </a:ext>
            </a:extLst>
          </a:blip>
          <a:srcRect l="13809" t="13906" r="15714" b="13193"/>
          <a:stretch/>
        </p:blipFill>
        <p:spPr>
          <a:xfrm>
            <a:off x="8024236" y="2873495"/>
            <a:ext cx="1074058" cy="1111010"/>
          </a:xfrm>
          <a:prstGeom prst="rect">
            <a:avLst/>
          </a:prstGeom>
        </p:spPr>
      </p:pic>
      <p:pic>
        <p:nvPicPr>
          <p:cNvPr id="12" name="图片 11">
            <a:extLst>
              <a:ext uri="{FF2B5EF4-FFF2-40B4-BE49-F238E27FC236}">
                <a16:creationId xmlns:a16="http://schemas.microsoft.com/office/drawing/2014/main" id="{57C02B7C-1A7E-4238-AD85-526872BF290F}"/>
              </a:ext>
            </a:extLst>
          </p:cNvPr>
          <p:cNvPicPr>
            <a:picLocks noChangeAspect="1"/>
          </p:cNvPicPr>
          <p:nvPr/>
        </p:nvPicPr>
        <p:blipFill rotWithShape="1">
          <a:blip r:embed="rId6">
            <a:extLst>
              <a:ext uri="{28A0092B-C50C-407E-A947-70E740481C1C}">
                <a14:useLocalDpi xmlns:a14="http://schemas.microsoft.com/office/drawing/2010/main" val="0"/>
              </a:ext>
            </a:extLst>
          </a:blip>
          <a:srcRect t="11616"/>
          <a:stretch/>
        </p:blipFill>
        <p:spPr>
          <a:xfrm>
            <a:off x="10099896" y="3021420"/>
            <a:ext cx="1337466" cy="815159"/>
          </a:xfrm>
          <a:prstGeom prst="rect">
            <a:avLst/>
          </a:prstGeom>
        </p:spPr>
      </p:pic>
      <p:pic>
        <p:nvPicPr>
          <p:cNvPr id="13" name="图片 12">
            <a:extLst>
              <a:ext uri="{FF2B5EF4-FFF2-40B4-BE49-F238E27FC236}">
                <a16:creationId xmlns:a16="http://schemas.microsoft.com/office/drawing/2014/main" id="{0C3AB21B-A861-47CA-A7B8-6153CD1A4E66}"/>
              </a:ext>
            </a:extLst>
          </p:cNvPr>
          <p:cNvPicPr>
            <a:picLocks noChangeAspect="1"/>
          </p:cNvPicPr>
          <p:nvPr/>
        </p:nvPicPr>
        <p:blipFill rotWithShape="1">
          <a:blip r:embed="rId6">
            <a:extLst>
              <a:ext uri="{28A0092B-C50C-407E-A947-70E740481C1C}">
                <a14:useLocalDpi xmlns:a14="http://schemas.microsoft.com/office/drawing/2010/main" val="0"/>
              </a:ext>
            </a:extLst>
          </a:blip>
          <a:srcRect t="11616"/>
          <a:stretch/>
        </p:blipFill>
        <p:spPr>
          <a:xfrm>
            <a:off x="5685168" y="3021420"/>
            <a:ext cx="1337466" cy="815159"/>
          </a:xfrm>
          <a:prstGeom prst="rect">
            <a:avLst/>
          </a:prstGeom>
        </p:spPr>
      </p:pic>
      <p:pic>
        <p:nvPicPr>
          <p:cNvPr id="15" name="图片 14">
            <a:extLst>
              <a:ext uri="{FF2B5EF4-FFF2-40B4-BE49-F238E27FC236}">
                <a16:creationId xmlns:a16="http://schemas.microsoft.com/office/drawing/2014/main" id="{8D4620CB-558C-4BB0-A72D-DFF61E1FFEAC}"/>
              </a:ext>
            </a:extLst>
          </p:cNvPr>
          <p:cNvPicPr>
            <a:picLocks noChangeAspect="1"/>
          </p:cNvPicPr>
          <p:nvPr/>
        </p:nvPicPr>
        <p:blipFill rotWithShape="1">
          <a:blip r:embed="rId6">
            <a:extLst>
              <a:ext uri="{28A0092B-C50C-407E-A947-70E740481C1C}">
                <a14:useLocalDpi xmlns:a14="http://schemas.microsoft.com/office/drawing/2010/main" val="0"/>
              </a:ext>
            </a:extLst>
          </a:blip>
          <a:srcRect t="11616"/>
          <a:stretch/>
        </p:blipFill>
        <p:spPr>
          <a:xfrm>
            <a:off x="7892530" y="1307398"/>
            <a:ext cx="1337466" cy="815159"/>
          </a:xfrm>
          <a:prstGeom prst="rect">
            <a:avLst/>
          </a:prstGeom>
        </p:spPr>
      </p:pic>
      <p:sp>
        <p:nvSpPr>
          <p:cNvPr id="10" name="箭头: 上下 9">
            <a:extLst>
              <a:ext uri="{FF2B5EF4-FFF2-40B4-BE49-F238E27FC236}">
                <a16:creationId xmlns:a16="http://schemas.microsoft.com/office/drawing/2014/main" id="{70FA6B76-400E-49D0-98B7-1E5ACB2C5189}"/>
              </a:ext>
            </a:extLst>
          </p:cNvPr>
          <p:cNvSpPr/>
          <p:nvPr/>
        </p:nvSpPr>
        <p:spPr>
          <a:xfrm>
            <a:off x="8343550" y="2138844"/>
            <a:ext cx="435429" cy="815159"/>
          </a:xfrm>
          <a:prstGeom prst="upDownArrow">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箭头: 上下 15">
            <a:extLst>
              <a:ext uri="{FF2B5EF4-FFF2-40B4-BE49-F238E27FC236}">
                <a16:creationId xmlns:a16="http://schemas.microsoft.com/office/drawing/2014/main" id="{11A72D0D-1367-4250-8303-2DE693768599}"/>
              </a:ext>
            </a:extLst>
          </p:cNvPr>
          <p:cNvSpPr/>
          <p:nvPr/>
        </p:nvSpPr>
        <p:spPr>
          <a:xfrm>
            <a:off x="8343549" y="3990917"/>
            <a:ext cx="435429" cy="815159"/>
          </a:xfrm>
          <a:prstGeom prst="upDownArrow">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左右 10">
            <a:extLst>
              <a:ext uri="{FF2B5EF4-FFF2-40B4-BE49-F238E27FC236}">
                <a16:creationId xmlns:a16="http://schemas.microsoft.com/office/drawing/2014/main" id="{C5E60289-B451-44E7-99A2-B23FA5CCD96A}"/>
              </a:ext>
            </a:extLst>
          </p:cNvPr>
          <p:cNvSpPr/>
          <p:nvPr/>
        </p:nvSpPr>
        <p:spPr>
          <a:xfrm>
            <a:off x="7088485" y="3212687"/>
            <a:ext cx="935751" cy="441284"/>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左右 17">
            <a:extLst>
              <a:ext uri="{FF2B5EF4-FFF2-40B4-BE49-F238E27FC236}">
                <a16:creationId xmlns:a16="http://schemas.microsoft.com/office/drawing/2014/main" id="{FAABB988-6B2A-4F4C-9CC6-3FD12D5CFFEF}"/>
              </a:ext>
            </a:extLst>
          </p:cNvPr>
          <p:cNvSpPr/>
          <p:nvPr/>
        </p:nvSpPr>
        <p:spPr>
          <a:xfrm>
            <a:off x="9083716" y="3309604"/>
            <a:ext cx="935751" cy="441284"/>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143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文本框 6">
            <a:extLst>
              <a:ext uri="{FF2B5EF4-FFF2-40B4-BE49-F238E27FC236}">
                <a16:creationId xmlns:a16="http://schemas.microsoft.com/office/drawing/2014/main" id="{7888C4ED-F6E4-4379-BD23-7CF5572D5779}"/>
              </a:ext>
            </a:extLst>
          </p:cNvPr>
          <p:cNvSpPr txBox="1"/>
          <p:nvPr/>
        </p:nvSpPr>
        <p:spPr>
          <a:xfrm>
            <a:off x="1177695" y="2508389"/>
            <a:ext cx="10602486" cy="3662541"/>
          </a:xfrm>
          <a:prstGeom prst="rect">
            <a:avLst/>
          </a:prstGeom>
          <a:noFill/>
        </p:spPr>
        <p:txBody>
          <a:bodyPr wrap="square" rtlCol="0">
            <a:spAutoFit/>
          </a:bodyPr>
          <a:lstStyle/>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中央服务器：</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恶意中央服务器可以欺骗所有客户端而不被发现</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客户端发布向中央服务器提交恶意记录</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共享数据库：</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共享数据库上的现有解决方案可能需要信任其他人</a:t>
            </a:r>
            <a:endParaRPr lang="en-US" altLang="zh-CN" sz="3200" b="1" dirty="0">
              <a:solidFill>
                <a:srgbClr val="004EA2"/>
              </a:solidFill>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3200" b="1" dirty="0">
                <a:solidFill>
                  <a:srgbClr val="004EA2"/>
                </a:solidFill>
                <a:latin typeface="微软雅黑" panose="020B0503020204020204" pitchFamily="34" charset="-122"/>
                <a:ea typeface="微软雅黑" panose="020B0503020204020204" pitchFamily="34" charset="-122"/>
              </a:rPr>
              <a:t>现有的共享数据库硬件要求很高，单个用户负担不起</a:t>
            </a:r>
            <a:endParaRPr lang="en-US" altLang="zh-CN" sz="3200" b="1" dirty="0">
              <a:solidFill>
                <a:srgbClr val="004EA2"/>
              </a:solidFill>
              <a:latin typeface="微软雅黑" panose="020B0503020204020204" pitchFamily="34" charset="-122"/>
              <a:ea typeface="微软雅黑" panose="020B0503020204020204" pitchFamily="34" charset="-122"/>
            </a:endParaRPr>
          </a:p>
          <a:p>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10" name="Title 1">
            <a:extLst>
              <a:ext uri="{FF2B5EF4-FFF2-40B4-BE49-F238E27FC236}">
                <a16:creationId xmlns:a16="http://schemas.microsoft.com/office/drawing/2014/main" id="{B77A24CC-9C5E-484C-B165-DE37111D1CB6}"/>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：研究背景</a:t>
            </a:r>
          </a:p>
        </p:txBody>
      </p:sp>
      <p:sp>
        <p:nvSpPr>
          <p:cNvPr id="2" name="文本框 1">
            <a:extLst>
              <a:ext uri="{FF2B5EF4-FFF2-40B4-BE49-F238E27FC236}">
                <a16:creationId xmlns:a16="http://schemas.microsoft.com/office/drawing/2014/main" id="{9D15CF19-2379-4348-9D9B-742D8D842946}"/>
              </a:ext>
            </a:extLst>
          </p:cNvPr>
          <p:cNvSpPr txBox="1"/>
          <p:nvPr/>
        </p:nvSpPr>
        <p:spPr>
          <a:xfrm>
            <a:off x="600070" y="1088571"/>
            <a:ext cx="3318787" cy="923330"/>
          </a:xfrm>
          <a:prstGeom prst="rect">
            <a:avLst/>
          </a:prstGeom>
          <a:noFill/>
        </p:spPr>
        <p:txBody>
          <a:bodyPr wrap="square" rtlCol="0">
            <a:spAutoFit/>
          </a:bodyPr>
          <a:lstStyle/>
          <a:p>
            <a:r>
              <a:rPr lang="zh-CN" altLang="en-US" sz="5400" b="1" dirty="0">
                <a:solidFill>
                  <a:srgbClr val="004EA2"/>
                </a:solidFill>
                <a:latin typeface="微软雅黑" panose="020B0503020204020204" pitchFamily="34" charset="-122"/>
                <a:ea typeface="微软雅黑" panose="020B0503020204020204" pitchFamily="34" charset="-122"/>
              </a:rPr>
              <a:t>现有方案：</a:t>
            </a:r>
            <a:endParaRPr lang="en-US" altLang="zh-CN" sz="5400" b="1" dirty="0">
              <a:solidFill>
                <a:srgbClr val="004E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61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a:extLst>
              <a:ext uri="{FF2B5EF4-FFF2-40B4-BE49-F238E27FC236}">
                <a16:creationId xmlns:a16="http://schemas.microsoft.com/office/drawing/2014/main" id="{E2B835E0-E6E0-4D92-9D68-145E24A1D25D}"/>
              </a:ext>
            </a:extLst>
          </p:cNvPr>
          <p:cNvPicPr>
            <a:picLocks noChangeAspect="1"/>
          </p:cNvPicPr>
          <p:nvPr/>
        </p:nvPicPr>
        <p:blipFill rotWithShape="1">
          <a:blip r:embed="rId3">
            <a:extLst>
              <a:ext uri="{28A0092B-C50C-407E-A947-70E740481C1C}">
                <a14:useLocalDpi xmlns:a14="http://schemas.microsoft.com/office/drawing/2010/main" val="0"/>
              </a:ext>
            </a:extLst>
          </a:blip>
          <a:srcRect l="5269" r="5269"/>
          <a:stretch/>
        </p:blipFill>
        <p:spPr>
          <a:xfrm>
            <a:off x="0" y="1375595"/>
            <a:ext cx="12192000" cy="4186163"/>
          </a:xfrm>
          <a:prstGeom prst="rect">
            <a:avLst/>
          </a:prstGeom>
        </p:spPr>
      </p:pic>
      <p:sp>
        <p:nvSpPr>
          <p:cNvPr id="50" name="矩形 49">
            <a:extLst>
              <a:ext uri="{FF2B5EF4-FFF2-40B4-BE49-F238E27FC236}">
                <a16:creationId xmlns:a16="http://schemas.microsoft.com/office/drawing/2014/main" id="{22D3BAEC-7835-4269-9F55-C6C07B3B9FE8}"/>
              </a:ext>
            </a:extLst>
          </p:cNvPr>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19079138-4C57-41A4-BEC3-95CB01F799D0}"/>
              </a:ext>
            </a:extLst>
          </p:cNvPr>
          <p:cNvSpPr txBox="1"/>
          <p:nvPr/>
        </p:nvSpPr>
        <p:spPr>
          <a:xfrm>
            <a:off x="3066067" y="2937604"/>
            <a:ext cx="6327910" cy="769441"/>
          </a:xfrm>
          <a:prstGeom prst="rect">
            <a:avLst/>
          </a:prstGeom>
          <a:noFill/>
        </p:spPr>
        <p:txBody>
          <a:bodyPr wrap="square" rtlCol="0">
            <a:spAutoFit/>
          </a:bodyPr>
          <a:lstStyle/>
          <a:p>
            <a:pPr algn="ctr"/>
            <a:r>
              <a:rPr lang="en-US" altLang="zh-CN" sz="4400" b="1" spc="600" dirty="0" err="1">
                <a:solidFill>
                  <a:schemeClr val="bg1"/>
                </a:solidFill>
                <a:latin typeface="微软雅黑" panose="020B0503020204020204" charset="-122"/>
                <a:ea typeface="微软雅黑" panose="020B0503020204020204" charset="-122"/>
                <a:cs typeface="Aharoni" panose="02010803020104030203" pitchFamily="2" charset="-79"/>
              </a:rPr>
              <a:t>FalconDB</a:t>
            </a:r>
            <a:r>
              <a:rPr lang="zh-CN" altLang="en-US" sz="4400" b="1" spc="600" dirty="0">
                <a:solidFill>
                  <a:schemeClr val="bg1"/>
                </a:solidFill>
                <a:latin typeface="微软雅黑" panose="020B0503020204020204" charset="-122"/>
                <a:ea typeface="微软雅黑" panose="020B0503020204020204" charset="-122"/>
                <a:cs typeface="Aharoni" panose="02010803020104030203" pitchFamily="2" charset="-79"/>
              </a:rPr>
              <a:t>系统概述</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a:extLst>
              <a:ext uri="{FF2B5EF4-FFF2-40B4-BE49-F238E27FC236}">
                <a16:creationId xmlns:a16="http://schemas.microsoft.com/office/drawing/2014/main" id="{C0B32743-6AFD-4480-9A6C-702CFFDF83E7}"/>
              </a:ext>
            </a:extLst>
          </p:cNvPr>
          <p:cNvGrpSpPr/>
          <p:nvPr/>
        </p:nvGrpSpPr>
        <p:grpSpPr>
          <a:xfrm>
            <a:off x="1165078" y="2855686"/>
            <a:ext cx="9861845" cy="1146629"/>
            <a:chOff x="940844" y="2909332"/>
            <a:chExt cx="3967568" cy="1146629"/>
          </a:xfrm>
        </p:grpSpPr>
        <p:cxnSp>
          <p:nvCxnSpPr>
            <p:cNvPr id="56" name="直接连接符 55">
              <a:extLst>
                <a:ext uri="{FF2B5EF4-FFF2-40B4-BE49-F238E27FC236}">
                  <a16:creationId xmlns:a16="http://schemas.microsoft.com/office/drawing/2014/main" id="{246DEBAB-892D-42D5-8D8F-36BB3AAFA2A6}"/>
                </a:ext>
              </a:extLst>
            </p:cNvPr>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544791-7EB9-46E2-BAD1-694F3038BF05}"/>
                </a:ext>
              </a:extLst>
            </p:cNvPr>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a:extLst>
              <a:ext uri="{FF2B5EF4-FFF2-40B4-BE49-F238E27FC236}">
                <a16:creationId xmlns:a16="http://schemas.microsoft.com/office/drawing/2014/main" id="{CA0A7975-3320-4F1D-BE0C-64807D15035E}"/>
              </a:ext>
            </a:extLst>
          </p:cNvPr>
          <p:cNvCxnSpPr>
            <a:cxnSpLocks/>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5EA4B9A-B7B9-4BE3-AF84-7496E69A24FF}"/>
              </a:ext>
            </a:extLst>
          </p:cNvPr>
          <p:cNvCxnSpPr>
            <a:cxnSpLocks/>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5294800-4924-4F02-84AF-750943E02D59}"/>
              </a:ext>
            </a:extLst>
          </p:cNvPr>
          <p:cNvCxnSpPr>
            <a:cxnSpLocks/>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9BCC56E-DBBE-4DA1-8B35-96C468433080}"/>
              </a:ext>
            </a:extLst>
          </p:cNvPr>
          <p:cNvCxnSpPr>
            <a:cxnSpLocks/>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921605D-05A9-439B-B853-04E58A66BF85}"/>
              </a:ext>
            </a:extLst>
          </p:cNvPr>
          <p:cNvCxnSpPr>
            <a:cxnSpLocks/>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0B94EE-DED6-485B-A3B5-4CCD29263ADF}"/>
              </a:ext>
            </a:extLst>
          </p:cNvPr>
          <p:cNvCxnSpPr>
            <a:cxnSpLocks/>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6492596-920A-48E9-84C1-D28359E5DBA6}"/>
              </a:ext>
            </a:extLst>
          </p:cNvPr>
          <p:cNvGrpSpPr/>
          <p:nvPr/>
        </p:nvGrpSpPr>
        <p:grpSpPr>
          <a:xfrm rot="10800000">
            <a:off x="446009" y="5123901"/>
            <a:ext cx="2286813" cy="1440440"/>
            <a:chOff x="226090" y="4873090"/>
            <a:chExt cx="2286813" cy="1440440"/>
          </a:xfrm>
        </p:grpSpPr>
        <p:cxnSp>
          <p:nvCxnSpPr>
            <p:cNvPr id="71" name="直接连接符 70">
              <a:extLst>
                <a:ext uri="{FF2B5EF4-FFF2-40B4-BE49-F238E27FC236}">
                  <a16:creationId xmlns:a16="http://schemas.microsoft.com/office/drawing/2014/main" id="{E3EF3955-7B5D-4384-A3DC-8225305891E2}"/>
                </a:ext>
              </a:extLst>
            </p:cNvPr>
            <p:cNvCxnSpPr>
              <a:cxnSpLocks/>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94F376E-2E8E-4C2A-AB28-176D143F25DB}"/>
                </a:ext>
              </a:extLst>
            </p:cNvPr>
            <p:cNvCxnSpPr>
              <a:cxnSpLocks/>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DA33DC5-8A9A-48B3-94BB-C62F008B52E7}"/>
                </a:ext>
              </a:extLst>
            </p:cNvPr>
            <p:cNvCxnSpPr>
              <a:cxnSpLocks/>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E5426E4-433E-4E8F-A967-571F45E0BC6C}"/>
                </a:ext>
              </a:extLst>
            </p:cNvPr>
            <p:cNvCxnSpPr>
              <a:cxnSpLocks/>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F340AD4-1A3C-4906-9BD3-F4DFAA8D64C6}"/>
                </a:ext>
              </a:extLst>
            </p:cNvPr>
            <p:cNvCxnSpPr>
              <a:cxnSpLocks/>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A00D2AA-40EA-4651-92EC-C79B30DD47AD}"/>
                </a:ext>
              </a:extLst>
            </p:cNvPr>
            <p:cNvCxnSpPr>
              <a:cxnSpLocks/>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E843B692-C87E-4B45-A432-BCCBB7FECC10}"/>
              </a:ext>
            </a:extLst>
          </p:cNvPr>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2</a:t>
            </a:r>
            <a:endParaRPr lang="zh-CN" altLang="en-US" sz="3600" spc="300" dirty="0"/>
          </a:p>
        </p:txBody>
      </p:sp>
    </p:spTree>
    <p:extLst>
      <p:ext uri="{BB962C8B-B14F-4D97-AF65-F5344CB8AC3E}">
        <p14:creationId xmlns:p14="http://schemas.microsoft.com/office/powerpoint/2010/main" val="277007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a:extLst>
              <a:ext uri="{FF2B5EF4-FFF2-40B4-BE49-F238E27FC236}">
                <a16:creationId xmlns:a16="http://schemas.microsoft.com/office/drawing/2014/main" id="{0A339514-B9A4-4B5F-90EC-986ED6037DE2}"/>
              </a:ext>
            </a:extLst>
          </p:cNvPr>
          <p:cNvSpPr txBox="1"/>
          <p:nvPr/>
        </p:nvSpPr>
        <p:spPr>
          <a:xfrm>
            <a:off x="757035" y="1152568"/>
            <a:ext cx="4895208" cy="4278094"/>
          </a:xfrm>
          <a:prstGeom prst="rect">
            <a:avLst/>
          </a:prstGeom>
          <a:noFill/>
        </p:spPr>
        <p:txBody>
          <a:bodyPr wrap="square" rtlCol="0">
            <a:spAutoFit/>
          </a:bodyPr>
          <a:lstStyle/>
          <a:p>
            <a:r>
              <a:rPr lang="zh-CN" altLang="en-US" sz="4000" b="1" dirty="0">
                <a:solidFill>
                  <a:srgbClr val="004EA2"/>
                </a:solidFill>
                <a:latin typeface="微软雅黑" panose="020B0503020204020204" pitchFamily="34" charset="-122"/>
                <a:ea typeface="微软雅黑" panose="020B0503020204020204" pitchFamily="34" charset="-122"/>
              </a:rPr>
              <a:t>智能合约：</a:t>
            </a:r>
            <a:endParaRPr lang="en-US" altLang="zh-CN" sz="4000" b="1" dirty="0">
              <a:solidFill>
                <a:srgbClr val="004EA2"/>
              </a:solidFill>
              <a:latin typeface="微软雅黑" panose="020B0503020204020204" pitchFamily="34" charset="-122"/>
              <a:ea typeface="微软雅黑" panose="020B0503020204020204" pitchFamily="34" charset="-122"/>
            </a:endParaRPr>
          </a:p>
          <a:p>
            <a:endParaRPr lang="en-US" altLang="zh-CN" sz="4000" b="1" dirty="0">
              <a:solidFill>
                <a:srgbClr val="004EA2"/>
              </a:solidFill>
              <a:latin typeface="微软雅黑" panose="020B0503020204020204" pitchFamily="34" charset="-122"/>
              <a:ea typeface="微软雅黑" panose="020B0503020204020204" pitchFamily="34" charset="-122"/>
            </a:endParaRPr>
          </a:p>
          <a:p>
            <a:r>
              <a:rPr lang="zh-CN" altLang="en-US" sz="3200" dirty="0">
                <a:solidFill>
                  <a:srgbClr val="004EA2"/>
                </a:solidFill>
                <a:latin typeface="微软雅黑" panose="020B0503020204020204" pitchFamily="34" charset="-122"/>
                <a:ea typeface="微软雅黑" panose="020B0503020204020204" pitchFamily="34" charset="-122"/>
              </a:rPr>
              <a:t>以太坊是一个开源的有智能合约功能的公共区块链平台，通过其专用加密货币以太币提供去中心化的以太虚拟机来处理点对点合约。</a:t>
            </a:r>
            <a:endParaRPr lang="en-US" altLang="zh-CN" sz="3200" dirty="0">
              <a:solidFill>
                <a:srgbClr val="004EA2"/>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8F50DEA-F4DA-4720-A8C1-4056733DF9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2243" y="2227394"/>
            <a:ext cx="5851303" cy="3203268"/>
          </a:xfrm>
          <a:prstGeom prst="rect">
            <a:avLst/>
          </a:prstGeom>
        </p:spPr>
      </p:pic>
    </p:spTree>
    <p:extLst>
      <p:ext uri="{BB962C8B-B14F-4D97-AF65-F5344CB8AC3E}">
        <p14:creationId xmlns:p14="http://schemas.microsoft.com/office/powerpoint/2010/main" val="105617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a:extLst>
              <a:ext uri="{FF2B5EF4-FFF2-40B4-BE49-F238E27FC236}">
                <a16:creationId xmlns:a16="http://schemas.microsoft.com/office/drawing/2014/main" id="{0A339514-B9A4-4B5F-90EC-986ED6037DE2}"/>
              </a:ext>
            </a:extLst>
          </p:cNvPr>
          <p:cNvSpPr txBox="1"/>
          <p:nvPr/>
        </p:nvSpPr>
        <p:spPr>
          <a:xfrm>
            <a:off x="908289" y="954410"/>
            <a:ext cx="10056108" cy="2739211"/>
          </a:xfrm>
          <a:prstGeom prst="rect">
            <a:avLst/>
          </a:prstGeom>
          <a:noFill/>
        </p:spPr>
        <p:txBody>
          <a:bodyPr wrap="square" rtlCol="0">
            <a:spAutoFit/>
          </a:bodyPr>
          <a:lstStyle/>
          <a:p>
            <a:r>
              <a:rPr lang="en-US" altLang="zh-CN" sz="2800" b="1" dirty="0" err="1">
                <a:solidFill>
                  <a:srgbClr val="004EA2"/>
                </a:solidFill>
                <a:latin typeface="微软雅黑" panose="020B0503020204020204" pitchFamily="34" charset="-122"/>
                <a:ea typeface="微软雅黑" panose="020B0503020204020204" pitchFamily="34" charset="-122"/>
              </a:rPr>
              <a:t>pbft</a:t>
            </a:r>
            <a:r>
              <a:rPr lang="zh-CN" altLang="en-US" sz="2800" b="1" dirty="0">
                <a:solidFill>
                  <a:srgbClr val="004EA2"/>
                </a:solidFill>
                <a:latin typeface="微软雅黑" panose="020B0503020204020204" pitchFamily="34" charset="-122"/>
                <a:ea typeface="微软雅黑" panose="020B0503020204020204" pitchFamily="34" charset="-122"/>
              </a:rPr>
              <a:t>拜占庭容错算法</a:t>
            </a:r>
            <a:endParaRPr lang="en-US" altLang="zh-CN" sz="2800" b="1" dirty="0">
              <a:solidFill>
                <a:srgbClr val="004EA2"/>
              </a:solidFill>
              <a:latin typeface="微软雅黑" panose="020B0503020204020204" pitchFamily="34" charset="-122"/>
              <a:ea typeface="微软雅黑" panose="020B0503020204020204" pitchFamily="34" charset="-122"/>
            </a:endParaRPr>
          </a:p>
          <a:p>
            <a:r>
              <a:rPr lang="zh-CN" altLang="en-US" dirty="0">
                <a:solidFill>
                  <a:srgbClr val="004EA2"/>
                </a:solidFill>
                <a:latin typeface="微软雅黑" panose="020B0503020204020204" pitchFamily="34" charset="-122"/>
                <a:ea typeface="微软雅黑" panose="020B0503020204020204" pitchFamily="34" charset="-122"/>
              </a:rPr>
              <a:t>假设节点总数为</a:t>
            </a:r>
            <a:r>
              <a:rPr lang="en-US" altLang="zh-CN" dirty="0">
                <a:solidFill>
                  <a:srgbClr val="004EA2"/>
                </a:solidFill>
                <a:latin typeface="微软雅黑" panose="020B0503020204020204" pitchFamily="34" charset="-122"/>
                <a:ea typeface="微软雅黑" panose="020B0503020204020204" pitchFamily="34" charset="-122"/>
              </a:rPr>
              <a:t>3f+1</a:t>
            </a:r>
            <a:r>
              <a:rPr lang="zh-CN" altLang="en-US" dirty="0">
                <a:solidFill>
                  <a:srgbClr val="004EA2"/>
                </a:solidFill>
                <a:latin typeface="微软雅黑" panose="020B0503020204020204" pitchFamily="34" charset="-122"/>
                <a:ea typeface="微软雅黑" panose="020B0503020204020204" pitchFamily="34" charset="-122"/>
              </a:rPr>
              <a:t>，</a:t>
            </a:r>
            <a:r>
              <a:rPr lang="en-US" altLang="zh-CN" dirty="0">
                <a:solidFill>
                  <a:srgbClr val="004EA2"/>
                </a:solidFill>
                <a:latin typeface="微软雅黑" panose="020B0503020204020204" pitchFamily="34" charset="-122"/>
                <a:ea typeface="微软雅黑" panose="020B0503020204020204" pitchFamily="34" charset="-122"/>
              </a:rPr>
              <a:t>f</a:t>
            </a:r>
            <a:r>
              <a:rPr lang="zh-CN" altLang="en-US" dirty="0">
                <a:solidFill>
                  <a:srgbClr val="004EA2"/>
                </a:solidFill>
                <a:latin typeface="微软雅黑" panose="020B0503020204020204" pitchFamily="34" charset="-122"/>
                <a:ea typeface="微软雅黑" panose="020B0503020204020204" pitchFamily="34" charset="-122"/>
              </a:rPr>
              <a:t>为拜赞庭错误节点，如下图表示了</a:t>
            </a:r>
            <a:r>
              <a:rPr lang="en-US" altLang="zh-CN" dirty="0">
                <a:solidFill>
                  <a:srgbClr val="004EA2"/>
                </a:solidFill>
                <a:latin typeface="微软雅黑" panose="020B0503020204020204" pitchFamily="34" charset="-122"/>
                <a:ea typeface="微软雅黑" panose="020B0503020204020204" pitchFamily="34" charset="-122"/>
              </a:rPr>
              <a:t>4</a:t>
            </a:r>
            <a:r>
              <a:rPr lang="zh-CN" altLang="en-US" dirty="0">
                <a:solidFill>
                  <a:srgbClr val="004EA2"/>
                </a:solidFill>
                <a:latin typeface="微软雅黑" panose="020B0503020204020204" pitchFamily="34" charset="-122"/>
                <a:ea typeface="微软雅黑" panose="020B0503020204020204" pitchFamily="34" charset="-122"/>
              </a:rPr>
              <a:t>个节点，</a:t>
            </a:r>
            <a:r>
              <a:rPr lang="en-US" altLang="zh-CN" dirty="0">
                <a:solidFill>
                  <a:srgbClr val="004EA2"/>
                </a:solidFill>
                <a:latin typeface="微软雅黑" panose="020B0503020204020204" pitchFamily="34" charset="-122"/>
                <a:ea typeface="微软雅黑" panose="020B0503020204020204" pitchFamily="34" charset="-122"/>
              </a:rPr>
              <a:t>0</a:t>
            </a:r>
            <a:r>
              <a:rPr lang="zh-CN" altLang="en-US" dirty="0">
                <a:solidFill>
                  <a:srgbClr val="004EA2"/>
                </a:solidFill>
                <a:latin typeface="微软雅黑" panose="020B0503020204020204" pitchFamily="34" charset="-122"/>
                <a:ea typeface="微软雅黑" panose="020B0503020204020204" pitchFamily="34" charset="-122"/>
              </a:rPr>
              <a:t>为</a:t>
            </a:r>
            <a:r>
              <a:rPr lang="en-US" altLang="zh-CN" dirty="0">
                <a:solidFill>
                  <a:srgbClr val="004EA2"/>
                </a:solidFill>
                <a:latin typeface="微软雅黑" panose="020B0503020204020204" pitchFamily="34" charset="-122"/>
                <a:ea typeface="微软雅黑" panose="020B0503020204020204" pitchFamily="34" charset="-122"/>
              </a:rPr>
              <a:t>leader</a:t>
            </a:r>
            <a:r>
              <a:rPr lang="zh-CN" altLang="en-US" dirty="0">
                <a:solidFill>
                  <a:srgbClr val="004EA2"/>
                </a:solidFill>
                <a:latin typeface="微软雅黑" panose="020B0503020204020204" pitchFamily="34" charset="-122"/>
                <a:ea typeface="微软雅黑" panose="020B0503020204020204" pitchFamily="34" charset="-122"/>
              </a:rPr>
              <a:t>，同时节点</a:t>
            </a:r>
            <a:r>
              <a:rPr lang="en-US" altLang="zh-CN" dirty="0">
                <a:solidFill>
                  <a:srgbClr val="004EA2"/>
                </a:solidFill>
                <a:latin typeface="微软雅黑" panose="020B0503020204020204" pitchFamily="34" charset="-122"/>
                <a:ea typeface="微软雅黑" panose="020B0503020204020204" pitchFamily="34" charset="-122"/>
              </a:rPr>
              <a:t>3</a:t>
            </a:r>
            <a:r>
              <a:rPr lang="zh-CN" altLang="en-US" dirty="0">
                <a:solidFill>
                  <a:srgbClr val="004EA2"/>
                </a:solidFill>
                <a:latin typeface="微软雅黑" panose="020B0503020204020204" pitchFamily="34" charset="-122"/>
                <a:ea typeface="微软雅黑" panose="020B0503020204020204" pitchFamily="34" charset="-122"/>
              </a:rPr>
              <a:t>为错误节点，该节点不响应和发出任何消息。</a:t>
            </a:r>
          </a:p>
          <a:p>
            <a:r>
              <a:rPr lang="en-US" altLang="zh-CN" dirty="0">
                <a:solidFill>
                  <a:srgbClr val="004EA2"/>
                </a:solidFill>
                <a:latin typeface="微软雅黑" panose="020B0503020204020204" pitchFamily="34" charset="-122"/>
                <a:ea typeface="微软雅黑" panose="020B0503020204020204" pitchFamily="34" charset="-122"/>
              </a:rPr>
              <a:t>1</a:t>
            </a:r>
            <a:r>
              <a:rPr lang="zh-CN" altLang="en-US" dirty="0">
                <a:solidFill>
                  <a:srgbClr val="004EA2"/>
                </a:solidFill>
                <a:latin typeface="微软雅黑" panose="020B0503020204020204" pitchFamily="34" charset="-122"/>
                <a:ea typeface="微软雅黑" panose="020B0503020204020204" pitchFamily="34" charset="-122"/>
              </a:rPr>
              <a:t>、当节点发现</a:t>
            </a:r>
            <a:r>
              <a:rPr lang="en-US" altLang="zh-CN" dirty="0">
                <a:solidFill>
                  <a:srgbClr val="004EA2"/>
                </a:solidFill>
                <a:latin typeface="微软雅黑" panose="020B0503020204020204" pitchFamily="34" charset="-122"/>
                <a:ea typeface="微软雅黑" panose="020B0503020204020204" pitchFamily="34" charset="-122"/>
              </a:rPr>
              <a:t>leader</a:t>
            </a:r>
            <a:r>
              <a:rPr lang="zh-CN" altLang="en-US" dirty="0">
                <a:solidFill>
                  <a:srgbClr val="004EA2"/>
                </a:solidFill>
                <a:latin typeface="微软雅黑" panose="020B0503020204020204" pitchFamily="34" charset="-122"/>
                <a:ea typeface="微软雅黑" panose="020B0503020204020204" pitchFamily="34" charset="-122"/>
              </a:rPr>
              <a:t>作恶时，通过算法选举其他的副本阶段为</a:t>
            </a:r>
            <a:r>
              <a:rPr lang="en-US" altLang="zh-CN" dirty="0">
                <a:solidFill>
                  <a:srgbClr val="004EA2"/>
                </a:solidFill>
                <a:latin typeface="微软雅黑" panose="020B0503020204020204" pitchFamily="34" charset="-122"/>
                <a:ea typeface="微软雅黑" panose="020B0503020204020204" pitchFamily="34" charset="-122"/>
              </a:rPr>
              <a:t>leader</a:t>
            </a:r>
            <a:r>
              <a:rPr lang="zh-CN" altLang="en-US" dirty="0">
                <a:solidFill>
                  <a:srgbClr val="004EA2"/>
                </a:solidFill>
                <a:latin typeface="微软雅黑" panose="020B0503020204020204" pitchFamily="34" charset="-122"/>
                <a:ea typeface="微软雅黑" panose="020B0503020204020204" pitchFamily="34" charset="-122"/>
              </a:rPr>
              <a:t>。</a:t>
            </a:r>
          </a:p>
          <a:p>
            <a:r>
              <a:rPr lang="en-US" altLang="zh-CN" dirty="0">
                <a:solidFill>
                  <a:srgbClr val="004EA2"/>
                </a:solidFill>
                <a:latin typeface="微软雅黑" panose="020B0503020204020204" pitchFamily="34" charset="-122"/>
                <a:ea typeface="微软雅黑" panose="020B0503020204020204" pitchFamily="34" charset="-122"/>
              </a:rPr>
              <a:t>2</a:t>
            </a:r>
            <a:r>
              <a:rPr lang="zh-CN" altLang="en-US" dirty="0">
                <a:solidFill>
                  <a:srgbClr val="004EA2"/>
                </a:solidFill>
                <a:latin typeface="微软雅黑" panose="020B0503020204020204" pitchFamily="34" charset="-122"/>
                <a:ea typeface="微软雅黑" panose="020B0503020204020204" pitchFamily="34" charset="-122"/>
              </a:rPr>
              <a:t>、</a:t>
            </a:r>
            <a:r>
              <a:rPr lang="en-US" altLang="zh-CN" dirty="0">
                <a:solidFill>
                  <a:srgbClr val="004EA2"/>
                </a:solidFill>
                <a:latin typeface="微软雅黑" panose="020B0503020204020204" pitchFamily="34" charset="-122"/>
                <a:ea typeface="微软雅黑" panose="020B0503020204020204" pitchFamily="34" charset="-122"/>
              </a:rPr>
              <a:t>leader</a:t>
            </a:r>
            <a:r>
              <a:rPr lang="zh-CN" altLang="en-US" dirty="0">
                <a:solidFill>
                  <a:srgbClr val="004EA2"/>
                </a:solidFill>
                <a:latin typeface="微软雅黑" panose="020B0503020204020204" pitchFamily="34" charset="-122"/>
                <a:ea typeface="微软雅黑" panose="020B0503020204020204" pitchFamily="34" charset="-122"/>
              </a:rPr>
              <a:t>通过</a:t>
            </a:r>
            <a:r>
              <a:rPr lang="en-US" altLang="zh-CN" dirty="0">
                <a:solidFill>
                  <a:srgbClr val="004EA2"/>
                </a:solidFill>
                <a:latin typeface="微软雅黑" panose="020B0503020204020204" pitchFamily="34" charset="-122"/>
                <a:ea typeface="微软雅黑" panose="020B0503020204020204" pitchFamily="34" charset="-122"/>
              </a:rPr>
              <a:t>pre-prepare </a:t>
            </a:r>
            <a:r>
              <a:rPr lang="zh-CN" altLang="en-US" dirty="0">
                <a:solidFill>
                  <a:srgbClr val="004EA2"/>
                </a:solidFill>
                <a:latin typeface="微软雅黑" panose="020B0503020204020204" pitchFamily="34" charset="-122"/>
                <a:ea typeface="微软雅黑" panose="020B0503020204020204" pitchFamily="34" charset="-122"/>
              </a:rPr>
              <a:t>消息把它选择的 </a:t>
            </a:r>
            <a:r>
              <a:rPr lang="en-US" altLang="zh-CN" dirty="0">
                <a:solidFill>
                  <a:srgbClr val="004EA2"/>
                </a:solidFill>
                <a:latin typeface="微软雅黑" panose="020B0503020204020204" pitchFamily="34" charset="-122"/>
                <a:ea typeface="微软雅黑" panose="020B0503020204020204" pitchFamily="34" charset="-122"/>
              </a:rPr>
              <a:t>value</a:t>
            </a:r>
            <a:r>
              <a:rPr lang="zh-CN" altLang="en-US" dirty="0">
                <a:solidFill>
                  <a:srgbClr val="004EA2"/>
                </a:solidFill>
                <a:latin typeface="微软雅黑" panose="020B0503020204020204" pitchFamily="34" charset="-122"/>
                <a:ea typeface="微软雅黑" panose="020B0503020204020204" pitchFamily="34" charset="-122"/>
              </a:rPr>
              <a:t>广播给其他副本节点，其他的副本节点如果接受则发送 </a:t>
            </a:r>
            <a:r>
              <a:rPr lang="en-US" altLang="zh-CN" dirty="0">
                <a:solidFill>
                  <a:srgbClr val="004EA2"/>
                </a:solidFill>
                <a:latin typeface="微软雅黑" panose="020B0503020204020204" pitchFamily="34" charset="-122"/>
                <a:ea typeface="微软雅黑" panose="020B0503020204020204" pitchFamily="34" charset="-122"/>
              </a:rPr>
              <a:t>prepare</a:t>
            </a:r>
            <a:r>
              <a:rPr lang="zh-CN" altLang="en-US" dirty="0">
                <a:solidFill>
                  <a:srgbClr val="004EA2"/>
                </a:solidFill>
                <a:latin typeface="微软雅黑" panose="020B0503020204020204" pitchFamily="34" charset="-122"/>
                <a:ea typeface="微软雅黑" panose="020B0503020204020204" pitchFamily="34" charset="-122"/>
              </a:rPr>
              <a:t>，如果失败则不发送。</a:t>
            </a:r>
          </a:p>
          <a:p>
            <a:r>
              <a:rPr lang="en-US" altLang="zh-CN" dirty="0">
                <a:solidFill>
                  <a:srgbClr val="004EA2"/>
                </a:solidFill>
                <a:latin typeface="微软雅黑" panose="020B0503020204020204" pitchFamily="34" charset="-122"/>
                <a:ea typeface="微软雅黑" panose="020B0503020204020204" pitchFamily="34" charset="-122"/>
              </a:rPr>
              <a:t>3</a:t>
            </a:r>
            <a:r>
              <a:rPr lang="zh-CN" altLang="en-US" dirty="0">
                <a:solidFill>
                  <a:srgbClr val="004EA2"/>
                </a:solidFill>
                <a:latin typeface="微软雅黑" panose="020B0503020204020204" pitchFamily="34" charset="-122"/>
                <a:ea typeface="微软雅黑" panose="020B0503020204020204" pitchFamily="34" charset="-122"/>
              </a:rPr>
              <a:t>、一旦</a:t>
            </a:r>
            <a:r>
              <a:rPr lang="en-US" altLang="zh-CN" dirty="0">
                <a:solidFill>
                  <a:srgbClr val="004EA2"/>
                </a:solidFill>
                <a:latin typeface="微软雅黑" panose="020B0503020204020204" pitchFamily="34" charset="-122"/>
                <a:ea typeface="微软雅黑" panose="020B0503020204020204" pitchFamily="34" charset="-122"/>
              </a:rPr>
              <a:t>2f</a:t>
            </a:r>
            <a:r>
              <a:rPr lang="zh-CN" altLang="en-US" dirty="0">
                <a:solidFill>
                  <a:srgbClr val="004EA2"/>
                </a:solidFill>
                <a:latin typeface="微软雅黑" panose="020B0503020204020204" pitchFamily="34" charset="-122"/>
                <a:ea typeface="微软雅黑" panose="020B0503020204020204" pitchFamily="34" charset="-122"/>
              </a:rPr>
              <a:t>个节点接受</a:t>
            </a:r>
            <a:r>
              <a:rPr lang="en-US" altLang="zh-CN" dirty="0">
                <a:solidFill>
                  <a:srgbClr val="004EA2"/>
                </a:solidFill>
                <a:latin typeface="微软雅黑" panose="020B0503020204020204" pitchFamily="34" charset="-122"/>
                <a:ea typeface="微软雅黑" panose="020B0503020204020204" pitchFamily="34" charset="-122"/>
              </a:rPr>
              <a:t>prepare</a:t>
            </a:r>
            <a:r>
              <a:rPr lang="zh-CN" altLang="en-US" dirty="0">
                <a:solidFill>
                  <a:srgbClr val="004EA2"/>
                </a:solidFill>
                <a:latin typeface="微软雅黑" panose="020B0503020204020204" pitchFamily="34" charset="-122"/>
                <a:ea typeface="微软雅黑" panose="020B0503020204020204" pitchFamily="34" charset="-122"/>
              </a:rPr>
              <a:t>消息，则节点发送</a:t>
            </a:r>
            <a:r>
              <a:rPr lang="en-US" altLang="zh-CN" dirty="0">
                <a:solidFill>
                  <a:srgbClr val="004EA2"/>
                </a:solidFill>
                <a:latin typeface="微软雅黑" panose="020B0503020204020204" pitchFamily="34" charset="-122"/>
                <a:ea typeface="微软雅黑" panose="020B0503020204020204" pitchFamily="34" charset="-122"/>
              </a:rPr>
              <a:t>commit</a:t>
            </a:r>
            <a:r>
              <a:rPr lang="zh-CN" altLang="en-US" dirty="0">
                <a:solidFill>
                  <a:srgbClr val="004EA2"/>
                </a:solidFill>
                <a:latin typeface="微软雅黑" panose="020B0503020204020204" pitchFamily="34" charset="-122"/>
                <a:ea typeface="微软雅黑" panose="020B0503020204020204" pitchFamily="34" charset="-122"/>
              </a:rPr>
              <a:t>消息。</a:t>
            </a:r>
          </a:p>
          <a:p>
            <a:r>
              <a:rPr lang="en-US" altLang="zh-CN" dirty="0">
                <a:solidFill>
                  <a:srgbClr val="004EA2"/>
                </a:solidFill>
                <a:latin typeface="微软雅黑" panose="020B0503020204020204" pitchFamily="34" charset="-122"/>
                <a:ea typeface="微软雅黑" panose="020B0503020204020204" pitchFamily="34" charset="-122"/>
              </a:rPr>
              <a:t>4</a:t>
            </a:r>
            <a:r>
              <a:rPr lang="zh-CN" altLang="en-US" dirty="0">
                <a:solidFill>
                  <a:srgbClr val="004EA2"/>
                </a:solidFill>
                <a:latin typeface="微软雅黑" panose="020B0503020204020204" pitchFamily="34" charset="-122"/>
                <a:ea typeface="微软雅黑" panose="020B0503020204020204" pitchFamily="34" charset="-122"/>
              </a:rPr>
              <a:t>、当</a:t>
            </a:r>
            <a:r>
              <a:rPr lang="en-US" altLang="zh-CN" dirty="0">
                <a:solidFill>
                  <a:srgbClr val="004EA2"/>
                </a:solidFill>
                <a:latin typeface="微软雅黑" panose="020B0503020204020204" pitchFamily="34" charset="-122"/>
                <a:ea typeface="微软雅黑" panose="020B0503020204020204" pitchFamily="34" charset="-122"/>
              </a:rPr>
              <a:t>2f+1</a:t>
            </a:r>
            <a:r>
              <a:rPr lang="zh-CN" altLang="en-US" dirty="0">
                <a:solidFill>
                  <a:srgbClr val="004EA2"/>
                </a:solidFill>
                <a:latin typeface="微软雅黑" panose="020B0503020204020204" pitchFamily="34" charset="-122"/>
                <a:ea typeface="微软雅黑" panose="020B0503020204020204" pitchFamily="34" charset="-122"/>
              </a:rPr>
              <a:t>个节点接受</a:t>
            </a:r>
            <a:r>
              <a:rPr lang="en-US" altLang="zh-CN" dirty="0">
                <a:solidFill>
                  <a:srgbClr val="004EA2"/>
                </a:solidFill>
                <a:latin typeface="微软雅黑" panose="020B0503020204020204" pitchFamily="34" charset="-122"/>
                <a:ea typeface="微软雅黑" panose="020B0503020204020204" pitchFamily="34" charset="-122"/>
              </a:rPr>
              <a:t>commit</a:t>
            </a:r>
            <a:r>
              <a:rPr lang="zh-CN" altLang="en-US" dirty="0">
                <a:solidFill>
                  <a:srgbClr val="004EA2"/>
                </a:solidFill>
                <a:latin typeface="微软雅黑" panose="020B0503020204020204" pitchFamily="34" charset="-122"/>
                <a:ea typeface="微软雅黑" panose="020B0503020204020204" pitchFamily="34" charset="-122"/>
              </a:rPr>
              <a:t>消息后，代表该</a:t>
            </a:r>
            <a:r>
              <a:rPr lang="en-US" altLang="zh-CN" dirty="0">
                <a:solidFill>
                  <a:srgbClr val="004EA2"/>
                </a:solidFill>
                <a:latin typeface="微软雅黑" panose="020B0503020204020204" pitchFamily="34" charset="-122"/>
                <a:ea typeface="微软雅黑" panose="020B0503020204020204" pitchFamily="34" charset="-122"/>
              </a:rPr>
              <a:t>value</a:t>
            </a:r>
            <a:r>
              <a:rPr lang="zh-CN" altLang="en-US" dirty="0">
                <a:solidFill>
                  <a:srgbClr val="004EA2"/>
                </a:solidFill>
                <a:latin typeface="微软雅黑" panose="020B0503020204020204" pitchFamily="34" charset="-122"/>
                <a:ea typeface="微软雅黑" panose="020B0503020204020204" pitchFamily="34" charset="-122"/>
              </a:rPr>
              <a:t>值被确定</a:t>
            </a:r>
          </a:p>
          <a:p>
            <a:r>
              <a:rPr lang="zh-CN" altLang="en-US" dirty="0">
                <a:solidFill>
                  <a:srgbClr val="004EA2"/>
                </a:solidFill>
                <a:latin typeface="微软雅黑" panose="020B0503020204020204" pitchFamily="34" charset="-122"/>
                <a:ea typeface="微软雅黑" panose="020B0503020204020204" pitchFamily="34" charset="-122"/>
              </a:rPr>
              <a:t>最终节点状态达到</a:t>
            </a:r>
            <a:r>
              <a:rPr lang="en-US" altLang="zh-CN" dirty="0" err="1">
                <a:solidFill>
                  <a:srgbClr val="004EA2"/>
                </a:solidFill>
                <a:latin typeface="微软雅黑" panose="020B0503020204020204" pitchFamily="34" charset="-122"/>
                <a:ea typeface="微软雅黑" panose="020B0503020204020204" pitchFamily="34" charset="-122"/>
              </a:rPr>
              <a:t>commited</a:t>
            </a:r>
            <a:r>
              <a:rPr lang="zh-CN" altLang="en-US" dirty="0">
                <a:solidFill>
                  <a:srgbClr val="004EA2"/>
                </a:solidFill>
                <a:latin typeface="微软雅黑" panose="020B0503020204020204" pitchFamily="34" charset="-122"/>
                <a:ea typeface="微软雅黑" panose="020B0503020204020204" pitchFamily="34" charset="-122"/>
              </a:rPr>
              <a:t>时，表示该轮共识成功达成。</a:t>
            </a:r>
          </a:p>
        </p:txBody>
      </p:sp>
      <p:pic>
        <p:nvPicPr>
          <p:cNvPr id="3" name="图片 2">
            <a:extLst>
              <a:ext uri="{FF2B5EF4-FFF2-40B4-BE49-F238E27FC236}">
                <a16:creationId xmlns:a16="http://schemas.microsoft.com/office/drawing/2014/main" id="{E2BC0CC9-EC4B-4F89-945A-7A93CB8A5FCB}"/>
              </a:ext>
            </a:extLst>
          </p:cNvPr>
          <p:cNvPicPr>
            <a:picLocks noChangeAspect="1"/>
          </p:cNvPicPr>
          <p:nvPr/>
        </p:nvPicPr>
        <p:blipFill>
          <a:blip r:embed="rId7"/>
          <a:stretch>
            <a:fillRect/>
          </a:stretch>
        </p:blipFill>
        <p:spPr>
          <a:xfrm>
            <a:off x="2526393" y="3969211"/>
            <a:ext cx="6819900" cy="2657475"/>
          </a:xfrm>
          <a:prstGeom prst="rect">
            <a:avLst/>
          </a:prstGeom>
        </p:spPr>
      </p:pic>
    </p:spTree>
    <p:extLst>
      <p:ext uri="{BB962C8B-B14F-4D97-AF65-F5344CB8AC3E}">
        <p14:creationId xmlns:p14="http://schemas.microsoft.com/office/powerpoint/2010/main" val="9517759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a:extLst>
              <a:ext uri="{FF2B5EF4-FFF2-40B4-BE49-F238E27FC236}">
                <a16:creationId xmlns:a16="http://schemas.microsoft.com/office/drawing/2014/main" id="{FC63D68C-297A-4AEB-B2A3-56E4F74B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文本框 6">
            <a:extLst>
              <a:ext uri="{FF2B5EF4-FFF2-40B4-BE49-F238E27FC236}">
                <a16:creationId xmlns:a16="http://schemas.microsoft.com/office/drawing/2014/main" id="{7888C4ED-F6E4-4379-BD23-7CF5572D5779}"/>
              </a:ext>
            </a:extLst>
          </p:cNvPr>
          <p:cNvSpPr txBox="1"/>
          <p:nvPr/>
        </p:nvSpPr>
        <p:spPr>
          <a:xfrm>
            <a:off x="922709" y="1828789"/>
            <a:ext cx="10602486" cy="4893647"/>
          </a:xfrm>
          <a:prstGeom prst="rect">
            <a:avLst/>
          </a:prstGeom>
          <a:noFill/>
        </p:spPr>
        <p:txBody>
          <a:bodyPr wrap="square" rtlCol="0">
            <a:spAutoFit/>
          </a:bodyPr>
          <a:lstStyle/>
          <a:p>
            <a:r>
              <a:rPr lang="zh-CN" altLang="en-US" sz="2400" dirty="0">
                <a:solidFill>
                  <a:srgbClr val="004EA2"/>
                </a:solidFill>
                <a:latin typeface="微软雅黑" panose="020B0503020204020204" pitchFamily="34" charset="-122"/>
                <a:ea typeface="微软雅黑" panose="020B0503020204020204" pitchFamily="34" charset="-122"/>
              </a:rPr>
              <a:t>给定数据库</a:t>
            </a:r>
            <a:r>
              <a:rPr lang="en-US" altLang="zh-CN" sz="2400" dirty="0">
                <a:solidFill>
                  <a:srgbClr val="004EA2"/>
                </a:solidFill>
                <a:latin typeface="微软雅黑" panose="020B0503020204020204" pitchFamily="34" charset="-122"/>
                <a:ea typeface="微软雅黑" panose="020B0503020204020204" pitchFamily="34" charset="-122"/>
              </a:rPr>
              <a:t>D</a:t>
            </a:r>
            <a:r>
              <a:rPr lang="zh-CN" altLang="en-US" sz="2400" dirty="0">
                <a:solidFill>
                  <a:srgbClr val="004EA2"/>
                </a:solidFill>
                <a:latin typeface="微软雅黑" panose="020B0503020204020204" pitchFamily="34" charset="-122"/>
                <a:ea typeface="微软雅黑" panose="020B0503020204020204" pitchFamily="34" charset="-122"/>
              </a:rPr>
              <a:t>，在一类查询</a:t>
            </a:r>
            <a:r>
              <a:rPr lang="en-US" altLang="zh-CN" sz="2400" dirty="0">
                <a:solidFill>
                  <a:srgbClr val="004EA2"/>
                </a:solidFill>
                <a:latin typeface="微软雅黑" panose="020B0503020204020204" pitchFamily="34" charset="-122"/>
                <a:ea typeface="微软雅黑" panose="020B0503020204020204" pitchFamily="34" charset="-122"/>
              </a:rPr>
              <a:t>Q</a:t>
            </a:r>
            <a:r>
              <a:rPr lang="zh-CN" altLang="en-US" sz="2400" dirty="0">
                <a:solidFill>
                  <a:srgbClr val="004EA2"/>
                </a:solidFill>
                <a:latin typeface="微软雅黑" panose="020B0503020204020204" pitchFamily="34" charset="-122"/>
                <a:ea typeface="微软雅黑" panose="020B0503020204020204" pitchFamily="34" charset="-122"/>
              </a:rPr>
              <a:t>上定义</a:t>
            </a:r>
            <a:r>
              <a:rPr lang="en-US" altLang="zh-CN" sz="2400" dirty="0">
                <a:solidFill>
                  <a:srgbClr val="004EA2"/>
                </a:solidFill>
                <a:latin typeface="微软雅黑" panose="020B0503020204020204" pitchFamily="34" charset="-122"/>
                <a:ea typeface="微软雅黑" panose="020B0503020204020204" pitchFamily="34" charset="-122"/>
              </a:rPr>
              <a:t>ADS</a:t>
            </a:r>
            <a:r>
              <a:rPr lang="zh-CN" altLang="en-US" sz="2400" dirty="0">
                <a:solidFill>
                  <a:srgbClr val="004EA2"/>
                </a:solidFill>
                <a:latin typeface="微软雅黑" panose="020B0503020204020204" pitchFamily="34" charset="-122"/>
                <a:ea typeface="微软雅黑" panose="020B0503020204020204" pitchFamily="34" charset="-122"/>
              </a:rPr>
              <a:t>，并在其支持的</a:t>
            </a:r>
            <a:r>
              <a:rPr lang="en-US" altLang="zh-CN" sz="2400" dirty="0">
                <a:solidFill>
                  <a:srgbClr val="004EA2"/>
                </a:solidFill>
                <a:latin typeface="微软雅黑" panose="020B0503020204020204" pitchFamily="34" charset="-122"/>
                <a:ea typeface="微软雅黑" panose="020B0503020204020204" pitchFamily="34" charset="-122"/>
              </a:rPr>
              <a:t>D</a:t>
            </a:r>
            <a:r>
              <a:rPr lang="zh-CN" altLang="en-US" sz="2400" dirty="0">
                <a:solidFill>
                  <a:srgbClr val="004EA2"/>
                </a:solidFill>
                <a:latin typeface="微软雅黑" panose="020B0503020204020204" pitchFamily="34" charset="-122"/>
                <a:ea typeface="微软雅黑" panose="020B0503020204020204" pitchFamily="34" charset="-122"/>
              </a:rPr>
              <a:t>上更新</a:t>
            </a:r>
            <a:r>
              <a:rPr lang="en-US" altLang="zh-CN" sz="2400" dirty="0">
                <a:solidFill>
                  <a:srgbClr val="004EA2"/>
                </a:solidFill>
                <a:latin typeface="微软雅黑" panose="020B0503020204020204" pitchFamily="34" charset="-122"/>
                <a:ea typeface="微软雅黑" panose="020B0503020204020204" pitchFamily="34" charset="-122"/>
              </a:rPr>
              <a:t>U</a:t>
            </a:r>
            <a:r>
              <a:rPr lang="zh-CN" altLang="en-US" sz="2400" dirty="0">
                <a:solidFill>
                  <a:srgbClr val="004EA2"/>
                </a:solidFill>
                <a:latin typeface="微软雅黑" panose="020B0503020204020204" pitchFamily="34" charset="-122"/>
                <a:ea typeface="微软雅黑" panose="020B0503020204020204" pitchFamily="34" charset="-122"/>
              </a:rPr>
              <a:t>。</a:t>
            </a:r>
            <a:endParaRPr lang="en-US" altLang="zh-CN" sz="2400" dirty="0">
              <a:solidFill>
                <a:srgbClr val="004EA2"/>
              </a:solidFill>
              <a:latin typeface="微软雅黑" panose="020B0503020204020204" pitchFamily="34" charset="-122"/>
              <a:ea typeface="微软雅黑" panose="020B0503020204020204" pitchFamily="34" charset="-122"/>
            </a:endParaRPr>
          </a:p>
          <a:p>
            <a:endParaRPr lang="en-US" altLang="zh-CN" sz="2400" dirty="0">
              <a:solidFill>
                <a:srgbClr val="004EA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004EA2"/>
                </a:solidFill>
                <a:latin typeface="微软雅黑" panose="020B0503020204020204" pitchFamily="34" charset="-122"/>
                <a:ea typeface="微软雅黑" panose="020B0503020204020204" pitchFamily="34" charset="-122"/>
              </a:rPr>
              <a:t>函数</a:t>
            </a:r>
            <a:r>
              <a:rPr lang="en-US" altLang="zh-CN" sz="2400" dirty="0">
                <a:solidFill>
                  <a:srgbClr val="004EA2"/>
                </a:solidFill>
                <a:latin typeface="微软雅黑" panose="020B0503020204020204" pitchFamily="34" charset="-122"/>
                <a:ea typeface="微软雅黑" panose="020B0503020204020204" pitchFamily="34" charset="-122"/>
              </a:rPr>
              <a:t>Sum</a:t>
            </a:r>
            <a:r>
              <a:rPr lang="zh-CN" altLang="en-US" sz="2400" dirty="0">
                <a:solidFill>
                  <a:srgbClr val="004EA2"/>
                </a:solidFill>
                <a:latin typeface="微软雅黑" panose="020B0503020204020204" pitchFamily="34" charset="-122"/>
                <a:ea typeface="微软雅黑" panose="020B0503020204020204" pitchFamily="34" charset="-122"/>
              </a:rPr>
              <a:t>将数据</a:t>
            </a:r>
            <a:r>
              <a:rPr lang="en-US" altLang="zh-CN" sz="2400" dirty="0">
                <a:solidFill>
                  <a:srgbClr val="004EA2"/>
                </a:solidFill>
                <a:latin typeface="微软雅黑" panose="020B0503020204020204" pitchFamily="34" charset="-122"/>
                <a:ea typeface="微软雅黑" panose="020B0503020204020204" pitchFamily="34" charset="-122"/>
              </a:rPr>
              <a:t>D</a:t>
            </a:r>
            <a:r>
              <a:rPr lang="zh-CN" altLang="en-US" sz="2400" dirty="0">
                <a:solidFill>
                  <a:srgbClr val="004EA2"/>
                </a:solidFill>
                <a:latin typeface="微软雅黑" panose="020B0503020204020204" pitchFamily="34" charset="-122"/>
                <a:ea typeface="微软雅黑" panose="020B0503020204020204" pitchFamily="34" charset="-122"/>
              </a:rPr>
              <a:t>作为输入，输出摘要</a:t>
            </a:r>
            <a:r>
              <a:rPr lang="en-US" altLang="zh-CN" sz="2400" dirty="0">
                <a:solidFill>
                  <a:srgbClr val="004EA2"/>
                </a:solidFill>
                <a:latin typeface="微软雅黑" panose="020B0503020204020204" pitchFamily="34" charset="-122"/>
                <a:ea typeface="微软雅黑" panose="020B0503020204020204" pitchFamily="34" charset="-122"/>
              </a:rPr>
              <a:t>δ</a:t>
            </a:r>
            <a:r>
              <a:rPr lang="zh-CN" altLang="en-US" sz="2400" dirty="0">
                <a:solidFill>
                  <a:srgbClr val="004EA2"/>
                </a:solidFill>
                <a:latin typeface="微软雅黑" panose="020B0503020204020204" pitchFamily="34" charset="-122"/>
                <a:ea typeface="微软雅黑" panose="020B0503020204020204" pitchFamily="34" charset="-122"/>
              </a:rPr>
              <a:t>。</a:t>
            </a:r>
          </a:p>
          <a:p>
            <a:pPr marL="342900" indent="-342900">
              <a:buFont typeface="Arial" panose="020B0604020202020204" pitchFamily="34" charset="0"/>
              <a:buChar char="•"/>
            </a:pPr>
            <a:r>
              <a:rPr lang="zh-CN" altLang="en-US" sz="2400" dirty="0">
                <a:solidFill>
                  <a:srgbClr val="004EA2"/>
                </a:solidFill>
                <a:latin typeface="微软雅黑" panose="020B0503020204020204" pitchFamily="34" charset="-122"/>
                <a:ea typeface="微软雅黑" panose="020B0503020204020204" pitchFamily="34" charset="-122"/>
              </a:rPr>
              <a:t>函数</a:t>
            </a:r>
            <a:r>
              <a:rPr lang="en-US" altLang="zh-CN" sz="2400" dirty="0" err="1">
                <a:solidFill>
                  <a:srgbClr val="004EA2"/>
                </a:solidFill>
                <a:latin typeface="微软雅黑" panose="020B0503020204020204" pitchFamily="34" charset="-122"/>
                <a:ea typeface="微软雅黑" panose="020B0503020204020204" pitchFamily="34" charset="-122"/>
              </a:rPr>
              <a:t>qry</a:t>
            </a:r>
            <a:r>
              <a:rPr lang="zh-CN" altLang="en-US" sz="2400" dirty="0">
                <a:solidFill>
                  <a:srgbClr val="004EA2"/>
                </a:solidFill>
                <a:latin typeface="微软雅黑" panose="020B0503020204020204" pitchFamily="34" charset="-122"/>
                <a:ea typeface="微软雅黑" panose="020B0503020204020204" pitchFamily="34" charset="-122"/>
              </a:rPr>
              <a:t>接受数据</a:t>
            </a:r>
            <a:r>
              <a:rPr lang="en-US" altLang="zh-CN" sz="2400" dirty="0">
                <a:solidFill>
                  <a:srgbClr val="004EA2"/>
                </a:solidFill>
                <a:latin typeface="微软雅黑" panose="020B0503020204020204" pitchFamily="34" charset="-122"/>
                <a:ea typeface="微软雅黑" panose="020B0503020204020204" pitchFamily="34" charset="-122"/>
              </a:rPr>
              <a:t>D</a:t>
            </a:r>
            <a:r>
              <a:rPr lang="zh-CN" altLang="en-US" sz="2400" dirty="0">
                <a:solidFill>
                  <a:srgbClr val="004EA2"/>
                </a:solidFill>
                <a:latin typeface="微软雅黑" panose="020B0503020204020204" pitchFamily="34" charset="-122"/>
                <a:ea typeface="微软雅黑" panose="020B0503020204020204" pitchFamily="34" charset="-122"/>
              </a:rPr>
              <a:t>和查询∈</a:t>
            </a:r>
            <a:r>
              <a:rPr lang="en-US" altLang="zh-CN" sz="2400" dirty="0">
                <a:solidFill>
                  <a:srgbClr val="004EA2"/>
                </a:solidFill>
                <a:latin typeface="微软雅黑" panose="020B0503020204020204" pitchFamily="34" charset="-122"/>
                <a:ea typeface="微软雅黑" panose="020B0503020204020204" pitchFamily="34" charset="-122"/>
              </a:rPr>
              <a:t>Q</a:t>
            </a:r>
            <a:r>
              <a:rPr lang="zh-CN" altLang="en-US" sz="2400" dirty="0">
                <a:solidFill>
                  <a:srgbClr val="004EA2"/>
                </a:solidFill>
                <a:latin typeface="微软雅黑" panose="020B0503020204020204" pitchFamily="34" charset="-122"/>
                <a:ea typeface="微软雅黑" panose="020B0503020204020204" pitchFamily="34" charset="-122"/>
              </a:rPr>
              <a:t>作为输入，返回带有证明</a:t>
            </a:r>
            <a:r>
              <a:rPr lang="en-US" altLang="zh-CN" sz="2400" dirty="0">
                <a:solidFill>
                  <a:srgbClr val="004EA2"/>
                </a:solidFill>
                <a:latin typeface="微软雅黑" panose="020B0503020204020204" pitchFamily="34" charset="-122"/>
                <a:ea typeface="微软雅黑" panose="020B0503020204020204" pitchFamily="34" charset="-122"/>
              </a:rPr>
              <a:t>π</a:t>
            </a:r>
            <a:r>
              <a:rPr lang="zh-CN" altLang="en-US" sz="2400" dirty="0">
                <a:solidFill>
                  <a:srgbClr val="004EA2"/>
                </a:solidFill>
                <a:latin typeface="微软雅黑" panose="020B0503020204020204" pitchFamily="34" charset="-122"/>
                <a:ea typeface="微软雅黑" panose="020B0503020204020204" pitchFamily="34" charset="-122"/>
              </a:rPr>
              <a:t>的结果</a:t>
            </a:r>
            <a:r>
              <a:rPr lang="en-US" altLang="zh-CN" sz="2400" dirty="0">
                <a:solidFill>
                  <a:srgbClr val="004EA2"/>
                </a:solidFill>
                <a:latin typeface="微软雅黑" panose="020B0503020204020204" pitchFamily="34" charset="-122"/>
                <a:ea typeface="微软雅黑" panose="020B0503020204020204" pitchFamily="34" charset="-122"/>
              </a:rPr>
              <a:t>R=Q(D)</a:t>
            </a:r>
            <a:r>
              <a:rPr lang="zh-CN" altLang="en-US" sz="2400" dirty="0">
                <a:solidFill>
                  <a:srgbClr val="004EA2"/>
                </a:solidFill>
                <a:latin typeface="微软雅黑" panose="020B0503020204020204" pitchFamily="34" charset="-122"/>
                <a:ea typeface="微软雅黑" panose="020B0503020204020204" pitchFamily="34" charset="-122"/>
              </a:rPr>
              <a:t>。</a:t>
            </a:r>
          </a:p>
          <a:p>
            <a:pPr marL="342900" indent="-342900">
              <a:buFont typeface="Arial" panose="020B0604020202020204" pitchFamily="34" charset="0"/>
              <a:buChar char="•"/>
            </a:pPr>
            <a:r>
              <a:rPr lang="zh-CN" altLang="en-US" sz="2400" dirty="0">
                <a:solidFill>
                  <a:srgbClr val="004EA2"/>
                </a:solidFill>
                <a:latin typeface="微软雅黑" panose="020B0503020204020204" pitchFamily="34" charset="-122"/>
                <a:ea typeface="微软雅黑" panose="020B0503020204020204" pitchFamily="34" charset="-122"/>
              </a:rPr>
              <a:t>函数</a:t>
            </a:r>
            <a:r>
              <a:rPr lang="en-US" altLang="zh-CN" sz="2400" dirty="0" err="1">
                <a:solidFill>
                  <a:srgbClr val="004EA2"/>
                </a:solidFill>
                <a:latin typeface="微软雅黑" panose="020B0503020204020204" pitchFamily="34" charset="-122"/>
                <a:ea typeface="微软雅黑" panose="020B0503020204020204" pitchFamily="34" charset="-122"/>
              </a:rPr>
              <a:t>VerifyQry</a:t>
            </a:r>
            <a:r>
              <a:rPr lang="zh-CN" altLang="en-US" sz="2400" dirty="0">
                <a:solidFill>
                  <a:srgbClr val="004EA2"/>
                </a:solidFill>
                <a:latin typeface="微软雅黑" panose="020B0503020204020204" pitchFamily="34" charset="-122"/>
                <a:ea typeface="微软雅黑" panose="020B0503020204020204" pitchFamily="34" charset="-122"/>
              </a:rPr>
              <a:t>接受摘要</a:t>
            </a:r>
            <a:r>
              <a:rPr lang="en-US" altLang="zh-CN" sz="2400" dirty="0">
                <a:solidFill>
                  <a:srgbClr val="004EA2"/>
                </a:solidFill>
                <a:latin typeface="微软雅黑" panose="020B0503020204020204" pitchFamily="34" charset="-122"/>
                <a:ea typeface="微软雅黑" panose="020B0503020204020204" pitchFamily="34" charset="-122"/>
              </a:rPr>
              <a:t>δ</a:t>
            </a:r>
            <a:r>
              <a:rPr lang="zh-CN" altLang="en-US" sz="2400" dirty="0">
                <a:solidFill>
                  <a:srgbClr val="004EA2"/>
                </a:solidFill>
                <a:latin typeface="微软雅黑" panose="020B0503020204020204" pitchFamily="34" charset="-122"/>
                <a:ea typeface="微软雅黑" panose="020B0503020204020204" pitchFamily="34" charset="-122"/>
              </a:rPr>
              <a:t>、</a:t>
            </a:r>
            <a:r>
              <a:rPr lang="en-US" altLang="zh-CN" sz="2400" dirty="0">
                <a:solidFill>
                  <a:srgbClr val="004EA2"/>
                </a:solidFill>
                <a:latin typeface="微软雅黑" panose="020B0503020204020204" pitchFamily="34" charset="-122"/>
                <a:ea typeface="微软雅黑" panose="020B0503020204020204" pitchFamily="34" charset="-122"/>
              </a:rPr>
              <a:t>q</a:t>
            </a:r>
            <a:r>
              <a:rPr lang="zh-CN" altLang="en-US" sz="2400" dirty="0">
                <a:solidFill>
                  <a:srgbClr val="004EA2"/>
                </a:solidFill>
                <a:latin typeface="微软雅黑" panose="020B0503020204020204" pitchFamily="34" charset="-122"/>
                <a:ea typeface="微软雅黑" panose="020B0503020204020204" pitchFamily="34" charset="-122"/>
              </a:rPr>
              <a:t>∈</a:t>
            </a:r>
            <a:r>
              <a:rPr lang="en-US" altLang="zh-CN" sz="2400" dirty="0">
                <a:solidFill>
                  <a:srgbClr val="004EA2"/>
                </a:solidFill>
                <a:latin typeface="微软雅黑" panose="020B0503020204020204" pitchFamily="34" charset="-122"/>
                <a:ea typeface="微软雅黑" panose="020B0503020204020204" pitchFamily="34" charset="-122"/>
              </a:rPr>
              <a:t>Q</a:t>
            </a:r>
            <a:r>
              <a:rPr lang="zh-CN" altLang="en-US" sz="2400" dirty="0">
                <a:solidFill>
                  <a:srgbClr val="004EA2"/>
                </a:solidFill>
                <a:latin typeface="微软雅黑" panose="020B0503020204020204" pitchFamily="34" charset="-122"/>
                <a:ea typeface="微软雅黑" panose="020B0503020204020204" pitchFamily="34" charset="-122"/>
              </a:rPr>
              <a:t>、结果</a:t>
            </a:r>
            <a:r>
              <a:rPr lang="en-US" altLang="zh-CN" sz="2400" dirty="0">
                <a:solidFill>
                  <a:srgbClr val="004EA2"/>
                </a:solidFill>
                <a:latin typeface="微软雅黑" panose="020B0503020204020204" pitchFamily="34" charset="-122"/>
                <a:ea typeface="微软雅黑" panose="020B0503020204020204" pitchFamily="34" charset="-122"/>
              </a:rPr>
              <a:t>R</a:t>
            </a:r>
            <a:r>
              <a:rPr lang="zh-CN" altLang="en-US" sz="2400" dirty="0">
                <a:solidFill>
                  <a:srgbClr val="004EA2"/>
                </a:solidFill>
                <a:latin typeface="微软雅黑" panose="020B0503020204020204" pitchFamily="34" charset="-122"/>
                <a:ea typeface="微软雅黑" panose="020B0503020204020204" pitchFamily="34" charset="-122"/>
              </a:rPr>
              <a:t>和证明</a:t>
            </a:r>
            <a:r>
              <a:rPr lang="en-US" altLang="zh-CN" sz="2400" dirty="0">
                <a:solidFill>
                  <a:srgbClr val="004EA2"/>
                </a:solidFill>
                <a:latin typeface="微软雅黑" panose="020B0503020204020204" pitchFamily="34" charset="-122"/>
                <a:ea typeface="微软雅黑" panose="020B0503020204020204" pitchFamily="34" charset="-122"/>
              </a:rPr>
              <a:t>π</a:t>
            </a:r>
            <a:r>
              <a:rPr lang="zh-CN" altLang="en-US" sz="2400" dirty="0">
                <a:solidFill>
                  <a:srgbClr val="004EA2"/>
                </a:solidFill>
                <a:latin typeface="微软雅黑" panose="020B0503020204020204" pitchFamily="34" charset="-122"/>
                <a:ea typeface="微软雅黑" panose="020B0503020204020204" pitchFamily="34" charset="-122"/>
              </a:rPr>
              <a:t>作为输入。此函数应保证，如果</a:t>
            </a:r>
            <a:r>
              <a:rPr lang="en-US" altLang="zh-CN" sz="2400" dirty="0">
                <a:solidFill>
                  <a:srgbClr val="004EA2"/>
                </a:solidFill>
                <a:latin typeface="微软雅黑" panose="020B0503020204020204" pitchFamily="34" charset="-122"/>
                <a:ea typeface="微软雅黑" panose="020B0503020204020204" pitchFamily="34" charset="-122"/>
              </a:rPr>
              <a:t>δ=SUM(D)</a:t>
            </a:r>
            <a:r>
              <a:rPr lang="zh-CN" altLang="en-US" sz="2400" dirty="0">
                <a:solidFill>
                  <a:srgbClr val="004EA2"/>
                </a:solidFill>
                <a:latin typeface="微软雅黑" panose="020B0503020204020204" pitchFamily="34" charset="-122"/>
                <a:ea typeface="微软雅黑" panose="020B0503020204020204" pitchFamily="34" charset="-122"/>
              </a:rPr>
              <a:t>，则当且仅当</a:t>
            </a:r>
            <a:r>
              <a:rPr lang="en-US" altLang="zh-CN" sz="2400" dirty="0">
                <a:solidFill>
                  <a:srgbClr val="004EA2"/>
                </a:solidFill>
                <a:latin typeface="微软雅黑" panose="020B0503020204020204" pitchFamily="34" charset="-122"/>
                <a:ea typeface="微软雅黑" panose="020B0503020204020204" pitchFamily="34" charset="-122"/>
              </a:rPr>
              <a:t>(R</a:t>
            </a:r>
            <a:r>
              <a:rPr lang="zh-CN" altLang="en-US" sz="2400" dirty="0">
                <a:solidFill>
                  <a:srgbClr val="004EA2"/>
                </a:solidFill>
                <a:latin typeface="微软雅黑" panose="020B0503020204020204" pitchFamily="34" charset="-122"/>
                <a:ea typeface="微软雅黑" panose="020B0503020204020204" pitchFamily="34" charset="-122"/>
              </a:rPr>
              <a:t>，</a:t>
            </a:r>
            <a:r>
              <a:rPr lang="en-US" altLang="zh-CN" sz="2400" dirty="0">
                <a:solidFill>
                  <a:srgbClr val="004EA2"/>
                </a:solidFill>
                <a:latin typeface="微软雅黑" panose="020B0503020204020204" pitchFamily="34" charset="-122"/>
                <a:ea typeface="微软雅黑" panose="020B0503020204020204" pitchFamily="34" charset="-122"/>
              </a:rPr>
              <a:t>π)=QRY(D</a:t>
            </a:r>
            <a:r>
              <a:rPr lang="zh-CN" altLang="en-US" sz="2400" dirty="0">
                <a:solidFill>
                  <a:srgbClr val="004EA2"/>
                </a:solidFill>
                <a:latin typeface="微软雅黑" panose="020B0503020204020204" pitchFamily="34" charset="-122"/>
                <a:ea typeface="微软雅黑" panose="020B0503020204020204" pitchFamily="34" charset="-122"/>
              </a:rPr>
              <a:t>，</a:t>
            </a:r>
            <a:r>
              <a:rPr lang="en-US" altLang="zh-CN" sz="2400" dirty="0">
                <a:solidFill>
                  <a:srgbClr val="004EA2"/>
                </a:solidFill>
                <a:latin typeface="微软雅黑" panose="020B0503020204020204" pitchFamily="34" charset="-122"/>
                <a:ea typeface="微软雅黑" panose="020B0503020204020204" pitchFamily="34" charset="-122"/>
              </a:rPr>
              <a:t>Q)</a:t>
            </a:r>
            <a:r>
              <a:rPr lang="zh-CN" altLang="en-US" sz="2400" dirty="0">
                <a:solidFill>
                  <a:srgbClr val="004EA2"/>
                </a:solidFill>
                <a:latin typeface="微软雅黑" panose="020B0503020204020204" pitchFamily="34" charset="-122"/>
                <a:ea typeface="微软雅黑" panose="020B0503020204020204" pitchFamily="34" charset="-122"/>
              </a:rPr>
              <a:t>时，它将返回</a:t>
            </a:r>
            <a:r>
              <a:rPr lang="en-US" altLang="zh-CN" sz="2400" dirty="0">
                <a:solidFill>
                  <a:srgbClr val="004EA2"/>
                </a:solidFill>
                <a:latin typeface="微软雅黑" panose="020B0503020204020204" pitchFamily="34" charset="-122"/>
                <a:ea typeface="微软雅黑" panose="020B0503020204020204" pitchFamily="34" charset="-122"/>
              </a:rPr>
              <a:t>1</a:t>
            </a:r>
            <a:r>
              <a:rPr lang="zh-CN" altLang="en-US" sz="2400" dirty="0">
                <a:solidFill>
                  <a:srgbClr val="004EA2"/>
                </a:solidFill>
                <a:latin typeface="微软雅黑" panose="020B0503020204020204" pitchFamily="34" charset="-122"/>
                <a:ea typeface="微软雅黑" panose="020B0503020204020204" pitchFamily="34" charset="-122"/>
              </a:rPr>
              <a:t>。只要客户端具有正确的数据摘要</a:t>
            </a:r>
            <a:r>
              <a:rPr lang="en-US" altLang="zh-CN" sz="2400" dirty="0">
                <a:solidFill>
                  <a:srgbClr val="004EA2"/>
                </a:solidFill>
                <a:latin typeface="微软雅黑" panose="020B0503020204020204" pitchFamily="34" charset="-122"/>
                <a:ea typeface="微软雅黑" panose="020B0503020204020204" pitchFamily="34" charset="-122"/>
              </a:rPr>
              <a:t>δ</a:t>
            </a:r>
            <a:r>
              <a:rPr lang="zh-CN" altLang="en-US" sz="2400" dirty="0">
                <a:solidFill>
                  <a:srgbClr val="004EA2"/>
                </a:solidFill>
                <a:latin typeface="微软雅黑" panose="020B0503020204020204" pitchFamily="34" charset="-122"/>
                <a:ea typeface="微软雅黑" panose="020B0503020204020204" pitchFamily="34" charset="-122"/>
              </a:rPr>
              <a:t>，就可以保证查询结果</a:t>
            </a:r>
            <a:r>
              <a:rPr lang="en-US" altLang="zh-CN" sz="2400" dirty="0">
                <a:solidFill>
                  <a:srgbClr val="004EA2"/>
                </a:solidFill>
                <a:latin typeface="微软雅黑" panose="020B0503020204020204" pitchFamily="34" charset="-122"/>
                <a:ea typeface="微软雅黑" panose="020B0503020204020204" pitchFamily="34" charset="-122"/>
              </a:rPr>
              <a:t>R</a:t>
            </a:r>
            <a:r>
              <a:rPr lang="zh-CN" altLang="en-US" sz="2400" dirty="0">
                <a:solidFill>
                  <a:srgbClr val="004EA2"/>
                </a:solidFill>
                <a:latin typeface="微软雅黑" panose="020B0503020204020204" pitchFamily="34" charset="-122"/>
                <a:ea typeface="微软雅黑" panose="020B0503020204020204" pitchFamily="34" charset="-122"/>
              </a:rPr>
              <a:t>的正确性。</a:t>
            </a:r>
          </a:p>
          <a:p>
            <a:pPr marL="342900" indent="-342900">
              <a:buFont typeface="Arial" panose="020B0604020202020204" pitchFamily="34" charset="0"/>
              <a:buChar char="•"/>
            </a:pPr>
            <a:r>
              <a:rPr lang="zh-CN" altLang="en-US" sz="2400" dirty="0">
                <a:solidFill>
                  <a:srgbClr val="004EA2"/>
                </a:solidFill>
                <a:latin typeface="微软雅黑" panose="020B0503020204020204" pitchFamily="34" charset="-122"/>
                <a:ea typeface="微软雅黑" panose="020B0503020204020204" pitchFamily="34" charset="-122"/>
              </a:rPr>
              <a:t>函数</a:t>
            </a:r>
            <a:r>
              <a:rPr lang="en-US" altLang="zh-CN" sz="2400" dirty="0" err="1">
                <a:solidFill>
                  <a:srgbClr val="004EA2"/>
                </a:solidFill>
                <a:latin typeface="微软雅黑" panose="020B0503020204020204" pitchFamily="34" charset="-122"/>
                <a:ea typeface="微软雅黑" panose="020B0503020204020204" pitchFamily="34" charset="-122"/>
              </a:rPr>
              <a:t>upds</a:t>
            </a:r>
            <a:r>
              <a:rPr lang="zh-CN" altLang="en-US" sz="2400" dirty="0">
                <a:solidFill>
                  <a:srgbClr val="004EA2"/>
                </a:solidFill>
                <a:latin typeface="微软雅黑" panose="020B0503020204020204" pitchFamily="34" charset="-122"/>
                <a:ea typeface="微软雅黑" panose="020B0503020204020204" pitchFamily="34" charset="-122"/>
              </a:rPr>
              <a:t>和</a:t>
            </a:r>
            <a:r>
              <a:rPr lang="en-US" altLang="zh-CN" sz="2400" dirty="0" err="1">
                <a:solidFill>
                  <a:srgbClr val="004EA2"/>
                </a:solidFill>
                <a:latin typeface="微软雅黑" panose="020B0503020204020204" pitchFamily="34" charset="-122"/>
                <a:ea typeface="微软雅黑" panose="020B0503020204020204" pitchFamily="34" charset="-122"/>
              </a:rPr>
              <a:t>updc</a:t>
            </a:r>
            <a:r>
              <a:rPr lang="zh-CN" altLang="en-US" sz="2400" dirty="0">
                <a:solidFill>
                  <a:srgbClr val="004EA2"/>
                </a:solidFill>
                <a:latin typeface="微软雅黑" panose="020B0503020204020204" pitchFamily="34" charset="-122"/>
                <a:ea typeface="微软雅黑" panose="020B0503020204020204" pitchFamily="34" charset="-122"/>
              </a:rPr>
              <a:t>是服务器和客户端运行的交互算法。</a:t>
            </a:r>
            <a:r>
              <a:rPr lang="en-US" altLang="zh-CN" sz="2400" dirty="0">
                <a:solidFill>
                  <a:srgbClr val="004EA2"/>
                </a:solidFill>
                <a:latin typeface="微软雅黑" panose="020B0503020204020204" pitchFamily="34" charset="-122"/>
                <a:ea typeface="微软雅黑" panose="020B0503020204020204" pitchFamily="34" charset="-122"/>
              </a:rPr>
              <a:t>UPDS</a:t>
            </a:r>
            <a:r>
              <a:rPr lang="zh-CN" altLang="en-US" sz="2400" dirty="0">
                <a:solidFill>
                  <a:srgbClr val="004EA2"/>
                </a:solidFill>
                <a:latin typeface="微软雅黑" panose="020B0503020204020204" pitchFamily="34" charset="-122"/>
                <a:ea typeface="微软雅黑" panose="020B0503020204020204" pitchFamily="34" charset="-122"/>
              </a:rPr>
              <a:t>将数据</a:t>
            </a:r>
            <a:r>
              <a:rPr lang="en-US" altLang="zh-CN" sz="2400" dirty="0">
                <a:solidFill>
                  <a:srgbClr val="004EA2"/>
                </a:solidFill>
                <a:latin typeface="微软雅黑" panose="020B0503020204020204" pitchFamily="34" charset="-122"/>
                <a:ea typeface="微软雅黑" panose="020B0503020204020204" pitchFamily="34" charset="-122"/>
              </a:rPr>
              <a:t>D</a:t>
            </a:r>
            <a:r>
              <a:rPr lang="zh-CN" altLang="en-US" sz="2400" dirty="0">
                <a:solidFill>
                  <a:srgbClr val="004EA2"/>
                </a:solidFill>
                <a:latin typeface="微软雅黑" panose="020B0503020204020204" pitchFamily="34" charset="-122"/>
                <a:ea typeface="微软雅黑" panose="020B0503020204020204" pitchFamily="34" charset="-122"/>
              </a:rPr>
              <a:t>和更新</a:t>
            </a:r>
            <a:r>
              <a:rPr lang="en-US" altLang="zh-CN" sz="2400" dirty="0" err="1">
                <a:solidFill>
                  <a:srgbClr val="004EA2"/>
                </a:solidFill>
                <a:latin typeface="微软雅黑" panose="020B0503020204020204" pitchFamily="34" charset="-122"/>
                <a:ea typeface="微软雅黑" panose="020B0503020204020204" pitchFamily="34" charset="-122"/>
              </a:rPr>
              <a:t>u∈U</a:t>
            </a:r>
            <a:r>
              <a:rPr lang="zh-CN" altLang="en-US" sz="2400" dirty="0">
                <a:solidFill>
                  <a:srgbClr val="004EA2"/>
                </a:solidFill>
                <a:latin typeface="微软雅黑" panose="020B0503020204020204" pitchFamily="34" charset="-122"/>
                <a:ea typeface="微软雅黑" panose="020B0503020204020204" pitchFamily="34" charset="-122"/>
              </a:rPr>
              <a:t>作为输入，而</a:t>
            </a:r>
            <a:r>
              <a:rPr lang="en-US" altLang="zh-CN" sz="2400" dirty="0">
                <a:solidFill>
                  <a:srgbClr val="004EA2"/>
                </a:solidFill>
                <a:latin typeface="微软雅黑" panose="020B0503020204020204" pitchFamily="34" charset="-122"/>
                <a:ea typeface="微软雅黑" panose="020B0503020204020204" pitchFamily="34" charset="-122"/>
              </a:rPr>
              <a:t>UPDC</a:t>
            </a:r>
            <a:r>
              <a:rPr lang="zh-CN" altLang="en-US" sz="2400" dirty="0">
                <a:solidFill>
                  <a:srgbClr val="004EA2"/>
                </a:solidFill>
                <a:latin typeface="微软雅黑" panose="020B0503020204020204" pitchFamily="34" charset="-122"/>
                <a:ea typeface="微软雅黑" panose="020B0503020204020204" pitchFamily="34" charset="-122"/>
              </a:rPr>
              <a:t>将相同的更新</a:t>
            </a:r>
            <a:r>
              <a:rPr lang="en-US" altLang="zh-CN" sz="2400" dirty="0">
                <a:solidFill>
                  <a:srgbClr val="004EA2"/>
                </a:solidFill>
                <a:latin typeface="微软雅黑" panose="020B0503020204020204" pitchFamily="34" charset="-122"/>
                <a:ea typeface="微软雅黑" panose="020B0503020204020204" pitchFamily="34" charset="-122"/>
              </a:rPr>
              <a:t>u</a:t>
            </a:r>
            <a:r>
              <a:rPr lang="zh-CN" altLang="en-US" sz="2400" dirty="0">
                <a:solidFill>
                  <a:srgbClr val="004EA2"/>
                </a:solidFill>
                <a:latin typeface="微软雅黑" panose="020B0503020204020204" pitchFamily="34" charset="-122"/>
                <a:ea typeface="微软雅黑" panose="020B0503020204020204" pitchFamily="34" charset="-122"/>
              </a:rPr>
              <a:t>和满足</a:t>
            </a:r>
            <a:r>
              <a:rPr lang="en-US" altLang="zh-CN" sz="2400" dirty="0">
                <a:solidFill>
                  <a:srgbClr val="004EA2"/>
                </a:solidFill>
                <a:latin typeface="微软雅黑" panose="020B0503020204020204" pitchFamily="34" charset="-122"/>
                <a:ea typeface="微软雅黑" panose="020B0503020204020204" pitchFamily="34" charset="-122"/>
              </a:rPr>
              <a:t>δ=δ(D)</a:t>
            </a:r>
            <a:r>
              <a:rPr lang="zh-CN" altLang="en-US" sz="2400" dirty="0">
                <a:solidFill>
                  <a:srgbClr val="004EA2"/>
                </a:solidFill>
                <a:latin typeface="微软雅黑" panose="020B0503020204020204" pitchFamily="34" charset="-122"/>
                <a:ea typeface="微软雅黑" panose="020B0503020204020204" pitchFamily="34" charset="-122"/>
              </a:rPr>
              <a:t>的数据摘要</a:t>
            </a:r>
            <a:r>
              <a:rPr lang="en-US" altLang="zh-CN" sz="2400" dirty="0">
                <a:solidFill>
                  <a:srgbClr val="004EA2"/>
                </a:solidFill>
                <a:latin typeface="微软雅黑" panose="020B0503020204020204" pitchFamily="34" charset="-122"/>
                <a:ea typeface="微软雅黑" panose="020B0503020204020204" pitchFamily="34" charset="-122"/>
              </a:rPr>
              <a:t>δ</a:t>
            </a:r>
            <a:r>
              <a:rPr lang="zh-CN" altLang="en-US" sz="2400" dirty="0">
                <a:solidFill>
                  <a:srgbClr val="004EA2"/>
                </a:solidFill>
                <a:latin typeface="微软雅黑" panose="020B0503020204020204" pitchFamily="34" charset="-122"/>
                <a:ea typeface="微软雅黑" panose="020B0503020204020204" pitchFamily="34" charset="-122"/>
              </a:rPr>
              <a:t>作为输入。在成功交互之后，</a:t>
            </a:r>
            <a:r>
              <a:rPr lang="en-US" altLang="zh-CN" sz="2400" dirty="0">
                <a:solidFill>
                  <a:srgbClr val="004EA2"/>
                </a:solidFill>
                <a:latin typeface="微软雅黑" panose="020B0503020204020204" pitchFamily="34" charset="-122"/>
                <a:ea typeface="微软雅黑" panose="020B0503020204020204" pitchFamily="34" charset="-122"/>
              </a:rPr>
              <a:t>UPDS</a:t>
            </a:r>
            <a:r>
              <a:rPr lang="zh-CN" altLang="en-US" sz="2400" dirty="0">
                <a:solidFill>
                  <a:srgbClr val="004EA2"/>
                </a:solidFill>
                <a:latin typeface="微软雅黑" panose="020B0503020204020204" pitchFamily="34" charset="-122"/>
                <a:ea typeface="微软雅黑" panose="020B0503020204020204" pitchFamily="34" charset="-122"/>
              </a:rPr>
              <a:t>输出新的数据库内容</a:t>
            </a:r>
            <a:r>
              <a:rPr lang="en-US" altLang="zh-CN" sz="2400" dirty="0">
                <a:solidFill>
                  <a:srgbClr val="004EA2"/>
                </a:solidFill>
                <a:latin typeface="微软雅黑" panose="020B0503020204020204" pitchFamily="34" charset="-122"/>
                <a:ea typeface="微软雅黑" panose="020B0503020204020204" pitchFamily="34" charset="-122"/>
              </a:rPr>
              <a:t>D‘=u(D)</a:t>
            </a:r>
            <a:r>
              <a:rPr lang="zh-CN" altLang="en-US" sz="2400" dirty="0">
                <a:solidFill>
                  <a:srgbClr val="004EA2"/>
                </a:solidFill>
                <a:latin typeface="微软雅黑" panose="020B0503020204020204" pitchFamily="34" charset="-122"/>
                <a:ea typeface="微软雅黑" panose="020B0503020204020204" pitchFamily="34" charset="-122"/>
              </a:rPr>
              <a:t>，并且</a:t>
            </a:r>
            <a:r>
              <a:rPr lang="en-US" altLang="zh-CN" sz="2400" dirty="0">
                <a:solidFill>
                  <a:srgbClr val="004EA2"/>
                </a:solidFill>
                <a:latin typeface="微软雅黑" panose="020B0503020204020204" pitchFamily="34" charset="-122"/>
                <a:ea typeface="微软雅黑" panose="020B0503020204020204" pitchFamily="34" charset="-122"/>
              </a:rPr>
              <a:t>UPDC</a:t>
            </a:r>
            <a:r>
              <a:rPr lang="zh-CN" altLang="en-US" sz="2400" dirty="0">
                <a:solidFill>
                  <a:srgbClr val="004EA2"/>
                </a:solidFill>
                <a:latin typeface="微软雅黑" panose="020B0503020204020204" pitchFamily="34" charset="-122"/>
                <a:ea typeface="微软雅黑" panose="020B0503020204020204" pitchFamily="34" charset="-122"/>
              </a:rPr>
              <a:t>输出满足</a:t>
            </a:r>
            <a:r>
              <a:rPr lang="en-US" altLang="zh-CN" sz="2400" dirty="0">
                <a:solidFill>
                  <a:srgbClr val="004EA2"/>
                </a:solidFill>
                <a:latin typeface="微软雅黑" panose="020B0503020204020204" pitchFamily="34" charset="-122"/>
                <a:ea typeface="微软雅黑" panose="020B0503020204020204" pitchFamily="34" charset="-122"/>
              </a:rPr>
              <a:t>δ’=Sum(D’)</a:t>
            </a:r>
            <a:r>
              <a:rPr lang="zh-CN" altLang="en-US" sz="2400" dirty="0">
                <a:solidFill>
                  <a:srgbClr val="004EA2"/>
                </a:solidFill>
                <a:latin typeface="微软雅黑" panose="020B0503020204020204" pitchFamily="34" charset="-122"/>
                <a:ea typeface="微软雅黑" panose="020B0503020204020204" pitchFamily="34" charset="-122"/>
              </a:rPr>
              <a:t>的摘要</a:t>
            </a:r>
            <a:r>
              <a:rPr lang="en-US" altLang="zh-CN" sz="2400" dirty="0">
                <a:solidFill>
                  <a:srgbClr val="004EA2"/>
                </a:solidFill>
                <a:latin typeface="微软雅黑" panose="020B0503020204020204" pitchFamily="34" charset="-122"/>
                <a:ea typeface="微软雅黑" panose="020B0503020204020204" pitchFamily="34" charset="-122"/>
              </a:rPr>
              <a:t>δ’</a:t>
            </a:r>
            <a:r>
              <a:rPr lang="zh-CN" altLang="en-US" sz="2400" dirty="0">
                <a:solidFill>
                  <a:srgbClr val="004EA2"/>
                </a:solidFill>
                <a:latin typeface="微软雅黑" panose="020B0503020204020204" pitchFamily="34" charset="-122"/>
                <a:ea typeface="微软雅黑" panose="020B0503020204020204" pitchFamily="34" charset="-122"/>
              </a:rPr>
              <a:t>。这保证了客户端将在更新后获得正确的数据摘要，而无需将数据存储在本地，只要它在更新之前具有正确的摘要即可。</a:t>
            </a:r>
            <a:endParaRPr lang="en-US" altLang="zh-CN" sz="2400" dirty="0">
              <a:solidFill>
                <a:srgbClr val="004EA2"/>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214267B-F88E-4509-B7DC-CAEF9E58B4FE}"/>
              </a:ext>
            </a:extLst>
          </p:cNvPr>
          <p:cNvSpPr txBox="1"/>
          <p:nvPr/>
        </p:nvSpPr>
        <p:spPr>
          <a:xfrm>
            <a:off x="600070" y="1088571"/>
            <a:ext cx="4900844" cy="707886"/>
          </a:xfrm>
          <a:prstGeom prst="rect">
            <a:avLst/>
          </a:prstGeom>
          <a:noFill/>
        </p:spPr>
        <p:txBody>
          <a:bodyPr wrap="square" rtlCol="0">
            <a:spAutoFit/>
          </a:bodyPr>
          <a:lstStyle/>
          <a:p>
            <a:r>
              <a:rPr lang="en-US" altLang="zh-CN" sz="4000" b="1" dirty="0">
                <a:solidFill>
                  <a:srgbClr val="004EA2"/>
                </a:solidFill>
                <a:latin typeface="微软雅黑" panose="020B0503020204020204" pitchFamily="34" charset="-122"/>
                <a:ea typeface="微软雅黑" panose="020B0503020204020204" pitchFamily="34" charset="-122"/>
              </a:rPr>
              <a:t>ADS</a:t>
            </a:r>
            <a:r>
              <a:rPr lang="zh-CN" altLang="en-US" sz="4000" b="1" dirty="0">
                <a:solidFill>
                  <a:srgbClr val="004EA2"/>
                </a:solidFill>
                <a:latin typeface="微软雅黑" panose="020B0503020204020204" pitchFamily="34" charset="-122"/>
                <a:ea typeface="微软雅黑" panose="020B0503020204020204" pitchFamily="34" charset="-122"/>
              </a:rPr>
              <a:t>五个关键函数：</a:t>
            </a:r>
            <a:endParaRPr lang="en-US" altLang="zh-CN" sz="4000" b="1" dirty="0">
              <a:solidFill>
                <a:srgbClr val="004EA2"/>
              </a:solidFill>
              <a:latin typeface="微软雅黑" panose="020B0503020204020204" pitchFamily="34" charset="-122"/>
              <a:ea typeface="微软雅黑" panose="020B0503020204020204" pitchFamily="34" charset="-122"/>
            </a:endParaRPr>
          </a:p>
        </p:txBody>
      </p:sp>
      <p:sp>
        <p:nvSpPr>
          <p:cNvPr id="12" name="Title 1">
            <a:extLst>
              <a:ext uri="{FF2B5EF4-FFF2-40B4-BE49-F238E27FC236}">
                <a16:creationId xmlns:a16="http://schemas.microsoft.com/office/drawing/2014/main" id="{D7D1A77E-6F58-4EBE-8935-37CBBC6ECE3D}"/>
              </a:ext>
            </a:extLst>
          </p:cNvPr>
          <p:cNvSpPr txBox="1"/>
          <p:nvPr/>
        </p:nvSpPr>
        <p:spPr>
          <a:xfrm>
            <a:off x="600070" y="231314"/>
            <a:ext cx="669737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err="1">
                <a:solidFill>
                  <a:srgbClr val="004EA2"/>
                </a:solidFill>
                <a:latin typeface="微软雅黑" panose="020B0503020204020204" charset="-122"/>
                <a:ea typeface="微软雅黑" panose="020B0503020204020204" charset="-122"/>
                <a:sym typeface="+mn-ea"/>
              </a:rPr>
              <a:t>FalconDB</a:t>
            </a:r>
            <a:r>
              <a:rPr lang="zh-CN" altLang="en-US" sz="2400" b="1" spc="600" dirty="0">
                <a:solidFill>
                  <a:srgbClr val="004EA2"/>
                </a:solidFill>
                <a:latin typeface="微软雅黑" panose="020B0503020204020204" charset="-122"/>
                <a:ea typeface="微软雅黑" panose="020B0503020204020204" charset="-122"/>
                <a:sym typeface="+mn-ea"/>
              </a:rPr>
              <a:t>系统概述</a:t>
            </a:r>
          </a:p>
        </p:txBody>
      </p:sp>
    </p:spTree>
    <p:extLst>
      <p:ext uri="{BB962C8B-B14F-4D97-AF65-F5344CB8AC3E}">
        <p14:creationId xmlns:p14="http://schemas.microsoft.com/office/powerpoint/2010/main" val="1810943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1655</TotalTime>
  <Words>1202</Words>
  <Application>Microsoft Office PowerPoint</Application>
  <PresentationFormat>宽屏</PresentationFormat>
  <Paragraphs>150</Paragraphs>
  <Slides>24</Slides>
  <Notes>24</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等线 Light</vt:lpstr>
      <vt:lpstr>华文中宋</vt:lpstr>
      <vt:lpstr>微软雅黑</vt:lpstr>
      <vt:lpstr>Arial</vt:lpstr>
      <vt:lpstr>Impact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Zhou Peng</cp:lastModifiedBy>
  <cp:revision>189</cp:revision>
  <dcterms:created xsi:type="dcterms:W3CDTF">2018-03-09T23:56:55Z</dcterms:created>
  <dcterms:modified xsi:type="dcterms:W3CDTF">2020-12-10T09:13:35Z</dcterms:modified>
</cp:coreProperties>
</file>