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4"/>
  </p:notesMasterIdLst>
  <p:sldIdLst>
    <p:sldId id="262" r:id="rId2"/>
    <p:sldId id="264" r:id="rId3"/>
    <p:sldId id="296" r:id="rId4"/>
    <p:sldId id="323" r:id="rId5"/>
    <p:sldId id="324" r:id="rId6"/>
    <p:sldId id="334" r:id="rId7"/>
    <p:sldId id="335" r:id="rId8"/>
    <p:sldId id="330" r:id="rId9"/>
    <p:sldId id="336" r:id="rId10"/>
    <p:sldId id="338" r:id="rId11"/>
    <p:sldId id="337" r:id="rId12"/>
    <p:sldId id="33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胡 双阳" initials="胡" lastIdx="2" clrIdx="0">
    <p:extLst>
      <p:ext uri="{19B8F6BF-5375-455C-9EA6-DF929625EA0E}">
        <p15:presenceInfo xmlns:p15="http://schemas.microsoft.com/office/powerpoint/2012/main" userId="d547e5abc2c48a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1802"/>
    <a:srgbClr val="9A0000"/>
    <a:srgbClr val="FFE1DD"/>
    <a:srgbClr val="FEB9B0"/>
    <a:srgbClr val="FFB3B3"/>
    <a:srgbClr val="3B3838"/>
    <a:srgbClr val="095101"/>
    <a:srgbClr val="D0CECE"/>
    <a:srgbClr val="767171"/>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490" autoAdjust="0"/>
  </p:normalViewPr>
  <p:slideViewPr>
    <p:cSldViewPr showGuides="1">
      <p:cViewPr varScale="1">
        <p:scale>
          <a:sx n="109" d="100"/>
          <a:sy n="109" d="100"/>
        </p:scale>
        <p:origin x="522" y="96"/>
      </p:cViewPr>
      <p:guideLst>
        <p:guide orient="horz" pos="2160"/>
        <p:guide pos="3885"/>
      </p:guideLst>
    </p:cSldViewPr>
  </p:slideViewPr>
  <p:notesTextViewPr>
    <p:cViewPr>
      <p:scale>
        <a:sx n="1" d="1"/>
        <a:sy n="1" d="1"/>
      </p:scale>
      <p:origin x="0" y="0"/>
    </p:cViewPr>
  </p:notesTextViewPr>
  <p:sorterViewPr>
    <p:cViewPr varScale="1">
      <p:scale>
        <a:sx n="1" d="1"/>
        <a:sy n="1" d="1"/>
      </p:scale>
      <p:origin x="0" y="-5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964DF-046E-4B45-9DD6-7D2C443CD443}" type="datetimeFigureOut">
              <a:rPr lang="zh-CN" altLang="en-US" smtClean="0"/>
              <a:t>2020/10/28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37828-C5C4-4D5D-95E9-ED654ABB11A1}" type="slidenum">
              <a:rPr lang="zh-CN" altLang="en-US" smtClean="0"/>
              <a:t>‹#›</a:t>
            </a:fld>
            <a:endParaRPr lang="zh-CN" altLang="en-US"/>
          </a:p>
        </p:txBody>
      </p:sp>
    </p:spTree>
    <p:extLst>
      <p:ext uri="{BB962C8B-B14F-4D97-AF65-F5344CB8AC3E}">
        <p14:creationId xmlns:p14="http://schemas.microsoft.com/office/powerpoint/2010/main" val="1429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C37828-C5C4-4D5D-95E9-ED654ABB11A1}" type="slidenum">
              <a:rPr lang="zh-CN" altLang="en-US" smtClean="0"/>
              <a:t>1</a:t>
            </a:fld>
            <a:endParaRPr lang="zh-CN" altLang="en-US"/>
          </a:p>
        </p:txBody>
      </p:sp>
    </p:spTree>
    <p:extLst>
      <p:ext uri="{BB962C8B-B14F-4D97-AF65-F5344CB8AC3E}">
        <p14:creationId xmlns:p14="http://schemas.microsoft.com/office/powerpoint/2010/main" val="3579148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270" indent="304800" algn="just"/>
            <a:r>
              <a:rPr lang="zh-CN" altLang="en-US" sz="1200" kern="100" dirty="0" smtClean="0">
                <a:latin typeface="Calibri" panose="020F0502020204030204" pitchFamily="34" charset="0"/>
                <a:ea typeface="宋体" panose="02010600030101010101" pitchFamily="2" charset="-122"/>
                <a:cs typeface="Times New Roman" panose="02020603050405020304" pitchFamily="18" charset="0"/>
              </a:rPr>
              <a:t>大多数现有的推荐系统有用户的数据和历史活动记录。</a:t>
            </a:r>
            <a:endParaRPr lang="en-US" altLang="zh-CN" sz="1200" kern="100" dirty="0" smtClean="0">
              <a:latin typeface="Calibri" panose="020F0502020204030204" pitchFamily="34" charset="0"/>
              <a:ea typeface="宋体" panose="02010600030101010101" pitchFamily="2" charset="-122"/>
              <a:cs typeface="Times New Roman" panose="02020603050405020304" pitchFamily="18" charset="0"/>
            </a:endParaRPr>
          </a:p>
          <a:p>
            <a:pPr marL="1270" indent="304800" algn="just"/>
            <a:r>
              <a:rPr lang="zh-CN" altLang="en-US" sz="1200" kern="100" dirty="0" smtClean="0">
                <a:effectLst/>
                <a:latin typeface="Calibri" panose="020F0502020204030204" pitchFamily="34" charset="0"/>
                <a:ea typeface="宋体" panose="02010600030101010101" pitchFamily="2" charset="-122"/>
                <a:cs typeface="Times New Roman" panose="02020603050405020304" pitchFamily="18" charset="0"/>
              </a:rPr>
              <a:t>然而，很多情况下，用户的信息可能是未知的，即匿名访问。</a:t>
            </a:r>
            <a:endParaRPr lang="en-US" altLang="zh-CN" sz="1200" kern="100" dirty="0" smtClean="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94C37828-C5C4-4D5D-95E9-ED654ABB11A1}" type="slidenum">
              <a:rPr lang="zh-CN" altLang="en-US" smtClean="0"/>
              <a:t>3</a:t>
            </a:fld>
            <a:endParaRPr lang="zh-CN" altLang="en-US"/>
          </a:p>
        </p:txBody>
      </p:sp>
    </p:spTree>
    <p:extLst>
      <p:ext uri="{BB962C8B-B14F-4D97-AF65-F5344CB8AC3E}">
        <p14:creationId xmlns:p14="http://schemas.microsoft.com/office/powerpoint/2010/main" val="400410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将所有会话序列建模为会话图。然后，对每个会话图进行逐个处理，并通过门控图神经网络获得结果节点向量。在那之后，每一个会话都用一个注意力网表示为这个会话的全球偏好和当前兴趣的组合。最后，我们预测每一个项目在每一次会话中成为下一个点击项目的概率。</a:t>
            </a:r>
            <a:endParaRPr lang="zh-CN" altLang="en-US" dirty="0"/>
          </a:p>
        </p:txBody>
      </p:sp>
      <p:sp>
        <p:nvSpPr>
          <p:cNvPr id="4" name="灯片编号占位符 3"/>
          <p:cNvSpPr>
            <a:spLocks noGrp="1"/>
          </p:cNvSpPr>
          <p:nvPr>
            <p:ph type="sldNum" sz="quarter" idx="10"/>
          </p:nvPr>
        </p:nvSpPr>
        <p:spPr/>
        <p:txBody>
          <a:bodyPr/>
          <a:lstStyle/>
          <a:p>
            <a:fld id="{94C37828-C5C4-4D5D-95E9-ED654ABB11A1}" type="slidenum">
              <a:rPr lang="zh-CN" altLang="en-US" smtClean="0"/>
              <a:t>4</a:t>
            </a:fld>
            <a:endParaRPr lang="zh-CN" altLang="en-US"/>
          </a:p>
        </p:txBody>
      </p:sp>
    </p:spTree>
    <p:extLst>
      <p:ext uri="{BB962C8B-B14F-4D97-AF65-F5344CB8AC3E}">
        <p14:creationId xmlns:p14="http://schemas.microsoft.com/office/powerpoint/2010/main" val="329131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4C37828-C5C4-4D5D-95E9-ED654ABB11A1}" type="slidenum">
              <a:rPr lang="zh-CN" altLang="en-US" smtClean="0"/>
              <a:t>12</a:t>
            </a:fld>
            <a:endParaRPr lang="zh-CN" altLang="en-US"/>
          </a:p>
        </p:txBody>
      </p:sp>
    </p:spTree>
    <p:extLst>
      <p:ext uri="{BB962C8B-B14F-4D97-AF65-F5344CB8AC3E}">
        <p14:creationId xmlns:p14="http://schemas.microsoft.com/office/powerpoint/2010/main" val="54701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9CF5F-BF4E-4BAB-A7EA-602BE82BA2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FF5ABB-9DCF-4CCF-BEED-FE7798807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BC0CC8-C892-4925-A616-95B09582A8BE}"/>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924982D9-C350-462D-9B58-AC25F10774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C2C4F-27BF-4060-AC1A-4A257547D265}"/>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0540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BD746-3F56-4539-9919-BE0BF8668B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E27359-02EF-458D-9BD8-4052BB2E639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768B25-7915-4096-AF70-B5E3465E56AC}"/>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B0CFD5D6-2A7C-4411-B4F3-64770DED24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6F0197-3F85-4F7E-9908-A7F7FA738421}"/>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388559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30CCC-31D0-4417-8656-F1B57C3286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49AFF5-B2B2-4858-BDB9-31C7D0934A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1BCA21-F22D-438F-8BE0-716B6D482F45}"/>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2DCBB6F5-39B9-449B-91B1-CCCA5B484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4ECC7A-F87E-41A7-9C7D-CEAE2AF68DC9}"/>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737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8551720-7602-49C6-9DE9-ED79057CB5E2}"/>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6133F220-E0D1-4838-B94F-A2F7ED997630}"/>
              </a:ext>
            </a:extLst>
          </p:cNvPr>
          <p:cNvSpPr/>
          <p:nvPr userDrawn="1"/>
        </p:nvSpPr>
        <p:spPr>
          <a:xfrm>
            <a:off x="1569954" y="130704"/>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90090A4-C223-4667-B1D6-6B740089B324}"/>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b="1" dirty="0">
                <a:solidFill>
                  <a:srgbClr val="9A0000"/>
                </a:solidFill>
              </a:rPr>
              <a:t>研究的意义</a:t>
            </a:r>
          </a:p>
        </p:txBody>
      </p:sp>
      <p:sp>
        <p:nvSpPr>
          <p:cNvPr id="9" name="文本框 8">
            <a:extLst>
              <a:ext uri="{FF2B5EF4-FFF2-40B4-BE49-F238E27FC236}">
                <a16:creationId xmlns:a16="http://schemas.microsoft.com/office/drawing/2014/main" id="{D1FFBCD2-8EBF-4172-A482-492FEDE60E59}"/>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0" name="文本框 9">
            <a:extLst>
              <a:ext uri="{FF2B5EF4-FFF2-40B4-BE49-F238E27FC236}">
                <a16:creationId xmlns:a16="http://schemas.microsoft.com/office/drawing/2014/main" id="{B3B194AC-0343-428B-96AE-2002E62D2299}"/>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11" name="文本框 10">
            <a:extLst>
              <a:ext uri="{FF2B5EF4-FFF2-40B4-BE49-F238E27FC236}">
                <a16:creationId xmlns:a16="http://schemas.microsoft.com/office/drawing/2014/main" id="{038883B2-4861-416A-806F-AED63CD883CA}"/>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2" name="图片 11">
            <a:extLst>
              <a:ext uri="{FF2B5EF4-FFF2-40B4-BE49-F238E27FC236}">
                <a16:creationId xmlns:a16="http://schemas.microsoft.com/office/drawing/2014/main" id="{95E9BA95-251B-47BE-A559-708E4D0A254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Tree>
    <p:extLst>
      <p:ext uri="{BB962C8B-B14F-4D97-AF65-F5344CB8AC3E}">
        <p14:creationId xmlns:p14="http://schemas.microsoft.com/office/powerpoint/2010/main" val="399451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08384BE-42B1-47E8-A698-FFA673AD239F}"/>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19F6E5CD-CC45-4C1A-B41C-FFFE364F9ACE}"/>
              </a:ext>
            </a:extLst>
          </p:cNvPr>
          <p:cNvSpPr/>
          <p:nvPr userDrawn="1"/>
        </p:nvSpPr>
        <p:spPr>
          <a:xfrm>
            <a:off x="3817679" y="130704"/>
            <a:ext cx="2416228"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2E803AB-2A94-45CF-B125-276A8CC009A3}"/>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sp>
        <p:nvSpPr>
          <p:cNvPr id="8" name="文本框 7">
            <a:extLst>
              <a:ext uri="{FF2B5EF4-FFF2-40B4-BE49-F238E27FC236}">
                <a16:creationId xmlns:a16="http://schemas.microsoft.com/office/drawing/2014/main" id="{3DCA4A81-A2C8-4654-B7A7-97291181CFC8}"/>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9" name="文本框 8">
            <a:extLst>
              <a:ext uri="{FF2B5EF4-FFF2-40B4-BE49-F238E27FC236}">
                <a16:creationId xmlns:a16="http://schemas.microsoft.com/office/drawing/2014/main" id="{6F2D5E9E-26FD-420F-88FE-EB9F7EB86B2C}"/>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0" name="图片 9">
            <a:extLst>
              <a:ext uri="{FF2B5EF4-FFF2-40B4-BE49-F238E27FC236}">
                <a16:creationId xmlns:a16="http://schemas.microsoft.com/office/drawing/2014/main" id="{7E4429E1-6BB6-4353-A853-566E3314AD4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1" name="文本框 10">
            <a:extLst>
              <a:ext uri="{FF2B5EF4-FFF2-40B4-BE49-F238E27FC236}">
                <a16:creationId xmlns:a16="http://schemas.microsoft.com/office/drawing/2014/main" id="{3B5B6F25-F4B9-453A-BB2B-CE8C1A9E7B83}"/>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b="1" dirty="0">
                <a:solidFill>
                  <a:srgbClr val="9A0000"/>
                </a:solidFill>
              </a:rPr>
              <a:t>相关理论前缘成果</a:t>
            </a:r>
          </a:p>
        </p:txBody>
      </p:sp>
    </p:spTree>
    <p:extLst>
      <p:ext uri="{BB962C8B-B14F-4D97-AF65-F5344CB8AC3E}">
        <p14:creationId xmlns:p14="http://schemas.microsoft.com/office/powerpoint/2010/main" val="22763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E6BA1CEA-9B89-4AE8-A920-4180EE4106CF}"/>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BA6CEF8E-84B8-4847-930C-846D47B88114}"/>
              </a:ext>
            </a:extLst>
          </p:cNvPr>
          <p:cNvSpPr/>
          <p:nvPr userDrawn="1"/>
        </p:nvSpPr>
        <p:spPr>
          <a:xfrm>
            <a:off x="6712108" y="130704"/>
            <a:ext cx="214041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B3C58F8-A8E4-4BAA-8927-C0EA8B26354A}"/>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sp>
        <p:nvSpPr>
          <p:cNvPr id="11" name="文本框 10">
            <a:extLst>
              <a:ext uri="{FF2B5EF4-FFF2-40B4-BE49-F238E27FC236}">
                <a16:creationId xmlns:a16="http://schemas.microsoft.com/office/drawing/2014/main" id="{7F0460FE-40D6-49CF-AF54-EBE190A21747}"/>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dirty="0">
                <a:solidFill>
                  <a:schemeClr val="bg1"/>
                </a:solidFill>
              </a:rPr>
              <a:t>总结与展望</a:t>
            </a:r>
          </a:p>
        </p:txBody>
      </p:sp>
      <p:pic>
        <p:nvPicPr>
          <p:cNvPr id="12" name="图片 11">
            <a:extLst>
              <a:ext uri="{FF2B5EF4-FFF2-40B4-BE49-F238E27FC236}">
                <a16:creationId xmlns:a16="http://schemas.microsoft.com/office/drawing/2014/main" id="{31B105E9-26B3-4A67-A73A-5E4F95B740B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3" name="文本框 12">
            <a:extLst>
              <a:ext uri="{FF2B5EF4-FFF2-40B4-BE49-F238E27FC236}">
                <a16:creationId xmlns:a16="http://schemas.microsoft.com/office/drawing/2014/main" id="{2677CA8A-D220-4F02-B371-75A252EAF3C4}"/>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4" name="文本框 13">
            <a:extLst>
              <a:ext uri="{FF2B5EF4-FFF2-40B4-BE49-F238E27FC236}">
                <a16:creationId xmlns:a16="http://schemas.microsoft.com/office/drawing/2014/main" id="{7D1B6D00-7280-4157-96EB-8AFACC4BE29E}"/>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b="1" dirty="0">
                <a:solidFill>
                  <a:srgbClr val="9A0000"/>
                </a:solidFill>
              </a:rPr>
              <a:t>研究结论及应用</a:t>
            </a:r>
          </a:p>
        </p:txBody>
      </p:sp>
    </p:spTree>
    <p:extLst>
      <p:ext uri="{BB962C8B-B14F-4D97-AF65-F5344CB8AC3E}">
        <p14:creationId xmlns:p14="http://schemas.microsoft.com/office/powerpoint/2010/main" val="178342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65B56D5-8112-429D-A020-EC8597E32272}"/>
              </a:ext>
            </a:extLst>
          </p:cNvPr>
          <p:cNvSpPr/>
          <p:nvPr userDrawn="1"/>
        </p:nvSpPr>
        <p:spPr>
          <a:xfrm>
            <a:off x="0" y="0"/>
            <a:ext cx="12192000" cy="84221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6893249-D4BD-45FB-A04B-B217F283060A}"/>
              </a:ext>
            </a:extLst>
          </p:cNvPr>
          <p:cNvSpPr/>
          <p:nvPr userDrawn="1"/>
        </p:nvSpPr>
        <p:spPr>
          <a:xfrm>
            <a:off x="9312681" y="130704"/>
            <a:ext cx="1674433"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95114A0-7D53-4CE3-BA66-D901C4F308F0}"/>
              </a:ext>
            </a:extLst>
          </p:cNvPr>
          <p:cNvSpPr txBox="1"/>
          <p:nvPr userDrawn="1"/>
        </p:nvSpPr>
        <p:spPr>
          <a:xfrm>
            <a:off x="1576378" y="221050"/>
            <a:ext cx="1720205" cy="400110"/>
          </a:xfrm>
          <a:prstGeom prst="rect">
            <a:avLst/>
          </a:prstGeom>
          <a:noFill/>
        </p:spPr>
        <p:txBody>
          <a:bodyPr wrap="square" rtlCol="0">
            <a:spAutoFit/>
          </a:bodyPr>
          <a:lstStyle/>
          <a:p>
            <a:pPr algn="ctr"/>
            <a:r>
              <a:rPr lang="zh-CN" altLang="en-US" sz="2000" dirty="0">
                <a:solidFill>
                  <a:schemeClr val="bg1"/>
                </a:solidFill>
              </a:rPr>
              <a:t>研究的意义</a:t>
            </a:r>
          </a:p>
        </p:txBody>
      </p:sp>
      <p:pic>
        <p:nvPicPr>
          <p:cNvPr id="10" name="图片 9">
            <a:extLst>
              <a:ext uri="{FF2B5EF4-FFF2-40B4-BE49-F238E27FC236}">
                <a16:creationId xmlns:a16="http://schemas.microsoft.com/office/drawing/2014/main" id="{F1ABEE39-95B0-4BEF-AD13-F8B4A955C94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41427" y="130704"/>
            <a:ext cx="580802" cy="580802"/>
          </a:xfrm>
          <a:prstGeom prst="rect">
            <a:avLst/>
          </a:prstGeom>
          <a:ln w="38100">
            <a:noFill/>
          </a:ln>
        </p:spPr>
      </p:pic>
      <p:sp>
        <p:nvSpPr>
          <p:cNvPr id="11" name="文本框 10">
            <a:extLst>
              <a:ext uri="{FF2B5EF4-FFF2-40B4-BE49-F238E27FC236}">
                <a16:creationId xmlns:a16="http://schemas.microsoft.com/office/drawing/2014/main" id="{4B4F86B4-5972-4CA9-B86A-76F5062018C7}"/>
              </a:ext>
            </a:extLst>
          </p:cNvPr>
          <p:cNvSpPr txBox="1"/>
          <p:nvPr userDrawn="1"/>
        </p:nvSpPr>
        <p:spPr>
          <a:xfrm>
            <a:off x="3799637" y="221050"/>
            <a:ext cx="2452313" cy="400110"/>
          </a:xfrm>
          <a:prstGeom prst="rect">
            <a:avLst/>
          </a:prstGeom>
          <a:noFill/>
        </p:spPr>
        <p:txBody>
          <a:bodyPr wrap="square" rtlCol="0">
            <a:spAutoFit/>
          </a:bodyPr>
          <a:lstStyle/>
          <a:p>
            <a:pPr algn="ctr"/>
            <a:r>
              <a:rPr lang="zh-CN" altLang="en-US" sz="2000" dirty="0">
                <a:solidFill>
                  <a:schemeClr val="bg1"/>
                </a:solidFill>
              </a:rPr>
              <a:t>相关理论前缘成果</a:t>
            </a:r>
          </a:p>
        </p:txBody>
      </p:sp>
      <p:sp>
        <p:nvSpPr>
          <p:cNvPr id="12" name="文本框 11">
            <a:extLst>
              <a:ext uri="{FF2B5EF4-FFF2-40B4-BE49-F238E27FC236}">
                <a16:creationId xmlns:a16="http://schemas.microsoft.com/office/drawing/2014/main" id="{52ED7BB0-7C32-4082-A03D-3D2D6752009E}"/>
              </a:ext>
            </a:extLst>
          </p:cNvPr>
          <p:cNvSpPr txBox="1"/>
          <p:nvPr userDrawn="1"/>
        </p:nvSpPr>
        <p:spPr>
          <a:xfrm>
            <a:off x="6755004" y="221050"/>
            <a:ext cx="2054623" cy="400110"/>
          </a:xfrm>
          <a:prstGeom prst="rect">
            <a:avLst/>
          </a:prstGeom>
          <a:noFill/>
        </p:spPr>
        <p:txBody>
          <a:bodyPr wrap="square" rtlCol="0">
            <a:spAutoFit/>
          </a:bodyPr>
          <a:lstStyle/>
          <a:p>
            <a:pPr algn="ctr"/>
            <a:r>
              <a:rPr lang="zh-CN" altLang="en-US" sz="2000" dirty="0">
                <a:solidFill>
                  <a:schemeClr val="bg1"/>
                </a:solidFill>
              </a:rPr>
              <a:t>研究结论及应用</a:t>
            </a:r>
          </a:p>
        </p:txBody>
      </p:sp>
      <p:sp>
        <p:nvSpPr>
          <p:cNvPr id="13" name="文本框 12">
            <a:extLst>
              <a:ext uri="{FF2B5EF4-FFF2-40B4-BE49-F238E27FC236}">
                <a16:creationId xmlns:a16="http://schemas.microsoft.com/office/drawing/2014/main" id="{CBA28D39-406D-435E-9521-440DDED18A72}"/>
              </a:ext>
            </a:extLst>
          </p:cNvPr>
          <p:cNvSpPr txBox="1"/>
          <p:nvPr userDrawn="1"/>
        </p:nvSpPr>
        <p:spPr>
          <a:xfrm>
            <a:off x="9312682" y="221050"/>
            <a:ext cx="1720205" cy="400110"/>
          </a:xfrm>
          <a:prstGeom prst="rect">
            <a:avLst/>
          </a:prstGeom>
          <a:noFill/>
        </p:spPr>
        <p:txBody>
          <a:bodyPr wrap="square" rtlCol="0">
            <a:spAutoFit/>
          </a:bodyPr>
          <a:lstStyle/>
          <a:p>
            <a:pPr algn="ctr"/>
            <a:r>
              <a:rPr lang="zh-CN" altLang="en-US" sz="2000" b="1" dirty="0">
                <a:solidFill>
                  <a:srgbClr val="9A0000"/>
                </a:solidFill>
              </a:rPr>
              <a:t>总结与展望</a:t>
            </a:r>
          </a:p>
        </p:txBody>
      </p:sp>
    </p:spTree>
    <p:extLst>
      <p:ext uri="{BB962C8B-B14F-4D97-AF65-F5344CB8AC3E}">
        <p14:creationId xmlns:p14="http://schemas.microsoft.com/office/powerpoint/2010/main" val="78117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38951-F558-4B0D-8FB1-6CB9DE5240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8A07EA-C722-4AB0-A24B-E6C3F8997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0623F7-15C1-49BE-BC92-5B6602E56480}"/>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E1599755-29F9-44DD-812E-51D42F29A8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9AECE-1697-4C68-A43F-A00660B7607C}"/>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21234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E2AD6-A92E-4A24-A7C1-415283813A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F4591A-DB3F-42ED-8CA0-F34E91D2C8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7DCEFD-7FDD-4EC9-BF8F-C2CBDE312C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A31AAE4-97AE-4D81-8F61-2A5016BF0871}"/>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6" name="页脚占位符 5">
            <a:extLst>
              <a:ext uri="{FF2B5EF4-FFF2-40B4-BE49-F238E27FC236}">
                <a16:creationId xmlns:a16="http://schemas.microsoft.com/office/drawing/2014/main" id="{440F319C-677D-4BD6-A066-28E7815A69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FC4C7D-91F4-4533-94D0-5FA51A6D7E12}"/>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206230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43F27-E8BA-437B-B942-8379AAED941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A1AB8A-DDAB-4B0D-99CC-0BA2637E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27E33C-6272-4DE4-A932-3096D98C93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2E40C1B-CD9D-473E-9C18-2FCF1BB4A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A72444-D203-4D15-9F60-F17A4F0833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51B8037-47B7-42AD-9C85-3BD1D4F64666}"/>
              </a:ext>
            </a:extLst>
          </p:cNvPr>
          <p:cNvSpPr>
            <a:spLocks noGrp="1"/>
          </p:cNvSpPr>
          <p:nvPr>
            <p:ph type="dt" sz="half" idx="10"/>
          </p:nvPr>
        </p:nvSpPr>
        <p:spPr/>
        <p:txBody>
          <a:bodyPr/>
          <a:lstStyle/>
          <a:p>
            <a:fld id="{545F0509-3A02-415A-AF1D-E01510DEDF7B}" type="datetimeFigureOut">
              <a:rPr lang="zh-CN" altLang="en-US" smtClean="0"/>
              <a:t>2020/10/28</a:t>
            </a:fld>
            <a:endParaRPr lang="zh-CN" altLang="en-US"/>
          </a:p>
        </p:txBody>
      </p:sp>
      <p:sp>
        <p:nvSpPr>
          <p:cNvPr id="8" name="页脚占位符 7">
            <a:extLst>
              <a:ext uri="{FF2B5EF4-FFF2-40B4-BE49-F238E27FC236}">
                <a16:creationId xmlns:a16="http://schemas.microsoft.com/office/drawing/2014/main" id="{1C08971A-5628-46BD-8619-5F9C064D84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D181B4-1A62-484E-B86A-4B34B6BAFFC3}"/>
              </a:ext>
            </a:extLst>
          </p:cNvPr>
          <p:cNvSpPr>
            <a:spLocks noGrp="1"/>
          </p:cNvSpPr>
          <p:nvPr>
            <p:ph type="sldNum" sz="quarter" idx="12"/>
          </p:nvPr>
        </p:nvSpPr>
        <p:spPr/>
        <p:txBody>
          <a:body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369679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5963CA-5E4E-4A69-93D2-C73134EDC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B9A073-F60E-4755-BD56-4335D1D8A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08014A-B8B6-4DA7-9903-9DB9A0734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F0509-3A02-415A-AF1D-E01510DEDF7B}" type="datetimeFigureOut">
              <a:rPr lang="zh-CN" altLang="en-US" smtClean="0"/>
              <a:t>2020/10/28</a:t>
            </a:fld>
            <a:endParaRPr lang="zh-CN" altLang="en-US"/>
          </a:p>
        </p:txBody>
      </p:sp>
      <p:sp>
        <p:nvSpPr>
          <p:cNvPr id="5" name="页脚占位符 4">
            <a:extLst>
              <a:ext uri="{FF2B5EF4-FFF2-40B4-BE49-F238E27FC236}">
                <a16:creationId xmlns:a16="http://schemas.microsoft.com/office/drawing/2014/main" id="{A0B8E2F5-78AC-4FBC-8B22-2CED45F6F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5B75F9-1727-443F-A739-E75642B3D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6E3D-0513-45E4-9972-ED0FFABA2847}" type="slidenum">
              <a:rPr lang="zh-CN" altLang="en-US" smtClean="0"/>
              <a:t>‹#›</a:t>
            </a:fld>
            <a:endParaRPr lang="zh-CN" altLang="en-US"/>
          </a:p>
        </p:txBody>
      </p:sp>
    </p:spTree>
    <p:extLst>
      <p:ext uri="{BB962C8B-B14F-4D97-AF65-F5344CB8AC3E}">
        <p14:creationId xmlns:p14="http://schemas.microsoft.com/office/powerpoint/2010/main" val="40543511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0" r:id="rId5"/>
    <p:sldLayoutId id="2147483651" r:id="rId6"/>
    <p:sldLayoutId id="2147483652" r:id="rId7"/>
    <p:sldLayoutId id="2147483653"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24"/>
            <a:ext cx="12192000" cy="4928644"/>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close/>
              </a:path>
            </a:pathLst>
          </a:custGeom>
        </p:spPr>
      </p:pic>
      <p:sp>
        <p:nvSpPr>
          <p:cNvPr id="13" name="任意多边形: 形状 12">
            <a:extLst>
              <a:ext uri="{FF2B5EF4-FFF2-40B4-BE49-F238E27FC236}">
                <a16:creationId xmlns:a16="http://schemas.microsoft.com/office/drawing/2014/main" id="{E21DDA31-15D7-45E5-B335-7DA83C198883}"/>
              </a:ext>
            </a:extLst>
          </p:cNvPr>
          <p:cNvSpPr/>
          <p:nvPr/>
        </p:nvSpPr>
        <p:spPr>
          <a:xfrm>
            <a:off x="0" y="8457"/>
            <a:ext cx="12192000" cy="4955176"/>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 name="connsiteX7" fmla="*/ 0 w 12192000"/>
              <a:gd name="connsiteY7" fmla="*/ 0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lnTo>
                  <a:pt x="0" y="0"/>
                </a:lnTo>
                <a:close/>
              </a:path>
            </a:pathLst>
          </a:cu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7227427D-C86A-4BEE-9369-BCBAB7F2CA6B}"/>
              </a:ext>
            </a:extLst>
          </p:cNvPr>
          <p:cNvSpPr txBox="1"/>
          <p:nvPr/>
        </p:nvSpPr>
        <p:spPr>
          <a:xfrm>
            <a:off x="1607281" y="1478590"/>
            <a:ext cx="9217024" cy="1077218"/>
          </a:xfrm>
          <a:prstGeom prst="rect">
            <a:avLst/>
          </a:prstGeom>
          <a:noFill/>
        </p:spPr>
        <p:txBody>
          <a:bodyPr wrap="square" rtlCol="0">
            <a:spAutoFit/>
          </a:bodyPr>
          <a:lstStyle/>
          <a:p>
            <a:pPr algn="ctr"/>
            <a:r>
              <a:rPr lang="en-US" altLang="zh-CN" sz="3200" b="1" dirty="0">
                <a:solidFill>
                  <a:schemeClr val="bg1"/>
                </a:solidFill>
                <a:latin typeface="微软雅黑" panose="020B0503020204020204" pitchFamily="34" charset="-122"/>
                <a:ea typeface="微软雅黑" panose="020B0503020204020204" pitchFamily="34" charset="-122"/>
              </a:rPr>
              <a:t>Session-Based Recommendation with Graph Neural Networks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6CE2AAF-A0EC-4607-9029-642AA5FB966D}"/>
              </a:ext>
            </a:extLst>
          </p:cNvPr>
          <p:cNvSpPr txBox="1"/>
          <p:nvPr/>
        </p:nvSpPr>
        <p:spPr>
          <a:xfrm>
            <a:off x="731404" y="3068960"/>
            <a:ext cx="10729192" cy="830997"/>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The Thirty-Third AAAI Conference on Artificial Intelligence (AAAI-19</a:t>
            </a:r>
            <a:r>
              <a:rPr lang="en-US" altLang="zh-CN" sz="2400" dirty="0" smtClean="0">
                <a:solidFill>
                  <a:schemeClr val="bg1"/>
                </a:solidFill>
                <a:latin typeface="微软雅黑" panose="020B0503020204020204" pitchFamily="34" charset="-122"/>
                <a:ea typeface="微软雅黑" panose="020B0503020204020204" pitchFamily="34" charset="-122"/>
              </a:rPr>
              <a:t>)</a:t>
            </a:r>
          </a:p>
          <a:p>
            <a:pPr algn="ctr"/>
            <a:r>
              <a:rPr lang="en-US" altLang="zh-CN" sz="2400" dirty="0" smtClean="0">
                <a:solidFill>
                  <a:schemeClr val="bg1"/>
                </a:solidFill>
                <a:latin typeface="微软雅黑" panose="020B0503020204020204" pitchFamily="34" charset="-122"/>
                <a:ea typeface="微软雅黑" panose="020B0503020204020204" pitchFamily="34" charset="-122"/>
              </a:rPr>
              <a:t>Shu </a:t>
            </a:r>
            <a:r>
              <a:rPr lang="en-US" altLang="zh-CN" sz="2400" dirty="0" err="1" smtClean="0">
                <a:solidFill>
                  <a:schemeClr val="bg1"/>
                </a:solidFill>
                <a:latin typeface="微软雅黑" panose="020B0503020204020204" pitchFamily="34" charset="-122"/>
                <a:ea typeface="微软雅黑" panose="020B0503020204020204" pitchFamily="34" charset="-122"/>
              </a:rPr>
              <a:t>Wu,Yuyuan</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Tang,Yanqiao</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Zhu,Liang</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Wang,Xing</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en-US" altLang="zh-CN" sz="2400" dirty="0" err="1" smtClean="0">
                <a:solidFill>
                  <a:schemeClr val="bg1"/>
                </a:solidFill>
                <a:latin typeface="微软雅黑" panose="020B0503020204020204" pitchFamily="34" charset="-122"/>
                <a:ea typeface="微软雅黑" panose="020B0503020204020204" pitchFamily="34" charset="-122"/>
              </a:rPr>
              <a:t>Xie,Tieniu</a:t>
            </a:r>
            <a:r>
              <a:rPr lang="en-US" altLang="zh-CN" sz="2400" dirty="0" smtClean="0">
                <a:solidFill>
                  <a:schemeClr val="bg1"/>
                </a:solidFill>
                <a:latin typeface="微软雅黑" panose="020B0503020204020204" pitchFamily="34" charset="-122"/>
                <a:ea typeface="微软雅黑" panose="020B0503020204020204" pitchFamily="34" charset="-122"/>
              </a:rPr>
              <a:t> Tan</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09A0C5BC-46A5-4887-BB5F-2F6BA0305068}"/>
              </a:ext>
            </a:extLst>
          </p:cNvPr>
          <p:cNvSpPr txBox="1"/>
          <p:nvPr/>
        </p:nvSpPr>
        <p:spPr>
          <a:xfrm>
            <a:off x="9930386" y="6070628"/>
            <a:ext cx="2261614" cy="369332"/>
          </a:xfrm>
          <a:prstGeom prst="rect">
            <a:avLst/>
          </a:prstGeom>
          <a:noFill/>
        </p:spPr>
        <p:txBody>
          <a:bodyPr wrap="square" rtlCol="0">
            <a:spAutoFit/>
          </a:bodyPr>
          <a:lstStyle/>
          <a:p>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汇报人：胡双阳</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49D8B411-A9CE-4ABB-A025-9AB24A52E06F}"/>
              </a:ext>
            </a:extLst>
          </p:cNvPr>
          <p:cNvSpPr/>
          <p:nvPr/>
        </p:nvSpPr>
        <p:spPr>
          <a:xfrm>
            <a:off x="9479281" y="6029741"/>
            <a:ext cx="451105" cy="451105"/>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A048E1AA-EC12-48F1-8C67-64B1828157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90999" y="6042265"/>
            <a:ext cx="419931" cy="419931"/>
          </a:xfrm>
          <a:prstGeom prst="rect">
            <a:avLst/>
          </a:prstGeom>
        </p:spPr>
      </p:pic>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3432" y="96835"/>
            <a:ext cx="881401" cy="881401"/>
          </a:xfrm>
          <a:prstGeom prst="rect">
            <a:avLst/>
          </a:prstGeom>
        </p:spPr>
      </p:pic>
      <p:sp>
        <p:nvSpPr>
          <p:cNvPr id="18" name="文本框 17">
            <a:extLst>
              <a:ext uri="{FF2B5EF4-FFF2-40B4-BE49-F238E27FC236}">
                <a16:creationId xmlns:a16="http://schemas.microsoft.com/office/drawing/2014/main" id="{66CE2AAF-A0EC-4607-9029-642AA5FB966D}"/>
              </a:ext>
            </a:extLst>
          </p:cNvPr>
          <p:cNvSpPr txBox="1"/>
          <p:nvPr/>
        </p:nvSpPr>
        <p:spPr>
          <a:xfrm>
            <a:off x="-468294" y="901960"/>
            <a:ext cx="4017947" cy="400110"/>
          </a:xfrm>
          <a:prstGeom prst="rect">
            <a:avLst/>
          </a:prstGeom>
          <a:noFill/>
        </p:spPr>
        <p:txBody>
          <a:bodyPr wrap="square" rtlCol="0">
            <a:spAutoFit/>
          </a:bodyPr>
          <a:lstStyle/>
          <a:p>
            <a:pPr algn="ctr"/>
            <a:r>
              <a:rPr lang="zh-CN" altLang="en-US" sz="2000" dirty="0" smtClean="0">
                <a:solidFill>
                  <a:schemeClr val="bg1"/>
                </a:solidFill>
                <a:latin typeface="华文行楷" panose="02010800040101010101" pitchFamily="2" charset="-122"/>
                <a:ea typeface="华文行楷" panose="02010800040101010101" pitchFamily="2" charset="-122"/>
              </a:rPr>
              <a:t>哈尔滨工程大学</a:t>
            </a:r>
            <a:endParaRPr lang="zh-CN" altLang="en-US" sz="2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820243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0" name="圆角矩形 19"/>
          <p:cNvSpPr/>
          <p:nvPr/>
        </p:nvSpPr>
        <p:spPr>
          <a:xfrm>
            <a:off x="5267908" y="1429084"/>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实验结果</a:t>
            </a:r>
            <a:endParaRPr lang="zh-CN" altLang="en-US" sz="1600" b="1" dirty="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2002110" y="1844824"/>
            <a:ext cx="8658225" cy="3601997"/>
          </a:xfrm>
          <a:prstGeom prst="rect">
            <a:avLst/>
          </a:prstGeom>
        </p:spPr>
      </p:pic>
      <p:sp>
        <p:nvSpPr>
          <p:cNvPr id="3" name="矩形 2"/>
          <p:cNvSpPr/>
          <p:nvPr/>
        </p:nvSpPr>
        <p:spPr>
          <a:xfrm>
            <a:off x="2613127" y="5661248"/>
            <a:ext cx="6965745" cy="923330"/>
          </a:xfrm>
          <a:prstGeom prst="rect">
            <a:avLst/>
          </a:prstGeom>
        </p:spPr>
        <p:txBody>
          <a:bodyPr wrap="square">
            <a:spAutoFit/>
          </a:bodyPr>
          <a:lstStyle/>
          <a:p>
            <a:r>
              <a:rPr lang="zh-CN" altLang="en-US" dirty="0" smtClean="0">
                <a:latin typeface="Arial" panose="020B0604020202020204" pitchFamily="34" charset="0"/>
              </a:rPr>
              <a:t>结论：</a:t>
            </a:r>
            <a:r>
              <a:rPr lang="en-US" altLang="zh-CN" dirty="0" smtClean="0">
                <a:latin typeface="Arial" panose="020B0604020202020204" pitchFamily="34" charset="0"/>
              </a:rPr>
              <a:t>SR-GNN</a:t>
            </a:r>
            <a:r>
              <a:rPr lang="zh-CN" altLang="en-US" dirty="0">
                <a:latin typeface="Arial" panose="020B0604020202020204" pitchFamily="34" charset="0"/>
              </a:rPr>
              <a:t>采用软注意机制生成会话表示，可以自动选择最重要的项目转换，忽略当前会话中有噪声和无效的用户</a:t>
            </a:r>
            <a:r>
              <a:rPr lang="zh-CN" altLang="en-US" dirty="0" smtClean="0">
                <a:latin typeface="Arial" panose="020B0604020202020204" pitchFamily="34" charset="0"/>
              </a:rPr>
              <a:t>动作，取得了较好的效果。</a:t>
            </a:r>
            <a:endParaRPr lang="zh-CN" altLang="en-US" dirty="0"/>
          </a:p>
        </p:txBody>
      </p:sp>
      <p:sp>
        <p:nvSpPr>
          <p:cNvPr id="16" name="文本框 1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21" name="文本框 20">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22" name="文本框 21">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23" name="文本框 22">
            <a:extLst>
              <a:ext uri="{FF2B5EF4-FFF2-40B4-BE49-F238E27FC236}">
                <a16:creationId xmlns:a16="http://schemas.microsoft.com/office/drawing/2014/main" id="{73C733DA-09D6-4D2B-8314-BD2CD943F81B}"/>
              </a:ext>
            </a:extLst>
          </p:cNvPr>
          <p:cNvSpPr txBox="1"/>
          <p:nvPr/>
        </p:nvSpPr>
        <p:spPr>
          <a:xfrm>
            <a:off x="1546053" y="237628"/>
            <a:ext cx="1720205"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24" name="矩形: 圆角 13">
            <a:extLst>
              <a:ext uri="{FF2B5EF4-FFF2-40B4-BE49-F238E27FC236}">
                <a16:creationId xmlns:a16="http://schemas.microsoft.com/office/drawing/2014/main" id="{71B07603-AC93-4337-A692-785A2CDEF06A}"/>
              </a:ext>
            </a:extLst>
          </p:cNvPr>
          <p:cNvSpPr/>
          <p:nvPr/>
        </p:nvSpPr>
        <p:spPr>
          <a:xfrm>
            <a:off x="9988906" y="140892"/>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982788C-596E-4795-ADC4-69F58147467B}"/>
              </a:ext>
            </a:extLst>
          </p:cNvPr>
          <p:cNvSpPr txBox="1"/>
          <p:nvPr/>
        </p:nvSpPr>
        <p:spPr>
          <a:xfrm>
            <a:off x="10259088" y="234839"/>
            <a:ext cx="1216171" cy="400110"/>
          </a:xfrm>
          <a:prstGeom prst="rect">
            <a:avLst/>
          </a:prstGeom>
          <a:noFill/>
        </p:spPr>
        <p:txBody>
          <a:bodyPr wrap="square" rtlCol="0">
            <a:spAutoFit/>
          </a:bodyPr>
          <a:lstStyle/>
          <a:p>
            <a:pPr algn="ctr"/>
            <a:r>
              <a:rPr lang="zh-CN" altLang="en-US" sz="2000" b="1" dirty="0" smtClean="0">
                <a:solidFill>
                  <a:srgbClr val="9A0000"/>
                </a:solidFill>
              </a:rPr>
              <a:t>结果</a:t>
            </a:r>
            <a:endParaRPr lang="zh-CN" altLang="en-US" sz="2000" b="1" dirty="0">
              <a:solidFill>
                <a:srgbClr val="9A0000"/>
              </a:solidFill>
            </a:endParaRPr>
          </a:p>
        </p:txBody>
      </p:sp>
    </p:spTree>
    <p:extLst>
      <p:ext uri="{BB962C8B-B14F-4D97-AF65-F5344CB8AC3E}">
        <p14:creationId xmlns:p14="http://schemas.microsoft.com/office/powerpoint/2010/main" val="247761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0" name="圆角矩形 19"/>
          <p:cNvSpPr/>
          <p:nvPr/>
        </p:nvSpPr>
        <p:spPr>
          <a:xfrm>
            <a:off x="4223792" y="1244004"/>
            <a:ext cx="2844316"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对比不同的会话嵌入方式</a:t>
            </a:r>
            <a:endParaRPr lang="zh-CN" altLang="en-US" sz="1600" b="1" dirty="0">
              <a:latin typeface="仿宋" panose="02010609060101010101" pitchFamily="49" charset="-122"/>
              <a:ea typeface="仿宋" panose="02010609060101010101" pitchFamily="49" charset="-122"/>
            </a:endParaRPr>
          </a:p>
        </p:txBody>
      </p:sp>
      <p:sp>
        <p:nvSpPr>
          <p:cNvPr id="3" name="矩形 2"/>
          <p:cNvSpPr/>
          <p:nvPr/>
        </p:nvSpPr>
        <p:spPr>
          <a:xfrm>
            <a:off x="1055948" y="2173696"/>
            <a:ext cx="4920208" cy="923330"/>
          </a:xfrm>
          <a:prstGeom prst="rect">
            <a:avLst/>
          </a:prstGeom>
        </p:spPr>
        <p:txBody>
          <a:bodyPr wrap="square">
            <a:spAutoFit/>
          </a:bodyPr>
          <a:lstStyle/>
          <a:p>
            <a:pPr indent="304800" algn="just">
              <a:spcAft>
                <a:spcPts val="0"/>
              </a:spcAft>
            </a:pPr>
            <a:r>
              <a:rPr lang="en-US" altLang="zh-CN"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局部</a:t>
            </a:r>
            <a:r>
              <a:rPr lang="zh-CN" altLang="zh-CN" kern="100" dirty="0">
                <a:latin typeface="等线" panose="02010600030101010101" pitchFamily="2" charset="-122"/>
                <a:ea typeface="等线" panose="02010600030101010101" pitchFamily="2" charset="-122"/>
                <a:cs typeface="Times New Roman" panose="02020603050405020304" pitchFamily="18" charset="0"/>
              </a:rPr>
              <a:t>嵌入（</a:t>
            </a:r>
            <a:r>
              <a:rPr lang="en-US" altLang="zh-CN" kern="100" dirty="0">
                <a:latin typeface="等线" panose="02010600030101010101" pitchFamily="2" charset="-122"/>
                <a:ea typeface="等线" panose="02010600030101010101" pitchFamily="2" charset="-122"/>
                <a:cs typeface="Times New Roman" panose="02020603050405020304" pitchFamily="18" charset="0"/>
              </a:rPr>
              <a:t>SR-GNN-L</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kern="100" dirty="0">
                <a:latin typeface="Adobe Gothic Std B" panose="020B0800000000000000" pitchFamily="34" charset="-128"/>
                <a:ea typeface="Adobe Gothic Std B" panose="020B0800000000000000" pitchFamily="34" charset="-128"/>
                <a:cs typeface="Times New Roman" panose="02020603050405020304" pitchFamily="18" charset="0"/>
              </a:rPr>
              <a:t>·</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平均</a:t>
            </a:r>
            <a:r>
              <a:rPr lang="zh-CN" altLang="zh-CN" kern="100" dirty="0">
                <a:latin typeface="等线" panose="02010600030101010101" pitchFamily="2" charset="-122"/>
                <a:ea typeface="等线" panose="02010600030101010101" pitchFamily="2" charset="-122"/>
                <a:cs typeface="Times New Roman" panose="02020603050405020304" pitchFamily="18" charset="0"/>
              </a:rPr>
              <a:t>池化的全局嵌入（</a:t>
            </a:r>
            <a:r>
              <a:rPr lang="en-US" altLang="zh-CN" kern="100" dirty="0">
                <a:latin typeface="等线" panose="02010600030101010101" pitchFamily="2" charset="-122"/>
                <a:ea typeface="等线" panose="02010600030101010101" pitchFamily="2" charset="-122"/>
                <a:cs typeface="Times New Roman" panose="02020603050405020304" pitchFamily="18" charset="0"/>
              </a:rPr>
              <a:t>SR-GNN-AVG</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kern="100" dirty="0">
                <a:latin typeface="Adobe Gothic Std B" panose="020B0800000000000000" pitchFamily="34" charset="-128"/>
                <a:ea typeface="Adobe Gothic Std B" panose="020B0800000000000000" pitchFamily="34" charset="-128"/>
                <a:cs typeface="Times New Roman" panose="02020603050405020304" pitchFamily="18" charset="0"/>
              </a:rPr>
              <a:t>·</a:t>
            </a:r>
            <a:r>
              <a:rPr lang="zh-CN" altLang="zh-CN" kern="100" dirty="0" smtClean="0">
                <a:latin typeface="等线" panose="02010600030101010101" pitchFamily="2" charset="-122"/>
                <a:ea typeface="等线" panose="02010600030101010101" pitchFamily="2" charset="-122"/>
                <a:cs typeface="Times New Roman" panose="02020603050405020304" pitchFamily="18" charset="0"/>
              </a:rPr>
              <a:t>注意力</a:t>
            </a:r>
            <a:r>
              <a:rPr lang="zh-CN" altLang="zh-CN" kern="100" dirty="0">
                <a:latin typeface="等线" panose="02010600030101010101" pitchFamily="2" charset="-122"/>
                <a:ea typeface="等线" panose="02010600030101010101" pitchFamily="2" charset="-122"/>
                <a:cs typeface="Times New Roman" panose="02020603050405020304" pitchFamily="18" charset="0"/>
              </a:rPr>
              <a:t>机制的全局嵌入</a:t>
            </a:r>
            <a:r>
              <a:rPr lang="en-US" altLang="zh-CN" kern="100" dirty="0">
                <a:latin typeface="等线" panose="02010600030101010101" pitchFamily="2" charset="-122"/>
                <a:ea typeface="等线" panose="02010600030101010101" pitchFamily="2" charset="-122"/>
                <a:cs typeface="Times New Roman" panose="02020603050405020304" pitchFamily="18" charset="0"/>
              </a:rPr>
              <a:t>(SR-GNN-ATT)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矩形 20"/>
          <p:cNvSpPr/>
          <p:nvPr/>
        </p:nvSpPr>
        <p:spPr>
          <a:xfrm>
            <a:off x="2367692" y="5414171"/>
            <a:ext cx="1568204" cy="253916"/>
          </a:xfrm>
          <a:prstGeom prst="rect">
            <a:avLst/>
          </a:prstGeom>
        </p:spPr>
        <p:txBody>
          <a:bodyPr wrap="square">
            <a:spAutoFit/>
          </a:bodyPr>
          <a:lstStyle/>
          <a:p>
            <a:pPr marL="1270" indent="304800" algn="just"/>
            <a:r>
              <a:rPr lang="zh-CN" altLang="en-US" sz="1050" dirty="0" smtClean="0">
                <a:latin typeface="黑体" panose="02010609060101010101" pitchFamily="49" charset="-122"/>
                <a:ea typeface="黑体" panose="02010609060101010101" pitchFamily="49" charset="-122"/>
              </a:rPr>
              <a:t>图：实验结果</a:t>
            </a:r>
            <a:endParaRPr lang="en-US" altLang="zh-CN" sz="1050" kern="1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22" name="组合 21">
            <a:extLst>
              <a:ext uri="{FF2B5EF4-FFF2-40B4-BE49-F238E27FC236}">
                <a16:creationId xmlns:a16="http://schemas.microsoft.com/office/drawing/2014/main" id="{C0B6221F-2CB1-41DB-ABC9-45D9D28B2A17}"/>
              </a:ext>
            </a:extLst>
          </p:cNvPr>
          <p:cNvGrpSpPr/>
          <p:nvPr/>
        </p:nvGrpSpPr>
        <p:grpSpPr>
          <a:xfrm>
            <a:off x="6781401" y="2041269"/>
            <a:ext cx="4248472" cy="2016224"/>
            <a:chOff x="1964504" y="1290880"/>
            <a:chExt cx="8262992" cy="4276240"/>
          </a:xfrm>
          <a:solidFill>
            <a:schemeClr val="accent1">
              <a:lumMod val="75000"/>
            </a:schemeClr>
          </a:solidFill>
        </p:grpSpPr>
        <p:sp>
          <p:nvSpPr>
            <p:cNvPr id="23" name="半闭框 22">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半闭框 25">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半闭框 26">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半闭框 27">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a:extLst>
              <a:ext uri="{FF2B5EF4-FFF2-40B4-BE49-F238E27FC236}">
                <a16:creationId xmlns:a16="http://schemas.microsoft.com/office/drawing/2014/main" id="{C0B6221F-2CB1-41DB-ABC9-45D9D28B2A17}"/>
              </a:ext>
            </a:extLst>
          </p:cNvPr>
          <p:cNvGrpSpPr/>
          <p:nvPr/>
        </p:nvGrpSpPr>
        <p:grpSpPr>
          <a:xfrm>
            <a:off x="6781401" y="4533017"/>
            <a:ext cx="4248472" cy="2016224"/>
            <a:chOff x="1964504" y="1290880"/>
            <a:chExt cx="8262992" cy="4276240"/>
          </a:xfrm>
          <a:solidFill>
            <a:schemeClr val="accent1">
              <a:lumMod val="75000"/>
            </a:schemeClr>
          </a:solidFill>
        </p:grpSpPr>
        <p:sp>
          <p:nvSpPr>
            <p:cNvPr id="31" name="半闭框 30">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半闭框 31">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半闭框 32">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半闭框 33">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矩形 6"/>
          <p:cNvSpPr/>
          <p:nvPr/>
        </p:nvSpPr>
        <p:spPr>
          <a:xfrm>
            <a:off x="7488669" y="2244084"/>
            <a:ext cx="3113590" cy="1569660"/>
          </a:xfrm>
          <a:prstGeom prst="rect">
            <a:avLst/>
          </a:prstGeom>
        </p:spPr>
        <p:txBody>
          <a:bodyPr wrap="square">
            <a:spAutoFit/>
          </a:bodyPr>
          <a:lstStyle/>
          <a:p>
            <a:pPr indent="304800" algn="ctr">
              <a:spcAft>
                <a:spcPts val="0"/>
              </a:spcAft>
            </a:pPr>
            <a:r>
              <a:rPr lang="zh-CN" altLang="zh-CN" sz="1200" b="1" kern="100" dirty="0">
                <a:latin typeface="等线" panose="02010600030101010101" pitchFamily="2" charset="-122"/>
                <a:ea typeface="等线" panose="02010600030101010101" pitchFamily="2" charset="-122"/>
                <a:cs typeface="Times New Roman" panose="02020603050405020304" pitchFamily="18" charset="0"/>
              </a:rPr>
              <a:t>会话序列长度分析</a:t>
            </a:r>
          </a:p>
          <a:p>
            <a:pPr indent="304800" algn="just">
              <a:spcAft>
                <a:spcPts val="0"/>
              </a:spcAft>
            </a:pP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短会话序列（</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句及以下），长会话序列（</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句以上），</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SR-GNN</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及其变异算法表现的比较稳定，也表明图神经网络适用于基于会话的推荐系统</a:t>
            </a:r>
            <a:r>
              <a:rPr lang="zh-CN" altLang="zh-CN" sz="1200"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sz="12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200" kern="100" dirty="0" smtClean="0">
                <a:latin typeface="等线" panose="02010600030101010101" pitchFamily="2" charset="-122"/>
                <a:ea typeface="等线" panose="02010600030101010101" pitchFamily="2" charset="-122"/>
                <a:cs typeface="Times New Roman" panose="02020603050405020304" pitchFamily="18" charset="0"/>
              </a:rPr>
              <a:t>NARM</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STAMP</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在长短对话中表现变化很大，不够稳定。</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SR-GNN-L</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SR-GNN-ATT</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表现也很稳定，而且接近最佳性能。</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p:cNvSpPr/>
          <p:nvPr/>
        </p:nvSpPr>
        <p:spPr>
          <a:xfrm>
            <a:off x="7376634" y="4848631"/>
            <a:ext cx="3225625" cy="1384995"/>
          </a:xfrm>
          <a:prstGeom prst="rect">
            <a:avLst/>
          </a:prstGeom>
        </p:spPr>
        <p:txBody>
          <a:bodyPr wrap="square">
            <a:spAutoFit/>
          </a:bodyPr>
          <a:lstStyle/>
          <a:p>
            <a:pPr indent="304800" algn="ctr">
              <a:spcAft>
                <a:spcPts val="0"/>
              </a:spcAft>
            </a:pPr>
            <a:r>
              <a:rPr lang="zh-CN" altLang="en-US" sz="1200" b="1" kern="100" dirty="0" smtClean="0">
                <a:latin typeface="等线" panose="02010600030101010101" pitchFamily="2" charset="-122"/>
                <a:ea typeface="等线" panose="02010600030101010101" pitchFamily="2" charset="-122"/>
                <a:cs typeface="Times New Roman" panose="02020603050405020304" pitchFamily="18" charset="0"/>
              </a:rPr>
              <a:t>评价</a:t>
            </a:r>
            <a:endParaRPr lang="en-US" altLang="zh-CN" sz="1200" b="1"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zh-CN" altLang="zh-CN" sz="1200" kern="100" dirty="0" smtClean="0">
                <a:latin typeface="等线" panose="02010600030101010101" pitchFamily="2" charset="-122"/>
                <a:ea typeface="等线" panose="02010600030101010101" pitchFamily="2" charset="-122"/>
                <a:cs typeface="Times New Roman" panose="02020603050405020304" pitchFamily="18" charset="0"/>
              </a:rPr>
              <a:t>混合</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嵌入方法</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SR-GNN</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取得了最好的效果，说明当前会话与长期偏好结合的重要性</a:t>
            </a:r>
            <a:r>
              <a:rPr lang="zh-CN" altLang="zh-CN" sz="1200" kern="100" dirty="0" smtClean="0">
                <a:latin typeface="等线" panose="02010600030101010101" pitchFamily="2" charset="-122"/>
                <a:ea typeface="等线" panose="02010600030101010101" pitchFamily="2" charset="-122"/>
                <a:cs typeface="Times New Roman" panose="02020603050405020304" pitchFamily="18" charset="0"/>
              </a:rPr>
              <a:t>。</a:t>
            </a:r>
            <a:endParaRPr lang="en-US" altLang="zh-CN" sz="12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200" kern="100" dirty="0" smtClean="0">
                <a:latin typeface="等线" panose="02010600030101010101" pitchFamily="2" charset="-122"/>
                <a:ea typeface="等线" panose="02010600030101010101" pitchFamily="2" charset="-122"/>
                <a:cs typeface="Times New Roman" panose="02020603050405020304" pitchFamily="18" charset="0"/>
              </a:rPr>
              <a:t>SR-GNN-ATT</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表现的比</a:t>
            </a:r>
            <a:r>
              <a:rPr lang="en-US" altLang="zh-CN" sz="1200" kern="100" dirty="0">
                <a:latin typeface="等线" panose="02010600030101010101" pitchFamily="2" charset="-122"/>
                <a:ea typeface="等线" panose="02010600030101010101" pitchFamily="2" charset="-122"/>
                <a:cs typeface="Times New Roman" panose="02020603050405020304" pitchFamily="18" charset="0"/>
              </a:rPr>
              <a:t>SR-GNN-AVG</a:t>
            </a:r>
            <a:r>
              <a:rPr lang="zh-CN" altLang="zh-CN" sz="1200" kern="100" dirty="0">
                <a:latin typeface="等线" panose="02010600030101010101" pitchFamily="2" charset="-122"/>
                <a:ea typeface="等线" panose="02010600030101010101" pitchFamily="2" charset="-122"/>
                <a:cs typeface="Times New Roman" panose="02020603050405020304" pitchFamily="18" charset="0"/>
              </a:rPr>
              <a:t>好。说明会话中可能有一些噪音行为。注意力机制有助于从会话中提取重要行为构建长期偏好</a:t>
            </a:r>
            <a:r>
              <a:rPr lang="zh-CN" altLang="zh-CN" sz="12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1625339" y="3552211"/>
            <a:ext cx="3781425" cy="1752600"/>
          </a:xfrm>
          <a:prstGeom prst="rect">
            <a:avLst/>
          </a:prstGeom>
        </p:spPr>
      </p:pic>
      <p:sp>
        <p:nvSpPr>
          <p:cNvPr id="41" name="文本框 40">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42" name="文本框 41">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43" name="文本框 42">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44" name="文本框 43">
            <a:extLst>
              <a:ext uri="{FF2B5EF4-FFF2-40B4-BE49-F238E27FC236}">
                <a16:creationId xmlns:a16="http://schemas.microsoft.com/office/drawing/2014/main" id="{73C733DA-09D6-4D2B-8314-BD2CD943F81B}"/>
              </a:ext>
            </a:extLst>
          </p:cNvPr>
          <p:cNvSpPr txBox="1"/>
          <p:nvPr/>
        </p:nvSpPr>
        <p:spPr>
          <a:xfrm>
            <a:off x="1546053" y="237628"/>
            <a:ext cx="1720205"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45" name="矩形: 圆角 13">
            <a:extLst>
              <a:ext uri="{FF2B5EF4-FFF2-40B4-BE49-F238E27FC236}">
                <a16:creationId xmlns:a16="http://schemas.microsoft.com/office/drawing/2014/main" id="{71B07603-AC93-4337-A692-785A2CDEF06A}"/>
              </a:ext>
            </a:extLst>
          </p:cNvPr>
          <p:cNvSpPr/>
          <p:nvPr/>
        </p:nvSpPr>
        <p:spPr>
          <a:xfrm>
            <a:off x="9988906" y="140892"/>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1982788C-596E-4795-ADC4-69F58147467B}"/>
              </a:ext>
            </a:extLst>
          </p:cNvPr>
          <p:cNvSpPr txBox="1"/>
          <p:nvPr/>
        </p:nvSpPr>
        <p:spPr>
          <a:xfrm>
            <a:off x="10259088" y="234839"/>
            <a:ext cx="1216171" cy="400110"/>
          </a:xfrm>
          <a:prstGeom prst="rect">
            <a:avLst/>
          </a:prstGeom>
          <a:noFill/>
        </p:spPr>
        <p:txBody>
          <a:bodyPr wrap="square" rtlCol="0">
            <a:spAutoFit/>
          </a:bodyPr>
          <a:lstStyle/>
          <a:p>
            <a:pPr algn="ctr"/>
            <a:r>
              <a:rPr lang="zh-CN" altLang="en-US" sz="2000" b="1" dirty="0" smtClean="0">
                <a:solidFill>
                  <a:srgbClr val="9A0000"/>
                </a:solidFill>
              </a:rPr>
              <a:t>结果</a:t>
            </a:r>
            <a:endParaRPr lang="zh-CN" altLang="en-US" sz="2000" b="1" dirty="0">
              <a:solidFill>
                <a:srgbClr val="9A0000"/>
              </a:solidFill>
            </a:endParaRPr>
          </a:p>
        </p:txBody>
      </p:sp>
    </p:spTree>
    <p:extLst>
      <p:ext uri="{BB962C8B-B14F-4D97-AF65-F5344CB8AC3E}">
        <p14:creationId xmlns:p14="http://schemas.microsoft.com/office/powerpoint/2010/main" val="168837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24"/>
            <a:ext cx="12192000" cy="4928644"/>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close/>
              </a:path>
            </a:pathLst>
          </a:custGeom>
        </p:spPr>
      </p:pic>
      <p:sp>
        <p:nvSpPr>
          <p:cNvPr id="13" name="任意多边形: 形状 12">
            <a:extLst>
              <a:ext uri="{FF2B5EF4-FFF2-40B4-BE49-F238E27FC236}">
                <a16:creationId xmlns:a16="http://schemas.microsoft.com/office/drawing/2014/main" id="{E21DDA31-15D7-45E5-B335-7DA83C198883}"/>
              </a:ext>
            </a:extLst>
          </p:cNvPr>
          <p:cNvSpPr/>
          <p:nvPr/>
        </p:nvSpPr>
        <p:spPr>
          <a:xfrm>
            <a:off x="0" y="8457"/>
            <a:ext cx="12192000" cy="4955176"/>
          </a:xfrm>
          <a:custGeom>
            <a:avLst/>
            <a:gdLst>
              <a:gd name="connsiteX0" fmla="*/ 0 w 12192000"/>
              <a:gd name="connsiteY0" fmla="*/ 0 h 4955176"/>
              <a:gd name="connsiteX1" fmla="*/ 12192000 w 12192000"/>
              <a:gd name="connsiteY1" fmla="*/ 0 h 4955176"/>
              <a:gd name="connsiteX2" fmla="*/ 12192000 w 12192000"/>
              <a:gd name="connsiteY2" fmla="*/ 3687036 h 4955176"/>
              <a:gd name="connsiteX3" fmla="*/ 12033180 w 12192000"/>
              <a:gd name="connsiteY3" fmla="*/ 3756515 h 4955176"/>
              <a:gd name="connsiteX4" fmla="*/ 6096000 w 12192000"/>
              <a:gd name="connsiteY4" fmla="*/ 4955176 h 4955176"/>
              <a:gd name="connsiteX5" fmla="*/ 158820 w 12192000"/>
              <a:gd name="connsiteY5" fmla="*/ 3756515 h 4955176"/>
              <a:gd name="connsiteX6" fmla="*/ 0 w 12192000"/>
              <a:gd name="connsiteY6" fmla="*/ 3687037 h 4955176"/>
              <a:gd name="connsiteX7" fmla="*/ 0 w 12192000"/>
              <a:gd name="connsiteY7" fmla="*/ 0 h 495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955176">
                <a:moveTo>
                  <a:pt x="0" y="0"/>
                </a:moveTo>
                <a:lnTo>
                  <a:pt x="12192000" y="0"/>
                </a:lnTo>
                <a:lnTo>
                  <a:pt x="12192000" y="3687036"/>
                </a:lnTo>
                <a:lnTo>
                  <a:pt x="12033180" y="3756515"/>
                </a:lnTo>
                <a:cubicBezTo>
                  <a:pt x="10208328" y="4528362"/>
                  <a:pt x="8202008" y="4955176"/>
                  <a:pt x="6096000" y="4955176"/>
                </a:cubicBezTo>
                <a:cubicBezTo>
                  <a:pt x="3989991" y="4955176"/>
                  <a:pt x="1983671" y="4528362"/>
                  <a:pt x="158820" y="3756515"/>
                </a:cubicBezTo>
                <a:lnTo>
                  <a:pt x="0" y="3687037"/>
                </a:lnTo>
                <a:lnTo>
                  <a:pt x="0" y="0"/>
                </a:lnTo>
                <a:close/>
              </a:path>
            </a:pathLst>
          </a:cu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7227427D-C86A-4BEE-9369-BCBAB7F2CA6B}"/>
              </a:ext>
            </a:extLst>
          </p:cNvPr>
          <p:cNvSpPr txBox="1"/>
          <p:nvPr/>
        </p:nvSpPr>
        <p:spPr>
          <a:xfrm>
            <a:off x="1703512" y="1217287"/>
            <a:ext cx="9217024" cy="1107996"/>
          </a:xfrm>
          <a:prstGeom prst="rect">
            <a:avLst/>
          </a:prstGeom>
          <a:noFill/>
        </p:spPr>
        <p:txBody>
          <a:bodyPr wrap="square" rtlCol="0">
            <a:spAutoFit/>
          </a:bodyP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谢谢大家</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6CE2AAF-A0EC-4607-9029-642AA5FB966D}"/>
              </a:ext>
            </a:extLst>
          </p:cNvPr>
          <p:cNvSpPr txBox="1"/>
          <p:nvPr/>
        </p:nvSpPr>
        <p:spPr>
          <a:xfrm>
            <a:off x="2927648" y="2955629"/>
            <a:ext cx="6576291" cy="461665"/>
          </a:xfrm>
          <a:prstGeom prst="rect">
            <a:avLst/>
          </a:prstGeom>
          <a:noFill/>
        </p:spPr>
        <p:txBody>
          <a:bodyPr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计算机科学与技术学院</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4E3CCF3-6F90-4F12-BC66-5FE1C04DEE91}"/>
              </a:ext>
            </a:extLst>
          </p:cNvPr>
          <p:cNvSpPr txBox="1"/>
          <p:nvPr/>
        </p:nvSpPr>
        <p:spPr>
          <a:xfrm>
            <a:off x="2927648" y="3541073"/>
            <a:ext cx="6576291" cy="461665"/>
          </a:xfrm>
          <a:prstGeom prst="rect">
            <a:avLst/>
          </a:prstGeom>
          <a:noFill/>
        </p:spPr>
        <p:txBody>
          <a:bodyPr wrap="squar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大数据与智能分析实验室</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09A0C5BC-46A5-4887-BB5F-2F6BA0305068}"/>
              </a:ext>
            </a:extLst>
          </p:cNvPr>
          <p:cNvSpPr txBox="1"/>
          <p:nvPr/>
        </p:nvSpPr>
        <p:spPr>
          <a:xfrm>
            <a:off x="9930386" y="6070628"/>
            <a:ext cx="2261614" cy="369332"/>
          </a:xfrm>
          <a:prstGeom prst="rect">
            <a:avLst/>
          </a:prstGeom>
          <a:noFill/>
        </p:spPr>
        <p:txBody>
          <a:bodyPr wrap="square" rtlCol="0">
            <a:spAutoFit/>
          </a:bodyPr>
          <a:lstStyle/>
          <a:p>
            <a:r>
              <a:rPr lang="zh-CN" altLang="en-US" smtClean="0">
                <a:solidFill>
                  <a:schemeClr val="bg2">
                    <a:lumMod val="25000"/>
                  </a:schemeClr>
                </a:solidFill>
                <a:latin typeface="微软雅黑" panose="020B0503020204020204" pitchFamily="34" charset="-122"/>
                <a:ea typeface="微软雅黑" panose="020B0503020204020204" pitchFamily="34" charset="-122"/>
              </a:rPr>
              <a:t>汇报人</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：胡双阳</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80" name="椭圆 79">
            <a:extLst>
              <a:ext uri="{FF2B5EF4-FFF2-40B4-BE49-F238E27FC236}">
                <a16:creationId xmlns:a16="http://schemas.microsoft.com/office/drawing/2014/main" id="{49D8B411-A9CE-4ABB-A025-9AB24A52E06F}"/>
              </a:ext>
            </a:extLst>
          </p:cNvPr>
          <p:cNvSpPr/>
          <p:nvPr/>
        </p:nvSpPr>
        <p:spPr>
          <a:xfrm>
            <a:off x="9479281" y="6029741"/>
            <a:ext cx="451105" cy="451105"/>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图片 80">
            <a:extLst>
              <a:ext uri="{FF2B5EF4-FFF2-40B4-BE49-F238E27FC236}">
                <a16:creationId xmlns:a16="http://schemas.microsoft.com/office/drawing/2014/main" id="{A048E1AA-EC12-48F1-8C67-64B18281575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90999" y="6042265"/>
            <a:ext cx="419931" cy="419931"/>
          </a:xfrm>
          <a:prstGeom prst="rect">
            <a:avLst/>
          </a:prstGeom>
        </p:spPr>
      </p:pic>
      <p:pic>
        <p:nvPicPr>
          <p:cNvPr id="5" name="图片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83432" y="96835"/>
            <a:ext cx="881401" cy="881401"/>
          </a:xfrm>
          <a:prstGeom prst="rect">
            <a:avLst/>
          </a:prstGeom>
        </p:spPr>
      </p:pic>
      <p:sp>
        <p:nvSpPr>
          <p:cNvPr id="18" name="文本框 17">
            <a:extLst>
              <a:ext uri="{FF2B5EF4-FFF2-40B4-BE49-F238E27FC236}">
                <a16:creationId xmlns:a16="http://schemas.microsoft.com/office/drawing/2014/main" id="{66CE2AAF-A0EC-4607-9029-642AA5FB966D}"/>
              </a:ext>
            </a:extLst>
          </p:cNvPr>
          <p:cNvSpPr txBox="1"/>
          <p:nvPr/>
        </p:nvSpPr>
        <p:spPr>
          <a:xfrm>
            <a:off x="-468294" y="901960"/>
            <a:ext cx="4017947" cy="400110"/>
          </a:xfrm>
          <a:prstGeom prst="rect">
            <a:avLst/>
          </a:prstGeom>
          <a:noFill/>
        </p:spPr>
        <p:txBody>
          <a:bodyPr wrap="square" rtlCol="0">
            <a:spAutoFit/>
          </a:bodyPr>
          <a:lstStyle/>
          <a:p>
            <a:pPr algn="ctr"/>
            <a:r>
              <a:rPr lang="zh-CN" altLang="en-US" sz="2000" dirty="0" smtClean="0">
                <a:solidFill>
                  <a:schemeClr val="bg1"/>
                </a:solidFill>
                <a:latin typeface="华文行楷" panose="02010800040101010101" pitchFamily="2" charset="-122"/>
                <a:ea typeface="华文行楷" panose="02010800040101010101" pitchFamily="2" charset="-122"/>
              </a:rPr>
              <a:t>哈尔滨工程大学</a:t>
            </a:r>
            <a:endParaRPr lang="zh-CN" altLang="en-US" sz="2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844306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弧形 4">
            <a:extLst>
              <a:ext uri="{FF2B5EF4-FFF2-40B4-BE49-F238E27FC236}">
                <a16:creationId xmlns:a16="http://schemas.microsoft.com/office/drawing/2014/main" id="{3980594C-D9BD-469D-9626-367A6BDDA910}"/>
              </a:ext>
            </a:extLst>
          </p:cNvPr>
          <p:cNvSpPr/>
          <p:nvPr/>
        </p:nvSpPr>
        <p:spPr>
          <a:xfrm>
            <a:off x="-110833" y="382216"/>
            <a:ext cx="5855854" cy="5855854"/>
          </a:xfrm>
          <a:prstGeom prst="arc">
            <a:avLst>
              <a:gd name="adj1" fmla="val 17912392"/>
              <a:gd name="adj2" fmla="val 4318213"/>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EC7622A0-0F60-41EE-BF91-0F5A59A85967}"/>
              </a:ext>
            </a:extLst>
          </p:cNvPr>
          <p:cNvSpPr/>
          <p:nvPr/>
        </p:nvSpPr>
        <p:spPr>
          <a:xfrm>
            <a:off x="4488364" y="768947"/>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7" name="椭圆 6">
            <a:extLst>
              <a:ext uri="{FF2B5EF4-FFF2-40B4-BE49-F238E27FC236}">
                <a16:creationId xmlns:a16="http://schemas.microsoft.com/office/drawing/2014/main" id="{9F9CCC41-0845-4FF0-A9E1-EE093FC9D78E}"/>
              </a:ext>
            </a:extLst>
          </p:cNvPr>
          <p:cNvSpPr/>
          <p:nvPr/>
        </p:nvSpPr>
        <p:spPr>
          <a:xfrm>
            <a:off x="5164971" y="2004892"/>
            <a:ext cx="751290" cy="75129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8" name="椭圆 7">
            <a:extLst>
              <a:ext uri="{FF2B5EF4-FFF2-40B4-BE49-F238E27FC236}">
                <a16:creationId xmlns:a16="http://schemas.microsoft.com/office/drawing/2014/main" id="{64B57F39-1941-4981-ADF4-5EA2A3F663F0}"/>
              </a:ext>
            </a:extLst>
          </p:cNvPr>
          <p:cNvSpPr/>
          <p:nvPr/>
        </p:nvSpPr>
        <p:spPr>
          <a:xfrm>
            <a:off x="5338163" y="3358830"/>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9" name="椭圆 8">
            <a:extLst>
              <a:ext uri="{FF2B5EF4-FFF2-40B4-BE49-F238E27FC236}">
                <a16:creationId xmlns:a16="http://schemas.microsoft.com/office/drawing/2014/main" id="{A2DE46EC-617A-4F5E-932D-4E30A2AC3D64}"/>
              </a:ext>
            </a:extLst>
          </p:cNvPr>
          <p:cNvSpPr/>
          <p:nvPr/>
        </p:nvSpPr>
        <p:spPr>
          <a:xfrm>
            <a:off x="4927956" y="4637641"/>
            <a:ext cx="751290" cy="75129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4</a:t>
            </a:r>
            <a:endParaRPr lang="zh-CN" altLang="en-US" sz="3200" b="1" dirty="0">
              <a:solidFill>
                <a:schemeClr val="bg1"/>
              </a:solidFill>
            </a:endParaRPr>
          </a:p>
        </p:txBody>
      </p:sp>
      <p:sp>
        <p:nvSpPr>
          <p:cNvPr id="10" name="文本框 9">
            <a:extLst>
              <a:ext uri="{FF2B5EF4-FFF2-40B4-BE49-F238E27FC236}">
                <a16:creationId xmlns:a16="http://schemas.microsoft.com/office/drawing/2014/main" id="{FF4D272D-D719-4E07-8CE5-F526FB226C9D}"/>
              </a:ext>
            </a:extLst>
          </p:cNvPr>
          <p:cNvSpPr txBox="1"/>
          <p:nvPr/>
        </p:nvSpPr>
        <p:spPr>
          <a:xfrm>
            <a:off x="6531336" y="959149"/>
            <a:ext cx="1436872" cy="400110"/>
          </a:xfrm>
          <a:prstGeom prst="rect">
            <a:avLst/>
          </a:prstGeom>
          <a:noFill/>
        </p:spPr>
        <p:txBody>
          <a:bodyPr wrap="square" rtlCol="0">
            <a:spAutoFit/>
          </a:bodyPr>
          <a:lstStyle/>
          <a:p>
            <a:r>
              <a:rPr lang="zh-CN" altLang="en-US" sz="2000" b="1" dirty="0" smtClean="0"/>
              <a:t>相关介绍</a:t>
            </a:r>
            <a:endParaRPr lang="zh-CN" altLang="en-US" sz="2000" b="1" dirty="0"/>
          </a:p>
        </p:txBody>
      </p:sp>
      <p:sp>
        <p:nvSpPr>
          <p:cNvPr id="11" name="文本框 10">
            <a:extLst>
              <a:ext uri="{FF2B5EF4-FFF2-40B4-BE49-F238E27FC236}">
                <a16:creationId xmlns:a16="http://schemas.microsoft.com/office/drawing/2014/main" id="{26383695-733F-46A2-8F00-C39298B11C1F}"/>
              </a:ext>
            </a:extLst>
          </p:cNvPr>
          <p:cNvSpPr txBox="1"/>
          <p:nvPr/>
        </p:nvSpPr>
        <p:spPr>
          <a:xfrm>
            <a:off x="6776154" y="2250808"/>
            <a:ext cx="1502810" cy="400110"/>
          </a:xfrm>
          <a:prstGeom prst="rect">
            <a:avLst/>
          </a:prstGeom>
          <a:noFill/>
        </p:spPr>
        <p:txBody>
          <a:bodyPr wrap="square" rtlCol="0">
            <a:spAutoFit/>
          </a:bodyPr>
          <a:lstStyle/>
          <a:p>
            <a:r>
              <a:rPr lang="zh-CN" altLang="en-US" sz="2000" b="1" dirty="0" smtClean="0"/>
              <a:t>步骤</a:t>
            </a:r>
            <a:endParaRPr lang="zh-CN" altLang="en-US" sz="2000" b="1" dirty="0"/>
          </a:p>
        </p:txBody>
      </p:sp>
      <p:sp>
        <p:nvSpPr>
          <p:cNvPr id="12" name="文本框 11">
            <a:extLst>
              <a:ext uri="{FF2B5EF4-FFF2-40B4-BE49-F238E27FC236}">
                <a16:creationId xmlns:a16="http://schemas.microsoft.com/office/drawing/2014/main" id="{C27A2DC2-2777-4A67-ADBB-1748C45CDEDC}"/>
              </a:ext>
            </a:extLst>
          </p:cNvPr>
          <p:cNvSpPr txBox="1"/>
          <p:nvPr/>
        </p:nvSpPr>
        <p:spPr>
          <a:xfrm>
            <a:off x="6776154" y="3616333"/>
            <a:ext cx="2338777" cy="400110"/>
          </a:xfrm>
          <a:prstGeom prst="rect">
            <a:avLst/>
          </a:prstGeom>
          <a:noFill/>
        </p:spPr>
        <p:txBody>
          <a:bodyPr wrap="square" rtlCol="0">
            <a:spAutoFit/>
          </a:bodyPr>
          <a:lstStyle/>
          <a:p>
            <a:r>
              <a:rPr lang="zh-CN" altLang="en-US" sz="2000" b="1" dirty="0" smtClean="0"/>
              <a:t>主要过程</a:t>
            </a:r>
            <a:endParaRPr lang="zh-CN" altLang="en-US" sz="2000" b="1" dirty="0"/>
          </a:p>
        </p:txBody>
      </p:sp>
      <p:sp>
        <p:nvSpPr>
          <p:cNvPr id="13" name="文本框 12">
            <a:extLst>
              <a:ext uri="{FF2B5EF4-FFF2-40B4-BE49-F238E27FC236}">
                <a16:creationId xmlns:a16="http://schemas.microsoft.com/office/drawing/2014/main" id="{C0C2413A-EE4D-4AEB-9BE6-538429DC46A2}"/>
              </a:ext>
            </a:extLst>
          </p:cNvPr>
          <p:cNvSpPr txBox="1"/>
          <p:nvPr/>
        </p:nvSpPr>
        <p:spPr>
          <a:xfrm>
            <a:off x="6320855" y="4875935"/>
            <a:ext cx="1958109" cy="400110"/>
          </a:xfrm>
          <a:prstGeom prst="rect">
            <a:avLst/>
          </a:prstGeom>
          <a:noFill/>
        </p:spPr>
        <p:txBody>
          <a:bodyPr wrap="square" rtlCol="0">
            <a:spAutoFit/>
          </a:bodyPr>
          <a:lstStyle/>
          <a:p>
            <a:r>
              <a:rPr lang="zh-CN" altLang="en-US" sz="2000" b="1" dirty="0" smtClean="0"/>
              <a:t>实验和分析</a:t>
            </a:r>
            <a:endParaRPr lang="zh-CN" altLang="en-US" sz="2000" b="1" dirty="0"/>
          </a:p>
        </p:txBody>
      </p:sp>
      <p:sp>
        <p:nvSpPr>
          <p:cNvPr id="14" name="椭圆 13">
            <a:extLst>
              <a:ext uri="{FF2B5EF4-FFF2-40B4-BE49-F238E27FC236}">
                <a16:creationId xmlns:a16="http://schemas.microsoft.com/office/drawing/2014/main" id="{DC699FA2-AA18-4EBA-9239-152EDD33DF13}"/>
              </a:ext>
            </a:extLst>
          </p:cNvPr>
          <p:cNvSpPr/>
          <p:nvPr/>
        </p:nvSpPr>
        <p:spPr>
          <a:xfrm>
            <a:off x="1801295" y="2515403"/>
            <a:ext cx="1827193" cy="182719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bg1"/>
              </a:solidFill>
            </a:endParaRPr>
          </a:p>
        </p:txBody>
      </p:sp>
      <p:sp>
        <p:nvSpPr>
          <p:cNvPr id="15" name="文本框 14">
            <a:extLst>
              <a:ext uri="{FF2B5EF4-FFF2-40B4-BE49-F238E27FC236}">
                <a16:creationId xmlns:a16="http://schemas.microsoft.com/office/drawing/2014/main" id="{65380A37-8B20-4028-99C9-00F81C2EE8DF}"/>
              </a:ext>
            </a:extLst>
          </p:cNvPr>
          <p:cNvSpPr txBox="1"/>
          <p:nvPr/>
        </p:nvSpPr>
        <p:spPr>
          <a:xfrm>
            <a:off x="1679615" y="2749443"/>
            <a:ext cx="1958109" cy="707886"/>
          </a:xfrm>
          <a:prstGeom prst="rect">
            <a:avLst/>
          </a:prstGeom>
          <a:noFill/>
        </p:spPr>
        <p:txBody>
          <a:bodyPr wrap="square" rtlCol="0">
            <a:spAutoFit/>
          </a:bodyPr>
          <a:lstStyle/>
          <a:p>
            <a:pPr algn="ctr"/>
            <a:r>
              <a:rPr lang="zh-CN" altLang="en-US" sz="4000" b="1" dirty="0">
                <a:solidFill>
                  <a:schemeClr val="bg1"/>
                </a:solidFill>
              </a:rPr>
              <a:t>目  录</a:t>
            </a:r>
          </a:p>
        </p:txBody>
      </p:sp>
      <p:sp>
        <p:nvSpPr>
          <p:cNvPr id="16" name="文本框 15">
            <a:extLst>
              <a:ext uri="{FF2B5EF4-FFF2-40B4-BE49-F238E27FC236}">
                <a16:creationId xmlns:a16="http://schemas.microsoft.com/office/drawing/2014/main" id="{B09457F8-802A-4671-8068-120F12BFD92B}"/>
              </a:ext>
            </a:extLst>
          </p:cNvPr>
          <p:cNvSpPr txBox="1"/>
          <p:nvPr/>
        </p:nvSpPr>
        <p:spPr>
          <a:xfrm>
            <a:off x="1434851" y="3466610"/>
            <a:ext cx="2447638" cy="523220"/>
          </a:xfrm>
          <a:prstGeom prst="rect">
            <a:avLst/>
          </a:prstGeom>
          <a:noFill/>
        </p:spPr>
        <p:txBody>
          <a:bodyPr wrap="square" rtlCol="0">
            <a:spAutoFit/>
          </a:bodyPr>
          <a:lstStyle/>
          <a:p>
            <a:pPr algn="ctr"/>
            <a:r>
              <a:rPr lang="en-US" altLang="zh-CN" sz="2800" dirty="0">
                <a:solidFill>
                  <a:schemeClr val="bg1"/>
                </a:solidFill>
              </a:rPr>
              <a:t>contents</a:t>
            </a:r>
            <a:endParaRPr lang="zh-CN" altLang="en-US" sz="2800" dirty="0">
              <a:solidFill>
                <a:schemeClr val="bg1"/>
              </a:solidFill>
            </a:endParaRPr>
          </a:p>
        </p:txBody>
      </p:sp>
      <p:sp>
        <p:nvSpPr>
          <p:cNvPr id="18" name="椭圆 17">
            <a:extLst>
              <a:ext uri="{FF2B5EF4-FFF2-40B4-BE49-F238E27FC236}">
                <a16:creationId xmlns:a16="http://schemas.microsoft.com/office/drawing/2014/main" id="{64B57F39-1941-4981-ADF4-5EA2A3F663F0}"/>
              </a:ext>
            </a:extLst>
          </p:cNvPr>
          <p:cNvSpPr/>
          <p:nvPr/>
        </p:nvSpPr>
        <p:spPr>
          <a:xfrm>
            <a:off x="3882489" y="5486780"/>
            <a:ext cx="751290" cy="7512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bg1"/>
                </a:solidFill>
              </a:rPr>
              <a:t>5</a:t>
            </a:r>
            <a:endParaRPr lang="zh-CN" altLang="en-US" sz="3200" b="1" dirty="0">
              <a:solidFill>
                <a:schemeClr val="bg1"/>
              </a:solidFill>
            </a:endParaRPr>
          </a:p>
        </p:txBody>
      </p:sp>
      <p:sp>
        <p:nvSpPr>
          <p:cNvPr id="20" name="文本框 19">
            <a:extLst>
              <a:ext uri="{FF2B5EF4-FFF2-40B4-BE49-F238E27FC236}">
                <a16:creationId xmlns:a16="http://schemas.microsoft.com/office/drawing/2014/main" id="{C0C2413A-EE4D-4AEB-9BE6-538429DC46A2}"/>
              </a:ext>
            </a:extLst>
          </p:cNvPr>
          <p:cNvSpPr txBox="1"/>
          <p:nvPr/>
        </p:nvSpPr>
        <p:spPr>
          <a:xfrm>
            <a:off x="5338163" y="5796224"/>
            <a:ext cx="1958109" cy="400110"/>
          </a:xfrm>
          <a:prstGeom prst="rect">
            <a:avLst/>
          </a:prstGeom>
          <a:noFill/>
        </p:spPr>
        <p:txBody>
          <a:bodyPr wrap="square" rtlCol="0">
            <a:spAutoFit/>
          </a:bodyPr>
          <a:lstStyle/>
          <a:p>
            <a:r>
              <a:rPr lang="zh-CN" altLang="en-US" sz="2000" b="1" dirty="0" smtClean="0"/>
              <a:t>总结</a:t>
            </a:r>
            <a:endParaRPr lang="zh-CN" altLang="en-US" sz="2000" b="1" dirty="0"/>
          </a:p>
        </p:txBody>
      </p:sp>
    </p:spTree>
    <p:extLst>
      <p:ext uri="{BB962C8B-B14F-4D97-AF65-F5344CB8AC3E}">
        <p14:creationId xmlns:p14="http://schemas.microsoft.com/office/powerpoint/2010/main" val="39772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17" name="文本框 16">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19" name="文本框 18">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9" name="文本框 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pic>
        <p:nvPicPr>
          <p:cNvPr id="18" name="图片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0" name="矩形 19"/>
          <p:cNvSpPr/>
          <p:nvPr/>
        </p:nvSpPr>
        <p:spPr>
          <a:xfrm>
            <a:off x="3073613" y="3252128"/>
            <a:ext cx="6205074" cy="830997"/>
          </a:xfrm>
          <a:prstGeom prst="rect">
            <a:avLst/>
          </a:prstGeom>
        </p:spPr>
        <p:txBody>
          <a:bodyPr wrap="square">
            <a:spAutoFit/>
          </a:bodyPr>
          <a:lstStyle/>
          <a:p>
            <a:pPr marL="1270" indent="30480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帮助用户缓解信息过载问题，过滤用户不感兴趣</a:t>
            </a:r>
            <a:r>
              <a:rPr lang="zh-CN" altLang="en-US" sz="2400" kern="100" smtClean="0">
                <a:latin typeface="Calibri" panose="020F0502020204030204" pitchFamily="34" charset="0"/>
                <a:ea typeface="宋体" panose="02010600030101010101" pitchFamily="2" charset="-122"/>
                <a:cs typeface="Times New Roman" panose="02020603050405020304" pitchFamily="18" charset="0"/>
              </a:rPr>
              <a:t>的</a:t>
            </a:r>
            <a:r>
              <a:rPr lang="zh-CN" altLang="en-US" sz="2400" kern="100" smtClean="0">
                <a:latin typeface="Calibri" panose="020F0502020204030204" pitchFamily="34" charset="0"/>
                <a:ea typeface="宋体" panose="02010600030101010101" pitchFamily="2" charset="-122"/>
                <a:cs typeface="Times New Roman" panose="02020603050405020304" pitchFamily="18" charset="0"/>
              </a:rPr>
              <a:t>内容，实现个性化推荐。</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1" name="矩形 20"/>
          <p:cNvSpPr/>
          <p:nvPr/>
        </p:nvSpPr>
        <p:spPr>
          <a:xfrm>
            <a:off x="1763794" y="4711300"/>
            <a:ext cx="9192875" cy="1200329"/>
          </a:xfrm>
          <a:prstGeom prst="rect">
            <a:avLst/>
          </a:prstGeom>
        </p:spPr>
        <p:txBody>
          <a:bodyPr wrap="square">
            <a:spAutoFit/>
          </a:bodyPr>
          <a:lstStyle/>
          <a:p>
            <a:pPr marL="1270" indent="30480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基于会话的推荐系统旨在从匿名会话中预测用户行为。</a:t>
            </a:r>
            <a:endParaRPr lang="en-US" altLang="zh-CN" sz="2400" kern="100" dirty="0" smtClean="0">
              <a:latin typeface="Calibri" panose="020F0502020204030204" pitchFamily="34" charset="0"/>
              <a:ea typeface="宋体" panose="02010600030101010101" pitchFamily="2" charset="-122"/>
              <a:cs typeface="Times New Roman" panose="02020603050405020304" pitchFamily="18" charset="0"/>
            </a:endParaRPr>
          </a:p>
          <a:p>
            <a:pPr marL="1270" indent="304800" algn="just"/>
            <a:r>
              <a:rPr lang="zh-CN" altLang="en-US" sz="2400" kern="100" dirty="0" smtClean="0">
                <a:effectLst/>
                <a:latin typeface="Calibri" panose="020F0502020204030204" pitchFamily="34" charset="0"/>
                <a:ea typeface="宋体" panose="02010600030101010101" pitchFamily="2" charset="-122"/>
                <a:cs typeface="Times New Roman" panose="02020603050405020304" pitchFamily="18" charset="0"/>
              </a:rPr>
              <a:t>以前的方法将会话建模为一个序列，难以获得准确的用户向量，忽略了项目的复杂转换。</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028" name="Picture 4" descr="https://timgsa.baidu.com/timg?image&amp;quality=80&amp;size=b9999_10000&amp;sec=1603446309975&amp;di=c246d8464420e556db1f0a75c1743769&amp;imgtype=0&amp;src=http%3A%2F%2Fbpic.588ku.com%2Felement_origin_min_pic%2F00%2F00%2F07%2F1357858e0fbe14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491" y="1062789"/>
            <a:ext cx="4231017" cy="17513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578943" y="1585504"/>
            <a:ext cx="2698511" cy="461665"/>
          </a:xfrm>
          <a:prstGeom prst="rect">
            <a:avLst/>
          </a:prstGeom>
        </p:spPr>
        <p:txBody>
          <a:bodyPr wrap="square">
            <a:spAutoFit/>
          </a:bodyPr>
          <a:lstStyle/>
          <a:p>
            <a:pPr marL="1270" indent="304800" algn="just"/>
            <a:r>
              <a:rPr lang="zh-CN" altLang="en-US" sz="2400" kern="100" dirty="0" smtClean="0">
                <a:latin typeface="Calibri" panose="020F0502020204030204" pitchFamily="34" charset="0"/>
                <a:ea typeface="宋体" panose="02010600030101010101" pitchFamily="2" charset="-122"/>
                <a:cs typeface="Times New Roman" panose="02020603050405020304" pitchFamily="18" charset="0"/>
              </a:rPr>
              <a:t>推荐系统的作用？</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7" name="矩形: 圆角 13">
            <a:extLst>
              <a:ext uri="{FF2B5EF4-FFF2-40B4-BE49-F238E27FC236}">
                <a16:creationId xmlns:a16="http://schemas.microsoft.com/office/drawing/2014/main" id="{71B07603-AC93-4337-A692-785A2CDEF06A}"/>
              </a:ext>
            </a:extLst>
          </p:cNvPr>
          <p:cNvSpPr/>
          <p:nvPr/>
        </p:nvSpPr>
        <p:spPr>
          <a:xfrm>
            <a:off x="1377026" y="140892"/>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C0B6221F-2CB1-41DB-ABC9-45D9D28B2A17}"/>
              </a:ext>
            </a:extLst>
          </p:cNvPr>
          <p:cNvGrpSpPr/>
          <p:nvPr/>
        </p:nvGrpSpPr>
        <p:grpSpPr>
          <a:xfrm>
            <a:off x="695400" y="4221087"/>
            <a:ext cx="10513168" cy="2201967"/>
            <a:chOff x="1964504" y="1290880"/>
            <a:chExt cx="8262992" cy="4276240"/>
          </a:xfrm>
          <a:solidFill>
            <a:schemeClr val="accent1">
              <a:lumMod val="75000"/>
            </a:schemeClr>
          </a:solidFill>
        </p:grpSpPr>
        <p:sp>
          <p:nvSpPr>
            <p:cNvPr id="23" name="半闭框 22">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半闭框 23">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半闭框 24">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半闭框 25">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5" name="文本框 14">
            <a:extLst>
              <a:ext uri="{FF2B5EF4-FFF2-40B4-BE49-F238E27FC236}">
                <a16:creationId xmlns:a16="http://schemas.microsoft.com/office/drawing/2014/main" id="{1982788C-596E-4795-ADC4-69F58147467B}"/>
              </a:ext>
            </a:extLst>
          </p:cNvPr>
          <p:cNvSpPr txBox="1"/>
          <p:nvPr/>
        </p:nvSpPr>
        <p:spPr>
          <a:xfrm>
            <a:off x="1637188" y="252895"/>
            <a:ext cx="1216171" cy="400110"/>
          </a:xfrm>
          <a:prstGeom prst="rect">
            <a:avLst/>
          </a:prstGeom>
          <a:noFill/>
        </p:spPr>
        <p:txBody>
          <a:bodyPr wrap="square" rtlCol="0">
            <a:spAutoFit/>
          </a:bodyPr>
          <a:lstStyle/>
          <a:p>
            <a:pPr algn="ctr"/>
            <a:r>
              <a:rPr lang="zh-CN" altLang="en-US" sz="2000" b="1" dirty="0" smtClean="0">
                <a:solidFill>
                  <a:srgbClr val="9A0000"/>
                </a:solidFill>
              </a:rPr>
              <a:t>相关介绍</a:t>
            </a:r>
            <a:endParaRPr lang="zh-CN" altLang="en-US" sz="2000" b="1" dirty="0">
              <a:solidFill>
                <a:srgbClr val="9A0000"/>
              </a:solidFill>
            </a:endParaRPr>
          </a:p>
        </p:txBody>
      </p:sp>
    </p:spTree>
    <p:extLst>
      <p:ext uri="{BB962C8B-B14F-4D97-AF65-F5344CB8AC3E}">
        <p14:creationId xmlns:p14="http://schemas.microsoft.com/office/powerpoint/2010/main" val="26325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0"/>
                            </p:stCondLst>
                            <p:childTnLst>
                              <p:par>
                                <p:cTn id="20" presetID="23" presetClass="entr" presetSubtype="1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926692" y="1251169"/>
            <a:ext cx="8460268" cy="1015663"/>
          </a:xfrm>
          <a:prstGeom prst="rect">
            <a:avLst/>
          </a:prstGeom>
        </p:spPr>
        <p:txBody>
          <a:bodyPr wrap="square">
            <a:spAutoFit/>
          </a:bodyPr>
          <a:lstStyle/>
          <a:p>
            <a:pPr marL="1270" indent="304800" algn="just"/>
            <a:r>
              <a:rPr lang="zh-CN" altLang="en-US" sz="2000" dirty="0">
                <a:latin typeface="宋体" panose="02010600030101010101" pitchFamily="2" charset="-122"/>
                <a:ea typeface="宋体" panose="02010600030101010101" pitchFamily="2" charset="-122"/>
              </a:rPr>
              <a:t>提出一种结合图神经网络的基于会话的推荐</a:t>
            </a:r>
            <a:r>
              <a:rPr lang="zh-CN" altLang="en-US" sz="2000" dirty="0" smtClean="0">
                <a:latin typeface="宋体" panose="02010600030101010101" pitchFamily="2" charset="-122"/>
                <a:ea typeface="宋体" panose="02010600030101010101" pitchFamily="2" charset="-122"/>
              </a:rPr>
              <a:t>系统（</a:t>
            </a:r>
            <a:r>
              <a:rPr lang="en-US" altLang="zh-CN" sz="2000" dirty="0" smtClean="0">
                <a:latin typeface="宋体" panose="02010600030101010101" pitchFamily="2" charset="-122"/>
                <a:ea typeface="宋体" panose="02010600030101010101" pitchFamily="2" charset="-122"/>
              </a:rPr>
              <a:t>SR-GNN</a:t>
            </a:r>
            <a:r>
              <a:rPr lang="zh-CN" altLang="en-US" sz="2000" dirty="0" smtClean="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通过</a:t>
            </a:r>
            <a:r>
              <a:rPr lang="en-US" altLang="zh-CN" sz="2000" dirty="0">
                <a:latin typeface="宋体" panose="02010600030101010101" pitchFamily="2" charset="-122"/>
                <a:ea typeface="宋体" panose="02010600030101010101" pitchFamily="2" charset="-122"/>
              </a:rPr>
              <a:t>GNN</a:t>
            </a:r>
            <a:r>
              <a:rPr lang="zh-CN" altLang="en-US" sz="2000" dirty="0">
                <a:latin typeface="宋体" panose="02010600030101010101" pitchFamily="2" charset="-122"/>
                <a:ea typeface="宋体" panose="02010600030101010101" pitchFamily="2" charset="-122"/>
              </a:rPr>
              <a:t>捕获项目的复杂转换，用注意力网将长期偏好和当前兴趣结合，更好的预测了用户的行为。</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8" name="图片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2" name="图片 1"/>
          <p:cNvPicPr>
            <a:picLocks noChangeAspect="1"/>
          </p:cNvPicPr>
          <p:nvPr/>
        </p:nvPicPr>
        <p:blipFill>
          <a:blip r:embed="rId4"/>
          <a:stretch>
            <a:fillRect/>
          </a:stretch>
        </p:blipFill>
        <p:spPr>
          <a:xfrm>
            <a:off x="1343472" y="2852936"/>
            <a:ext cx="10334625" cy="3190022"/>
          </a:xfrm>
          <a:prstGeom prst="rect">
            <a:avLst/>
          </a:prstGeom>
        </p:spPr>
      </p:pic>
      <p:sp>
        <p:nvSpPr>
          <p:cNvPr id="8" name="圆角矩形 7"/>
          <p:cNvSpPr/>
          <p:nvPr/>
        </p:nvSpPr>
        <p:spPr>
          <a:xfrm>
            <a:off x="1704586"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构建会话图</a:t>
            </a:r>
            <a:endParaRPr lang="zh-CN" altLang="en-US" sz="1600" b="1" dirty="0">
              <a:latin typeface="仿宋" panose="02010609060101010101" pitchFamily="49" charset="-122"/>
              <a:ea typeface="仿宋" panose="02010609060101010101" pitchFamily="49" charset="-122"/>
            </a:endParaRPr>
          </a:p>
        </p:txBody>
      </p:sp>
      <p:sp>
        <p:nvSpPr>
          <p:cNvPr id="25" name="圆角矩形 24"/>
          <p:cNvSpPr/>
          <p:nvPr/>
        </p:nvSpPr>
        <p:spPr>
          <a:xfrm>
            <a:off x="4042590" y="2636912"/>
            <a:ext cx="2114236"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从图中学习节点表示</a:t>
            </a:r>
            <a:endParaRPr lang="zh-CN" altLang="en-US" sz="1600" b="1" dirty="0">
              <a:latin typeface="仿宋" panose="02010609060101010101" pitchFamily="49" charset="-122"/>
              <a:ea typeface="仿宋" panose="02010609060101010101" pitchFamily="49" charset="-122"/>
            </a:endParaRPr>
          </a:p>
        </p:txBody>
      </p:sp>
      <p:sp>
        <p:nvSpPr>
          <p:cNvPr id="26" name="圆角矩形 25"/>
          <p:cNvSpPr/>
          <p:nvPr/>
        </p:nvSpPr>
        <p:spPr>
          <a:xfrm>
            <a:off x="6818475"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产生会话表示</a:t>
            </a:r>
            <a:endParaRPr lang="zh-CN" altLang="en-US" sz="1600" b="1" dirty="0">
              <a:latin typeface="仿宋" panose="02010609060101010101" pitchFamily="49" charset="-122"/>
              <a:ea typeface="仿宋" panose="02010609060101010101" pitchFamily="49" charset="-122"/>
            </a:endParaRPr>
          </a:p>
        </p:txBody>
      </p:sp>
      <p:sp>
        <p:nvSpPr>
          <p:cNvPr id="27" name="圆角矩形 26"/>
          <p:cNvSpPr/>
          <p:nvPr/>
        </p:nvSpPr>
        <p:spPr>
          <a:xfrm>
            <a:off x="9336762" y="2636912"/>
            <a:ext cx="1656184" cy="444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产生推荐结果</a:t>
            </a:r>
            <a:endParaRPr lang="zh-CN" altLang="en-US" sz="1600" b="1" dirty="0">
              <a:latin typeface="仿宋" panose="02010609060101010101" pitchFamily="49" charset="-122"/>
              <a:ea typeface="仿宋" panose="02010609060101010101" pitchFamily="49" charset="-122"/>
            </a:endParaRPr>
          </a:p>
        </p:txBody>
      </p:sp>
      <p:sp>
        <p:nvSpPr>
          <p:cNvPr id="28" name="矩形 27"/>
          <p:cNvSpPr/>
          <p:nvPr/>
        </p:nvSpPr>
        <p:spPr>
          <a:xfrm>
            <a:off x="4871864" y="6258982"/>
            <a:ext cx="210149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6" name="文本框 35">
            <a:extLst>
              <a:ext uri="{FF2B5EF4-FFF2-40B4-BE49-F238E27FC236}">
                <a16:creationId xmlns:a16="http://schemas.microsoft.com/office/drawing/2014/main" id="{A43431CA-5248-4D20-A485-229391AE17C4}"/>
              </a:ext>
            </a:extLst>
          </p:cNvPr>
          <p:cNvSpPr txBox="1"/>
          <p:nvPr/>
        </p:nvSpPr>
        <p:spPr>
          <a:xfrm>
            <a:off x="671055" y="261216"/>
            <a:ext cx="245231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7" name="文本框 36">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8" name="文本框 37">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39" name="文本框 3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40" name="矩形: 圆角 13">
            <a:extLst>
              <a:ext uri="{FF2B5EF4-FFF2-40B4-BE49-F238E27FC236}">
                <a16:creationId xmlns:a16="http://schemas.microsoft.com/office/drawing/2014/main" id="{71B07603-AC93-4337-A692-785A2CDEF06A}"/>
              </a:ext>
            </a:extLst>
          </p:cNvPr>
          <p:cNvSpPr/>
          <p:nvPr/>
        </p:nvSpPr>
        <p:spPr>
          <a:xfrm>
            <a:off x="3341235" y="170870"/>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1982788C-596E-4795-ADC4-69F58147467B}"/>
              </a:ext>
            </a:extLst>
          </p:cNvPr>
          <p:cNvSpPr txBox="1"/>
          <p:nvPr/>
        </p:nvSpPr>
        <p:spPr>
          <a:xfrm>
            <a:off x="3626081" y="261216"/>
            <a:ext cx="1216171" cy="400110"/>
          </a:xfrm>
          <a:prstGeom prst="rect">
            <a:avLst/>
          </a:prstGeom>
          <a:noFill/>
        </p:spPr>
        <p:txBody>
          <a:bodyPr wrap="square" rtlCol="0">
            <a:spAutoFit/>
          </a:bodyPr>
          <a:lstStyle/>
          <a:p>
            <a:pPr algn="ctr"/>
            <a:r>
              <a:rPr lang="zh-CN" altLang="en-US" sz="2000" b="1" dirty="0" smtClean="0">
                <a:solidFill>
                  <a:srgbClr val="9A0000"/>
                </a:solidFill>
              </a:rPr>
              <a:t>步骤</a:t>
            </a:r>
            <a:endParaRPr lang="zh-CN" altLang="en-US" sz="2000" b="1" dirty="0">
              <a:solidFill>
                <a:srgbClr val="9A0000"/>
              </a:solidFill>
            </a:endParaRPr>
          </a:p>
        </p:txBody>
      </p:sp>
    </p:spTree>
    <p:extLst>
      <p:ext uri="{BB962C8B-B14F-4D97-AF65-F5344CB8AC3E}">
        <p14:creationId xmlns:p14="http://schemas.microsoft.com/office/powerpoint/2010/main" val="7171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3" name="图片 2"/>
          <p:cNvPicPr>
            <a:picLocks noChangeAspect="1"/>
          </p:cNvPicPr>
          <p:nvPr/>
        </p:nvPicPr>
        <p:blipFill>
          <a:blip r:embed="rId3"/>
          <a:stretch>
            <a:fillRect/>
          </a:stretch>
        </p:blipFill>
        <p:spPr>
          <a:xfrm>
            <a:off x="3458470" y="4293096"/>
            <a:ext cx="4067175" cy="1562100"/>
          </a:xfrm>
          <a:prstGeom prst="rect">
            <a:avLst/>
          </a:prstGeom>
        </p:spPr>
      </p:pic>
      <p:sp>
        <p:nvSpPr>
          <p:cNvPr id="23" name="矩形 22"/>
          <p:cNvSpPr/>
          <p:nvPr/>
        </p:nvSpPr>
        <p:spPr>
          <a:xfrm>
            <a:off x="1956196" y="2536703"/>
            <a:ext cx="8460268" cy="1477328"/>
          </a:xfrm>
          <a:prstGeom prst="rect">
            <a:avLst/>
          </a:prstGeom>
        </p:spPr>
        <p:txBody>
          <a:bodyPr wrap="square">
            <a:spAutoFit/>
          </a:bodyPr>
          <a:lstStyle/>
          <a:p>
            <a:r>
              <a:rPr lang="en-US" altLang="zh-CN" dirty="0" smtClean="0">
                <a:latin typeface="Adobe Gothic Std B" panose="020B0800000000000000" pitchFamily="34" charset="-128"/>
                <a:ea typeface="Adobe Gothic Std B" panose="020B0800000000000000" pitchFamily="34" charset="-128"/>
              </a:rPr>
              <a:t>· </a:t>
            </a:r>
            <a:r>
              <a:rPr lang="en-US" altLang="zh-CN" dirty="0" smtClean="0"/>
              <a:t>V </a:t>
            </a:r>
            <a:r>
              <a:rPr lang="en-US" altLang="zh-CN" dirty="0"/>
              <a:t>= {v1, v2, . . . , </a:t>
            </a:r>
            <a:r>
              <a:rPr lang="en-US" altLang="zh-CN" dirty="0" err="1"/>
              <a:t>vm</a:t>
            </a:r>
            <a:r>
              <a:rPr lang="en-US" altLang="zh-CN" dirty="0"/>
              <a:t>}</a:t>
            </a:r>
            <a:r>
              <a:rPr lang="zh-CN" altLang="zh-CN" dirty="0"/>
              <a:t>表示会话中涉及项目的集合</a:t>
            </a:r>
            <a:r>
              <a:rPr lang="zh-CN" altLang="zh-CN" dirty="0" smtClean="0"/>
              <a:t>。</a:t>
            </a:r>
            <a:endParaRPr lang="en-US" altLang="zh-CN" dirty="0" smtClean="0"/>
          </a:p>
          <a:p>
            <a:endParaRPr lang="en-US" altLang="zh-CN" dirty="0" smtClean="0"/>
          </a:p>
          <a:p>
            <a:r>
              <a:rPr lang="en-US" altLang="zh-CN" dirty="0">
                <a:latin typeface="Adobe Gothic Std B" panose="020B0800000000000000" pitchFamily="34" charset="-128"/>
                <a:ea typeface="Adobe Gothic Std B" panose="020B0800000000000000" pitchFamily="34" charset="-128"/>
              </a:rPr>
              <a:t>· </a:t>
            </a:r>
            <a:r>
              <a:rPr lang="en-US" altLang="zh-CN" dirty="0" smtClean="0"/>
              <a:t>S= </a:t>
            </a:r>
            <a:r>
              <a:rPr lang="en-US" altLang="zh-CN" dirty="0"/>
              <a:t>[vs,1, vs,2, . . . , </a:t>
            </a:r>
            <a:r>
              <a:rPr lang="en-US" altLang="zh-CN" dirty="0" err="1"/>
              <a:t>vs,n</a:t>
            </a:r>
            <a:r>
              <a:rPr lang="en-US" altLang="zh-CN" dirty="0"/>
              <a:t>]</a:t>
            </a:r>
            <a:r>
              <a:rPr lang="zh-CN" altLang="zh-CN" dirty="0"/>
              <a:t>按时间戳排序，表示用户在会话</a:t>
            </a:r>
            <a:r>
              <a:rPr lang="en-US" altLang="zh-CN" dirty="0"/>
              <a:t>s</a:t>
            </a:r>
            <a:r>
              <a:rPr lang="zh-CN" altLang="zh-CN" dirty="0"/>
              <a:t>中点击的项目</a:t>
            </a:r>
            <a:r>
              <a:rPr lang="zh-CN" altLang="zh-CN" dirty="0" smtClean="0"/>
              <a:t>。</a:t>
            </a:r>
            <a:endParaRPr lang="en-US" altLang="zh-CN" dirty="0" smtClean="0"/>
          </a:p>
          <a:p>
            <a:endParaRPr lang="zh-CN" altLang="zh-CN" dirty="0"/>
          </a:p>
          <a:p>
            <a:r>
              <a:rPr lang="en-US" altLang="zh-CN" dirty="0" smtClean="0">
                <a:latin typeface="Adobe Gothic Std B" panose="020B0800000000000000" pitchFamily="34" charset="-128"/>
                <a:ea typeface="Adobe Gothic Std B" panose="020B0800000000000000" pitchFamily="34" charset="-128"/>
              </a:rPr>
              <a:t>· </a:t>
            </a:r>
            <a:r>
              <a:rPr lang="zh-CN" altLang="zh-CN" dirty="0" smtClean="0"/>
              <a:t>权重</a:t>
            </a:r>
            <a:r>
              <a:rPr lang="zh-CN" altLang="zh-CN" dirty="0"/>
              <a:t>计算方法：该边出现的次数</a:t>
            </a:r>
            <a:r>
              <a:rPr lang="en-US" altLang="zh-CN" dirty="0"/>
              <a:t>/</a:t>
            </a:r>
            <a:r>
              <a:rPr lang="zh-CN" altLang="zh-CN" dirty="0"/>
              <a:t>以该边为起始结点的出度。</a:t>
            </a:r>
          </a:p>
        </p:txBody>
      </p:sp>
      <p:sp>
        <p:nvSpPr>
          <p:cNvPr id="24" name="矩形 23"/>
          <p:cNvSpPr/>
          <p:nvPr/>
        </p:nvSpPr>
        <p:spPr>
          <a:xfrm>
            <a:off x="3935760" y="1307470"/>
            <a:ext cx="2880320"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问题公式化</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11" name="矩形 10"/>
          <p:cNvSpPr/>
          <p:nvPr/>
        </p:nvSpPr>
        <p:spPr>
          <a:xfrm>
            <a:off x="3687077" y="6021288"/>
            <a:ext cx="3609963" cy="369332"/>
          </a:xfrm>
          <a:prstGeom prst="rect">
            <a:avLst/>
          </a:prstGeom>
        </p:spPr>
        <p:txBody>
          <a:bodyPr wrap="none">
            <a:spAutoFit/>
          </a:bodyPr>
          <a:lstStyle/>
          <a:p>
            <a:pPr marL="1270" indent="304800" algn="just"/>
            <a:r>
              <a:rPr lang="zh-CN" altLang="en-US" dirty="0">
                <a:latin typeface="黑体" panose="02010609060101010101" pitchFamily="49" charset="-122"/>
                <a:ea typeface="黑体" panose="02010609060101010101" pitchFamily="49" charset="-122"/>
              </a:rPr>
              <a:t>图 会话</a:t>
            </a:r>
            <a:r>
              <a:rPr lang="zh-CN" altLang="en-US" dirty="0" smtClean="0">
                <a:latin typeface="黑体" panose="02010609060101010101" pitchFamily="49" charset="-122"/>
                <a:ea typeface="黑体" panose="02010609060101010101" pitchFamily="49" charset="-122"/>
              </a:rPr>
              <a:t>图与连接矩阵</a:t>
            </a:r>
            <a:r>
              <a:rPr lang="en-US" altLang="zh-CN" dirty="0" smtClean="0">
                <a:latin typeface="黑体" panose="02010609060101010101" pitchFamily="49" charset="-122"/>
                <a:ea typeface="黑体" panose="02010609060101010101" pitchFamily="49" charset="-122"/>
              </a:rPr>
              <a:t>As</a:t>
            </a:r>
            <a:r>
              <a:rPr lang="zh-CN" altLang="en-US" dirty="0" smtClean="0">
                <a:latin typeface="黑体" panose="02010609060101010101" pitchFamily="49" charset="-122"/>
                <a:ea typeface="黑体" panose="02010609060101010101" pitchFamily="49" charset="-122"/>
              </a:rPr>
              <a:t>的实例</a:t>
            </a:r>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0" name="文本框 29">
            <a:extLst>
              <a:ext uri="{FF2B5EF4-FFF2-40B4-BE49-F238E27FC236}">
                <a16:creationId xmlns:a16="http://schemas.microsoft.com/office/drawing/2014/main" id="{A43431CA-5248-4D20-A485-229391AE17C4}"/>
              </a:ext>
            </a:extLst>
          </p:cNvPr>
          <p:cNvSpPr txBox="1"/>
          <p:nvPr/>
        </p:nvSpPr>
        <p:spPr>
          <a:xfrm>
            <a:off x="779567" y="243631"/>
            <a:ext cx="245231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1" name="文本框 30">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2" name="文本框 31">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33" name="文本框 32">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34" name="矩形: 圆角 13">
            <a:extLst>
              <a:ext uri="{FF2B5EF4-FFF2-40B4-BE49-F238E27FC236}">
                <a16:creationId xmlns:a16="http://schemas.microsoft.com/office/drawing/2014/main" id="{71B07603-AC93-4337-A692-785A2CDEF06A}"/>
              </a:ext>
            </a:extLst>
          </p:cNvPr>
          <p:cNvSpPr/>
          <p:nvPr/>
        </p:nvSpPr>
        <p:spPr>
          <a:xfrm>
            <a:off x="3246087" y="153285"/>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82788C-596E-4795-ADC4-69F58147467B}"/>
              </a:ext>
            </a:extLst>
          </p:cNvPr>
          <p:cNvSpPr txBox="1"/>
          <p:nvPr/>
        </p:nvSpPr>
        <p:spPr>
          <a:xfrm>
            <a:off x="3501632" y="260169"/>
            <a:ext cx="1216171" cy="400110"/>
          </a:xfrm>
          <a:prstGeom prst="rect">
            <a:avLst/>
          </a:prstGeom>
          <a:noFill/>
        </p:spPr>
        <p:txBody>
          <a:bodyPr wrap="square" rtlCol="0">
            <a:spAutoFit/>
          </a:bodyPr>
          <a:lstStyle/>
          <a:p>
            <a:pPr algn="ctr"/>
            <a:r>
              <a:rPr lang="zh-CN" altLang="en-US" sz="2000" b="1" dirty="0" smtClean="0">
                <a:solidFill>
                  <a:srgbClr val="9A0000"/>
                </a:solidFill>
              </a:rPr>
              <a:t>步骤</a:t>
            </a:r>
            <a:endParaRPr lang="zh-CN" altLang="en-US" sz="2000" b="1" dirty="0">
              <a:solidFill>
                <a:srgbClr val="9A0000"/>
              </a:solidFill>
            </a:endParaRPr>
          </a:p>
        </p:txBody>
      </p:sp>
    </p:spTree>
    <p:extLst>
      <p:ext uri="{BB962C8B-B14F-4D97-AF65-F5344CB8AC3E}">
        <p14:creationId xmlns:p14="http://schemas.microsoft.com/office/powerpoint/2010/main" val="1465368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16" name="图片 15"/>
          <p:cNvPicPr>
            <a:picLocks noChangeAspect="1"/>
          </p:cNvPicPr>
          <p:nvPr/>
        </p:nvPicPr>
        <p:blipFill>
          <a:blip r:embed="rId3"/>
          <a:stretch>
            <a:fillRect/>
          </a:stretch>
        </p:blipFill>
        <p:spPr>
          <a:xfrm>
            <a:off x="4799856" y="4077072"/>
            <a:ext cx="7192229" cy="2469942"/>
          </a:xfrm>
          <a:prstGeom prst="rect">
            <a:avLst/>
          </a:prstGeom>
        </p:spPr>
      </p:pic>
      <p:sp>
        <p:nvSpPr>
          <p:cNvPr id="20" name="矩形 19"/>
          <p:cNvSpPr/>
          <p:nvPr/>
        </p:nvSpPr>
        <p:spPr>
          <a:xfrm>
            <a:off x="8256240" y="6600482"/>
            <a:ext cx="212835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1" name="图片 20"/>
          <p:cNvPicPr/>
          <p:nvPr/>
        </p:nvPicPr>
        <p:blipFill>
          <a:blip r:embed="rId4"/>
          <a:stretch>
            <a:fillRect/>
          </a:stretch>
        </p:blipFill>
        <p:spPr>
          <a:xfrm>
            <a:off x="499793" y="2118970"/>
            <a:ext cx="5884239" cy="1876425"/>
          </a:xfrm>
          <a:prstGeom prst="rect">
            <a:avLst/>
          </a:prstGeom>
        </p:spPr>
      </p:pic>
      <p:sp>
        <p:nvSpPr>
          <p:cNvPr id="24" name="矩形 23"/>
          <p:cNvSpPr/>
          <p:nvPr/>
        </p:nvSpPr>
        <p:spPr>
          <a:xfrm>
            <a:off x="191344" y="4307159"/>
            <a:ext cx="4752528" cy="1384995"/>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：其中</a:t>
            </a:r>
            <a:r>
              <a:rPr lang="en-US" altLang="zh-CN" sz="1400" dirty="0" smtClean="0">
                <a:latin typeface="宋体" panose="02010600030101010101" pitchFamily="2" charset="-122"/>
                <a:ea typeface="宋体" panose="02010600030101010101" pitchFamily="2" charset="-122"/>
              </a:rPr>
              <a:t>H</a:t>
            </a:r>
            <a:r>
              <a:rPr lang="zh-CN" altLang="en-US" sz="1400" dirty="0" smtClean="0">
                <a:latin typeface="宋体" panose="02010600030101010101" pitchFamily="2" charset="-122"/>
                <a:ea typeface="宋体" panose="02010600030101010101" pitchFamily="2" charset="-122"/>
              </a:rPr>
              <a:t>控制权重，</a:t>
            </a:r>
            <a:r>
              <a:rPr lang="en-US" altLang="zh-CN" sz="1400" dirty="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Vt</a:t>
            </a:r>
            <a:r>
              <a:rPr lang="en-US" altLang="zh-CN" sz="1400" dirty="0" smtClean="0">
                <a:latin typeface="宋体" panose="02010600030101010101" pitchFamily="2" charset="-122"/>
                <a:ea typeface="宋体" panose="02010600030101010101" pitchFamily="2" charset="-122"/>
              </a:rPr>
              <a:t>…</a:t>
            </a:r>
            <a:r>
              <a:rPr lang="en-US" altLang="zh-CN" sz="1400" dirty="0" err="1" smtClean="0">
                <a:latin typeface="宋体" panose="02010600030101010101" pitchFamily="2" charset="-122"/>
                <a:ea typeface="宋体" panose="02010600030101010101" pitchFamily="2" charset="-122"/>
              </a:rPr>
              <a:t>Vn</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是会话中向量结点清单。</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a:latin typeface="宋体" panose="02010600030101010101" pitchFamily="2" charset="-122"/>
                <a:ea typeface="宋体" panose="02010600030101010101" pitchFamily="2" charset="-122"/>
              </a:rPr>
              <a:t>A</a:t>
            </a:r>
            <a:r>
              <a:rPr lang="zh-CN" altLang="en-US" sz="1400" dirty="0">
                <a:latin typeface="宋体" panose="02010600030101010101" pitchFamily="2" charset="-122"/>
                <a:ea typeface="宋体" panose="02010600030101010101" pitchFamily="2" charset="-122"/>
              </a:rPr>
              <a:t>是连接矩阵（两个邻接矩阵</a:t>
            </a:r>
            <a:r>
              <a:rPr lang="en-US" altLang="zh-CN" sz="1400" dirty="0" err="1">
                <a:latin typeface="宋体" panose="02010600030101010101" pitchFamily="2" charset="-122"/>
                <a:ea typeface="宋体" panose="02010600030101010101" pitchFamily="2" charset="-122"/>
              </a:rPr>
              <a:t>Aout</a:t>
            </a:r>
            <a:r>
              <a:rPr lang="zh-CN" altLang="en-US" sz="1400" dirty="0">
                <a:latin typeface="宋体" panose="02010600030101010101" pitchFamily="2" charset="-122"/>
                <a:ea typeface="宋体" panose="02010600030101010101" pitchFamily="2" charset="-122"/>
              </a:rPr>
              <a:t>和</a:t>
            </a:r>
            <a:r>
              <a:rPr lang="en-US" altLang="zh-CN" sz="1400" dirty="0">
                <a:latin typeface="宋体" panose="02010600030101010101" pitchFamily="2" charset="-122"/>
                <a:ea typeface="宋体" panose="02010600030101010101" pitchFamily="2" charset="-122"/>
              </a:rPr>
              <a:t>Ain</a:t>
            </a:r>
            <a:r>
              <a:rPr lang="zh-CN" altLang="en-US" sz="1400" dirty="0">
                <a:latin typeface="宋体" panose="02010600030101010101" pitchFamily="2" charset="-122"/>
                <a:ea typeface="宋体" panose="02010600030101010101" pitchFamily="2" charset="-122"/>
              </a:rPr>
              <a:t>），决定图中的结点如何相互通信</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smtClean="0">
                <a:latin typeface="宋体" panose="02010600030101010101" pitchFamily="2" charset="-122"/>
                <a:ea typeface="宋体" panose="02010600030101010101" pitchFamily="2" charset="-122"/>
              </a:rPr>
              <a:t>z(</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和</a:t>
            </a:r>
            <a:r>
              <a:rPr lang="en-US" altLang="zh-CN" sz="1400" dirty="0" smtClean="0">
                <a:latin typeface="宋体" panose="02010600030101010101" pitchFamily="2" charset="-122"/>
                <a:ea typeface="宋体" panose="02010600030101010101" pitchFamily="2" charset="-122"/>
              </a:rPr>
              <a:t>r(</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分别是复位门和更新门</a:t>
            </a:r>
            <a:r>
              <a:rPr lang="en-US" altLang="zh-CN" sz="1400" dirty="0" smtClean="0">
                <a:latin typeface="宋体" panose="02010600030101010101" pitchFamily="2" charset="-122"/>
                <a:ea typeface="宋体" panose="02010600030101010101" pitchFamily="2" charset="-122"/>
              </a:rPr>
              <a:t>,vi</a:t>
            </a:r>
            <a:r>
              <a:rPr lang="zh-CN" altLang="en-US" sz="1400" dirty="0" smtClean="0">
                <a:latin typeface="宋体" panose="02010600030101010101" pitchFamily="2" charset="-122"/>
                <a:ea typeface="宋体" panose="02010600030101010101" pitchFamily="2" charset="-122"/>
              </a:rPr>
              <a:t>表示结点</a:t>
            </a:r>
            <a:r>
              <a:rPr lang="en-US" altLang="zh-CN" sz="1400" dirty="0" smtClean="0">
                <a:latin typeface="宋体" panose="02010600030101010101" pitchFamily="2" charset="-122"/>
                <a:ea typeface="宋体" panose="02010600030101010101" pitchFamily="2" charset="-122"/>
              </a:rPr>
              <a:t>v(</a:t>
            </a:r>
            <a:r>
              <a:rPr lang="en-US" altLang="zh-CN" sz="1400" dirty="0" err="1" smtClean="0">
                <a:latin typeface="宋体" panose="02010600030101010101" pitchFamily="2" charset="-122"/>
                <a:ea typeface="宋体" panose="02010600030101010101" pitchFamily="2" charset="-122"/>
              </a:rPr>
              <a:t>s,i</a:t>
            </a:r>
            <a:r>
              <a:rPr lang="en-US" altLang="zh-CN" sz="1400" dirty="0" smtClean="0">
                <a:latin typeface="宋体" panose="02010600030101010101" pitchFamily="2" charset="-122"/>
                <a:ea typeface="宋体" panose="02010600030101010101" pitchFamily="2" charset="-122"/>
              </a:rPr>
              <a:t>)</a:t>
            </a:r>
            <a:r>
              <a:rPr lang="zh-CN" altLang="en-US" sz="1400" dirty="0" smtClean="0">
                <a:latin typeface="宋体" panose="02010600030101010101" pitchFamily="2" charset="-122"/>
                <a:ea typeface="宋体" panose="02010600030101010101" pitchFamily="2" charset="-122"/>
              </a:rPr>
              <a:t>的潜在向量。</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5" name="矩形 24"/>
          <p:cNvSpPr/>
          <p:nvPr/>
        </p:nvSpPr>
        <p:spPr>
          <a:xfrm>
            <a:off x="2423592" y="1118465"/>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构建会话图与学习结点表示</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6" name="圆角矩形 25"/>
          <p:cNvSpPr/>
          <p:nvPr/>
        </p:nvSpPr>
        <p:spPr>
          <a:xfrm>
            <a:off x="8184232" y="2204864"/>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决定节点通信</a:t>
            </a:r>
            <a:endParaRPr lang="zh-CN" altLang="en-US" sz="1600" b="1" dirty="0">
              <a:latin typeface="仿宋" panose="02010609060101010101" pitchFamily="49" charset="-122"/>
              <a:ea typeface="仿宋" panose="02010609060101010101" pitchFamily="49" charset="-122"/>
            </a:endParaRPr>
          </a:p>
        </p:txBody>
      </p:sp>
      <p:sp>
        <p:nvSpPr>
          <p:cNvPr id="28" name="圆角矩形 27"/>
          <p:cNvSpPr/>
          <p:nvPr/>
        </p:nvSpPr>
        <p:spPr>
          <a:xfrm>
            <a:off x="8184232" y="2711302"/>
            <a:ext cx="1656184" cy="327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决定消息去留</a:t>
            </a:r>
            <a:endParaRPr lang="zh-CN" altLang="en-US" sz="1600" b="1" dirty="0">
              <a:latin typeface="仿宋" panose="02010609060101010101" pitchFamily="49" charset="-122"/>
              <a:ea typeface="仿宋" panose="02010609060101010101" pitchFamily="49" charset="-122"/>
            </a:endParaRPr>
          </a:p>
        </p:txBody>
      </p:sp>
      <p:sp>
        <p:nvSpPr>
          <p:cNvPr id="32" name="圆角矩形 31"/>
          <p:cNvSpPr/>
          <p:nvPr/>
        </p:nvSpPr>
        <p:spPr>
          <a:xfrm>
            <a:off x="8184232" y="3272248"/>
            <a:ext cx="1656184" cy="30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构建候选状态</a:t>
            </a:r>
            <a:endParaRPr lang="zh-CN" altLang="en-US" sz="1600" b="1" dirty="0">
              <a:latin typeface="仿宋" panose="02010609060101010101" pitchFamily="49" charset="-122"/>
              <a:ea typeface="仿宋" panose="02010609060101010101" pitchFamily="49" charset="-122"/>
            </a:endParaRPr>
          </a:p>
        </p:txBody>
      </p:sp>
      <p:sp>
        <p:nvSpPr>
          <p:cNvPr id="33" name="圆角矩形 32"/>
          <p:cNvSpPr/>
          <p:nvPr/>
        </p:nvSpPr>
        <p:spPr>
          <a:xfrm>
            <a:off x="8184232" y="3697570"/>
            <a:ext cx="1656184" cy="307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构建预测状态</a:t>
            </a:r>
            <a:endParaRPr lang="zh-CN" altLang="en-US" sz="1600" b="1" dirty="0">
              <a:latin typeface="仿宋" panose="02010609060101010101" pitchFamily="49" charset="-122"/>
              <a:ea typeface="仿宋" panose="02010609060101010101" pitchFamily="49" charset="-122"/>
            </a:endParaRPr>
          </a:p>
        </p:txBody>
      </p:sp>
      <p:sp>
        <p:nvSpPr>
          <p:cNvPr id="51" name="文本框 50">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52" name="文本框 51">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53" name="文本框 52">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54" name="文本框 53">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55"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1288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pic>
        <p:nvPicPr>
          <p:cNvPr id="16" name="图片 15"/>
          <p:cNvPicPr>
            <a:picLocks noChangeAspect="1"/>
          </p:cNvPicPr>
          <p:nvPr/>
        </p:nvPicPr>
        <p:blipFill>
          <a:blip r:embed="rId3"/>
          <a:stretch>
            <a:fillRect/>
          </a:stretch>
        </p:blipFill>
        <p:spPr>
          <a:xfrm>
            <a:off x="4799856" y="4077072"/>
            <a:ext cx="7192229" cy="2469942"/>
          </a:xfrm>
          <a:prstGeom prst="rect">
            <a:avLst/>
          </a:prstGeom>
        </p:spPr>
      </p:pic>
      <p:sp>
        <p:nvSpPr>
          <p:cNvPr id="20" name="矩形 19"/>
          <p:cNvSpPr/>
          <p:nvPr/>
        </p:nvSpPr>
        <p:spPr>
          <a:xfrm>
            <a:off x="8256240" y="6600482"/>
            <a:ext cx="2128358" cy="276999"/>
          </a:xfrm>
          <a:prstGeom prst="rect">
            <a:avLst/>
          </a:prstGeom>
        </p:spPr>
        <p:txBody>
          <a:bodyPr wrap="square">
            <a:spAutoFit/>
          </a:bodyPr>
          <a:lstStyle/>
          <a:p>
            <a:pPr marL="1270" indent="304800" algn="just"/>
            <a:r>
              <a:rPr lang="zh-CN" altLang="en-US" sz="1200" dirty="0" smtClean="0">
                <a:latin typeface="黑体" panose="02010609060101010101" pitchFamily="49" charset="-122"/>
                <a:ea typeface="黑体" panose="02010609060101010101" pitchFamily="49" charset="-122"/>
              </a:rPr>
              <a:t>图 </a:t>
            </a:r>
            <a:r>
              <a:rPr lang="en-US" altLang="zh-CN" sz="1200" dirty="0" smtClean="0">
                <a:latin typeface="黑体" panose="02010609060101010101" pitchFamily="49" charset="-122"/>
                <a:ea typeface="黑体" panose="02010609060101010101" pitchFamily="49" charset="-122"/>
              </a:rPr>
              <a:t>SR-GNN</a:t>
            </a:r>
            <a:r>
              <a:rPr lang="zh-CN" altLang="en-US" sz="1200" dirty="0" smtClean="0">
                <a:latin typeface="黑体" panose="02010609060101010101" pitchFamily="49" charset="-122"/>
                <a:ea typeface="黑体" panose="02010609060101010101" pitchFamily="49" charset="-122"/>
              </a:rPr>
              <a:t>工作流程图</a:t>
            </a:r>
            <a:endParaRPr lang="en-US" altLang="zh-CN" sz="12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22" name="图片 21"/>
          <p:cNvPicPr/>
          <p:nvPr/>
        </p:nvPicPr>
        <p:blipFill>
          <a:blip r:embed="rId4"/>
          <a:stretch>
            <a:fillRect/>
          </a:stretch>
        </p:blipFill>
        <p:spPr>
          <a:xfrm>
            <a:off x="551384" y="3722824"/>
            <a:ext cx="4574903" cy="1057275"/>
          </a:xfrm>
          <a:prstGeom prst="rect">
            <a:avLst/>
          </a:prstGeom>
        </p:spPr>
      </p:pic>
      <p:pic>
        <p:nvPicPr>
          <p:cNvPr id="8" name="图片 7"/>
          <p:cNvPicPr>
            <a:picLocks noChangeAspect="1"/>
          </p:cNvPicPr>
          <p:nvPr/>
        </p:nvPicPr>
        <p:blipFill>
          <a:blip r:embed="rId5"/>
          <a:stretch>
            <a:fillRect/>
          </a:stretch>
        </p:blipFill>
        <p:spPr>
          <a:xfrm>
            <a:off x="641561" y="4780099"/>
            <a:ext cx="4287738" cy="390525"/>
          </a:xfrm>
          <a:prstGeom prst="rect">
            <a:avLst/>
          </a:prstGeom>
        </p:spPr>
      </p:pic>
      <p:sp>
        <p:nvSpPr>
          <p:cNvPr id="23" name="矩形 22"/>
          <p:cNvSpPr/>
          <p:nvPr/>
        </p:nvSpPr>
        <p:spPr>
          <a:xfrm>
            <a:off x="3845345" y="1111293"/>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产生会话表示</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 name="矩形 1"/>
          <p:cNvSpPr/>
          <p:nvPr/>
        </p:nvSpPr>
        <p:spPr>
          <a:xfrm>
            <a:off x="6674208" y="2062973"/>
            <a:ext cx="3886288" cy="1754326"/>
          </a:xfrm>
          <a:prstGeom prst="rect">
            <a:avLst/>
          </a:prstGeom>
        </p:spPr>
        <p:txBody>
          <a:bodyPr wrap="square">
            <a:spAutoFit/>
          </a:bodyPr>
          <a:lstStyle/>
          <a:p>
            <a:r>
              <a:rPr lang="en-US" altLang="zh-CN" dirty="0" smtClean="0">
                <a:ea typeface="等线" panose="02010600030101010101" pitchFamily="2" charset="-122"/>
                <a:cs typeface="Times New Roman" panose="02020603050405020304" pitchFamily="18" charset="0"/>
              </a:rPr>
              <a:t>       </a:t>
            </a:r>
            <a:r>
              <a:rPr lang="zh-CN" altLang="zh-CN" dirty="0" smtClean="0">
                <a:ea typeface="等线" panose="02010600030101010101" pitchFamily="2" charset="-122"/>
                <a:cs typeface="Times New Roman" panose="02020603050405020304" pitchFamily="18" charset="0"/>
              </a:rPr>
              <a:t>以前</a:t>
            </a:r>
            <a:r>
              <a:rPr lang="zh-CN" altLang="zh-CN" dirty="0">
                <a:ea typeface="等线" panose="02010600030101010101" pitchFamily="2" charset="-122"/>
                <a:cs typeface="Times New Roman" panose="02020603050405020304" pitchFamily="18" charset="0"/>
              </a:rPr>
              <a:t>的基于会话的推荐方法假设每段对话都存在潜在的</a:t>
            </a:r>
            <a:r>
              <a:rPr lang="zh-CN" altLang="zh-CN" dirty="0" smtClean="0">
                <a:ea typeface="等线" panose="02010600030101010101" pitchFamily="2" charset="-122"/>
                <a:cs typeface="Times New Roman" panose="02020603050405020304" pitchFamily="18" charset="0"/>
              </a:rPr>
              <a:t>表示</a:t>
            </a:r>
            <a:r>
              <a:rPr lang="zh-CN" altLang="en-US" dirty="0" smtClean="0">
                <a:ea typeface="等线" panose="02010600030101010101" pitchFamily="2" charset="-122"/>
                <a:cs typeface="Times New Roman" panose="02020603050405020304" pitchFamily="18" charset="0"/>
              </a:rPr>
              <a:t>。</a:t>
            </a:r>
            <a:endParaRPr lang="en-US" altLang="zh-CN" dirty="0" smtClean="0">
              <a:ea typeface="等线" panose="02010600030101010101" pitchFamily="2" charset="-122"/>
              <a:cs typeface="Times New Roman" panose="02020603050405020304" pitchFamily="18" charset="0"/>
            </a:endParaRPr>
          </a:p>
          <a:p>
            <a:r>
              <a:rPr lang="zh-CN" altLang="en-US" dirty="0" smtClean="0">
                <a:ea typeface="等线" panose="02010600030101010101" pitchFamily="2" charset="-122"/>
                <a:cs typeface="Times New Roman" panose="02020603050405020304" pitchFamily="18" charset="0"/>
              </a:rPr>
              <a:t>       </a:t>
            </a:r>
            <a:r>
              <a:rPr lang="en-US" altLang="zh-CN" dirty="0" smtClean="0">
                <a:ea typeface="等线" panose="02010600030101010101" pitchFamily="2" charset="-122"/>
                <a:cs typeface="Times New Roman" panose="02020603050405020304" pitchFamily="18" charset="0"/>
              </a:rPr>
              <a:t>SR-GNN</a:t>
            </a:r>
            <a:r>
              <a:rPr lang="zh-CN" altLang="zh-CN" dirty="0">
                <a:ea typeface="等线" panose="02010600030101010101" pitchFamily="2" charset="-122"/>
                <a:cs typeface="Times New Roman" panose="02020603050405020304" pitchFamily="18" charset="0"/>
              </a:rPr>
              <a:t>没有对向量做假设。会话由会话中涉及到的结点直接表示。将会话的长期偏好和当前兴趣相结合，作为会话嵌入。</a:t>
            </a:r>
            <a:endParaRPr lang="zh-CN" altLang="en-US" dirty="0"/>
          </a:p>
        </p:txBody>
      </p:sp>
      <p:sp>
        <p:nvSpPr>
          <p:cNvPr id="24" name="矩形 23"/>
          <p:cNvSpPr/>
          <p:nvPr/>
        </p:nvSpPr>
        <p:spPr>
          <a:xfrm>
            <a:off x="534612" y="5409773"/>
            <a:ext cx="4752528" cy="307777"/>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：其中</a:t>
            </a:r>
            <a:r>
              <a:rPr lang="en-US" altLang="zh-CN" sz="1400" dirty="0" smtClean="0">
                <a:latin typeface="宋体" panose="02010600030101010101" pitchFamily="2" charset="-122"/>
                <a:ea typeface="宋体" panose="02010600030101010101" pitchFamily="2" charset="-122"/>
              </a:rPr>
              <a:t>W</a:t>
            </a:r>
            <a:r>
              <a:rPr lang="zh-CN" altLang="en-US" sz="1400" dirty="0" smtClean="0">
                <a:latin typeface="宋体" panose="02010600030101010101" pitchFamily="2" charset="-122"/>
                <a:ea typeface="宋体" panose="02010600030101010101" pitchFamily="2" charset="-122"/>
              </a:rPr>
              <a:t>控制嵌入向量的权重。</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C0B6221F-2CB1-41DB-ABC9-45D9D28B2A17}"/>
              </a:ext>
            </a:extLst>
          </p:cNvPr>
          <p:cNvGrpSpPr/>
          <p:nvPr/>
        </p:nvGrpSpPr>
        <p:grpSpPr>
          <a:xfrm>
            <a:off x="6312024" y="1916832"/>
            <a:ext cx="4248472" cy="2304256"/>
            <a:chOff x="1964504" y="1290880"/>
            <a:chExt cx="8262992" cy="4276240"/>
          </a:xfrm>
          <a:solidFill>
            <a:schemeClr val="accent1">
              <a:lumMod val="75000"/>
            </a:schemeClr>
          </a:solidFill>
        </p:grpSpPr>
        <p:sp>
          <p:nvSpPr>
            <p:cNvPr id="26" name="半闭框 25">
              <a:extLst>
                <a:ext uri="{FF2B5EF4-FFF2-40B4-BE49-F238E27FC236}">
                  <a16:creationId xmlns:a16="http://schemas.microsoft.com/office/drawing/2014/main" id="{5CF72491-FDFB-492F-9B81-42916AB4ED5B}"/>
                </a:ext>
              </a:extLst>
            </p:cNvPr>
            <p:cNvSpPr/>
            <p:nvPr/>
          </p:nvSpPr>
          <p:spPr>
            <a:xfrm>
              <a:off x="1964504"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半闭框 26">
              <a:extLst>
                <a:ext uri="{FF2B5EF4-FFF2-40B4-BE49-F238E27FC236}">
                  <a16:creationId xmlns:a16="http://schemas.microsoft.com/office/drawing/2014/main" id="{9A7AE959-F8AD-440F-851D-87103BDE19C6}"/>
                </a:ext>
              </a:extLst>
            </p:cNvPr>
            <p:cNvSpPr/>
            <p:nvPr/>
          </p:nvSpPr>
          <p:spPr>
            <a:xfrm flipH="1">
              <a:off x="9797342" y="1290880"/>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半闭框 27">
              <a:extLst>
                <a:ext uri="{FF2B5EF4-FFF2-40B4-BE49-F238E27FC236}">
                  <a16:creationId xmlns:a16="http://schemas.microsoft.com/office/drawing/2014/main" id="{8913A35A-3D4F-46B8-AE25-F31DCF6E4089}"/>
                </a:ext>
              </a:extLst>
            </p:cNvPr>
            <p:cNvSpPr/>
            <p:nvPr/>
          </p:nvSpPr>
          <p:spPr>
            <a:xfrm flipV="1">
              <a:off x="1964504"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半闭框 28">
              <a:extLst>
                <a:ext uri="{FF2B5EF4-FFF2-40B4-BE49-F238E27FC236}">
                  <a16:creationId xmlns:a16="http://schemas.microsoft.com/office/drawing/2014/main" id="{D0247077-C1E3-4DC0-8FD7-C03266C45A75}"/>
                </a:ext>
              </a:extLst>
            </p:cNvPr>
            <p:cNvSpPr/>
            <p:nvPr/>
          </p:nvSpPr>
          <p:spPr>
            <a:xfrm flipH="1" flipV="1">
              <a:off x="9797342" y="5136966"/>
              <a:ext cx="430154" cy="430154"/>
            </a:xfrm>
            <a:prstGeom prst="halfFrame">
              <a:avLst>
                <a:gd name="adj1" fmla="val 10000"/>
                <a:gd name="adj2" fmla="val 1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云形标注 37"/>
          <p:cNvSpPr/>
          <p:nvPr/>
        </p:nvSpPr>
        <p:spPr>
          <a:xfrm>
            <a:off x="1458770" y="2595427"/>
            <a:ext cx="3225787" cy="91509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ysClr val="windowText" lastClr="000000"/>
                </a:solidFill>
              </a:rPr>
              <a:t>采用</a:t>
            </a:r>
            <a:r>
              <a:rPr lang="en-US" altLang="zh-CN" sz="1200" dirty="0" smtClean="0">
                <a:solidFill>
                  <a:sysClr val="windowText" lastClr="000000"/>
                </a:solidFill>
              </a:rPr>
              <a:t>GNN</a:t>
            </a:r>
            <a:r>
              <a:rPr lang="zh-CN" altLang="en-US" sz="1200" dirty="0" smtClean="0">
                <a:solidFill>
                  <a:sysClr val="windowText" lastClr="000000"/>
                </a:solidFill>
              </a:rPr>
              <a:t>中的软注意力机制更好的表示长期偏好。</a:t>
            </a:r>
            <a:endParaRPr lang="zh-CN" altLang="en-US" sz="1200" dirty="0">
              <a:solidFill>
                <a:sysClr val="windowText" lastClr="000000"/>
              </a:solidFill>
            </a:endParaRPr>
          </a:p>
        </p:txBody>
      </p:sp>
      <p:sp>
        <p:nvSpPr>
          <p:cNvPr id="46" name="文本框 45">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47" name="文本框 46">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48" name="文本框 47">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49" name="文本框 48">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50"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850417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4" name="矩形 23"/>
          <p:cNvSpPr/>
          <p:nvPr/>
        </p:nvSpPr>
        <p:spPr>
          <a:xfrm>
            <a:off x="3845345" y="1111293"/>
            <a:ext cx="6493417"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产生推荐结果</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646843" y="2564904"/>
            <a:ext cx="3228975" cy="333375"/>
          </a:xfrm>
          <a:prstGeom prst="rect">
            <a:avLst/>
          </a:prstGeom>
        </p:spPr>
      </p:pic>
      <p:pic>
        <p:nvPicPr>
          <p:cNvPr id="3" name="图片 2"/>
          <p:cNvPicPr>
            <a:picLocks noChangeAspect="1"/>
          </p:cNvPicPr>
          <p:nvPr/>
        </p:nvPicPr>
        <p:blipFill>
          <a:blip r:embed="rId4"/>
          <a:stretch>
            <a:fillRect/>
          </a:stretch>
        </p:blipFill>
        <p:spPr>
          <a:xfrm>
            <a:off x="1646844" y="3212976"/>
            <a:ext cx="3228975" cy="492583"/>
          </a:xfrm>
          <a:prstGeom prst="rect">
            <a:avLst/>
          </a:prstGeom>
        </p:spPr>
      </p:pic>
      <p:sp>
        <p:nvSpPr>
          <p:cNvPr id="26" name="矩形 25"/>
          <p:cNvSpPr/>
          <p:nvPr/>
        </p:nvSpPr>
        <p:spPr>
          <a:xfrm>
            <a:off x="5784943" y="2506628"/>
            <a:ext cx="4752528" cy="1169551"/>
          </a:xfrm>
          <a:prstGeom prst="rect">
            <a:avLst/>
          </a:prstGeom>
        </p:spPr>
        <p:txBody>
          <a:bodyPr wrap="square">
            <a:spAutoFit/>
          </a:bodyPr>
          <a:lstStyle/>
          <a:p>
            <a:pPr marL="1270" indent="304800" algn="just"/>
            <a:r>
              <a:rPr lang="zh-CN" altLang="en-US" sz="1400" b="1" dirty="0" smtClean="0">
                <a:latin typeface="宋体" panose="02010600030101010101" pitchFamily="2" charset="-122"/>
                <a:ea typeface="宋体" panose="02010600030101010101" pitchFamily="2" charset="-122"/>
              </a:rPr>
              <a:t>必要说明</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en-US" altLang="zh-CN" sz="1400" dirty="0" err="1" smtClean="0">
                <a:latin typeface="宋体" panose="02010600030101010101" pitchFamily="2" charset="-122"/>
                <a:ea typeface="宋体" panose="02010600030101010101" pitchFamily="2" charset="-122"/>
              </a:rPr>
              <a:t>Zi</a:t>
            </a:r>
            <a:r>
              <a:rPr lang="zh-CN" altLang="en-US" sz="1400" dirty="0">
                <a:latin typeface="宋体" panose="02010600030101010101" pitchFamily="2" charset="-122"/>
                <a:ea typeface="宋体" panose="02010600030101010101" pitchFamily="2" charset="-122"/>
              </a:rPr>
              <a:t>是分数，</a:t>
            </a:r>
            <a:r>
              <a:rPr lang="en-US" altLang="zh-CN" sz="1400" dirty="0">
                <a:latin typeface="宋体" panose="02010600030101010101" pitchFamily="2" charset="-122"/>
                <a:ea typeface="宋体" panose="02010600030101010101" pitchFamily="2" charset="-122"/>
              </a:rPr>
              <a:t>vi</a:t>
            </a:r>
            <a:r>
              <a:rPr lang="zh-CN" altLang="en-US" sz="1400" dirty="0">
                <a:latin typeface="宋体" panose="02010600030101010101" pitchFamily="2" charset="-122"/>
                <a:ea typeface="宋体" panose="02010600030101010101" pitchFamily="2" charset="-122"/>
              </a:rPr>
              <a:t>是候选项，</a:t>
            </a:r>
            <a:r>
              <a:rPr lang="en-US" altLang="zh-CN" sz="1400" dirty="0">
                <a:latin typeface="宋体" panose="02010600030101010101" pitchFamily="2" charset="-122"/>
                <a:ea typeface="宋体" panose="02010600030101010101" pitchFamily="2" charset="-122"/>
              </a:rPr>
              <a:t>s</a:t>
            </a:r>
            <a:r>
              <a:rPr lang="zh-CN" altLang="en-US" sz="1400" dirty="0">
                <a:latin typeface="宋体" panose="02010600030101010101" pitchFamily="2" charset="-122"/>
                <a:ea typeface="宋体" panose="02010600030101010101" pitchFamily="2" charset="-122"/>
              </a:rPr>
              <a:t>是会话表示。</a:t>
            </a:r>
            <a:r>
              <a:rPr lang="en-US" altLang="zh-CN" sz="1400" dirty="0">
                <a:latin typeface="宋体" panose="02010600030101010101" pitchFamily="2" charset="-122"/>
                <a:ea typeface="宋体" panose="02010600030101010101" pitchFamily="2" charset="-122"/>
              </a:rPr>
              <a:t>z</a:t>
            </a:r>
            <a:r>
              <a:rPr lang="zh-CN" altLang="en-US" sz="1400" dirty="0">
                <a:latin typeface="宋体" panose="02010600030101010101" pitchFamily="2" charset="-122"/>
                <a:ea typeface="宋体" panose="02010600030101010101" pitchFamily="2" charset="-122"/>
              </a:rPr>
              <a:t>属于</a:t>
            </a:r>
            <a:r>
              <a:rPr lang="en-US" altLang="zh-CN" sz="1400" dirty="0">
                <a:latin typeface="宋体" panose="02010600030101010101" pitchFamily="2" charset="-122"/>
                <a:ea typeface="宋体" panose="02010600030101010101" pitchFamily="2" charset="-122"/>
              </a:rPr>
              <a:t>Rm</a:t>
            </a:r>
            <a:r>
              <a:rPr lang="zh-CN" altLang="en-US" sz="1400" dirty="0">
                <a:latin typeface="宋体" panose="02010600030101010101" pitchFamily="2" charset="-122"/>
                <a:ea typeface="宋体" panose="02010600030101010101" pitchFamily="2" charset="-122"/>
              </a:rPr>
              <a:t>表示所有候选项目的推荐分数</a:t>
            </a:r>
            <a:r>
              <a:rPr lang="zh-CN" altLang="en-US" sz="1400" dirty="0" smtClean="0">
                <a:latin typeface="宋体" panose="02010600030101010101" pitchFamily="2" charset="-122"/>
                <a:ea typeface="宋体" panose="02010600030101010101" pitchFamily="2" charset="-122"/>
              </a:rPr>
              <a:t>。</a:t>
            </a:r>
            <a:endParaRPr lang="en-US" altLang="zh-CN" sz="1400" dirty="0" smtClean="0">
              <a:latin typeface="宋体" panose="02010600030101010101" pitchFamily="2" charset="-122"/>
              <a:ea typeface="宋体" panose="02010600030101010101" pitchFamily="2" charset="-122"/>
            </a:endParaRPr>
          </a:p>
          <a:p>
            <a:pPr marL="1270" indent="304800" algn="just"/>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用</a:t>
            </a:r>
            <a:r>
              <a:rPr lang="en-US" altLang="zh-CN" sz="1400" kern="100" dirty="0" err="1">
                <a:latin typeface="宋体" panose="02010600030101010101" pitchFamily="2" charset="-122"/>
                <a:ea typeface="宋体" panose="02010600030101010101" pitchFamily="2" charset="-122"/>
                <a:cs typeface="Times New Roman" panose="02020603050405020304" pitchFamily="18" charset="0"/>
              </a:rPr>
              <a:t>softmax</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函数得到</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y</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的输出向量，</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y</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属于</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Rm</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表示节点在会话</a:t>
            </a:r>
            <a:r>
              <a:rPr lang="en-US" altLang="zh-CN" sz="1400" kern="100" dirty="0">
                <a:latin typeface="宋体" panose="02010600030101010101" pitchFamily="2" charset="-122"/>
                <a:ea typeface="宋体" panose="02010600030101010101" pitchFamily="2" charset="-122"/>
                <a:cs typeface="Times New Roman" panose="02020603050405020304" pitchFamily="18" charset="0"/>
              </a:rPr>
              <a:t>s</a:t>
            </a:r>
            <a:r>
              <a:rPr lang="zh-CN" altLang="en-US" sz="1400" kern="100" dirty="0">
                <a:latin typeface="宋体" panose="02010600030101010101" pitchFamily="2" charset="-122"/>
                <a:ea typeface="宋体" panose="02010600030101010101" pitchFamily="2" charset="-122"/>
                <a:cs typeface="Times New Roman" panose="02020603050405020304" pitchFamily="18" charset="0"/>
              </a:rPr>
              <a:t>中的下一次点击的概率。</a:t>
            </a:r>
            <a:endParaRPr lang="en-US" altLang="zh-CN" sz="1400" kern="10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27" name="图片 26"/>
          <p:cNvPicPr/>
          <p:nvPr/>
        </p:nvPicPr>
        <p:blipFill>
          <a:blip r:embed="rId5"/>
          <a:stretch>
            <a:fillRect/>
          </a:stretch>
        </p:blipFill>
        <p:spPr>
          <a:xfrm>
            <a:off x="1250778" y="4620972"/>
            <a:ext cx="4086225" cy="504825"/>
          </a:xfrm>
          <a:prstGeom prst="rect">
            <a:avLst/>
          </a:prstGeom>
        </p:spPr>
      </p:pic>
      <p:sp>
        <p:nvSpPr>
          <p:cNvPr id="28" name="矩形 27"/>
          <p:cNvSpPr/>
          <p:nvPr/>
        </p:nvSpPr>
        <p:spPr>
          <a:xfrm>
            <a:off x="927396" y="5271914"/>
            <a:ext cx="4968552" cy="253916"/>
          </a:xfrm>
          <a:prstGeom prst="rect">
            <a:avLst/>
          </a:prstGeom>
        </p:spPr>
        <p:txBody>
          <a:bodyPr wrap="square">
            <a:spAutoFit/>
          </a:bodyPr>
          <a:lstStyle/>
          <a:p>
            <a:pPr marL="1270" indent="304800" algn="just"/>
            <a:r>
              <a:rPr lang="zh-CN" altLang="en-US" sz="1050" dirty="0" smtClean="0">
                <a:latin typeface="黑体" panose="02010609060101010101" pitchFamily="49" charset="-122"/>
                <a:ea typeface="黑体" panose="02010609060101010101" pitchFamily="49" charset="-122"/>
              </a:rPr>
              <a:t>注：对于每个会话图，损失函数被定义为预测值和真实值的交叉熵。</a:t>
            </a:r>
            <a:endParaRPr lang="en-US" altLang="zh-CN" sz="105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线形标注 2 6"/>
          <p:cNvSpPr/>
          <p:nvPr/>
        </p:nvSpPr>
        <p:spPr>
          <a:xfrm>
            <a:off x="7753562" y="4572908"/>
            <a:ext cx="3384376" cy="1304363"/>
          </a:xfrm>
          <a:prstGeom prst="borderCallout2">
            <a:avLst>
              <a:gd name="adj1" fmla="val 51807"/>
              <a:gd name="adj2" fmla="val -279"/>
              <a:gd name="adj3" fmla="val 91087"/>
              <a:gd name="adj4" fmla="val -27319"/>
              <a:gd name="adj5" fmla="val 27533"/>
              <a:gd name="adj6" fmla="val -76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200" dirty="0" smtClean="0"/>
          </a:p>
          <a:p>
            <a:endParaRPr lang="en-US" altLang="zh-CN" sz="1200" dirty="0"/>
          </a:p>
          <a:p>
            <a:r>
              <a:rPr lang="zh-CN" altLang="zh-CN" sz="1200" dirty="0" smtClean="0"/>
              <a:t>模型</a:t>
            </a:r>
            <a:r>
              <a:rPr lang="zh-CN" altLang="zh-CN" sz="1200" dirty="0"/>
              <a:t>的训练采用基于时间的方向传播算法，基于会话的推荐系统中，大多数会话的长度相对较短。所以建议选择相对较少的训练步骤，防止过度拟合。</a:t>
            </a:r>
          </a:p>
          <a:p>
            <a:pPr algn="ctr"/>
            <a:endParaRPr lang="zh-CN" altLang="en-US" dirty="0"/>
          </a:p>
        </p:txBody>
      </p:sp>
      <p:sp>
        <p:nvSpPr>
          <p:cNvPr id="37" name="文本框 36">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38" name="文本框 37">
            <a:extLst>
              <a:ext uri="{FF2B5EF4-FFF2-40B4-BE49-F238E27FC236}">
                <a16:creationId xmlns:a16="http://schemas.microsoft.com/office/drawing/2014/main" id="{C716FB12-6821-428B-86D6-6A5B32328F83}"/>
              </a:ext>
            </a:extLst>
          </p:cNvPr>
          <p:cNvSpPr txBox="1"/>
          <p:nvPr/>
        </p:nvSpPr>
        <p:spPr>
          <a:xfrm>
            <a:off x="1318058" y="236338"/>
            <a:ext cx="2054623"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9" name="文本框 38">
            <a:extLst>
              <a:ext uri="{FF2B5EF4-FFF2-40B4-BE49-F238E27FC236}">
                <a16:creationId xmlns:a16="http://schemas.microsoft.com/office/drawing/2014/main" id="{73C733DA-09D6-4D2B-8314-BD2CD943F81B}"/>
              </a:ext>
            </a:extLst>
          </p:cNvPr>
          <p:cNvSpPr txBox="1"/>
          <p:nvPr/>
        </p:nvSpPr>
        <p:spPr>
          <a:xfrm>
            <a:off x="7912891" y="220578"/>
            <a:ext cx="1720205" cy="400110"/>
          </a:xfrm>
          <a:prstGeom prst="rect">
            <a:avLst/>
          </a:prstGeom>
          <a:noFill/>
        </p:spPr>
        <p:txBody>
          <a:bodyPr wrap="square" rtlCol="0">
            <a:spAutoFit/>
          </a:bodyPr>
          <a:lstStyle/>
          <a:p>
            <a:pPr algn="ctr"/>
            <a:r>
              <a:rPr lang="zh-CN" altLang="en-US" sz="2000" dirty="0" smtClean="0">
                <a:solidFill>
                  <a:schemeClr val="bg1"/>
                </a:solidFill>
              </a:rPr>
              <a:t>实验和分析</a:t>
            </a:r>
            <a:endParaRPr lang="zh-CN" altLang="en-US" sz="2000" dirty="0">
              <a:solidFill>
                <a:schemeClr val="bg1"/>
              </a:solidFill>
            </a:endParaRPr>
          </a:p>
        </p:txBody>
      </p:sp>
      <p:sp>
        <p:nvSpPr>
          <p:cNvPr id="40" name="文本框 39">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41" name="矩形: 圆角 13">
            <a:extLst>
              <a:ext uri="{FF2B5EF4-FFF2-40B4-BE49-F238E27FC236}">
                <a16:creationId xmlns:a16="http://schemas.microsoft.com/office/drawing/2014/main" id="{71B07603-AC93-4337-A692-785A2CDEF06A}"/>
              </a:ext>
            </a:extLst>
          </p:cNvPr>
          <p:cNvSpPr/>
          <p:nvPr/>
        </p:nvSpPr>
        <p:spPr>
          <a:xfrm>
            <a:off x="5395971" y="162549"/>
            <a:ext cx="1720204"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1982788C-596E-4795-ADC4-69F58147467B}"/>
              </a:ext>
            </a:extLst>
          </p:cNvPr>
          <p:cNvSpPr txBox="1"/>
          <p:nvPr/>
        </p:nvSpPr>
        <p:spPr>
          <a:xfrm>
            <a:off x="5620831" y="252895"/>
            <a:ext cx="1216171" cy="400110"/>
          </a:xfrm>
          <a:prstGeom prst="rect">
            <a:avLst/>
          </a:prstGeom>
          <a:noFill/>
        </p:spPr>
        <p:txBody>
          <a:bodyPr wrap="square" rtlCol="0">
            <a:spAutoFit/>
          </a:bodyPr>
          <a:lstStyle/>
          <a:p>
            <a:pPr algn="ctr"/>
            <a:r>
              <a:rPr lang="zh-CN" altLang="en-US" sz="2000" b="1" dirty="0" smtClean="0">
                <a:solidFill>
                  <a:srgbClr val="9A0000"/>
                </a:solidFill>
              </a:rPr>
              <a:t>主要过程</a:t>
            </a:r>
            <a:endParaRPr lang="zh-CN" altLang="en-US" sz="2000" b="1" dirty="0">
              <a:solidFill>
                <a:srgbClr val="9A0000"/>
              </a:solidFill>
            </a:endParaRPr>
          </a:p>
        </p:txBody>
      </p:sp>
    </p:spTree>
    <p:extLst>
      <p:ext uri="{BB962C8B-B14F-4D97-AF65-F5344CB8AC3E}">
        <p14:creationId xmlns:p14="http://schemas.microsoft.com/office/powerpoint/2010/main" val="2204263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B9E8BC4C-FA54-439A-A030-5FD226B5F214}"/>
              </a:ext>
            </a:extLst>
          </p:cNvPr>
          <p:cNvSpPr/>
          <p:nvPr/>
        </p:nvSpPr>
        <p:spPr>
          <a:xfrm>
            <a:off x="0" y="0"/>
            <a:ext cx="12192000" cy="842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21" y="-26410"/>
            <a:ext cx="881401" cy="881401"/>
          </a:xfrm>
          <a:prstGeom prst="rect">
            <a:avLst/>
          </a:prstGeom>
        </p:spPr>
      </p:pic>
      <p:sp>
        <p:nvSpPr>
          <p:cNvPr id="24" name="矩形 23"/>
          <p:cNvSpPr/>
          <p:nvPr/>
        </p:nvSpPr>
        <p:spPr>
          <a:xfrm>
            <a:off x="4151784" y="1030713"/>
            <a:ext cx="3114751" cy="646331"/>
          </a:xfrm>
          <a:prstGeom prst="rect">
            <a:avLst/>
          </a:prstGeom>
        </p:spPr>
        <p:txBody>
          <a:bodyPr wrap="square">
            <a:spAutoFit/>
          </a:bodyPr>
          <a:lstStyle/>
          <a:p>
            <a:pPr marL="1270" indent="304800" algn="just"/>
            <a:r>
              <a:rPr lang="zh-CN" altLang="en-US" sz="3600" b="1" dirty="0" smtClean="0">
                <a:latin typeface="幼圆" panose="02010509060101010101" pitchFamily="49" charset="-122"/>
                <a:ea typeface="幼圆" panose="02010509060101010101" pitchFamily="49" charset="-122"/>
              </a:rPr>
              <a:t>实验与分析</a:t>
            </a:r>
            <a:endParaRPr lang="en-US" altLang="zh-CN" sz="3600" b="1" kern="100" dirty="0">
              <a:latin typeface="幼圆" panose="02010509060101010101" pitchFamily="49" charset="-122"/>
              <a:ea typeface="幼圆" panose="02010509060101010101" pitchFamily="49" charset="-122"/>
              <a:cs typeface="Times New Roman" panose="02020603050405020304" pitchFamily="18" charset="0"/>
            </a:endParaRPr>
          </a:p>
        </p:txBody>
      </p:sp>
      <p:sp>
        <p:nvSpPr>
          <p:cNvPr id="20" name="圆角矩形 19"/>
          <p:cNvSpPr/>
          <p:nvPr/>
        </p:nvSpPr>
        <p:spPr>
          <a:xfrm>
            <a:off x="2126406" y="1978455"/>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数据集</a:t>
            </a:r>
            <a:endParaRPr lang="zh-CN" altLang="en-US" sz="1600" b="1" dirty="0">
              <a:latin typeface="仿宋" panose="02010609060101010101" pitchFamily="49" charset="-122"/>
              <a:ea typeface="仿宋" panose="02010609060101010101" pitchFamily="49" charset="-122"/>
            </a:endParaRPr>
          </a:p>
        </p:txBody>
      </p:sp>
      <p:sp>
        <p:nvSpPr>
          <p:cNvPr id="5" name="矩形 4"/>
          <p:cNvSpPr/>
          <p:nvPr/>
        </p:nvSpPr>
        <p:spPr>
          <a:xfrm>
            <a:off x="205765" y="4581128"/>
            <a:ext cx="5704174" cy="954107"/>
          </a:xfrm>
          <a:prstGeom prst="rect">
            <a:avLst/>
          </a:prstGeom>
        </p:spPr>
        <p:txBody>
          <a:bodyPr wrap="square">
            <a:spAutoFit/>
          </a:bodyPr>
          <a:lstStyle/>
          <a:p>
            <a:pPr indent="304800" algn="just">
              <a:spcAft>
                <a:spcPts val="0"/>
              </a:spcAft>
            </a:pP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Yoochoose</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2015</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年</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6</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个月的电商网站点击数据，</a:t>
            </a:r>
            <a:r>
              <a:rPr lang="en-US" altLang="zh-CN" sz="1400" kern="100" dirty="0" err="1">
                <a:latin typeface="等线" panose="02010600030101010101" pitchFamily="2" charset="-122"/>
                <a:ea typeface="等线" panose="02010600030101010101" pitchFamily="2" charset="-122"/>
                <a:cs typeface="Times New Roman" panose="02020603050405020304" pitchFamily="18" charset="0"/>
              </a:rPr>
              <a:t>Diginetica</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2016</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年的交易数据。公平起见，过滤掉两个数据集中长度为</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的对话和出现次数</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&lt;5</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的项目。</a:t>
            </a:r>
          </a:p>
          <a:p>
            <a:pPr indent="304800" algn="just">
              <a:spcAft>
                <a:spcPts val="0"/>
              </a:spcAft>
            </a:pP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拆分输入序列生成序列对应的标签。</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765781" y="2776302"/>
            <a:ext cx="4772025" cy="1457325"/>
          </a:xfrm>
          <a:prstGeom prst="rect">
            <a:avLst/>
          </a:prstGeom>
        </p:spPr>
      </p:pic>
      <p:sp>
        <p:nvSpPr>
          <p:cNvPr id="25" name="圆角矩形 24"/>
          <p:cNvSpPr/>
          <p:nvPr/>
        </p:nvSpPr>
        <p:spPr>
          <a:xfrm>
            <a:off x="7464152" y="1978455"/>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基线算法</a:t>
            </a:r>
            <a:endParaRPr lang="zh-CN" altLang="en-US" sz="1600" b="1" dirty="0">
              <a:latin typeface="仿宋" panose="02010609060101010101" pitchFamily="49" charset="-122"/>
              <a:ea typeface="仿宋" panose="02010609060101010101" pitchFamily="49" charset="-122"/>
            </a:endParaRPr>
          </a:p>
        </p:txBody>
      </p:sp>
      <p:sp>
        <p:nvSpPr>
          <p:cNvPr id="8" name="矩形 7"/>
          <p:cNvSpPr/>
          <p:nvPr/>
        </p:nvSpPr>
        <p:spPr>
          <a:xfrm>
            <a:off x="6282071" y="2805673"/>
            <a:ext cx="5030192" cy="2462213"/>
          </a:xfrm>
          <a:prstGeom prst="rect">
            <a:avLst/>
          </a:prstGeom>
        </p:spPr>
        <p:txBody>
          <a:bodyPr wrap="square">
            <a:spAutoFit/>
          </a:bodyPr>
          <a:lstStyle/>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POP</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：训练集中</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频率的</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项</a:t>
            </a:r>
            <a:endPar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S-TOP</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：当前会话中</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频率的</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项</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Item-KNN</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：推荐与会话中以前点击的项相似的项，其中相似定义为会话向量间的余弦相似度</a:t>
            </a:r>
            <a:r>
              <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BPR-MF</a:t>
            </a:r>
            <a:r>
              <a:rPr lang="zh-CN" altLang="zh-CN" sz="14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400" kern="100" spc="75" dirty="0">
                <a:latin typeface="Arial" panose="020B0604020202020204" pitchFamily="34" charset="0"/>
                <a:ea typeface="等线" panose="02010600030101010101" pitchFamily="2" charset="-122"/>
                <a:cs typeface="Arial" panose="020B0604020202020204" pitchFamily="34" charset="0"/>
              </a:rPr>
              <a:t>通过随机梯度下降优化成对排序目标函数</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a:t>
            </a:r>
            <a:endParaRPr lang="en-US"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048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FPMC</a:t>
            </a:r>
            <a:r>
              <a:rPr lang="zh-CN" altLang="zh-CN" sz="1400" kern="100" spc="75" dirty="0">
                <a:latin typeface="Arial" panose="020B0604020202020204" pitchFamily="34" charset="0"/>
                <a:ea typeface="等线" panose="02010600030101010101" pitchFamily="2" charset="-122"/>
                <a:cs typeface="Arial" panose="020B0604020202020204" pitchFamily="34" charset="0"/>
              </a:rPr>
              <a:t>：基于马尔科夫链的连续预测</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方法。</a:t>
            </a:r>
            <a:endPar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GRU4REC</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：用</a:t>
            </a:r>
            <a:r>
              <a:rPr lang="en-US" altLang="zh-CN" sz="1400" kern="100" spc="75" dirty="0" smtClean="0">
                <a:latin typeface="Arial" panose="020B0604020202020204" pitchFamily="34" charset="0"/>
                <a:ea typeface="等线" panose="02010600030101010101" pitchFamily="2" charset="-122"/>
                <a:cs typeface="Times New Roman" panose="02020603050405020304" pitchFamily="18" charset="0"/>
              </a:rPr>
              <a:t>RNN</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对基于会话的推荐系统建模。</a:t>
            </a:r>
            <a:endParaRPr lang="zh-CN" altLang="zh-CN" sz="1400" kern="100" dirty="0" smtClean="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NARM</a:t>
            </a:r>
            <a:r>
              <a:rPr lang="zh-CN" altLang="zh-CN" sz="1400" kern="100" spc="75" dirty="0">
                <a:latin typeface="Arial" panose="020B0604020202020204" pitchFamily="34" charset="0"/>
                <a:ea typeface="等线" panose="02010600030101010101" pitchFamily="2" charset="-122"/>
                <a:cs typeface="Arial" panose="020B0604020202020204" pitchFamily="34" charset="0"/>
              </a:rPr>
              <a:t>：使用基于注意力机制的</a:t>
            </a:r>
            <a:r>
              <a:rPr lang="en-US" altLang="zh-CN" sz="1400" kern="100" spc="75" dirty="0">
                <a:latin typeface="Arial" panose="020B0604020202020204" pitchFamily="34" charset="0"/>
                <a:ea typeface="等线" panose="02010600030101010101" pitchFamily="2" charset="-122"/>
                <a:cs typeface="Times New Roman" panose="02020603050405020304" pitchFamily="18" charset="0"/>
              </a:rPr>
              <a:t>RNN</a:t>
            </a:r>
            <a:r>
              <a:rPr lang="zh-CN" altLang="zh-CN" sz="1400" kern="100" spc="75" dirty="0">
                <a:latin typeface="Arial" panose="020B0604020202020204" pitchFamily="34" charset="0"/>
                <a:ea typeface="等线" panose="02010600030101010101" pitchFamily="2" charset="-122"/>
                <a:cs typeface="Arial" panose="020B0604020202020204" pitchFamily="34" charset="0"/>
              </a:rPr>
              <a:t>捕捉用户主要目标和一系列行为。</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spc="75" dirty="0" smtClean="0">
                <a:latin typeface="Arial" panose="020B0604020202020204" pitchFamily="34" charset="0"/>
                <a:ea typeface="等线" panose="02010600030101010101" pitchFamily="2" charset="-122"/>
                <a:cs typeface="Times New Roman" panose="02020603050405020304" pitchFamily="18" charset="0"/>
              </a:rPr>
              <a:t>STAMP</a:t>
            </a:r>
            <a:r>
              <a:rPr lang="zh-CN" altLang="zh-CN" sz="1400" kern="100" spc="75" dirty="0">
                <a:latin typeface="Arial" panose="020B0604020202020204" pitchFamily="34" charset="0"/>
                <a:ea typeface="等线" panose="02010600030101010101" pitchFamily="2" charset="-122"/>
                <a:cs typeface="Arial" panose="020B0604020202020204" pitchFamily="34" charset="0"/>
              </a:rPr>
              <a:t>：捕捉用户对当前会话的一般兴趣和上一次点击的兴趣</a:t>
            </a:r>
            <a:r>
              <a:rPr lang="zh-CN" altLang="zh-CN" sz="1400" kern="100" spc="75" dirty="0" smtClean="0">
                <a:latin typeface="Arial" panose="020B0604020202020204" pitchFamily="34" charset="0"/>
                <a:ea typeface="等线" panose="02010600030101010101" pitchFamily="2" charset="-122"/>
                <a:cs typeface="Arial" panose="020B0604020202020204" pitchFamily="34"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9" name="圆角矩形 28"/>
          <p:cNvSpPr/>
          <p:nvPr/>
        </p:nvSpPr>
        <p:spPr>
          <a:xfrm>
            <a:off x="7608168" y="5424377"/>
            <a:ext cx="1656184" cy="343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仿宋" panose="02010609060101010101" pitchFamily="49" charset="-122"/>
                <a:ea typeface="仿宋" panose="02010609060101010101" pitchFamily="49" charset="-122"/>
              </a:rPr>
              <a:t>评价指标</a:t>
            </a:r>
            <a:endParaRPr lang="zh-CN" altLang="en-US" sz="1600" b="1" dirty="0">
              <a:latin typeface="仿宋" panose="02010609060101010101" pitchFamily="49" charset="-122"/>
              <a:ea typeface="仿宋" panose="02010609060101010101" pitchFamily="49" charset="-122"/>
            </a:endParaRPr>
          </a:p>
        </p:txBody>
      </p:sp>
      <p:sp>
        <p:nvSpPr>
          <p:cNvPr id="31" name="矩形 30"/>
          <p:cNvSpPr/>
          <p:nvPr/>
        </p:nvSpPr>
        <p:spPr>
          <a:xfrm>
            <a:off x="6342166" y="5923910"/>
            <a:ext cx="4611779" cy="954107"/>
          </a:xfrm>
          <a:prstGeom prst="rect">
            <a:avLst/>
          </a:prstGeom>
        </p:spPr>
        <p:txBody>
          <a:bodyPr wrap="square">
            <a:spAutoFit/>
          </a:bodyPr>
          <a:lstStyle/>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P@20</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：精度指标，表示</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Top 20</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中正确推荐的数量。</a:t>
            </a:r>
          </a:p>
          <a:p>
            <a:pPr indent="330200" algn="just">
              <a:spcAft>
                <a:spcPts val="0"/>
              </a:spcAft>
            </a:pPr>
            <a:r>
              <a:rPr lang="en-US" altLang="zh-CN" sz="1400" kern="100" dirty="0" smtClean="0">
                <a:latin typeface="Adobe Gothic Std B" panose="020B0800000000000000" pitchFamily="34" charset="-128"/>
                <a:ea typeface="Adobe Gothic Std B" panose="020B0800000000000000" pitchFamily="34" charset="-128"/>
                <a:cs typeface="Times New Roman" panose="02020603050405020304" pitchFamily="18" charset="0"/>
              </a:rPr>
              <a:t>·</a:t>
            </a:r>
            <a:r>
              <a:rPr lang="en-US" altLang="zh-CN" sz="1400" b="1" kern="100" dirty="0" smtClean="0">
                <a:latin typeface="等线" panose="02010600030101010101" pitchFamily="2" charset="-122"/>
                <a:ea typeface="等线" panose="02010600030101010101" pitchFamily="2" charset="-122"/>
                <a:cs typeface="Times New Roman" panose="02020603050405020304" pitchFamily="18" charset="0"/>
              </a:rPr>
              <a:t>MRR@20 </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(Mean Reciprocal Rank)</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：平均倒数排名，</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MRR</a:t>
            </a:r>
            <a:r>
              <a:rPr lang="zh-CN" altLang="en-US" sz="1400" kern="100" dirty="0">
                <a:latin typeface="等线" panose="02010600030101010101" pitchFamily="2" charset="-122"/>
                <a:ea typeface="等线" panose="02010600030101010101" pitchFamily="2" charset="-122"/>
                <a:cs typeface="Times New Roman" panose="02020603050405020304" pitchFamily="18" charset="0"/>
              </a:rPr>
              <a:t>值大表明正确的推荐在排名表前面。</a:t>
            </a:r>
          </a:p>
          <a:p>
            <a:pPr indent="330200" algn="just">
              <a:spcAft>
                <a:spcPts val="0"/>
              </a:spcAft>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A43431CA-5248-4D20-A485-229391AE17C4}"/>
              </a:ext>
            </a:extLst>
          </p:cNvPr>
          <p:cNvSpPr txBox="1"/>
          <p:nvPr/>
        </p:nvSpPr>
        <p:spPr>
          <a:xfrm>
            <a:off x="3160142" y="231238"/>
            <a:ext cx="2452313" cy="400110"/>
          </a:xfrm>
          <a:prstGeom prst="rect">
            <a:avLst/>
          </a:prstGeom>
          <a:noFill/>
        </p:spPr>
        <p:txBody>
          <a:bodyPr wrap="square" rtlCol="0">
            <a:spAutoFit/>
          </a:bodyPr>
          <a:lstStyle/>
          <a:p>
            <a:pPr algn="ctr"/>
            <a:r>
              <a:rPr lang="zh-CN" altLang="en-US" sz="2000" dirty="0" smtClean="0">
                <a:solidFill>
                  <a:schemeClr val="bg1"/>
                </a:solidFill>
              </a:rPr>
              <a:t>步骤</a:t>
            </a:r>
            <a:endParaRPr lang="zh-CN" altLang="en-US" sz="2000" dirty="0">
              <a:solidFill>
                <a:schemeClr val="bg1"/>
              </a:solidFill>
            </a:endParaRPr>
          </a:p>
        </p:txBody>
      </p:sp>
      <p:sp>
        <p:nvSpPr>
          <p:cNvPr id="33" name="文本框 32">
            <a:extLst>
              <a:ext uri="{FF2B5EF4-FFF2-40B4-BE49-F238E27FC236}">
                <a16:creationId xmlns:a16="http://schemas.microsoft.com/office/drawing/2014/main" id="{C716FB12-6821-428B-86D6-6A5B32328F83}"/>
              </a:ext>
            </a:extLst>
          </p:cNvPr>
          <p:cNvSpPr txBox="1"/>
          <p:nvPr/>
        </p:nvSpPr>
        <p:spPr>
          <a:xfrm>
            <a:off x="5344342" y="250172"/>
            <a:ext cx="2054623" cy="400110"/>
          </a:xfrm>
          <a:prstGeom prst="rect">
            <a:avLst/>
          </a:prstGeom>
          <a:noFill/>
        </p:spPr>
        <p:txBody>
          <a:bodyPr wrap="square" rtlCol="0">
            <a:spAutoFit/>
          </a:bodyPr>
          <a:lstStyle/>
          <a:p>
            <a:pPr algn="ctr"/>
            <a:r>
              <a:rPr lang="zh-CN" altLang="en-US" sz="2000" dirty="0" smtClean="0">
                <a:solidFill>
                  <a:schemeClr val="bg1"/>
                </a:solidFill>
              </a:rPr>
              <a:t>主要过程</a:t>
            </a:r>
            <a:endParaRPr lang="zh-CN" altLang="en-US" sz="2000" dirty="0">
              <a:solidFill>
                <a:schemeClr val="bg1"/>
              </a:solidFill>
            </a:endParaRPr>
          </a:p>
        </p:txBody>
      </p:sp>
      <p:sp>
        <p:nvSpPr>
          <p:cNvPr id="34" name="文本框 33">
            <a:extLst>
              <a:ext uri="{FF2B5EF4-FFF2-40B4-BE49-F238E27FC236}">
                <a16:creationId xmlns:a16="http://schemas.microsoft.com/office/drawing/2014/main" id="{73C733DA-09D6-4D2B-8314-BD2CD943F81B}"/>
              </a:ext>
            </a:extLst>
          </p:cNvPr>
          <p:cNvSpPr txBox="1"/>
          <p:nvPr/>
        </p:nvSpPr>
        <p:spPr>
          <a:xfrm>
            <a:off x="1535624" y="237628"/>
            <a:ext cx="1720205" cy="400110"/>
          </a:xfrm>
          <a:prstGeom prst="rect">
            <a:avLst/>
          </a:prstGeom>
          <a:noFill/>
        </p:spPr>
        <p:txBody>
          <a:bodyPr wrap="square" rtlCol="0">
            <a:spAutoFit/>
          </a:bodyPr>
          <a:lstStyle/>
          <a:p>
            <a:pPr algn="ctr"/>
            <a:r>
              <a:rPr lang="zh-CN" altLang="en-US" sz="2000" dirty="0" smtClean="0">
                <a:solidFill>
                  <a:schemeClr val="bg1"/>
                </a:solidFill>
              </a:rPr>
              <a:t>相关介绍</a:t>
            </a:r>
            <a:endParaRPr lang="zh-CN" altLang="en-US" sz="2000" dirty="0">
              <a:solidFill>
                <a:schemeClr val="bg1"/>
              </a:solidFill>
            </a:endParaRPr>
          </a:p>
        </p:txBody>
      </p:sp>
      <p:sp>
        <p:nvSpPr>
          <p:cNvPr id="35" name="文本框 34">
            <a:extLst>
              <a:ext uri="{FF2B5EF4-FFF2-40B4-BE49-F238E27FC236}">
                <a16:creationId xmlns:a16="http://schemas.microsoft.com/office/drawing/2014/main" id="{73C733DA-09D6-4D2B-8314-BD2CD943F81B}"/>
              </a:ext>
            </a:extLst>
          </p:cNvPr>
          <p:cNvSpPr txBox="1"/>
          <p:nvPr/>
        </p:nvSpPr>
        <p:spPr>
          <a:xfrm>
            <a:off x="9875271" y="221050"/>
            <a:ext cx="1720205" cy="400110"/>
          </a:xfrm>
          <a:prstGeom prst="rect">
            <a:avLst/>
          </a:prstGeom>
          <a:noFill/>
        </p:spPr>
        <p:txBody>
          <a:bodyPr wrap="square" rtlCol="0">
            <a:spAutoFit/>
          </a:bodyPr>
          <a:lstStyle/>
          <a:p>
            <a:pPr algn="ctr"/>
            <a:r>
              <a:rPr lang="zh-CN" altLang="en-US" sz="2000" dirty="0" smtClean="0">
                <a:solidFill>
                  <a:schemeClr val="bg1"/>
                </a:solidFill>
              </a:rPr>
              <a:t>结果</a:t>
            </a:r>
            <a:endParaRPr lang="zh-CN" altLang="en-US" sz="2000" dirty="0">
              <a:solidFill>
                <a:schemeClr val="bg1"/>
              </a:solidFill>
            </a:endParaRPr>
          </a:p>
        </p:txBody>
      </p:sp>
      <p:sp>
        <p:nvSpPr>
          <p:cNvPr id="38" name="矩形: 圆角 13">
            <a:extLst>
              <a:ext uri="{FF2B5EF4-FFF2-40B4-BE49-F238E27FC236}">
                <a16:creationId xmlns:a16="http://schemas.microsoft.com/office/drawing/2014/main" id="{71B07603-AC93-4337-A692-785A2CDEF06A}"/>
              </a:ext>
            </a:extLst>
          </p:cNvPr>
          <p:cNvSpPr/>
          <p:nvPr/>
        </p:nvSpPr>
        <p:spPr>
          <a:xfrm>
            <a:off x="7852551" y="144348"/>
            <a:ext cx="1889232" cy="5808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1982788C-596E-4795-ADC4-69F58147467B}"/>
              </a:ext>
            </a:extLst>
          </p:cNvPr>
          <p:cNvSpPr txBox="1"/>
          <p:nvPr/>
        </p:nvSpPr>
        <p:spPr>
          <a:xfrm>
            <a:off x="7988451" y="252380"/>
            <a:ext cx="1629070" cy="400110"/>
          </a:xfrm>
          <a:prstGeom prst="rect">
            <a:avLst/>
          </a:prstGeom>
          <a:noFill/>
        </p:spPr>
        <p:txBody>
          <a:bodyPr wrap="square" rtlCol="0">
            <a:spAutoFit/>
          </a:bodyPr>
          <a:lstStyle/>
          <a:p>
            <a:pPr algn="ctr"/>
            <a:r>
              <a:rPr lang="zh-CN" altLang="en-US" sz="2000" b="1" dirty="0" smtClean="0">
                <a:solidFill>
                  <a:srgbClr val="9A0000"/>
                </a:solidFill>
              </a:rPr>
              <a:t>试验和分析</a:t>
            </a:r>
            <a:endParaRPr lang="zh-CN" altLang="en-US" sz="2000" b="1" dirty="0">
              <a:solidFill>
                <a:srgbClr val="9A0000"/>
              </a:solidFill>
            </a:endParaRPr>
          </a:p>
        </p:txBody>
      </p:sp>
    </p:spTree>
    <p:extLst>
      <p:ext uri="{BB962C8B-B14F-4D97-AF65-F5344CB8AC3E}">
        <p14:creationId xmlns:p14="http://schemas.microsoft.com/office/powerpoint/2010/main" val="243266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25" grpId="0" animBg="1"/>
      <p:bldP spid="8" grpId="0"/>
      <p:bldP spid="29" grpId="0" animBg="1"/>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3488</TotalTime>
  <Words>1159</Words>
  <Application>Microsoft Office PowerPoint</Application>
  <PresentationFormat>宽屏</PresentationFormat>
  <Paragraphs>143</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Adobe Gothic Std B</vt:lpstr>
      <vt:lpstr>等线</vt:lpstr>
      <vt:lpstr>仿宋</vt:lpstr>
      <vt:lpstr>黑体</vt:lpstr>
      <vt:lpstr>华文行楷</vt:lpstr>
      <vt:lpstr>宋体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胡 双阳</cp:lastModifiedBy>
  <cp:revision>209</cp:revision>
  <dcterms:created xsi:type="dcterms:W3CDTF">2019-11-25T13:02:23Z</dcterms:created>
  <dcterms:modified xsi:type="dcterms:W3CDTF">2020-10-28T14:40:54Z</dcterms:modified>
</cp:coreProperties>
</file>