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1" r:id="rId12"/>
    <p:sldId id="269" r:id="rId13"/>
    <p:sldId id="272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54AF9-66DA-43D3-AFF3-09232A553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6644C1-49AA-43A3-A7EC-4566E323D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B670-1753-4E54-B8D9-9E68945D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229-5EF4-4298-8D63-006A708ED2B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56624-5BA6-47D2-BC31-F5ECD27A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9BFD3-E9F2-49D5-B592-F4773995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D300-0747-489D-B068-3F580E68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87744-3048-44DA-A678-D5E0A7F1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AD2630-59C1-44EC-BE8C-E12DEB58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AADAD-D33B-4B9E-BE01-46D464C5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229-5EF4-4298-8D63-006A708ED2B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DAD61-F81C-4DCF-9852-BBD32EE1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04B46-0E95-40F5-A8A6-0FE44E53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D300-0747-489D-B068-3F580E68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4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03F42E-9C90-4D39-A4AA-1AD03F2E2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2E336-E815-40E1-BC54-628F7936C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92BC1-269B-41C6-97DB-F1F60D59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229-5EF4-4298-8D63-006A708ED2B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11DB-8379-491E-8956-3BA23692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3DD0E-635A-4120-A747-CE2A5A80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D300-0747-489D-B068-3F580E68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5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E862F-A9F2-49EA-8210-5480188A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54B4A-FAAC-4E68-8BC9-EC097741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DAFA7-4080-4D62-9278-DA688424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229-5EF4-4298-8D63-006A708ED2B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16ABA-5179-4011-967A-C8A6869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AB2CF-89EF-4D38-BD04-81A13843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D300-0747-489D-B068-3F580E68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6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C0D9E-48DB-481E-9312-DF9F4A2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9793E-3F98-4D6B-8AD7-EC6F3296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82F59-6E59-4EDE-B186-BFE246CD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229-5EF4-4298-8D63-006A708ED2B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7DB7D-4E53-46AA-91AA-26360AF8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69467-9B5F-45B7-A574-88DDBABE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D300-0747-489D-B068-3F580E68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9D21-22FF-48AD-AF13-4105ABA3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AD7FC-4487-45C4-B4D2-DAED8F13A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664F74-2D71-4CF6-B359-3BDDA2AB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CAF6F-AEA5-4F74-A8FA-1D6D0B85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229-5EF4-4298-8D63-006A708ED2B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8254-3BC9-4776-BD3B-11469F17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C656-9462-4AC1-B4E4-5B7DBB01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D300-0747-489D-B068-3F580E68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7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3A996-7D71-4C3A-AD69-1017D5CF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3EC63-CE46-449E-8192-65CDB98F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8041-AC58-408B-810C-14CE51D6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DD10C7-1299-4EA4-8F6B-AA794FE69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2A696E-91B7-49DF-AE76-03BAADADF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7A98A4-AF63-4B25-AA5A-9BC161D7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229-5EF4-4298-8D63-006A708ED2B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E222B-486A-4511-AB58-6F443BF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D7C27-1976-4E72-8338-5D83525E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D300-0747-489D-B068-3F580E68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8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194B-0C8A-4221-8944-27D6B65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38288E-A579-4B23-8E1B-E81DDC86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229-5EF4-4298-8D63-006A708ED2B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61279A-C28B-417B-8314-995755FE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454984-E172-49CD-A654-AF1A288C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D300-0747-489D-B068-3F580E68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3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80A3DE-7B48-4C10-B406-C7A00CBA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229-5EF4-4298-8D63-006A708ED2B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64098-C3E8-4537-8D53-6A67D040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B95065-C45A-4A73-8585-91AEE0DD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D300-0747-489D-B068-3F580E68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2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8D96B-1413-4B04-8279-BB8C490C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D6F67-8050-4902-ACFE-A30E7BF6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8A92C-85DE-4770-8417-CAE371019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C6088-59EF-442C-86A1-D9628029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229-5EF4-4298-8D63-006A708ED2B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6ADE0-08FC-4668-8C02-58DDE1E9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6FC75-2C47-424D-95A0-74BB53CB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D300-0747-489D-B068-3F580E68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0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C4FD6-CBBB-411A-B8EE-FF9B5033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EE3B26-2EB6-43C8-ACED-6FDCFE6ED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A01C4-B284-49CD-ABB7-98FAC015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B2A94-7299-4202-A8C9-F96BA232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229-5EF4-4298-8D63-006A708ED2B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9970A-1126-44BC-86F4-18DEB639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D2DAC-A4B2-4BAB-8E12-CB995661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D300-0747-489D-B068-3F580E68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8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A92100-5B2F-4482-B39B-CE60A4C2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55794-4AB9-42DD-BE13-5DCF36BCB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47115-9598-4A63-A853-E117B2FCC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9229-5EF4-4298-8D63-006A708ED2B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CA4D8-CA0B-46EE-83D9-738FF263C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1CACF-29EF-4CD5-A762-0D70BC81A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D300-0747-489D-B068-3F580E68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4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D07F6A-14FA-40A6-94A4-D1D333DF4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en-US" altLang="zh-CN" sz="5700" b="1" dirty="0">
                <a:solidFill>
                  <a:schemeClr val="bg1"/>
                </a:solidFill>
              </a:rPr>
              <a:t>Controllable Multi-Interest Framework for Recommendation</a:t>
            </a:r>
            <a:br>
              <a:rPr lang="en-US" altLang="zh-CN" sz="5700" b="1" dirty="0">
                <a:solidFill>
                  <a:schemeClr val="bg1"/>
                </a:solidFill>
              </a:rPr>
            </a:br>
            <a:endParaRPr lang="zh-CN" altLang="en-US" sz="57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3BE09C-D13A-4837-BB5A-A40093CBA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488" y="3499142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可调控的多兴趣推荐框架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</a:rPr>
              <a:t>SIGKDD 2020</a:t>
            </a:r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DAA9CDDF-C9C6-4CEE-A57D-46C41FD1983A}"/>
              </a:ext>
            </a:extLst>
          </p:cNvPr>
          <p:cNvSpPr txBox="1">
            <a:spLocks/>
          </p:cNvSpPr>
          <p:nvPr/>
        </p:nvSpPr>
        <p:spPr>
          <a:xfrm>
            <a:off x="841248" y="4785310"/>
            <a:ext cx="10494264" cy="136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汇报人：</a:t>
            </a:r>
            <a:r>
              <a:rPr lang="en-US" altLang="zh-CN" sz="2800" dirty="0">
                <a:solidFill>
                  <a:schemeClr val="bg1"/>
                </a:solidFill>
              </a:rPr>
              <a:t>S320067098 </a:t>
            </a:r>
            <a:r>
              <a:rPr lang="zh-CN" altLang="en-US" sz="2800" dirty="0">
                <a:solidFill>
                  <a:schemeClr val="bg1"/>
                </a:solidFill>
              </a:rPr>
              <a:t>徐子轩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1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DF172-6F8A-4AB4-AF30-B6E4E475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模型方法</a:t>
            </a:r>
            <a:endParaRPr lang="en-US" altLang="zh-CN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081C6C-528E-4E26-B00B-2544ADE018D6}"/>
              </a:ext>
            </a:extLst>
          </p:cNvPr>
          <p:cNvSpPr/>
          <p:nvPr/>
        </p:nvSpPr>
        <p:spPr>
          <a:xfrm>
            <a:off x="1538233" y="2610505"/>
            <a:ext cx="10357355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alpha val="55000"/>
                  </a:schemeClr>
                </a:solidFill>
              </a:rPr>
              <a:t>本篇文章，作者主要使用两种方法：</a:t>
            </a:r>
            <a:r>
              <a:rPr lang="zh-CN" altLang="en-US" sz="2400" b="1" dirty="0">
                <a:solidFill>
                  <a:schemeClr val="tx1">
                    <a:alpha val="55000"/>
                  </a:schemeClr>
                </a:solidFill>
              </a:rPr>
              <a:t>「动态路由法」</a:t>
            </a:r>
            <a:r>
              <a:rPr lang="en-US" altLang="zh-CN" sz="2400" dirty="0">
                <a:solidFill>
                  <a:schemeClr val="tx1">
                    <a:alpha val="55000"/>
                  </a:schemeClr>
                </a:solidFill>
              </a:rPr>
              <a:t>[^6]</a:t>
            </a:r>
            <a:r>
              <a:rPr lang="zh-CN" altLang="en-US" sz="2400" dirty="0">
                <a:solidFill>
                  <a:schemeClr val="tx1">
                    <a:alpha val="5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alpha val="55000"/>
                  </a:schemeClr>
                </a:solidFill>
              </a:rPr>
              <a:t>dynamic routing method</a:t>
            </a:r>
            <a:r>
              <a:rPr lang="zh-CN" altLang="en-US" sz="2400" dirty="0">
                <a:solidFill>
                  <a:schemeClr val="tx1">
                    <a:alpha val="55000"/>
                  </a:schemeClr>
                </a:solidFill>
              </a:rPr>
              <a:t>）和</a:t>
            </a:r>
            <a:r>
              <a:rPr lang="zh-CN" altLang="en-US" sz="2400" b="1" dirty="0">
                <a:solidFill>
                  <a:schemeClr val="tx1">
                    <a:alpha val="55000"/>
                  </a:schemeClr>
                </a:solidFill>
              </a:rPr>
              <a:t>「自注意力机制法」</a:t>
            </a:r>
            <a:r>
              <a:rPr lang="zh-CN" altLang="en-US" sz="2400" dirty="0">
                <a:solidFill>
                  <a:schemeClr val="tx1">
                    <a:alpha val="5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alpha val="55000"/>
                  </a:schemeClr>
                </a:solidFill>
              </a:rPr>
              <a:t>self-attentive method</a:t>
            </a:r>
            <a:r>
              <a:rPr lang="zh-CN" altLang="en-US" sz="2400" dirty="0">
                <a:solidFill>
                  <a:schemeClr val="tx1">
                    <a:alpha val="55000"/>
                  </a:schemeClr>
                </a:solidFill>
              </a:rPr>
              <a:t>）来作为兴趣提取方法，分别对应的模型称为</a:t>
            </a:r>
            <a:r>
              <a:rPr lang="zh-CN" altLang="en-US" sz="2400" b="1" dirty="0">
                <a:solidFill>
                  <a:schemeClr val="tx1">
                    <a:alpha val="55000"/>
                  </a:schemeClr>
                </a:solidFill>
              </a:rPr>
              <a:t>「</a:t>
            </a:r>
            <a:r>
              <a:rPr lang="en-US" altLang="zh-CN" sz="2400" b="1" dirty="0" err="1">
                <a:solidFill>
                  <a:schemeClr val="tx1">
                    <a:alpha val="55000"/>
                  </a:schemeClr>
                </a:solidFill>
              </a:rPr>
              <a:t>ComiRec</a:t>
            </a:r>
            <a:r>
              <a:rPr lang="en-US" altLang="zh-CN" sz="2400" b="1" dirty="0">
                <a:solidFill>
                  <a:schemeClr val="tx1">
                    <a:alpha val="55000"/>
                  </a:schemeClr>
                </a:solidFill>
              </a:rPr>
              <a:t>-DR</a:t>
            </a:r>
            <a:r>
              <a:rPr lang="zh-CN" altLang="en-US" sz="2400" b="1" dirty="0">
                <a:solidFill>
                  <a:schemeClr val="tx1">
                    <a:alpha val="55000"/>
                  </a:schemeClr>
                </a:solidFill>
              </a:rPr>
              <a:t>」</a:t>
            </a:r>
            <a:r>
              <a:rPr lang="zh-CN" altLang="en-US" sz="2400" dirty="0">
                <a:solidFill>
                  <a:schemeClr val="tx1">
                    <a:alpha val="55000"/>
                  </a:schemeClr>
                </a:solidFill>
              </a:rPr>
              <a:t>和</a:t>
            </a:r>
            <a:r>
              <a:rPr lang="zh-CN" altLang="en-US" sz="2400" b="1" dirty="0">
                <a:solidFill>
                  <a:schemeClr val="tx1">
                    <a:alpha val="55000"/>
                  </a:schemeClr>
                </a:solidFill>
              </a:rPr>
              <a:t>「</a:t>
            </a:r>
            <a:r>
              <a:rPr lang="en-US" altLang="zh-CN" sz="2400" b="1" dirty="0" err="1">
                <a:solidFill>
                  <a:schemeClr val="tx1">
                    <a:alpha val="55000"/>
                  </a:schemeClr>
                </a:solidFill>
              </a:rPr>
              <a:t>ComiRec</a:t>
            </a:r>
            <a:r>
              <a:rPr lang="en-US" altLang="zh-CN" sz="2400" b="1" dirty="0">
                <a:solidFill>
                  <a:schemeClr val="tx1">
                    <a:alpha val="55000"/>
                  </a:schemeClr>
                </a:solidFill>
              </a:rPr>
              <a:t>-SA</a:t>
            </a:r>
            <a:r>
              <a:rPr lang="zh-CN" altLang="en-US" sz="2400" b="1" dirty="0">
                <a:solidFill>
                  <a:schemeClr val="tx1">
                    <a:alpha val="55000"/>
                  </a:schemeClr>
                </a:solidFill>
              </a:rPr>
              <a:t>」</a:t>
            </a:r>
            <a:r>
              <a:rPr lang="zh-CN" altLang="en-US" sz="2400" dirty="0">
                <a:solidFill>
                  <a:schemeClr val="tx1">
                    <a:alpha val="55000"/>
                  </a:schemeClr>
                </a:solidFill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9756C3-FB57-4C08-A9C3-87F9173AC210}"/>
              </a:ext>
            </a:extLst>
          </p:cNvPr>
          <p:cNvSpPr/>
          <p:nvPr/>
        </p:nvSpPr>
        <p:spPr>
          <a:xfrm>
            <a:off x="1653363" y="192024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/>
              <a:t>多元兴趣提取模块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ECE934-73A9-4029-88E4-26B4D2AC36CA}"/>
              </a:ext>
            </a:extLst>
          </p:cNvPr>
          <p:cNvSpPr/>
          <p:nvPr/>
        </p:nvSpPr>
        <p:spPr>
          <a:xfrm>
            <a:off x="1653363" y="4007733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Optima-Regular"/>
              </a:rPr>
              <a:t>Dynamic Routing Method</a:t>
            </a:r>
            <a:endParaRPr lang="en-US" altLang="zh-CN" b="1" i="0" dirty="0">
              <a:solidFill>
                <a:srgbClr val="000000"/>
              </a:solidFill>
              <a:effectLst/>
              <a:latin typeface="Optima-Regular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1055C8-6695-47AE-9BE3-3B0E8C190765}"/>
              </a:ext>
            </a:extLst>
          </p:cNvPr>
          <p:cNvSpPr/>
          <p:nvPr/>
        </p:nvSpPr>
        <p:spPr>
          <a:xfrm>
            <a:off x="1653362" y="4631329"/>
            <a:ext cx="7339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B2B2B"/>
                </a:solidFill>
                <a:latin typeface="Optima-Regular"/>
              </a:rPr>
              <a:t>使用</a:t>
            </a:r>
            <a:r>
              <a:rPr lang="zh-CN" altLang="en-US" b="1" dirty="0">
                <a:solidFill>
                  <a:srgbClr val="3594F7"/>
                </a:solidFill>
                <a:latin typeface="Optima-Regular"/>
              </a:rPr>
              <a:t>「动态路由方法」</a:t>
            </a:r>
            <a:r>
              <a:rPr lang="zh-CN" altLang="en-US" dirty="0">
                <a:solidFill>
                  <a:srgbClr val="2B2B2B"/>
                </a:solidFill>
                <a:latin typeface="Optima-Regular"/>
              </a:rPr>
              <a:t>作为用户行为序列的多兴趣提取模块。将用户行为序列的物品</a:t>
            </a:r>
            <a:r>
              <a:rPr lang="en-US" altLang="zh-CN" dirty="0">
                <a:solidFill>
                  <a:srgbClr val="2B2B2B"/>
                </a:solidFill>
                <a:latin typeface="Optima-Regular"/>
              </a:rPr>
              <a:t>embedding</a:t>
            </a:r>
            <a:r>
              <a:rPr lang="zh-CN" altLang="en-US" dirty="0">
                <a:solidFill>
                  <a:srgbClr val="2B2B2B"/>
                </a:solidFill>
                <a:latin typeface="Optima-Regular"/>
              </a:rPr>
              <a:t>列表看作是</a:t>
            </a:r>
            <a:r>
              <a:rPr lang="zh-CN" altLang="en-US" b="1" dirty="0">
                <a:solidFill>
                  <a:srgbClr val="3594F7"/>
                </a:solidFill>
                <a:latin typeface="Optima-Regular"/>
              </a:rPr>
              <a:t>「最初的胶囊（</a:t>
            </a:r>
            <a:r>
              <a:rPr lang="en-US" altLang="zh-CN" b="1" dirty="0">
                <a:solidFill>
                  <a:srgbClr val="3594F7"/>
                </a:solidFill>
                <a:latin typeface="Optima-Regular"/>
              </a:rPr>
              <a:t>primary capsules</a:t>
            </a:r>
            <a:r>
              <a:rPr lang="zh-CN" altLang="en-US" b="1" dirty="0">
                <a:solidFill>
                  <a:srgbClr val="3594F7"/>
                </a:solidFill>
                <a:latin typeface="Optima-Regular"/>
              </a:rPr>
              <a:t>）」</a:t>
            </a:r>
            <a:r>
              <a:rPr lang="zh-CN" altLang="en-US" dirty="0">
                <a:solidFill>
                  <a:srgbClr val="2B2B2B"/>
                </a:solidFill>
                <a:latin typeface="Optima-Regular"/>
              </a:rPr>
              <a:t>，多元用户兴趣看作是</a:t>
            </a:r>
            <a:r>
              <a:rPr lang="zh-CN" altLang="en-US" b="1" dirty="0">
                <a:solidFill>
                  <a:srgbClr val="3594F7"/>
                </a:solidFill>
                <a:latin typeface="Optima-Regular"/>
              </a:rPr>
              <a:t>「兴趣胶囊（</a:t>
            </a:r>
            <a:r>
              <a:rPr lang="en-US" altLang="zh-CN" b="1" dirty="0">
                <a:solidFill>
                  <a:srgbClr val="3594F7"/>
                </a:solidFill>
                <a:latin typeface="Optima-Regular"/>
              </a:rPr>
              <a:t>interest capsules</a:t>
            </a:r>
            <a:r>
              <a:rPr lang="zh-CN" altLang="en-US" b="1" dirty="0">
                <a:solidFill>
                  <a:srgbClr val="3594F7"/>
                </a:solidFill>
                <a:latin typeface="Optima-Regular"/>
              </a:rPr>
              <a:t>）」</a:t>
            </a:r>
            <a:r>
              <a:rPr lang="zh-CN" altLang="en-US" dirty="0">
                <a:solidFill>
                  <a:srgbClr val="2B2B2B"/>
                </a:solidFill>
                <a:latin typeface="Optima-Regular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3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DF172-6F8A-4AB4-AF30-B6E4E475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模型方法</a:t>
            </a:r>
            <a:endParaRPr lang="en-US" altLang="zh-CN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9756C3-FB57-4C08-A9C3-87F9173AC210}"/>
              </a:ext>
            </a:extLst>
          </p:cNvPr>
          <p:cNvSpPr/>
          <p:nvPr/>
        </p:nvSpPr>
        <p:spPr>
          <a:xfrm>
            <a:off x="1653363" y="192024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多元兴趣提取模块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ECE934-73A9-4029-88E4-26B4D2AC36CA}"/>
              </a:ext>
            </a:extLst>
          </p:cNvPr>
          <p:cNvSpPr/>
          <p:nvPr/>
        </p:nvSpPr>
        <p:spPr>
          <a:xfrm>
            <a:off x="1671498" y="2515333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Self-Attentive Method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B24E83-D832-4683-A137-EC5D0A0E5DCC}"/>
              </a:ext>
            </a:extLst>
          </p:cNvPr>
          <p:cNvSpPr/>
          <p:nvPr/>
        </p:nvSpPr>
        <p:spPr>
          <a:xfrm>
            <a:off x="1653363" y="2950422"/>
            <a:ext cx="103009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给出用户行为序列的</a:t>
            </a:r>
            <a:r>
              <a:rPr lang="en-US" altLang="zh-CN" dirty="0" err="1"/>
              <a:t>embeddding</a:t>
            </a:r>
            <a:r>
              <a:rPr lang="zh-CN" altLang="en-US" dirty="0"/>
              <a:t>矩阵</a:t>
            </a:r>
            <a:r>
              <a:rPr lang="en-US" altLang="zh-CN" dirty="0"/>
              <a:t>H</a:t>
            </a:r>
            <a:r>
              <a:rPr lang="zh-CN" altLang="en-US" dirty="0"/>
              <a:t>，为用户行为序列的长度，为用户</a:t>
            </a:r>
            <a:r>
              <a:rPr lang="en-US" altLang="zh-CN" dirty="0"/>
              <a:t>/</a:t>
            </a:r>
            <a:r>
              <a:rPr lang="zh-CN" altLang="en-US" dirty="0"/>
              <a:t>物品的</a:t>
            </a:r>
            <a:r>
              <a:rPr lang="en-US" altLang="zh-CN" dirty="0"/>
              <a:t>embedding</a:t>
            </a:r>
            <a:r>
              <a:rPr lang="zh-CN" altLang="en-US" dirty="0"/>
              <a:t>的维度。使用</a:t>
            </a:r>
            <a:r>
              <a:rPr lang="zh-CN" altLang="en-US" b="1" dirty="0"/>
              <a:t>「自注意力机制」</a:t>
            </a:r>
            <a:r>
              <a:rPr lang="zh-CN" altLang="en-US" dirty="0"/>
              <a:t>来获得权重向量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w2</a:t>
            </a:r>
            <a:r>
              <a:rPr lang="zh-CN" altLang="en-US" dirty="0"/>
              <a:t>和</a:t>
            </a:r>
            <a:r>
              <a:rPr lang="en-US" altLang="zh-CN" dirty="0"/>
              <a:t>w1</a:t>
            </a:r>
            <a:r>
              <a:rPr lang="zh-CN" altLang="en-US" dirty="0"/>
              <a:t>是可训练化参数。</a:t>
            </a:r>
          </a:p>
          <a:p>
            <a:endParaRPr lang="zh-CN" altLang="en-US" dirty="0"/>
          </a:p>
          <a:p>
            <a:r>
              <a:rPr lang="zh-CN" altLang="en-US" dirty="0"/>
              <a:t>然后通过权重向量</a:t>
            </a:r>
            <a:r>
              <a:rPr lang="en-US" altLang="zh-CN" dirty="0"/>
              <a:t>a</a:t>
            </a:r>
            <a:r>
              <a:rPr lang="zh-CN" altLang="en-US" dirty="0"/>
              <a:t>进行加权和得到向量</a:t>
            </a:r>
            <a:r>
              <a:rPr lang="en-US" altLang="zh-CN" dirty="0"/>
              <a:t>v</a:t>
            </a:r>
            <a:r>
              <a:rPr lang="zh-CN" altLang="en-US" dirty="0"/>
              <a:t>。对于自注意方法利用用户序列的顺序，作者在输入</a:t>
            </a:r>
            <a:r>
              <a:rPr lang="en-US" altLang="zh-CN" dirty="0"/>
              <a:t>Embedding</a:t>
            </a:r>
            <a:r>
              <a:rPr lang="zh-CN" altLang="en-US" dirty="0"/>
              <a:t>中添加了可训练的「位置嵌入」（</a:t>
            </a:r>
            <a:r>
              <a:rPr lang="en-US" altLang="zh-CN" dirty="0"/>
              <a:t>positional embeddings</a:t>
            </a:r>
            <a:r>
              <a:rPr lang="zh-CN" altLang="en-US" dirty="0"/>
              <a:t>）。位置</a:t>
            </a:r>
            <a:r>
              <a:rPr lang="en-US" altLang="zh-CN" dirty="0"/>
              <a:t>embedding</a:t>
            </a:r>
            <a:r>
              <a:rPr lang="zh-CN" altLang="en-US" dirty="0"/>
              <a:t>与物品</a:t>
            </a:r>
            <a:r>
              <a:rPr lang="en-US" altLang="zh-CN" dirty="0"/>
              <a:t>embedding</a:t>
            </a:r>
            <a:r>
              <a:rPr lang="zh-CN" altLang="en-US" dirty="0"/>
              <a:t>的维数</a:t>
            </a:r>
            <a:r>
              <a:rPr lang="en-US" altLang="zh-CN" dirty="0"/>
              <a:t>d</a:t>
            </a:r>
            <a:r>
              <a:rPr lang="zh-CN" altLang="en-US" dirty="0"/>
              <a:t>相同，二者可以直接相加。</a:t>
            </a:r>
          </a:p>
          <a:p>
            <a:r>
              <a:rPr lang="zh-CN" altLang="en-US" dirty="0"/>
              <a:t>因此</a:t>
            </a:r>
            <a:r>
              <a:rPr lang="en-US" altLang="zh-CN" dirty="0"/>
              <a:t>w2</a:t>
            </a:r>
            <a:r>
              <a:rPr lang="zh-CN" altLang="en-US" dirty="0"/>
              <a:t>将扩展为</a:t>
            </a:r>
            <a:r>
              <a:rPr lang="en-US" altLang="zh-CN" dirty="0"/>
              <a:t>W2</a:t>
            </a:r>
            <a:r>
              <a:rPr lang="zh-CN" altLang="en-US" dirty="0"/>
              <a:t>，为兴趣</a:t>
            </a:r>
            <a:r>
              <a:rPr lang="en-US" altLang="zh-CN" dirty="0"/>
              <a:t>embedding</a:t>
            </a:r>
            <a:r>
              <a:rPr lang="zh-CN" altLang="en-US" dirty="0"/>
              <a:t>的维度，</a:t>
            </a:r>
            <a:r>
              <a:rPr lang="en-US" altLang="zh-CN" dirty="0"/>
              <a:t>attention</a:t>
            </a:r>
            <a:r>
              <a:rPr lang="zh-CN" altLang="en-US" dirty="0"/>
              <a:t>向量变为：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用户最终的兴趣：</a:t>
            </a:r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ACD75B-ACCA-4D99-B5FA-EC69C352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47" y="3640687"/>
            <a:ext cx="3749539" cy="4312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3BAD3E5-37D2-45A8-B722-FEBC808E3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09" y="5733536"/>
            <a:ext cx="4083127" cy="4485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64F0082-2417-4D46-BFE4-8A50C741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226" y="6287004"/>
            <a:ext cx="1426030" cy="3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3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FC12D4-ECE8-41FF-ACFF-3B1AE882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rgbClr val="FFFFFF"/>
                </a:solidFill>
              </a:rPr>
              <a:t>模型对比</a:t>
            </a:r>
            <a:endParaRPr lang="zh-CN" altLang="en-US" sz="40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B491F-0D27-44E2-B87D-EB207692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zh-CN" altLang="en-US" sz="2000"/>
              <a:t>文章选取了最近的两个序列化推荐模型进行对比：</a:t>
            </a:r>
            <a:r>
              <a:rPr lang="en-US" altLang="zh-CN" sz="2000"/>
              <a:t>MIMN[^8]</a:t>
            </a:r>
            <a:r>
              <a:rPr lang="zh-CN" altLang="en-US" sz="2000"/>
              <a:t>和</a:t>
            </a:r>
            <a:r>
              <a:rPr lang="en-US" altLang="zh-CN" sz="2000"/>
              <a:t>MIND[^9]</a:t>
            </a:r>
            <a:r>
              <a:rPr lang="zh-CN" altLang="en-US" sz="2000"/>
              <a:t>。</a:t>
            </a:r>
          </a:p>
          <a:p>
            <a:r>
              <a:rPr lang="en-US" altLang="zh-CN" sz="2000"/>
              <a:t>MIMN</a:t>
            </a:r>
            <a:r>
              <a:rPr lang="zh-CN" altLang="en-US" sz="2000"/>
              <a:t>：是</a:t>
            </a:r>
            <a:r>
              <a:rPr lang="zh-CN" altLang="en-US" sz="2000" b="1"/>
              <a:t>「推荐排序阶段」</a:t>
            </a:r>
            <a:r>
              <a:rPr lang="zh-CN" altLang="en-US" sz="2000"/>
              <a:t>的一个代表性工作，它使用记忆网络从长序列的行为数据中捕获用户的兴趣。</a:t>
            </a:r>
            <a:r>
              <a:rPr lang="en-US" altLang="zh-CN" sz="2000"/>
              <a:t>MIMN</a:t>
            </a:r>
            <a:r>
              <a:rPr lang="zh-CN" altLang="en-US" sz="2000"/>
              <a:t>和本文模型都针对用户的多种兴趣。对于非常长的连续行为，基于记忆的体系结构也可能不足以捕获用户的长期兴趣。与</a:t>
            </a:r>
            <a:r>
              <a:rPr lang="en-US" altLang="zh-CN" sz="2000"/>
              <a:t>MIMN</a:t>
            </a:r>
            <a:r>
              <a:rPr lang="zh-CN" altLang="en-US" sz="2000"/>
              <a:t>相比，我们的模型利用多兴趣提取模块来利用用户的多个兴趣。</a:t>
            </a:r>
          </a:p>
          <a:p>
            <a:r>
              <a:rPr lang="en-US" altLang="zh-CN" sz="2000"/>
              <a:t>MIND</a:t>
            </a:r>
            <a:r>
              <a:rPr lang="zh-CN" altLang="en-US" sz="2000"/>
              <a:t>：是最近</a:t>
            </a:r>
            <a:r>
              <a:rPr lang="zh-CN" altLang="en-US" sz="2000" b="1"/>
              <a:t>「推荐匹配阶段」</a:t>
            </a:r>
            <a:r>
              <a:rPr lang="zh-CN" altLang="en-US" sz="2000"/>
              <a:t>的代表性工作，提出了一种</a:t>
            </a:r>
            <a:r>
              <a:rPr lang="en-US" altLang="zh-CN" sz="2000"/>
              <a:t>Behavior-to-Interest (B2I)</a:t>
            </a:r>
            <a:r>
              <a:rPr lang="zh-CN" altLang="en-US" sz="2000"/>
              <a:t>动态路由，用于自适应地将用户的行为聚合为兴趣表示向量。与</a:t>
            </a:r>
            <a:r>
              <a:rPr lang="en-US" altLang="zh-CN" sz="2000"/>
              <a:t>MIND</a:t>
            </a:r>
            <a:r>
              <a:rPr lang="zh-CN" altLang="en-US" sz="2000"/>
              <a:t>相比，</a:t>
            </a:r>
            <a:r>
              <a:rPr lang="en-US" altLang="zh-CN" sz="2000"/>
              <a:t>ComiRec-DR</a:t>
            </a:r>
            <a:r>
              <a:rPr lang="zh-CN" altLang="en-US" sz="2000"/>
              <a:t>采用</a:t>
            </a:r>
            <a:r>
              <a:rPr lang="en-US" altLang="zh-CN" sz="2000"/>
              <a:t>CapsNet</a:t>
            </a:r>
            <a:r>
              <a:rPr lang="zh-CN" altLang="en-US" sz="2000"/>
              <a:t>使用的原始动态路由方法，可以捕获用户行为的序列信息。</a:t>
            </a: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642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5275A97-C2E6-479C-9EE6-1025E13C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anchor="t">
            <a:norm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实验结果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FF59D-41E4-4C98-91DB-5C9D2B40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261" y="386077"/>
            <a:ext cx="8131917" cy="2592561"/>
          </a:xfrm>
          <a:noFill/>
        </p:spPr>
        <p:txBody>
          <a:bodyPr anchor="t">
            <a:norm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为了与其他模型进行公平比较，在聚合模块中设置了。详细说明了</a:t>
            </a:r>
            <a:r>
              <a:rPr lang="zh-CN" altLang="en-US" sz="1600" b="1" dirty="0">
                <a:solidFill>
                  <a:schemeClr val="bg1"/>
                </a:solidFill>
              </a:rPr>
              <a:t>「如何检索框架的</a:t>
            </a:r>
            <a:r>
              <a:rPr lang="en-US" altLang="zh-CN" sz="1600" b="1" dirty="0">
                <a:solidFill>
                  <a:schemeClr val="bg1"/>
                </a:solidFill>
              </a:rPr>
              <a:t>top-N</a:t>
            </a:r>
            <a:r>
              <a:rPr lang="zh-CN" altLang="en-US" sz="1600" b="1" dirty="0">
                <a:solidFill>
                  <a:schemeClr val="bg1"/>
                </a:solidFill>
              </a:rPr>
              <a:t>物品」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用户的每个兴趣都独立地检索</a:t>
            </a:r>
            <a:r>
              <a:rPr lang="en-US" altLang="zh-CN" sz="1600" dirty="0">
                <a:solidFill>
                  <a:schemeClr val="bg1"/>
                </a:solidFill>
              </a:rPr>
              <a:t>top-N</a:t>
            </a:r>
            <a:r>
              <a:rPr lang="zh-CN" altLang="en-US" sz="1600" dirty="0">
                <a:solidFill>
                  <a:schemeClr val="bg1"/>
                </a:solidFill>
              </a:rPr>
              <a:t>候选物品。因此，模型为每个用户总共检索物品。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根据物品</a:t>
            </a:r>
            <a:r>
              <a:rPr lang="en-US" altLang="zh-CN" sz="1600" dirty="0">
                <a:solidFill>
                  <a:schemeClr val="bg1"/>
                </a:solidFill>
              </a:rPr>
              <a:t>Embedding</a:t>
            </a:r>
            <a:r>
              <a:rPr lang="zh-CN" altLang="en-US" sz="1600" dirty="0">
                <a:solidFill>
                  <a:schemeClr val="bg1"/>
                </a:solidFill>
              </a:rPr>
              <a:t>和相应兴趣</a:t>
            </a:r>
            <a:r>
              <a:rPr lang="en-US" altLang="zh-CN" sz="1600" dirty="0">
                <a:solidFill>
                  <a:schemeClr val="bg1"/>
                </a:solidFill>
              </a:rPr>
              <a:t>Embedding</a:t>
            </a:r>
            <a:r>
              <a:rPr lang="zh-CN" altLang="en-US" sz="1600" dirty="0">
                <a:solidFill>
                  <a:schemeClr val="bg1"/>
                </a:solidFill>
              </a:rPr>
              <a:t>的</a:t>
            </a:r>
            <a:r>
              <a:rPr lang="zh-CN" altLang="en-US" sz="1600" b="1" dirty="0">
                <a:solidFill>
                  <a:schemeClr val="bg1"/>
                </a:solidFill>
              </a:rPr>
              <a:t>「内积」</a:t>
            </a:r>
            <a:r>
              <a:rPr lang="zh-CN" altLang="en-US" sz="1600" dirty="0">
                <a:solidFill>
                  <a:schemeClr val="bg1"/>
                </a:solidFill>
              </a:rPr>
              <a:t>对物品进行排序。排序后，个物品中的</a:t>
            </a:r>
            <a:r>
              <a:rPr lang="en-US" altLang="zh-CN" sz="1600" dirty="0">
                <a:solidFill>
                  <a:schemeClr val="bg1"/>
                </a:solidFill>
              </a:rPr>
              <a:t>top-N</a:t>
            </a:r>
            <a:r>
              <a:rPr lang="zh-CN" altLang="en-US" sz="1600" dirty="0">
                <a:solidFill>
                  <a:schemeClr val="bg1"/>
                </a:solidFill>
              </a:rPr>
              <a:t>个物品被视为模型的最终候选物品。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如上图所示，</a:t>
            </a:r>
            <a:r>
              <a:rPr lang="en-US" altLang="zh-CN" sz="1600" dirty="0" err="1">
                <a:solidFill>
                  <a:schemeClr val="bg1"/>
                </a:solidFill>
              </a:rPr>
              <a:t>ComiRec</a:t>
            </a:r>
            <a:r>
              <a:rPr lang="zh-CN" altLang="en-US" sz="1600" dirty="0">
                <a:solidFill>
                  <a:schemeClr val="bg1"/>
                </a:solidFill>
              </a:rPr>
              <a:t>模型比所有的最先进的模型在所有的评估标准上有很大的差距。</a:t>
            </a:r>
            <a:r>
              <a:rPr lang="en-US" altLang="zh-CN" sz="1600" dirty="0">
                <a:solidFill>
                  <a:schemeClr val="bg1"/>
                </a:solidFill>
              </a:rPr>
              <a:t>GRU4Rec</a:t>
            </a:r>
            <a:r>
              <a:rPr lang="zh-CN" altLang="en-US" sz="1600" dirty="0">
                <a:solidFill>
                  <a:schemeClr val="bg1"/>
                </a:solidFill>
              </a:rPr>
              <a:t>比其他仅为每个用户输出单一</a:t>
            </a:r>
            <a:r>
              <a:rPr lang="en-US" altLang="zh-CN" sz="1600" dirty="0">
                <a:solidFill>
                  <a:schemeClr val="bg1"/>
                </a:solidFill>
              </a:rPr>
              <a:t>Embedding</a:t>
            </a:r>
            <a:r>
              <a:rPr lang="zh-CN" altLang="en-US" sz="1600" dirty="0">
                <a:solidFill>
                  <a:schemeClr val="bg1"/>
                </a:solidFill>
              </a:rPr>
              <a:t>的模型中获得了最好的性能。与</a:t>
            </a:r>
            <a:r>
              <a:rPr lang="en-US" altLang="zh-CN" sz="1600" dirty="0">
                <a:solidFill>
                  <a:schemeClr val="bg1"/>
                </a:solidFill>
              </a:rPr>
              <a:t>MIND</a:t>
            </a:r>
            <a:r>
              <a:rPr lang="zh-CN" altLang="en-US" sz="1600" dirty="0">
                <a:solidFill>
                  <a:schemeClr val="bg1"/>
                </a:solidFill>
              </a:rPr>
              <a:t>相比，由于</a:t>
            </a:r>
            <a:r>
              <a:rPr lang="zh-CN" altLang="en-US" sz="1600" b="1" dirty="0">
                <a:solidFill>
                  <a:schemeClr val="bg1"/>
                </a:solidFill>
              </a:rPr>
              <a:t>「动态路由方法的不同」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 err="1">
                <a:solidFill>
                  <a:schemeClr val="bg1"/>
                </a:solidFill>
              </a:rPr>
              <a:t>ComiRec</a:t>
            </a:r>
            <a:r>
              <a:rPr lang="en-US" altLang="zh-CN" sz="1600" dirty="0">
                <a:solidFill>
                  <a:schemeClr val="bg1"/>
                </a:solidFill>
              </a:rPr>
              <a:t>-DR</a:t>
            </a:r>
            <a:r>
              <a:rPr lang="zh-CN" altLang="en-US" sz="1600" dirty="0">
                <a:solidFill>
                  <a:schemeClr val="bg1"/>
                </a:solidFill>
              </a:rPr>
              <a:t>获得了更好的性能。</a:t>
            </a:r>
            <a:r>
              <a:rPr lang="en-US" altLang="zh-CN" sz="1600" dirty="0" err="1">
                <a:solidFill>
                  <a:schemeClr val="bg1"/>
                </a:solidFill>
              </a:rPr>
              <a:t>ComiRec</a:t>
            </a:r>
            <a:r>
              <a:rPr lang="en-US" altLang="zh-CN" sz="1600" dirty="0">
                <a:solidFill>
                  <a:schemeClr val="bg1"/>
                </a:solidFill>
              </a:rPr>
              <a:t>-SA</a:t>
            </a:r>
            <a:r>
              <a:rPr lang="zh-CN" altLang="en-US" sz="1600" dirty="0">
                <a:solidFill>
                  <a:schemeClr val="bg1"/>
                </a:solidFill>
              </a:rPr>
              <a:t>通过自我注意机制捕捉用户兴趣的能力较强，其结果与</a:t>
            </a:r>
            <a:r>
              <a:rPr lang="en-US" altLang="zh-CN" sz="1600" dirty="0" err="1">
                <a:solidFill>
                  <a:schemeClr val="bg1"/>
                </a:solidFill>
              </a:rPr>
              <a:t>ComiRec</a:t>
            </a:r>
            <a:r>
              <a:rPr lang="en-US" altLang="zh-CN" sz="1600" dirty="0">
                <a:solidFill>
                  <a:schemeClr val="bg1"/>
                </a:solidFill>
              </a:rPr>
              <a:t>-DR</a:t>
            </a:r>
            <a:r>
              <a:rPr lang="zh-CN" altLang="en-US" sz="1600" dirty="0">
                <a:solidFill>
                  <a:schemeClr val="bg1"/>
                </a:solidFill>
              </a:rPr>
              <a:t>相当。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图片">
            <a:extLst>
              <a:ext uri="{FF2B5EF4-FFF2-40B4-BE49-F238E27FC236}">
                <a16:creationId xmlns:a16="http://schemas.microsoft.com/office/drawing/2014/main" id="{E3AA94BA-4F0B-49D7-AE4F-0A5DD3BCD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1"/>
          <a:stretch/>
        </p:blipFill>
        <p:spPr bwMode="auto">
          <a:xfrm>
            <a:off x="1135196" y="3249982"/>
            <a:ext cx="9523018" cy="30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1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368E93C-0E63-417B-B179-D3BB1D66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zh-CN" altLang="en-US" sz="4000" b="1"/>
              <a:t>参考文献</a:t>
            </a:r>
            <a:endParaRPr lang="zh-CN" altLang="en-US" sz="4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126D8-0019-47AC-A2BE-187BEF4A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en-US" altLang="zh-CN" sz="1400"/>
              <a:t>[1]: Jeff Johnson, Matthijs Douze, and Hervé Jégou. 2017. Billion-scale similarity search with GPUs. arXiv preprint arXiv:1702.08734 (2017).</a:t>
            </a:r>
            <a:br>
              <a:rPr lang="en-US" altLang="zh-CN" sz="1400"/>
            </a:br>
            <a:r>
              <a:rPr lang="en-US" altLang="zh-CN" sz="1400"/>
              <a:t>[2]: Jianxun Lian, Xiaohuan Zhou, Fuzheng Zhang, Zhongxia Chen, Xing Xie, and Guangzhong Sun. 2018. xDeepFM: Combining explicit and implicit feature interactions for recommender systems. In KDD’18. ACM, 1754–1763.</a:t>
            </a:r>
            <a:br>
              <a:rPr lang="en-US" altLang="zh-CN" sz="1400"/>
            </a:br>
            <a:r>
              <a:rPr lang="en-US" altLang="zh-CN" sz="1400"/>
              <a:t>[3]: Rex Ying, Ruining He, Kaifeng Chen, Pong Eksombatchai, William L Hamilton, and Jure Leskovec. 2018. Graph convolutional neural networks for web-scale recommender systems. In KDD’18. ACM, 974–983.</a:t>
            </a:r>
            <a:br>
              <a:rPr lang="en-US" altLang="zh-CN" sz="1400"/>
            </a:br>
            <a:r>
              <a:rPr lang="en-US" altLang="zh-CN" sz="1400"/>
              <a:t>[4]: Will Hamilton, Zhitao Ying, and Jure Leskovec. 2017. Inductive representation learning on large graphs. In NIPS’17. 1024–1034.</a:t>
            </a:r>
            <a:br>
              <a:rPr lang="en-US" altLang="zh-CN" sz="1400"/>
            </a:br>
            <a:r>
              <a:rPr lang="en-US" altLang="zh-CN" sz="1400"/>
              <a:t>[5]: Yukuo Cen, Xu Zou, Jianwei Zhang, Hongxia Yang, Jingren Zhou, and Jie Tang.2019. Representation learning for attributed multiplex heterogeneous network. In KDD’19. 1358–1368.</a:t>
            </a:r>
            <a:br>
              <a:rPr lang="en-US" altLang="zh-CN" sz="1400"/>
            </a:br>
            <a:r>
              <a:rPr lang="en-US" altLang="zh-CN" sz="1400"/>
              <a:t>[6]: Sara Sabour, Nicholas Frosst, and Geoffrey E Hinton. 2017. Dynamic routing between capsules. In NIPS’17. 3856–3866.</a:t>
            </a:r>
            <a:br>
              <a:rPr lang="en-US" altLang="zh-CN" sz="1400"/>
            </a:br>
            <a:r>
              <a:rPr lang="en-US" altLang="zh-CN" sz="1400"/>
              <a:t>[7]: Geoffrey E Hinton, Alex Krizhevsky, and Sida D Wang. 2011. Transforming auto-encoders. In ICANN’11. Springer, 44–51.</a:t>
            </a:r>
            <a:br>
              <a:rPr lang="en-US" altLang="zh-CN" sz="1400"/>
            </a:br>
            <a:r>
              <a:rPr lang="en-US" altLang="zh-CN" sz="1400"/>
              <a:t>[8]: Qi Pi, Weijie Bian, Guorui Zhou, Xiaoqiang Zhu, and Kun Gai. 2019. Practice on long sequential user behavior modeling for click-through rate prediction. In KDD’19. 2671–2679.</a:t>
            </a:r>
            <a:br>
              <a:rPr lang="en-US" altLang="zh-CN" sz="1400"/>
            </a:br>
            <a:r>
              <a:rPr lang="en-US" altLang="zh-CN" sz="1400"/>
              <a:t>[9]: Chao Li, Zhiyuan Liu, Mengmeng Wu, Yuchi Xu, Pipei Huang, Huan Zhao, Guoliang Kang, Qiwei Chen, Wei Li, and Dik Lun Lee. 2019. Multi-Interest Network with Dynamic Routing for Recommendation at Tmall. arXiv preprint arXiv:1904.08030 (2019).</a:t>
            </a:r>
            <a:endParaRPr lang="zh-CN" alt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76A355-9808-4419-B380-0EDD64B9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作者信息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F12F75-79C5-4DCD-875A-E35928088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5" r="-1" b="-1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9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41C14F-DE8A-4D47-A67D-15FF042A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rgbClr val="FFFFFF"/>
                </a:solidFill>
              </a:rPr>
              <a:t>研究背景</a:t>
            </a:r>
            <a:endParaRPr lang="zh-CN" altLang="en-US" sz="40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FE307-135B-453A-B560-7655AAAC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zh-CN" sz="2000"/>
              <a:t>1</a:t>
            </a:r>
            <a:r>
              <a:rPr lang="zh-CN" altLang="en-US" sz="2000"/>
              <a:t>、对于工业界的推荐系统来说，一般由匹配</a:t>
            </a:r>
            <a:r>
              <a:rPr lang="en-US" altLang="zh-CN" sz="2000"/>
              <a:t>/</a:t>
            </a:r>
            <a:r>
              <a:rPr lang="zh-CN" altLang="en-US" sz="2000"/>
              <a:t>召回（</a:t>
            </a:r>
            <a:r>
              <a:rPr lang="en-US" altLang="zh-CN" sz="2000"/>
              <a:t>matching</a:t>
            </a:r>
            <a:r>
              <a:rPr lang="zh-CN" altLang="en-US" sz="2000"/>
              <a:t>）阶段和排序</a:t>
            </a:r>
            <a:r>
              <a:rPr lang="en-US" altLang="zh-CN" sz="2000"/>
              <a:t>/</a:t>
            </a:r>
            <a:r>
              <a:rPr lang="zh-CN" altLang="en-US" sz="2000"/>
              <a:t>精排（</a:t>
            </a:r>
            <a:r>
              <a:rPr lang="en-US" altLang="zh-CN" sz="2000"/>
              <a:t>ranking</a:t>
            </a:r>
            <a:r>
              <a:rPr lang="zh-CN" altLang="en-US" sz="2000"/>
              <a:t>）阶段组成。</a:t>
            </a:r>
            <a:r>
              <a:rPr lang="zh-CN" altLang="en-US" sz="2000" b="1"/>
              <a:t>「匹配主要是检索出</a:t>
            </a:r>
            <a:r>
              <a:rPr lang="en-US" altLang="zh-CN" sz="2000" b="1"/>
              <a:t>Top-K</a:t>
            </a:r>
            <a:r>
              <a:rPr lang="zh-CN" altLang="en-US" sz="2000" b="1"/>
              <a:t>个候选物品」</a:t>
            </a:r>
            <a:r>
              <a:rPr lang="zh-CN" altLang="en-US" sz="2000"/>
              <a:t>，而</a:t>
            </a:r>
            <a:r>
              <a:rPr lang="zh-CN" altLang="en-US" sz="2000" b="1"/>
              <a:t>「精排则是通过更精确的分数来对候选物品进行排序」</a:t>
            </a:r>
            <a:r>
              <a:rPr lang="zh-CN" altLang="en-US" sz="2000"/>
              <a:t>。本篇文章，主要</a:t>
            </a:r>
            <a:r>
              <a:rPr lang="zh-CN" altLang="en-US" sz="2000" b="1"/>
              <a:t>「聚焦于匹配问题」</a:t>
            </a:r>
            <a:r>
              <a:rPr lang="zh-CN" altLang="en-US" sz="2000"/>
              <a:t>，提高匹配的性能。</a:t>
            </a:r>
          </a:p>
          <a:p>
            <a:r>
              <a:rPr lang="en-US" altLang="zh-CN" sz="2000"/>
              <a:t>2</a:t>
            </a:r>
            <a:r>
              <a:rPr lang="zh-CN" altLang="en-US" sz="2000"/>
              <a:t>、可以将推荐系统看作是一个</a:t>
            </a:r>
            <a:r>
              <a:rPr lang="zh-CN" altLang="en-US" sz="2000" b="1"/>
              <a:t>「序列推荐问题」</a:t>
            </a:r>
            <a:r>
              <a:rPr lang="zh-CN" altLang="en-US" sz="2000"/>
              <a:t>，即想要预测用户下一个可能交互的物品。</a:t>
            </a:r>
          </a:p>
          <a:p>
            <a:r>
              <a:rPr lang="en-US" altLang="zh-CN" sz="2000"/>
              <a:t>3</a:t>
            </a:r>
            <a:r>
              <a:rPr lang="zh-CN" altLang="en-US" sz="2000"/>
              <a:t>、目前推荐系统的</a:t>
            </a:r>
            <a:r>
              <a:rPr lang="zh-CN" altLang="en-US" sz="2000" b="1"/>
              <a:t>「准确性」</a:t>
            </a:r>
            <a:r>
              <a:rPr lang="zh-CN" altLang="en-US" sz="2000"/>
              <a:t>并不是唯一的问题，人们更有可能被推荐一些新的或</a:t>
            </a:r>
            <a:r>
              <a:rPr lang="zh-CN" altLang="en-US" sz="2000" b="1"/>
              <a:t>「多样化」</a:t>
            </a:r>
            <a:r>
              <a:rPr lang="zh-CN" altLang="en-US" sz="2000"/>
              <a:t>的东西</a:t>
            </a:r>
            <a:r>
              <a:rPr lang="en-US" altLang="zh-CN" sz="2000"/>
              <a:t>【</a:t>
            </a:r>
            <a:r>
              <a:rPr lang="zh-CN" altLang="en-US" sz="2000"/>
              <a:t>长尾问题</a:t>
            </a:r>
            <a:r>
              <a:rPr lang="en-US" altLang="zh-CN" sz="2000"/>
              <a:t>】</a:t>
            </a:r>
            <a:r>
              <a:rPr lang="zh-CN" altLang="en-US" sz="2000"/>
              <a:t>。</a:t>
            </a:r>
          </a:p>
          <a:p>
            <a:r>
              <a:rPr lang="zh-CN" altLang="en-US" sz="2000"/>
              <a:t>本篇文章主要是基于上述三个研究背景进行展开。</a:t>
            </a: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632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462FBA-9D44-4802-BEBC-5BA3BC11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600" b="1">
                <a:solidFill>
                  <a:srgbClr val="FFFFFF"/>
                </a:solidFill>
              </a:rPr>
              <a:t>研究现状</a:t>
            </a:r>
            <a:endParaRPr lang="zh-CN" altLang="en-US" sz="46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B91B7-443C-48C5-87C4-B865F28A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1</a:t>
            </a:r>
            <a:r>
              <a:rPr lang="zh-CN" altLang="en-US" sz="2600" dirty="0"/>
              <a:t>、传统的推荐方法主要是用协同过滤来预测分数。后来演变成用神经网络</a:t>
            </a:r>
            <a:r>
              <a:rPr lang="en-US" altLang="zh-CN" sz="2600" dirty="0"/>
              <a:t>---</a:t>
            </a:r>
            <a:r>
              <a:rPr lang="zh-CN" altLang="en-US" sz="2600" dirty="0"/>
              <a:t>对建立用户与物品的表示，并比传统方法的性能更为优越。但对于大规模的电子商务系统，很难直接使用神经网络给出用户对目标物品的</a:t>
            </a:r>
            <a:r>
              <a:rPr lang="en-US" altLang="zh-CN" sz="2600" dirty="0"/>
              <a:t>CTR</a:t>
            </a:r>
            <a:r>
              <a:rPr lang="zh-CN" altLang="en-US" sz="2600" dirty="0"/>
              <a:t>预估。现如今工业界使用快速</a:t>
            </a:r>
            <a:r>
              <a:rPr lang="en-US" altLang="zh-CN" sz="2600" dirty="0"/>
              <a:t>KNN</a:t>
            </a:r>
            <a:r>
              <a:rPr lang="zh-CN" altLang="en-US" sz="2600" dirty="0"/>
              <a:t>（如</a:t>
            </a:r>
            <a:r>
              <a:rPr lang="en-US" altLang="zh-CN" sz="2600" dirty="0" err="1"/>
              <a:t>Faiss</a:t>
            </a:r>
            <a:r>
              <a:rPr lang="zh-CN" altLang="en-US" sz="2600" dirty="0"/>
              <a:t>）来生成一个候选物品集，然后使用神经网络模型（如</a:t>
            </a:r>
            <a:r>
              <a:rPr lang="en-US" altLang="zh-CN" sz="2600" dirty="0" err="1"/>
              <a:t>xDeepFM</a:t>
            </a:r>
            <a:r>
              <a:rPr lang="zh-CN" altLang="en-US" sz="2600" dirty="0"/>
              <a:t>）来整合用户物品属性，以优化诸如</a:t>
            </a:r>
            <a:r>
              <a:rPr lang="en-US" altLang="zh-CN" sz="2600" dirty="0"/>
              <a:t>CTR</a:t>
            </a:r>
            <a:r>
              <a:rPr lang="zh-CN" altLang="en-US" sz="2600" dirty="0"/>
              <a:t>之类的业务指标。</a:t>
            </a:r>
          </a:p>
        </p:txBody>
      </p:sp>
    </p:spTree>
    <p:extLst>
      <p:ext uri="{BB962C8B-B14F-4D97-AF65-F5344CB8AC3E}">
        <p14:creationId xmlns:p14="http://schemas.microsoft.com/office/powerpoint/2010/main" val="288544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462FBA-9D44-4802-BEBC-5BA3BC11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600" b="1">
                <a:solidFill>
                  <a:srgbClr val="FFFFFF"/>
                </a:solidFill>
              </a:rPr>
              <a:t>研究现状</a:t>
            </a:r>
            <a:endParaRPr lang="zh-CN" altLang="en-US" sz="460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4BD08B-67A5-476D-AE38-0AFBA96E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zh-CN" altLang="en-US" sz="2600"/>
              <a:t>当然最近也有使用</a:t>
            </a:r>
            <a:r>
              <a:rPr lang="zh-CN" altLang="en-US" sz="2600" b="1"/>
              <a:t>「图嵌入」</a:t>
            </a:r>
            <a:r>
              <a:rPr lang="zh-CN" altLang="en-US" sz="2600"/>
              <a:t>（</a:t>
            </a:r>
            <a:r>
              <a:rPr lang="en-US" altLang="zh-CN" sz="2600"/>
              <a:t>Graph Embedding</a:t>
            </a:r>
            <a:r>
              <a:rPr lang="zh-CN" altLang="en-US" sz="2600"/>
              <a:t>）来表示用户和物品。</a:t>
            </a:r>
            <a:r>
              <a:rPr lang="en-US" altLang="zh-CN" sz="2600"/>
              <a:t>PinSage</a:t>
            </a:r>
            <a:r>
              <a:rPr lang="zh-CN" altLang="en-US" sz="2600"/>
              <a:t>建立在</a:t>
            </a:r>
            <a:r>
              <a:rPr lang="en-US" altLang="zh-CN" sz="2600"/>
              <a:t>GraphSAGE</a:t>
            </a:r>
            <a:r>
              <a:rPr lang="zh-CN" altLang="en-US" sz="2600"/>
              <a:t>的基础上，将基于图卷积网络的方法应用于具有数十亿节点和边的数据。</a:t>
            </a:r>
            <a:r>
              <a:rPr lang="en-US" altLang="zh-CN" sz="2600"/>
              <a:t>GATNE</a:t>
            </a:r>
            <a:r>
              <a:rPr lang="zh-CN" altLang="en-US" sz="2600"/>
              <a:t>考虑了不同的用户行为类型，并利用一种异构的图嵌入方法来学习用户和物品的表示。但是这些方法忽略了用户行为中的序列信息，无法捕捉相邻用户行为之间的相关性。</a:t>
            </a:r>
          </a:p>
        </p:txBody>
      </p:sp>
    </p:spTree>
    <p:extLst>
      <p:ext uri="{BB962C8B-B14F-4D97-AF65-F5344CB8AC3E}">
        <p14:creationId xmlns:p14="http://schemas.microsoft.com/office/powerpoint/2010/main" val="214008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462FBA-9D44-4802-BEBC-5BA3BC11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研究现状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CA95F260-F0DD-4752-8D04-0C4CB039F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2" r="15073" b="2"/>
          <a:stretch/>
        </p:blipFill>
        <p:spPr bwMode="auto">
          <a:xfrm>
            <a:off x="841248" y="2516777"/>
            <a:ext cx="5015484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A7C3F-70BB-4799-94EC-14B98083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zh-CN" altLang="en-US" sz="2200"/>
              <a:t>推荐也可以看作一个序列化问题，通过用户的历史，来估计下一个用户感兴趣的物品。很多模型（</a:t>
            </a:r>
            <a:r>
              <a:rPr lang="en-US" altLang="zh-CN" sz="2200"/>
              <a:t>DIN</a:t>
            </a:r>
            <a:r>
              <a:rPr lang="zh-CN" altLang="en-US" sz="2200"/>
              <a:t>、</a:t>
            </a:r>
            <a:r>
              <a:rPr lang="en-US" altLang="zh-CN" sz="2200"/>
              <a:t>DIEN</a:t>
            </a:r>
            <a:r>
              <a:rPr lang="zh-CN" altLang="en-US" sz="2200"/>
              <a:t>）都从用户的行为序列给出一个整体的</a:t>
            </a:r>
            <a:r>
              <a:rPr lang="en-US" altLang="zh-CN" sz="2200"/>
              <a:t>Embedding</a:t>
            </a:r>
            <a:r>
              <a:rPr lang="zh-CN" altLang="en-US" sz="2200"/>
              <a:t>。但是，统一的用户</a:t>
            </a:r>
            <a:r>
              <a:rPr lang="en-US" altLang="zh-CN" sz="2200"/>
              <a:t>Embedding</a:t>
            </a:r>
            <a:r>
              <a:rPr lang="zh-CN" altLang="en-US" sz="2200"/>
              <a:t>不能反映用户在一段时间内的</a:t>
            </a:r>
            <a:r>
              <a:rPr lang="zh-CN" altLang="en-US" sz="2200" b="1"/>
              <a:t>「多种兴趣」</a:t>
            </a:r>
            <a:r>
              <a:rPr lang="zh-CN" altLang="en-US" sz="2200"/>
              <a:t>。如下图所示：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272481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41394A-D66E-40A6-B502-3E023BE6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600" b="1">
                <a:solidFill>
                  <a:srgbClr val="FFFFFF"/>
                </a:solidFill>
              </a:rPr>
              <a:t>创新与贡献</a:t>
            </a:r>
            <a:endParaRPr lang="zh-CN" altLang="en-US" sz="46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56C20-F758-48AA-BF48-9650F7817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zh-CN" altLang="en-US" sz="2600"/>
              <a:t>基于上述问题，作者提出一个新的序列化推荐模型：</a:t>
            </a:r>
            <a:r>
              <a:rPr lang="zh-CN" altLang="en-US" sz="2600" b="1"/>
              <a:t>「</a:t>
            </a:r>
            <a:r>
              <a:rPr lang="en-US" altLang="zh-CN" sz="2600" b="1"/>
              <a:t>controllable multi-interest framework</a:t>
            </a:r>
            <a:r>
              <a:rPr lang="zh-CN" altLang="en-US" sz="2600" b="1"/>
              <a:t>，</a:t>
            </a:r>
            <a:r>
              <a:rPr lang="en-US" altLang="zh-CN" sz="2600" b="1"/>
              <a:t>ComiREC</a:t>
            </a:r>
            <a:r>
              <a:rPr lang="zh-CN" altLang="en-US" sz="2600" b="1"/>
              <a:t>」</a:t>
            </a:r>
            <a:r>
              <a:rPr lang="zh-CN" altLang="en-US" sz="2600"/>
              <a:t>。模型分为</a:t>
            </a:r>
            <a:r>
              <a:rPr lang="zh-CN" altLang="en-US" sz="2600" b="1"/>
              <a:t>「多元兴趣模块」</a:t>
            </a:r>
            <a:r>
              <a:rPr lang="zh-CN" altLang="en-US" sz="2600"/>
              <a:t>（</a:t>
            </a:r>
            <a:r>
              <a:rPr lang="en-US" altLang="zh-CN" sz="2600"/>
              <a:t>multi-interest module</a:t>
            </a:r>
            <a:r>
              <a:rPr lang="zh-CN" altLang="en-US" sz="2600"/>
              <a:t>）和</a:t>
            </a:r>
            <a:r>
              <a:rPr lang="zh-CN" altLang="en-US" sz="2600" b="1"/>
              <a:t>「聚合模块」</a:t>
            </a:r>
            <a:r>
              <a:rPr lang="zh-CN" altLang="en-US" sz="2600"/>
              <a:t>（</a:t>
            </a:r>
            <a:r>
              <a:rPr lang="en-US" altLang="zh-CN" sz="2600"/>
              <a:t>aggregation module</a:t>
            </a:r>
            <a:r>
              <a:rPr lang="zh-CN" altLang="en-US" sz="2600"/>
              <a:t>）。多元兴趣模块从用户行为序列中捕捉多种兴趣，可以在大规模的物品池中检索候选的物品集。然后将这些物品输入到聚合模块以获得总体</a:t>
            </a:r>
            <a:r>
              <a:rPr lang="en-US" altLang="zh-CN" sz="2600"/>
              <a:t>Top-K</a:t>
            </a:r>
            <a:r>
              <a:rPr lang="zh-CN" altLang="en-US" sz="2600"/>
              <a:t>推荐。并且聚合模块利用</a:t>
            </a:r>
            <a:r>
              <a:rPr lang="zh-CN" altLang="en-US" sz="2600" b="1"/>
              <a:t>「可控因素」</a:t>
            </a:r>
            <a:r>
              <a:rPr lang="zh-CN" altLang="en-US" sz="2600"/>
              <a:t>（</a:t>
            </a:r>
            <a:r>
              <a:rPr lang="en-US" altLang="zh-CN" sz="2600"/>
              <a:t>controllable factor</a:t>
            </a:r>
            <a:r>
              <a:rPr lang="zh-CN" altLang="en-US" sz="2600"/>
              <a:t>）来</a:t>
            </a:r>
            <a:r>
              <a:rPr lang="zh-CN" altLang="en-US" sz="2600" b="1"/>
              <a:t>「平衡推荐的准确性和多样性」</a:t>
            </a:r>
            <a:r>
              <a:rPr lang="zh-CN" altLang="en-US" sz="26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867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DF172-6F8A-4AB4-AF30-B6E4E475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模型方法</a:t>
            </a:r>
            <a:endParaRPr lang="en-US" altLang="zh-CN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081C6C-528E-4E26-B00B-2544ADE018D6}"/>
              </a:ext>
            </a:extLst>
          </p:cNvPr>
          <p:cNvSpPr/>
          <p:nvPr/>
        </p:nvSpPr>
        <p:spPr>
          <a:xfrm>
            <a:off x="1412398" y="2816353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在工业推荐系统的物品池中经常有上百万或亿级别的物品，因此匹配阶段在推荐系统中扮演一个非常重要的角色。</a:t>
            </a:r>
            <a:endParaRPr lang="en-US" altLang="zh-CN" sz="2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对于</a:t>
            </a:r>
            <a:r>
              <a:rPr lang="zh-CN" altLang="en-US" sz="2400" b="1" dirty="0"/>
              <a:t>「匹配阶段模型」</a:t>
            </a:r>
            <a:r>
              <a:rPr lang="zh-CN" altLang="en-US" sz="2400" dirty="0"/>
              <a:t>：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首先通过用户历史行为序列计算出用户的</a:t>
            </a:r>
            <a:r>
              <a:rPr lang="zh-CN" altLang="en-US" sz="2400" b="1" dirty="0"/>
              <a:t>「</a:t>
            </a:r>
            <a:r>
              <a:rPr lang="en-US" altLang="zh-CN" sz="2400" b="1" dirty="0"/>
              <a:t>embedding</a:t>
            </a:r>
            <a:r>
              <a:rPr lang="zh-CN" altLang="en-US" sz="2400" b="1" dirty="0"/>
              <a:t>」</a:t>
            </a:r>
            <a:r>
              <a:rPr lang="zh-CN" altLang="en-US" sz="2400" dirty="0"/>
              <a:t>，然后基于</a:t>
            </a:r>
            <a:r>
              <a:rPr lang="en-US" altLang="zh-CN" sz="2400" dirty="0"/>
              <a:t>embedding</a:t>
            </a:r>
            <a:r>
              <a:rPr lang="zh-CN" altLang="en-US" sz="2400" dirty="0"/>
              <a:t>检索用户的候选物品集合。</a:t>
            </a:r>
            <a:endParaRPr lang="en-US" altLang="zh-CN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然后利用快速</a:t>
            </a:r>
            <a:r>
              <a:rPr lang="en-US" altLang="zh-CN" sz="2400" dirty="0"/>
              <a:t>K</a:t>
            </a:r>
            <a:r>
              <a:rPr lang="zh-CN" altLang="en-US" sz="2400" dirty="0"/>
              <a:t>近邻</a:t>
            </a:r>
            <a:r>
              <a:rPr lang="en-US" altLang="zh-CN" sz="2400" dirty="0"/>
              <a:t>(KNN)</a:t>
            </a:r>
            <a:r>
              <a:rPr lang="zh-CN" altLang="en-US" sz="2400" dirty="0"/>
              <a:t>算法从大规模物品池中为每个用户生成最接近的物品集。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9756C3-FB57-4C08-A9C3-87F9173AC210}"/>
              </a:ext>
            </a:extLst>
          </p:cNvPr>
          <p:cNvSpPr/>
          <p:nvPr/>
        </p:nvSpPr>
        <p:spPr>
          <a:xfrm>
            <a:off x="1653363" y="192024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多元兴趣模型整体框架</a:t>
            </a:r>
          </a:p>
        </p:txBody>
      </p:sp>
    </p:spTree>
    <p:extLst>
      <p:ext uri="{BB962C8B-B14F-4D97-AF65-F5344CB8AC3E}">
        <p14:creationId xmlns:p14="http://schemas.microsoft.com/office/powerpoint/2010/main" val="143026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1EA06757-2C9B-4EFF-91BD-1FC9B33678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" r="1" b="1"/>
          <a:stretch/>
        </p:blipFill>
        <p:spPr bwMode="auto">
          <a:xfrm>
            <a:off x="841248" y="604158"/>
            <a:ext cx="6049941" cy="43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7C4108E-F1FB-4ECF-B39D-0E0E7AF17E05}"/>
              </a:ext>
            </a:extLst>
          </p:cNvPr>
          <p:cNvSpPr/>
          <p:nvPr/>
        </p:nvSpPr>
        <p:spPr>
          <a:xfrm>
            <a:off x="7534655" y="601315"/>
            <a:ext cx="4008101" cy="4384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匹配阶段的决定性因素是根据用户历史行为计算出的</a:t>
            </a:r>
            <a:r>
              <a:rPr lang="zh-CN" altLang="en-US" sz="2000" b="1"/>
              <a:t>「用户</a:t>
            </a:r>
            <a:r>
              <a:rPr lang="en-US" altLang="zh-CN" sz="2000" b="1"/>
              <a:t>Embedding</a:t>
            </a:r>
            <a:r>
              <a:rPr lang="zh-CN" altLang="en-US" sz="2000" b="1"/>
              <a:t>的质量」</a:t>
            </a:r>
            <a:r>
              <a:rPr lang="zh-CN" altLang="en-US" sz="2000"/>
              <a:t>。对于部分序列模型只是建立一个单一的用户</a:t>
            </a:r>
            <a:r>
              <a:rPr lang="en-US" altLang="zh-CN" sz="2000"/>
              <a:t>Embedding</a:t>
            </a:r>
            <a:r>
              <a:rPr lang="zh-CN" altLang="en-US" sz="2000"/>
              <a:t>，但是其缺乏表达能力，因为现实世界的用户通常同时对几种类型的物品感兴趣，这些物品通常用于不同的用途，并且在类别上有很大的差异。因此作者提出了用于推荐系统的多元兴趣框架（</a:t>
            </a:r>
            <a:r>
              <a:rPr lang="zh-CN" altLang="en-US" sz="2000" b="1"/>
              <a:t>「</a:t>
            </a:r>
            <a:r>
              <a:rPr lang="en-US" altLang="zh-CN" sz="2000" b="1"/>
              <a:t>Multi-Interest Framework</a:t>
            </a:r>
            <a:r>
              <a:rPr lang="zh-CN" altLang="en-US" sz="2000" b="1"/>
              <a:t>」</a:t>
            </a:r>
            <a:r>
              <a:rPr lang="zh-CN" altLang="en-US" sz="2000"/>
              <a:t>），主要分为多元兴趣提取模块和聚合模块。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32785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1655</Words>
  <Application>Microsoft Office PowerPoint</Application>
  <PresentationFormat>宽屏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Optima-Regular</vt:lpstr>
      <vt:lpstr>等线</vt:lpstr>
      <vt:lpstr>等线 Light</vt:lpstr>
      <vt:lpstr>Arial</vt:lpstr>
      <vt:lpstr>Office 主题​​</vt:lpstr>
      <vt:lpstr>Controllable Multi-Interest Framework for Recommendation </vt:lpstr>
      <vt:lpstr>作者信息</vt:lpstr>
      <vt:lpstr>研究背景</vt:lpstr>
      <vt:lpstr>研究现状</vt:lpstr>
      <vt:lpstr>研究现状</vt:lpstr>
      <vt:lpstr>研究现状</vt:lpstr>
      <vt:lpstr>创新与贡献</vt:lpstr>
      <vt:lpstr>模型方法</vt:lpstr>
      <vt:lpstr>PowerPoint 演示文稿</vt:lpstr>
      <vt:lpstr>模型方法</vt:lpstr>
      <vt:lpstr>模型方法</vt:lpstr>
      <vt:lpstr>模型对比</vt:lpstr>
      <vt:lpstr>实验结果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Controllable Multi-Interest Framework for Recommendation </dc:title>
  <dc:creator>Hsu Riley</dc:creator>
  <cp:lastModifiedBy>Hsu Riley</cp:lastModifiedBy>
  <cp:revision>1</cp:revision>
  <dcterms:created xsi:type="dcterms:W3CDTF">2020-12-13T08:52:11Z</dcterms:created>
  <dcterms:modified xsi:type="dcterms:W3CDTF">2020-12-13T08:54:37Z</dcterms:modified>
</cp:coreProperties>
</file>