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1" r:id="rId2"/>
    <p:sldId id="433" r:id="rId3"/>
    <p:sldId id="402" r:id="rId4"/>
    <p:sldId id="422" r:id="rId5"/>
    <p:sldId id="428" r:id="rId6"/>
    <p:sldId id="423" r:id="rId7"/>
    <p:sldId id="424" r:id="rId8"/>
    <p:sldId id="429" r:id="rId9"/>
    <p:sldId id="425" r:id="rId10"/>
    <p:sldId id="426" r:id="rId11"/>
    <p:sldId id="430" r:id="rId12"/>
    <p:sldId id="427" r:id="rId13"/>
    <p:sldId id="31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1208" autoAdjust="0"/>
  </p:normalViewPr>
  <p:slideViewPr>
    <p:cSldViewPr snapToGrid="0" showGuides="1">
      <p:cViewPr varScale="1">
        <p:scale>
          <a:sx n="96" d="100"/>
          <a:sy n="96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23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51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1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8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25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2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31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24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60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2556127" y="2096944"/>
            <a:ext cx="9649767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47183" y="2357194"/>
            <a:ext cx="9088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AdderNet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Do We Really Need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Multiplications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 Deep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Learning?</a:t>
            </a:r>
          </a:p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AdderNet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在深度学习中我们真的需要乘法吗？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1760" y="3661690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Harbin Engineering University</a:t>
            </a:r>
            <a:endParaRPr lang="zh-CN" altLang="en-US" b="1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19675" y="3867374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04606" y="3888393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BE4FC25-16DA-4B29-869B-4AE6DAD21BC8}"/>
              </a:ext>
            </a:extLst>
          </p:cNvPr>
          <p:cNvSpPr txBox="1"/>
          <p:nvPr/>
        </p:nvSpPr>
        <p:spPr>
          <a:xfrm>
            <a:off x="6356145" y="4062327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S320060072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峻博</a:t>
            </a:r>
          </a:p>
        </p:txBody>
      </p:sp>
    </p:spTree>
    <p:extLst>
      <p:ext uri="{BB962C8B-B14F-4D97-AF65-F5344CB8AC3E}">
        <p14:creationId xmlns:p14="http://schemas.microsoft.com/office/powerpoint/2010/main" val="1418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229" y="2166544"/>
            <a:ext cx="8371424" cy="36000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156" y="1695468"/>
            <a:ext cx="348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实验结果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99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564" y="1995777"/>
            <a:ext cx="8933912" cy="36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079" y="1924161"/>
            <a:ext cx="8354295" cy="10434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2503" y="5678566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PingFang SC"/>
              </a:rPr>
              <a:t>AdderNet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的权重服从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拉普拉斯分布，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CNN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的服从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高斯分布。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034" y="3420826"/>
            <a:ext cx="5877745" cy="22577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72034" y="2967601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虽然</a:t>
            </a:r>
            <a:r>
              <a:rPr lang="en-US" altLang="zh-CN" dirty="0" err="1" smtClean="0">
                <a:solidFill>
                  <a:srgbClr val="000000"/>
                </a:solidFill>
                <a:latin typeface="PingFang SC"/>
              </a:rPr>
              <a:t>AdderNet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的和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CNN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filter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有所区别，但都能提取有效信息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8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500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124739" y="2215086"/>
            <a:ext cx="8067261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945303" y="298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942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523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024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755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186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257691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500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474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61B008E-115D-408C-A7CF-BED21B400F94}"/>
              </a:ext>
            </a:extLst>
          </p:cNvPr>
          <p:cNvSpPr txBox="1"/>
          <p:nvPr/>
        </p:nvSpPr>
        <p:spPr>
          <a:xfrm>
            <a:off x="4563094" y="2936625"/>
            <a:ext cx="756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谢   谢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58650D3-87B5-4B74-B29F-66D92151C63C}"/>
              </a:ext>
            </a:extLst>
          </p:cNvPr>
          <p:cNvCxnSpPr/>
          <p:nvPr/>
        </p:nvCxnSpPr>
        <p:spPr>
          <a:xfrm flipV="1">
            <a:off x="6903470" y="3894110"/>
            <a:ext cx="2889084" cy="1377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58650D3-87B5-4B74-B29F-66D92151C63C}"/>
              </a:ext>
            </a:extLst>
          </p:cNvPr>
          <p:cNvCxnSpPr/>
          <p:nvPr/>
        </p:nvCxnSpPr>
        <p:spPr>
          <a:xfrm flipV="1">
            <a:off x="6903470" y="2700655"/>
            <a:ext cx="2889084" cy="1377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5019675" y="3867374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04606" y="3888393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68574" y="1735811"/>
            <a:ext cx="5486400" cy="4023297"/>
            <a:chOff x="599173" y="1327698"/>
            <a:chExt cx="3221132" cy="1692605"/>
          </a:xfrm>
        </p:grpSpPr>
        <p:sp>
          <p:nvSpPr>
            <p:cNvPr id="20" name="平行四边形 19"/>
            <p:cNvSpPr/>
            <p:nvPr/>
          </p:nvSpPr>
          <p:spPr>
            <a:xfrm>
              <a:off x="599173" y="1327698"/>
              <a:ext cx="3221132" cy="16926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>
                <a:latin typeface="Impact" panose="020B0806030902050204" pitchFamily="34" charset="0"/>
              </a:endParaRPr>
            </a:p>
          </p:txBody>
        </p:sp>
        <p:sp>
          <p:nvSpPr>
            <p:cNvPr id="29" name="Text Placeholder 4"/>
            <p:cNvSpPr txBox="1"/>
            <p:nvPr/>
          </p:nvSpPr>
          <p:spPr>
            <a:xfrm>
              <a:off x="1113211" y="1873516"/>
              <a:ext cx="2256285" cy="49678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762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6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</a:pPr>
              <a:r>
                <a:rPr lang="en-US" altLang="zh-CN" sz="296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GB" sz="296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61662" y="3489042"/>
            <a:ext cx="556942" cy="556942"/>
            <a:chOff x="3995936" y="1495374"/>
            <a:chExt cx="720080" cy="720080"/>
          </a:xfrm>
        </p:grpSpPr>
        <p:sp>
          <p:nvSpPr>
            <p:cNvPr id="32" name="椭圆 31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/>
            </a:p>
          </p:txBody>
        </p:sp>
        <p:sp>
          <p:nvSpPr>
            <p:cNvPr id="33" name="TextBox 15"/>
            <p:cNvSpPr txBox="1"/>
            <p:nvPr/>
          </p:nvSpPr>
          <p:spPr>
            <a:xfrm>
              <a:off x="4023348" y="1567957"/>
              <a:ext cx="649123" cy="540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1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1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992600" y="4708988"/>
            <a:ext cx="556942" cy="556942"/>
            <a:chOff x="3995936" y="1495374"/>
            <a:chExt cx="720080" cy="720080"/>
          </a:xfrm>
        </p:grpSpPr>
        <p:sp>
          <p:nvSpPr>
            <p:cNvPr id="35" name="椭圆 34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4023348" y="1567957"/>
              <a:ext cx="649123" cy="540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1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1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61662" y="2309953"/>
            <a:ext cx="556942" cy="556942"/>
            <a:chOff x="3995936" y="1495374"/>
            <a:chExt cx="720080" cy="720080"/>
          </a:xfrm>
        </p:grpSpPr>
        <p:sp>
          <p:nvSpPr>
            <p:cNvPr id="38" name="椭圆 3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/>
            </a:p>
          </p:txBody>
        </p:sp>
        <p:sp>
          <p:nvSpPr>
            <p:cNvPr id="39" name="TextBox 15"/>
            <p:cNvSpPr txBox="1"/>
            <p:nvPr/>
          </p:nvSpPr>
          <p:spPr>
            <a:xfrm>
              <a:off x="4023348" y="1567957"/>
              <a:ext cx="649123" cy="540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1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1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48"/>
          <p:cNvSpPr txBox="1"/>
          <p:nvPr/>
        </p:nvSpPr>
        <p:spPr>
          <a:xfrm>
            <a:off x="7705319" y="2374332"/>
            <a:ext cx="1025214" cy="366446"/>
          </a:xfrm>
          <a:prstGeom prst="rect">
            <a:avLst/>
          </a:prstGeom>
          <a:noFill/>
        </p:spPr>
        <p:txBody>
          <a:bodyPr wrap="square" lIns="72582" tIns="36290" rIns="72582" bIns="36290" rtlCol="0">
            <a:spAutoFit/>
          </a:bodyPr>
          <a:lstStyle/>
          <a:p>
            <a:r>
              <a:rPr lang="zh-CN" altLang="en-US" sz="1905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1905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7674380" y="3534963"/>
            <a:ext cx="1406877" cy="366446"/>
          </a:xfrm>
          <a:prstGeom prst="rect">
            <a:avLst/>
          </a:prstGeom>
          <a:noFill/>
        </p:spPr>
        <p:txBody>
          <a:bodyPr wrap="square" lIns="72582" tIns="36290" rIns="72582" bIns="36290" rtlCol="0">
            <a:spAutoFit/>
          </a:bodyPr>
          <a:lstStyle/>
          <a:p>
            <a:r>
              <a:rPr lang="zh-CN" altLang="en-US" sz="1905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作者工作</a:t>
            </a:r>
            <a:endParaRPr lang="zh-CN" altLang="en-US" sz="1905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7736256" y="4775977"/>
            <a:ext cx="1287607" cy="366446"/>
          </a:xfrm>
          <a:prstGeom prst="rect">
            <a:avLst/>
          </a:prstGeom>
          <a:noFill/>
        </p:spPr>
        <p:txBody>
          <a:bodyPr wrap="square" lIns="72582" tIns="36290" rIns="72582" bIns="36290" rtlCol="0">
            <a:spAutoFit/>
          </a:bodyPr>
          <a:lstStyle/>
          <a:p>
            <a:r>
              <a:rPr lang="zh-CN" altLang="en-US" sz="1905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1905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80891" y="2157133"/>
            <a:ext cx="4943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E3033"/>
                </a:solidFill>
                <a:latin typeface="Arial" panose="020B0604020202020204" pitchFamily="34" charset="0"/>
              </a:rPr>
              <a:t>GPU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的快速发展，使得深度卷积神经网络</a:t>
            </a:r>
            <a:r>
              <a:rPr lang="zh-CN" altLang="en-US" b="1" dirty="0" smtClean="0">
                <a:solidFill>
                  <a:srgbClr val="2E3033"/>
                </a:solidFill>
                <a:latin typeface="Arial" panose="020B0604020202020204" pitchFamily="34" charset="0"/>
              </a:rPr>
              <a:t>中数十亿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浮点数</a:t>
            </a:r>
            <a:r>
              <a:rPr lang="zh-CN" altLang="en-US" b="1" dirty="0" smtClean="0">
                <a:solidFill>
                  <a:srgbClr val="2E3033"/>
                </a:solidFill>
                <a:latin typeface="Arial" panose="020B0604020202020204" pitchFamily="34" charset="0"/>
              </a:rPr>
              <a:t>乘法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运算可以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得到加速</a:t>
            </a:r>
            <a:r>
              <a:rPr lang="en-US" altLang="zh-CN" dirty="0" smtClean="0">
                <a:solidFill>
                  <a:srgbClr val="2E3033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因此近年来各类计算机视觉任务都取得了重大进步。然而，高端显卡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rgbClr val="2E3033"/>
                </a:solidFill>
                <a:latin typeface="Arial" panose="020B0604020202020204" pitchFamily="34" charset="0"/>
              </a:rPr>
              <a:t>高功耗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已经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阻碍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了深度学习模型在移动设备上的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部署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。并且现有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GPU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不够轻巧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，不能轻易的安装在移动设备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上。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这也是为什么要研究更加高效的深度神经网络，从而使模型可以在负担的起的移动设备资源上运行。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95658" y="2793292"/>
            <a:ext cx="4035524" cy="22972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80891" y="169546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引言</a:t>
            </a:r>
          </a:p>
        </p:txBody>
      </p:sp>
      <p:sp>
        <p:nvSpPr>
          <p:cNvPr id="11" name="矩形 10"/>
          <p:cNvSpPr/>
          <p:nvPr/>
        </p:nvSpPr>
        <p:spPr>
          <a:xfrm>
            <a:off x="1280891" y="4690656"/>
            <a:ext cx="4645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PingFang SC"/>
              </a:rPr>
              <a:t>众所周知，在硬件平台中，</a:t>
            </a:r>
            <a:r>
              <a:rPr lang="zh-CN" altLang="en-US" b="1" dirty="0">
                <a:solidFill>
                  <a:srgbClr val="393939"/>
                </a:solidFill>
                <a:latin typeface="PingFang SC"/>
              </a:rPr>
              <a:t>加法操作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相对于</a:t>
            </a:r>
            <a:r>
              <a:rPr lang="zh-CN" altLang="en-US" b="1" dirty="0">
                <a:solidFill>
                  <a:srgbClr val="393939"/>
                </a:solidFill>
                <a:latin typeface="PingFang SC"/>
              </a:rPr>
              <a:t>乘法操作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都要</a:t>
            </a:r>
            <a:r>
              <a:rPr lang="zh-CN" altLang="en-US" b="1" dirty="0">
                <a:solidFill>
                  <a:srgbClr val="393939"/>
                </a:solidFill>
                <a:latin typeface="PingFang SC"/>
              </a:rPr>
              <a:t>更容易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，</a:t>
            </a:r>
            <a:r>
              <a:rPr lang="zh-CN" altLang="en-US" b="1" dirty="0">
                <a:solidFill>
                  <a:srgbClr val="393939"/>
                </a:solidFill>
                <a:latin typeface="PingFang SC"/>
              </a:rPr>
              <a:t>更省</a:t>
            </a:r>
            <a:r>
              <a:rPr lang="zh-CN" altLang="en-US" b="1" dirty="0" smtClean="0">
                <a:solidFill>
                  <a:srgbClr val="393939"/>
                </a:solidFill>
                <a:latin typeface="PingFang SC"/>
              </a:rPr>
              <a:t>时。</a:t>
            </a:r>
            <a:r>
              <a:rPr lang="zh-CN" altLang="en-US" dirty="0" smtClean="0">
                <a:solidFill>
                  <a:srgbClr val="393939"/>
                </a:solidFill>
                <a:latin typeface="PingFang SC"/>
              </a:rPr>
              <a:t>减少乘法运算理论上可以有效降低模型的计算复杂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度。</a:t>
            </a:r>
            <a:r>
              <a:rPr lang="zh-CN" altLang="en-US" dirty="0" smtClean="0">
                <a:solidFill>
                  <a:srgbClr val="393939"/>
                </a:solidFill>
                <a:latin typeface="PingFang SC"/>
              </a:rPr>
              <a:t>作者提出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了</a:t>
            </a:r>
            <a:r>
              <a:rPr lang="en-US" altLang="zh-CN" dirty="0" err="1">
                <a:solidFill>
                  <a:srgbClr val="393939"/>
                </a:solidFill>
                <a:latin typeface="PingFang SC"/>
              </a:rPr>
              <a:t>AdderNets</a:t>
            </a:r>
            <a:r>
              <a:rPr lang="zh-CN" altLang="en-US" dirty="0">
                <a:solidFill>
                  <a:srgbClr val="393939"/>
                </a:solidFill>
                <a:latin typeface="PingFang SC"/>
              </a:rPr>
              <a:t>的卷积方式，使用加法运算降低运算成本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07217" y="2040550"/>
            <a:ext cx="37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相关工作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07217" y="25262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网络</a:t>
            </a:r>
            <a:r>
              <a:rPr lang="zh-CN" altLang="en-US" dirty="0" smtClean="0"/>
              <a:t>剪枝：主要</a:t>
            </a:r>
            <a:r>
              <a:rPr lang="zh-CN" altLang="en-US" dirty="0"/>
              <a:t>通过移除冗余的权重来实现网络的压缩和加速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高效块设计：设计</a:t>
            </a:r>
            <a:r>
              <a:rPr lang="zh-CN" altLang="en-US" dirty="0"/>
              <a:t>新的块或操作来取代传统的</a:t>
            </a:r>
            <a:r>
              <a:rPr lang="zh-CN" altLang="en-US" dirty="0" smtClean="0"/>
              <a:t>卷积核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知识蒸馏：借助大的</a:t>
            </a:r>
            <a:r>
              <a:rPr lang="en-US" altLang="zh-CN" dirty="0" smtClean="0"/>
              <a:t>teacher</a:t>
            </a:r>
            <a:r>
              <a:rPr lang="zh-CN" altLang="en-US" dirty="0"/>
              <a:t>网络的学习能力来</a:t>
            </a:r>
            <a:r>
              <a:rPr lang="zh-CN" altLang="en-US" dirty="0" smtClean="0"/>
              <a:t>指导小的可移动的</a:t>
            </a:r>
            <a:r>
              <a:rPr lang="en-US" altLang="zh-CN" dirty="0" smtClean="0"/>
              <a:t>student</a:t>
            </a:r>
            <a:r>
              <a:rPr lang="zh-CN" altLang="en-US" dirty="0"/>
              <a:t>网络完成复杂任务的学习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007217" y="417463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作者</a:t>
            </a:r>
            <a:r>
              <a:rPr lang="zh-CN" altLang="en-US" b="1" dirty="0"/>
              <a:t>的工作</a:t>
            </a:r>
          </a:p>
        </p:txBody>
      </p:sp>
      <p:sp>
        <p:nvSpPr>
          <p:cNvPr id="3" name="矩形 2"/>
          <p:cNvSpPr/>
          <p:nvPr/>
        </p:nvSpPr>
        <p:spPr>
          <a:xfrm>
            <a:off x="1007217" y="47949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L1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距离作为各层卷积核与输入特征相互作用的计算方式；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设计了改进的包含正则的梯度计算方式；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提出了一种针对各层学习率的自适应策略。</a:t>
            </a:r>
          </a:p>
        </p:txBody>
      </p:sp>
    </p:spTree>
    <p:extLst>
      <p:ext uri="{BB962C8B-B14F-4D97-AF65-F5344CB8AC3E}">
        <p14:creationId xmlns:p14="http://schemas.microsoft.com/office/powerpoint/2010/main" val="25325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156" y="1703966"/>
            <a:ext cx="348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L1</a:t>
            </a:r>
            <a:r>
              <a:rPr lang="zh-CN" altLang="en-US" b="1" dirty="0" smtClean="0"/>
              <a:t>距离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135415" y="2205134"/>
            <a:ext cx="900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对于卷积操作，</a:t>
            </a:r>
            <a:r>
              <a:rPr lang="zh-CN" altLang="en-US" dirty="0" smtClean="0"/>
              <a:t>假定                             是</a:t>
            </a:r>
            <a:r>
              <a:rPr lang="zh-CN" altLang="en-US" dirty="0"/>
              <a:t>卷积核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为</a:t>
            </a:r>
            <a:r>
              <a:rPr lang="zh-CN" altLang="en-US" dirty="0"/>
              <a:t>输入特征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/>
              <a:t>为输出特征，那么卷积操作的计算可以定义为如下操作</a:t>
            </a:r>
            <a:r>
              <a:rPr lang="zh-CN" altLang="en-US" dirty="0" smtClean="0"/>
              <a:t>。         是预定义的相似度测量方法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012" y="2851465"/>
            <a:ext cx="6878010" cy="8668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35415" y="3831664"/>
            <a:ext cx="8355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直觉上</a:t>
            </a:r>
            <a:r>
              <a:rPr lang="zh-CN" altLang="en-US" dirty="0" smtClean="0"/>
              <a:t>，该式子的</a:t>
            </a:r>
            <a:r>
              <a:rPr lang="zh-CN" altLang="en-US" dirty="0"/>
              <a:t>形式</a:t>
            </a:r>
            <a:r>
              <a:rPr lang="zh-CN" altLang="en-US" dirty="0" smtClean="0"/>
              <a:t>与传统</a:t>
            </a:r>
            <a:r>
              <a:rPr lang="en-US" altLang="zh-CN" dirty="0" smtClean="0"/>
              <a:t>CV</a:t>
            </a:r>
            <a:r>
              <a:rPr lang="zh-CN" altLang="en-US" dirty="0" smtClean="0"/>
              <a:t>中的模板匹配</a:t>
            </a:r>
            <a:r>
              <a:rPr lang="zh-CN" altLang="en-US" dirty="0"/>
              <a:t>很像，</a:t>
            </a:r>
            <a:r>
              <a:rPr lang="en-US" altLang="zh-CN" dirty="0"/>
              <a:t>F</a:t>
            </a:r>
            <a:r>
              <a:rPr lang="zh-CN" altLang="en-US" dirty="0"/>
              <a:t>相当于模板，整个过程相当于计算输入特征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/>
              <a:t>的相似匹配程度</a:t>
            </a:r>
            <a:r>
              <a:rPr lang="zh-CN" altLang="en-US" dirty="0" smtClean="0"/>
              <a:t>。当用互相关作为距离的度量时</a:t>
            </a:r>
            <a:r>
              <a:rPr lang="en-US" altLang="zh-CN" dirty="0" smtClean="0"/>
              <a:t>S(X,Y</a:t>
            </a:r>
            <a:r>
              <a:rPr lang="en-US" altLang="zh-CN" dirty="0"/>
              <a:t>)=X </a:t>
            </a:r>
            <a:r>
              <a:rPr lang="en-US" altLang="zh-CN" dirty="0" err="1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，上式为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范数</a:t>
            </a:r>
            <a:r>
              <a:rPr lang="zh-CN" altLang="en-US" dirty="0" smtClean="0"/>
              <a:t>。所以作者很自然地想到用</a:t>
            </a:r>
            <a:r>
              <a:rPr lang="en-US" altLang="zh-CN" b="1" dirty="0" smtClean="0"/>
              <a:t>L1</a:t>
            </a:r>
            <a:r>
              <a:rPr lang="zh-CN" altLang="en-US" b="1" dirty="0" smtClean="0"/>
              <a:t>范数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，得到下式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204" y="2195664"/>
            <a:ext cx="1740421" cy="3575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0341" y="2229464"/>
            <a:ext cx="1552424" cy="3237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3988" y="2528225"/>
            <a:ext cx="521188" cy="25373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9012" y="4869321"/>
            <a:ext cx="696374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15364" y="4247070"/>
            <a:ext cx="9523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卷积核的输出可以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是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正的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，也可以是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负的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，但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加法滤波器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的输出总是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负的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。因此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，使用</a:t>
            </a:r>
            <a:r>
              <a:rPr lang="zh-CN" altLang="en-US" b="1" dirty="0" smtClean="0">
                <a:solidFill>
                  <a:srgbClr val="2E3033"/>
                </a:solidFill>
                <a:latin typeface="Arial" panose="020B0604020202020204" pitchFamily="34" charset="0"/>
              </a:rPr>
              <a:t>批归一化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将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加法器层的输出归一化到一个合适的范围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，因此所有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传统</a:t>
            </a:r>
            <a:r>
              <a:rPr lang="en-US" altLang="zh-CN" dirty="0" smtClean="0">
                <a:solidFill>
                  <a:srgbClr val="2E3033"/>
                </a:solidFill>
                <a:latin typeface="Arial" panose="020B0604020202020204" pitchFamily="34" charset="0"/>
              </a:rPr>
              <a:t>CNN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中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使用的激活函数都可以用于所提出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的网络中。</a:t>
            </a:r>
            <a:endParaRPr lang="en-US" altLang="zh-CN" dirty="0" smtClean="0">
              <a:solidFill>
                <a:srgbClr val="2E3033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5364" y="53006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BN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层虽然涉及乘法运算，但其计算量明显低于卷积层</a:t>
            </a:r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。复杂度分别为</a:t>
            </a:r>
            <a:r>
              <a:rPr lang="en-US" altLang="zh-CN" dirty="0" err="1" smtClean="0">
                <a:solidFill>
                  <a:srgbClr val="2E3033"/>
                </a:solidFill>
                <a:latin typeface="Arial" panose="020B0604020202020204" pitchFamily="34" charset="0"/>
              </a:rPr>
              <a:t>conv</a:t>
            </a:r>
            <a:r>
              <a:rPr lang="en-US" altLang="zh-CN" dirty="0" smtClean="0">
                <a:solidFill>
                  <a:srgbClr val="2E3033"/>
                </a:solidFill>
                <a:latin typeface="Arial" panose="020B0604020202020204" pitchFamily="34" charset="0"/>
              </a:rPr>
              <a:t>:                           </a:t>
            </a:r>
            <a:r>
              <a:rPr lang="en-US" altLang="zh-CN" dirty="0" err="1" smtClean="0">
                <a:solidFill>
                  <a:srgbClr val="2E3033"/>
                </a:solidFill>
                <a:latin typeface="Arial" panose="020B0604020202020204" pitchFamily="34" charset="0"/>
              </a:rPr>
              <a:t>bn</a:t>
            </a:r>
            <a:r>
              <a:rPr lang="en-US" altLang="zh-CN" dirty="0" smtClean="0">
                <a:solidFill>
                  <a:srgbClr val="2E3033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zh-CN" alt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并且大多数最先进的网络原本就广泛使用，所以可以忽略。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390" y="5625206"/>
            <a:ext cx="1279749" cy="27423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812" y="5611983"/>
            <a:ext cx="1096929" cy="2742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989" y="1611079"/>
            <a:ext cx="6355375" cy="250573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635901" y="1695468"/>
            <a:ext cx="3925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不难看出，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CNN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中根据不同的类别特征的</a:t>
            </a:r>
            <a:r>
              <a:rPr lang="zh-CN" altLang="en-US" b="1" dirty="0">
                <a:solidFill>
                  <a:srgbClr val="000000"/>
                </a:solidFill>
                <a:latin typeface="PingFang SC"/>
              </a:rPr>
              <a:t>角度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进行区分；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AdderNets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中是根据</a:t>
            </a:r>
            <a:r>
              <a:rPr lang="zh-CN" altLang="en-US" b="1" dirty="0">
                <a:solidFill>
                  <a:srgbClr val="000000"/>
                </a:solidFill>
                <a:latin typeface="PingFang SC"/>
              </a:rPr>
              <a:t>类的中心点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，不同的类别聚成一簇。从特征的分布图可以直观的说明，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L1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距离能够作为一个合适的指标去量化特征值和输入之间的距离。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3156" y="1703966"/>
            <a:ext cx="348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优化方法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315609" y="2254830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CNN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中，输出特征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对卷积核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F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的局部偏导为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137" y="1986147"/>
            <a:ext cx="3372112" cy="66409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20522" y="274708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AdderNets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中，偏导为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928" y="2650240"/>
            <a:ext cx="4417281" cy="62261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18294" y="3369703"/>
            <a:ext cx="885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上述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偏导只能通过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signSGD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进行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更新，往往不会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沿着梯度最陡峭的方向下降，并且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性能会随着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维度的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增加而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下降。因此，作者认为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signSGD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不适合用于具有大量参数的神经网络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。所以作者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又选取了一种替代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方式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full 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precision gradient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121" y="4240054"/>
            <a:ext cx="4862360" cy="61252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343862" y="4852575"/>
            <a:ext cx="4675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上式的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值有可能比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大或者比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-1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小，这样的梯度在链式求导法则中极易造成梯度爆炸的现象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。所以作者加了一个约束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4553" y="4724118"/>
            <a:ext cx="3616259" cy="14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3156" y="1703966"/>
            <a:ext cx="348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自适应学习率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940904" y="21613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假设权重和输入特征是独立同分布的正态分布，用卷积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计算和加法层的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输出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方差分别是是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65" y="2749621"/>
            <a:ext cx="3141639" cy="10306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364" y="2833156"/>
            <a:ext cx="3586845" cy="921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0904" y="3744100"/>
            <a:ext cx="9761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实际中，权重的方差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[F]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的值通常</a:t>
            </a:r>
            <a:r>
              <a:rPr lang="zh-CN" altLang="en-US" b="1" dirty="0">
                <a:solidFill>
                  <a:srgbClr val="000000"/>
                </a:solidFill>
                <a:latin typeface="PingFang SC"/>
              </a:rPr>
              <a:t>特别小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，在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CNN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中大约是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10^-3 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或者 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10^-4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这样的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数量级</a:t>
            </a:r>
            <a:endParaRPr lang="en-US" altLang="zh-CN" dirty="0" smtClean="0">
              <a:solidFill>
                <a:srgbClr val="000000"/>
              </a:solidFill>
              <a:latin typeface="PingFang SC"/>
            </a:endParaRPr>
          </a:p>
          <a:p>
            <a:r>
              <a:rPr lang="zh-CN" altLang="en-US" dirty="0" smtClean="0"/>
              <a:t>这导致</a:t>
            </a:r>
            <a:r>
              <a:rPr lang="en-US" altLang="zh-CN" dirty="0" err="1"/>
              <a:t>AdderNet</a:t>
            </a:r>
            <a:r>
              <a:rPr lang="zh-CN" altLang="en-US" dirty="0"/>
              <a:t>输出的</a:t>
            </a:r>
            <a:r>
              <a:rPr lang="zh-CN" altLang="en-US" b="1" dirty="0"/>
              <a:t>方差</a:t>
            </a:r>
            <a:r>
              <a:rPr lang="zh-CN" altLang="en-US" dirty="0"/>
              <a:t>要比</a:t>
            </a:r>
            <a:r>
              <a:rPr lang="en-US" altLang="zh-CN" dirty="0"/>
              <a:t>CNN</a:t>
            </a:r>
            <a:r>
              <a:rPr lang="zh-CN" altLang="en-US" dirty="0"/>
              <a:t>的大得</a:t>
            </a:r>
            <a:r>
              <a:rPr lang="zh-CN" altLang="en-US" dirty="0" smtClean="0"/>
              <a:t>多。为了促进激活函数的有效性，每个加法层后加入</a:t>
            </a:r>
            <a:r>
              <a:rPr lang="en-US" altLang="zh-CN" dirty="0" smtClean="0"/>
              <a:t>BN</a:t>
            </a:r>
            <a:r>
              <a:rPr lang="zh-CN" altLang="en-US" dirty="0" smtClean="0"/>
              <a:t>。即使这样，其梯度还是远小于</a:t>
            </a:r>
            <a:r>
              <a:rPr lang="en-US" altLang="zh-CN" dirty="0" smtClean="0"/>
              <a:t>CNN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439" y="4436004"/>
            <a:ext cx="4886290" cy="15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574951" y="149189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609685" y="579172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47205" y="1924161"/>
            <a:ext cx="8735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对于这样的问题，一个很直接的想法就是采用一个</a:t>
            </a:r>
            <a:r>
              <a:rPr lang="zh-CN" altLang="en-US" b="1" dirty="0">
                <a:solidFill>
                  <a:srgbClr val="000000"/>
                </a:solidFill>
                <a:latin typeface="PingFang SC"/>
              </a:rPr>
              <a:t>较大的学习率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。然而从表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中可以看出，</a:t>
            </a:r>
            <a:r>
              <a:rPr lang="en-US" altLang="zh-CN" dirty="0" err="1" smtClean="0">
                <a:solidFill>
                  <a:srgbClr val="000000"/>
                </a:solidFill>
                <a:latin typeface="PingFang SC"/>
              </a:rPr>
              <a:t>AdderNet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中不同层之间的梯度相差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较大，</a:t>
            </a:r>
            <a:r>
              <a:rPr lang="zh-CN" altLang="en-US" dirty="0"/>
              <a:t>针对各层设计自适应的学习率。每一层学习率更新的</a:t>
            </a:r>
            <a:r>
              <a:rPr lang="zh-CN" altLang="en-US" dirty="0" smtClean="0"/>
              <a:t>方式，如下式所示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5" y="2847491"/>
            <a:ext cx="2326298" cy="4927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47205" y="3295573"/>
            <a:ext cx="8178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其中，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γ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是全局学习率；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ΔL(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Fl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是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l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的梯度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l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层的学习率。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449" y="3861592"/>
            <a:ext cx="1991003" cy="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216" y="3295229"/>
            <a:ext cx="351775" cy="344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9011" y="3640106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确定是通过卷积核中的参数量确定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公式如下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515" y="3640106"/>
            <a:ext cx="351775" cy="34487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62514" y="4799105"/>
            <a:ext cx="82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其中，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表示卷积核中的参数量；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η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表示是用于控制</a:t>
            </a:r>
            <a:r>
              <a:rPr lang="en-US" altLang="zh-CN" dirty="0" smtClean="0">
                <a:solidFill>
                  <a:srgbClr val="000000"/>
                </a:solidFill>
                <a:latin typeface="PingFang SC"/>
              </a:rPr>
              <a:t>adder</a:t>
            </a:r>
            <a:r>
              <a:rPr lang="zh-CN" altLang="en-US" dirty="0" smtClean="0">
                <a:solidFill>
                  <a:srgbClr val="000000"/>
                </a:solidFill>
                <a:latin typeface="PingFang SC"/>
              </a:rPr>
              <a:t>过滤器学习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率的超参数。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7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14120</TotalTime>
  <Words>930</Words>
  <Application>Microsoft Office PowerPoint</Application>
  <PresentationFormat>宽屏</PresentationFormat>
  <Paragraphs>52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PingFang SC</vt:lpstr>
      <vt:lpstr>等线</vt:lpstr>
      <vt:lpstr>等线 Light</vt:lpstr>
      <vt:lpstr>微软雅黑</vt:lpstr>
      <vt:lpstr>Arial</vt:lpstr>
      <vt:lpstr>Impact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Humphrey Zhang</cp:lastModifiedBy>
  <cp:revision>743</cp:revision>
  <dcterms:created xsi:type="dcterms:W3CDTF">2018-03-09T23:56:55Z</dcterms:created>
  <dcterms:modified xsi:type="dcterms:W3CDTF">2020-12-10T03:28:17Z</dcterms:modified>
</cp:coreProperties>
</file>