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2" r:id="rId3"/>
    <p:sldId id="288" r:id="rId5"/>
    <p:sldId id="295" r:id="rId6"/>
    <p:sldId id="312" r:id="rId7"/>
    <p:sldId id="298" r:id="rId8"/>
    <p:sldId id="320" r:id="rId9"/>
    <p:sldId id="323" r:id="rId10"/>
    <p:sldId id="313" r:id="rId11"/>
    <p:sldId id="296" r:id="rId12"/>
    <p:sldId id="297" r:id="rId13"/>
    <p:sldId id="294" r:id="rId14"/>
    <p:sldId id="300" r:id="rId15"/>
    <p:sldId id="260" r:id="rId16"/>
    <p:sldId id="299" r:id="rId17"/>
    <p:sldId id="301" r:id="rId18"/>
    <p:sldId id="307" r:id="rId19"/>
    <p:sldId id="315"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EA2"/>
    <a:srgbClr val="A7C6DC"/>
    <a:srgbClr val="7F7F7F"/>
    <a:srgbClr val="047EDA"/>
    <a:srgbClr val="0A55A6"/>
    <a:srgbClr val="2C7CB3"/>
    <a:srgbClr val="035C9C"/>
    <a:srgbClr val="0363A5"/>
    <a:srgbClr val="035C9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09" autoAdjust="0"/>
    <p:restoredTop sz="94660"/>
  </p:normalViewPr>
  <p:slideViewPr>
    <p:cSldViewPr snapToGrid="0" showGuides="1">
      <p:cViewPr varScale="1">
        <p:scale>
          <a:sx n="112" d="100"/>
          <a:sy n="112" d="100"/>
        </p:scale>
        <p:origin x="114" y="138"/>
      </p:cViewPr>
      <p:guideLst>
        <p:guide orient="horz" pos="2219"/>
        <p:guide pos="3843"/>
      </p:guideLst>
    </p:cSldViewPr>
  </p:slideViewPr>
  <p:notesTextViewPr>
    <p:cViewPr>
      <p:scale>
        <a:sx n="1" d="1"/>
        <a:sy n="1" d="1"/>
      </p:scale>
      <p:origin x="0" y="0"/>
    </p:cViewPr>
  </p:notesTextViewPr>
  <p:sorterViewPr>
    <p:cViewPr>
      <p:scale>
        <a:sx n="66" d="100"/>
        <a:sy n="66" d="100"/>
      </p:scale>
      <p:origin x="0" y="-320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29.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1C6262-C5EE-49E8-82C9-5B482EFE472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E321C3-B83B-4F67-8F2E-568770AE23B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E321C3-B83B-4F67-8F2E-568770AE23B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E321C3-B83B-4F67-8F2E-568770AE23B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5710F19-8CFC-41BA-AB99-D3970B82F7E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A7425F-DEC4-4455-AD0B-2B1C49DF353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5710F19-8CFC-41BA-AB99-D3970B82F7E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A7425F-DEC4-4455-AD0B-2B1C49DF353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5710F19-8CFC-41BA-AB99-D3970B82F7E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A7425F-DEC4-4455-AD0B-2B1C49DF353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10F19-8CFC-41BA-AB99-D3970B82F7E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7425F-DEC4-4455-AD0B-2B1C49DF353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hemeOverride" Target="../theme/themeOverride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themeOverride" Target="../theme/themeOverride10.xml"/><Relationship Id="rId4" Type="http://schemas.openxmlformats.org/officeDocument/2006/relationships/image" Target="../media/image18.png"/><Relationship Id="rId3" Type="http://schemas.openxmlformats.org/officeDocument/2006/relationships/image" Target="../media/image5.png"/><Relationship Id="rId2" Type="http://schemas.openxmlformats.org/officeDocument/2006/relationships/tags" Target="../tags/tag16.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openxmlformats.org/officeDocument/2006/relationships/themeOverride" Target="../theme/themeOverride11.xml"/><Relationship Id="rId4" Type="http://schemas.openxmlformats.org/officeDocument/2006/relationships/image" Target="../media/image19.png"/><Relationship Id="rId3" Type="http://schemas.openxmlformats.org/officeDocument/2006/relationships/image" Target="../media/image5.png"/><Relationship Id="rId2" Type="http://schemas.openxmlformats.org/officeDocument/2006/relationships/tags" Target="../tags/tag18.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2.xml"/><Relationship Id="rId5" Type="http://schemas.openxmlformats.org/officeDocument/2006/relationships/themeOverride" Target="../theme/themeOverride12.xml"/><Relationship Id="rId4" Type="http://schemas.openxmlformats.org/officeDocument/2006/relationships/image" Target="../media/image20.png"/><Relationship Id="rId3" Type="http://schemas.openxmlformats.org/officeDocument/2006/relationships/image" Target="../media/image5.png"/><Relationship Id="rId2" Type="http://schemas.openxmlformats.org/officeDocument/2006/relationships/tags" Target="../tags/tag20.xml"/><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2.xml"/><Relationship Id="rId7" Type="http://schemas.openxmlformats.org/officeDocument/2006/relationships/themeOverride" Target="../theme/themeOverride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5.png"/><Relationship Id="rId2" Type="http://schemas.openxmlformats.org/officeDocument/2006/relationships/tags" Target="../tags/tag22.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2.xml"/><Relationship Id="rId6" Type="http://schemas.openxmlformats.org/officeDocument/2006/relationships/themeOverride" Target="../theme/themeOverride14.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5.png"/><Relationship Id="rId2" Type="http://schemas.openxmlformats.org/officeDocument/2006/relationships/tags" Target="../tags/tag24.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openxmlformats.org/officeDocument/2006/relationships/themeOverride" Target="../theme/themeOverride15.xml"/><Relationship Id="rId4" Type="http://schemas.openxmlformats.org/officeDocument/2006/relationships/image" Target="../media/image26.png"/><Relationship Id="rId3" Type="http://schemas.openxmlformats.org/officeDocument/2006/relationships/image" Target="../media/image5.png"/><Relationship Id="rId2" Type="http://schemas.openxmlformats.org/officeDocument/2006/relationships/tags" Target="../tags/tag26.xml"/><Relationship Id="rId1" Type="http://schemas.openxmlformats.org/officeDocument/2006/relationships/tags" Target="../tags/tag25.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themeOverride" Target="../theme/themeOverride16.xml"/><Relationship Id="rId4" Type="http://schemas.openxmlformats.org/officeDocument/2006/relationships/image" Target="../media/image27.png"/><Relationship Id="rId3" Type="http://schemas.openxmlformats.org/officeDocument/2006/relationships/image" Target="../media/image5.png"/><Relationship Id="rId2" Type="http://schemas.openxmlformats.org/officeDocument/2006/relationships/tags" Target="../tags/tag28.xml"/><Relationship Id="rId1" Type="http://schemas.openxmlformats.org/officeDocument/2006/relationships/tags" Target="../tags/tag27.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themeOverride" Target="../theme/themeOverride17.xml"/><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themeOverride" Target="../theme/themeOverride3.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hemeOverride" Target="../theme/themeOverride4.xml"/><Relationship Id="rId3" Type="http://schemas.openxmlformats.org/officeDocument/2006/relationships/image" Target="../media/image5.png"/><Relationship Id="rId2" Type="http://schemas.openxmlformats.org/officeDocument/2006/relationships/tags" Target="../tags/tag4.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2.xml"/><Relationship Id="rId6" Type="http://schemas.openxmlformats.org/officeDocument/2006/relationships/themeOverride" Target="../theme/themeOverride5.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xml"/><Relationship Id="rId6" Type="http://schemas.openxmlformats.org/officeDocument/2006/relationships/themeOverride" Target="../theme/themeOverride6.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5.png"/><Relationship Id="rId2" Type="http://schemas.openxmlformats.org/officeDocument/2006/relationships/tags" Target="../tags/tag8.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openxmlformats.org/officeDocument/2006/relationships/themeOverride" Target="../theme/themeOverride7.xml"/><Relationship Id="rId4" Type="http://schemas.openxmlformats.org/officeDocument/2006/relationships/image" Target="../media/image10.png"/><Relationship Id="rId3" Type="http://schemas.openxmlformats.org/officeDocument/2006/relationships/image" Target="../media/image5.png"/><Relationship Id="rId2" Type="http://schemas.openxmlformats.org/officeDocument/2006/relationships/tags" Target="../tags/tag10.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themeOverride" Target="../theme/themeOverride8.xml"/><Relationship Id="rId4" Type="http://schemas.openxmlformats.org/officeDocument/2006/relationships/image" Target="../media/image11.png"/><Relationship Id="rId3" Type="http://schemas.openxmlformats.org/officeDocument/2006/relationships/image" Target="../media/image5.png"/><Relationship Id="rId2" Type="http://schemas.openxmlformats.org/officeDocument/2006/relationships/tags" Target="../tags/tag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5.png"/><Relationship Id="rId2" Type="http://schemas.openxmlformats.org/officeDocument/2006/relationships/tags" Target="../tags/tag14.xml"/><Relationship Id="rId12" Type="http://schemas.openxmlformats.org/officeDocument/2006/relationships/notesSlide" Target="../notesSlides/notesSlide9.xml"/><Relationship Id="rId11" Type="http://schemas.openxmlformats.org/officeDocument/2006/relationships/slideLayout" Target="../slideLayouts/slideLayout2.xml"/><Relationship Id="rId10" Type="http://schemas.openxmlformats.org/officeDocument/2006/relationships/themeOverride" Target="../theme/themeOverride9.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a:stCxn id="26" idx="1"/>
            <a:endCxn id="26" idx="2"/>
          </p:cNvCxnSpPr>
          <p:nvPr/>
        </p:nvCxnSpPr>
        <p:spPr>
          <a:xfrm flipH="1">
            <a:off x="5036985" y="1754526"/>
            <a:ext cx="1117989" cy="3985867"/>
          </a:xfrm>
          <a:prstGeom prst="line">
            <a:avLst/>
          </a:prstGeom>
          <a:ln w="107950"/>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754526"/>
            <a:ext cx="6154974" cy="3985867"/>
          </a:xfrm>
          <a:custGeom>
            <a:avLst/>
            <a:gdLst>
              <a:gd name="connsiteX0" fmla="*/ 321 w 3943295"/>
              <a:gd name="connsiteY0" fmla="*/ 0 h 2311888"/>
              <a:gd name="connsiteX1" fmla="*/ 3943295 w 3943295"/>
              <a:gd name="connsiteY1" fmla="*/ 0 h 2311888"/>
              <a:gd name="connsiteX2" fmla="*/ 3227035 w 3943295"/>
              <a:gd name="connsiteY2" fmla="*/ 2311888 h 2311888"/>
              <a:gd name="connsiteX3" fmla="*/ 321 w 3943295"/>
              <a:gd name="connsiteY3" fmla="*/ 2304796 h 2311888"/>
              <a:gd name="connsiteX4" fmla="*/ 321 w 3943295"/>
              <a:gd name="connsiteY4" fmla="*/ 0 h 2311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3295" h="2311888">
                <a:moveTo>
                  <a:pt x="321" y="0"/>
                </a:moveTo>
                <a:lnTo>
                  <a:pt x="3943295" y="0"/>
                </a:lnTo>
                <a:lnTo>
                  <a:pt x="3227035" y="2311888"/>
                </a:lnTo>
                <a:lnTo>
                  <a:pt x="321" y="2304796"/>
                </a:lnTo>
                <a:cubicBezTo>
                  <a:pt x="-2044" y="1538895"/>
                  <a:pt x="9777" y="765902"/>
                  <a:pt x="321" y="0"/>
                </a:cubicBezTo>
                <a:close/>
              </a:path>
            </a:pathLst>
          </a:custGeom>
        </p:spPr>
      </p:pic>
      <p:sp>
        <p:nvSpPr>
          <p:cNvPr id="6" name="任意多边形: 形状 5"/>
          <p:cNvSpPr/>
          <p:nvPr/>
        </p:nvSpPr>
        <p:spPr>
          <a:xfrm>
            <a:off x="4175185" y="2453846"/>
            <a:ext cx="8016815" cy="2587626"/>
          </a:xfrm>
          <a:custGeom>
            <a:avLst/>
            <a:gdLst>
              <a:gd name="connsiteX0" fmla="*/ 385762 w 4895850"/>
              <a:gd name="connsiteY0" fmla="*/ 0 h 1190625"/>
              <a:gd name="connsiteX1" fmla="*/ 0 w 4895850"/>
              <a:gd name="connsiteY1" fmla="*/ 1190625 h 1190625"/>
              <a:gd name="connsiteX2" fmla="*/ 4876800 w 4895850"/>
              <a:gd name="connsiteY2" fmla="*/ 1181100 h 1190625"/>
              <a:gd name="connsiteX3" fmla="*/ 4895850 w 4895850"/>
              <a:gd name="connsiteY3" fmla="*/ 14287 h 1190625"/>
              <a:gd name="connsiteX4" fmla="*/ 385762 w 4895850"/>
              <a:gd name="connsiteY4" fmla="*/ 0 h 1190625"/>
              <a:gd name="connsiteX0-1" fmla="*/ 385762 w 4891087"/>
              <a:gd name="connsiteY0-2" fmla="*/ 0 h 1190625"/>
              <a:gd name="connsiteX1-3" fmla="*/ 0 w 4891087"/>
              <a:gd name="connsiteY1-4" fmla="*/ 1190625 h 1190625"/>
              <a:gd name="connsiteX2-5" fmla="*/ 4876800 w 4891087"/>
              <a:gd name="connsiteY2-6" fmla="*/ 1181100 h 1190625"/>
              <a:gd name="connsiteX3-7" fmla="*/ 4891087 w 4891087"/>
              <a:gd name="connsiteY3-8" fmla="*/ 23812 h 1190625"/>
              <a:gd name="connsiteX4-9" fmla="*/ 385762 w 4891087"/>
              <a:gd name="connsiteY4-10" fmla="*/ 0 h 1190625"/>
              <a:gd name="connsiteX0-11" fmla="*/ 385762 w 4891087"/>
              <a:gd name="connsiteY0-12" fmla="*/ 0 h 1190625"/>
              <a:gd name="connsiteX1-13" fmla="*/ 0 w 4891087"/>
              <a:gd name="connsiteY1-14" fmla="*/ 1190625 h 1190625"/>
              <a:gd name="connsiteX2-15" fmla="*/ 4876800 w 4891087"/>
              <a:gd name="connsiteY2-16" fmla="*/ 1181100 h 1190625"/>
              <a:gd name="connsiteX3-17" fmla="*/ 4891087 w 4891087"/>
              <a:gd name="connsiteY3-18" fmla="*/ 0 h 1190625"/>
              <a:gd name="connsiteX4-19" fmla="*/ 385762 w 4891087"/>
              <a:gd name="connsiteY4-20" fmla="*/ 0 h 1190625"/>
              <a:gd name="connsiteX0-21" fmla="*/ 385762 w 4891087"/>
              <a:gd name="connsiteY0-22" fmla="*/ 0 h 1190625"/>
              <a:gd name="connsiteX1-23" fmla="*/ 0 w 4891087"/>
              <a:gd name="connsiteY1-24" fmla="*/ 1190625 h 1190625"/>
              <a:gd name="connsiteX2-25" fmla="*/ 4889717 w 4891087"/>
              <a:gd name="connsiteY2-26" fmla="*/ 1179440 h 1190625"/>
              <a:gd name="connsiteX3-27" fmla="*/ 4891087 w 4891087"/>
              <a:gd name="connsiteY3-28" fmla="*/ 0 h 1190625"/>
              <a:gd name="connsiteX4-29" fmla="*/ 385762 w 4891087"/>
              <a:gd name="connsiteY4-30" fmla="*/ 0 h 1190625"/>
              <a:gd name="connsiteX0-31" fmla="*/ 385762 w 4891087"/>
              <a:gd name="connsiteY0-32" fmla="*/ 0 h 1190625"/>
              <a:gd name="connsiteX1-33" fmla="*/ 0 w 4891087"/>
              <a:gd name="connsiteY1-34" fmla="*/ 1190625 h 1190625"/>
              <a:gd name="connsiteX2-35" fmla="*/ 4886026 w 4891087"/>
              <a:gd name="connsiteY2-36" fmla="*/ 1189400 h 1190625"/>
              <a:gd name="connsiteX3-37" fmla="*/ 4891087 w 4891087"/>
              <a:gd name="connsiteY3-38" fmla="*/ 0 h 1190625"/>
              <a:gd name="connsiteX4-39" fmla="*/ 385762 w 4891087"/>
              <a:gd name="connsiteY4-40" fmla="*/ 0 h 1190625"/>
              <a:gd name="connsiteX0-41" fmla="*/ 385762 w 4891087"/>
              <a:gd name="connsiteY0-42" fmla="*/ 0 h 1190625"/>
              <a:gd name="connsiteX1-43" fmla="*/ 0 w 4891087"/>
              <a:gd name="connsiteY1-44" fmla="*/ 1190625 h 1190625"/>
              <a:gd name="connsiteX2-45" fmla="*/ 4889717 w 4891087"/>
              <a:gd name="connsiteY2-46" fmla="*/ 1189400 h 1190625"/>
              <a:gd name="connsiteX3-47" fmla="*/ 4891087 w 4891087"/>
              <a:gd name="connsiteY3-48" fmla="*/ 0 h 1190625"/>
              <a:gd name="connsiteX4-49" fmla="*/ 385762 w 4891087"/>
              <a:gd name="connsiteY4-50" fmla="*/ 0 h 11906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1087" h="1190625">
                <a:moveTo>
                  <a:pt x="385762" y="0"/>
                </a:moveTo>
                <a:lnTo>
                  <a:pt x="0" y="1190625"/>
                </a:lnTo>
                <a:lnTo>
                  <a:pt x="4889717" y="1189400"/>
                </a:lnTo>
                <a:cubicBezTo>
                  <a:pt x="4890174" y="796253"/>
                  <a:pt x="4890630" y="393147"/>
                  <a:pt x="4891087" y="0"/>
                </a:cubicBezTo>
                <a:lnTo>
                  <a:pt x="385762" y="0"/>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477385" y="2936875"/>
            <a:ext cx="7569835" cy="983615"/>
          </a:xfrm>
          <a:prstGeom prst="rect">
            <a:avLst/>
          </a:prstGeom>
          <a:noFill/>
        </p:spPr>
        <p:txBody>
          <a:bodyPr wrap="square" rtlCol="0">
            <a:spAutoFit/>
          </a:bodyPr>
          <a:lstStyle/>
          <a:p>
            <a:pPr algn="dist"/>
            <a:r>
              <a:rPr lang="zh-CN" altLang="en-US" sz="4000" b="1" dirty="0">
                <a:solidFill>
                  <a:schemeClr val="bg1"/>
                </a:solidFill>
                <a:latin typeface="微软雅黑" panose="020B0503020204020204" charset="-122"/>
                <a:ea typeface="微软雅黑" panose="020B0503020204020204" charset="-122"/>
              </a:rPr>
              <a:t>  </a:t>
            </a:r>
            <a:r>
              <a:rPr lang="zh-CN" altLang="en-US" b="1" dirty="0">
                <a:solidFill>
                  <a:schemeClr val="bg1"/>
                </a:solidFill>
                <a:latin typeface="微软雅黑" panose="020B0503020204020204" charset="-122"/>
                <a:ea typeface="微软雅黑" panose="020B0503020204020204" charset="-122"/>
              </a:rPr>
              <a:t> </a:t>
            </a:r>
            <a:r>
              <a:rPr b="1" dirty="0">
                <a:solidFill>
                  <a:schemeClr val="bg1"/>
                </a:solidFill>
                <a:latin typeface="微软雅黑" panose="020B0503020204020204" charset="-122"/>
                <a:ea typeface="微软雅黑" panose="020B0503020204020204" charset="-122"/>
              </a:rPr>
              <a:t>Interactive Cleaning for Progressive Visualization</a:t>
            </a:r>
            <a:endParaRPr b="1" dirty="0">
              <a:solidFill>
                <a:schemeClr val="bg1"/>
              </a:solidFill>
              <a:latin typeface="微软雅黑" panose="020B0503020204020204" charset="-122"/>
              <a:ea typeface="微软雅黑" panose="020B0503020204020204" charset="-122"/>
            </a:endParaRPr>
          </a:p>
          <a:p>
            <a:pPr algn="just"/>
            <a:r>
              <a:rPr lang="en-US" b="1" dirty="0">
                <a:solidFill>
                  <a:schemeClr val="bg1"/>
                </a:solidFill>
                <a:latin typeface="微软雅黑" panose="020B0503020204020204" charset="-122"/>
                <a:ea typeface="微软雅黑" panose="020B0503020204020204" charset="-122"/>
              </a:rPr>
              <a:t>		through  Composite  Questions</a:t>
            </a:r>
            <a:endParaRPr lang="en-US" b="1" dirty="0">
              <a:solidFill>
                <a:schemeClr val="bg1"/>
              </a:solidFill>
              <a:latin typeface="微软雅黑" panose="020B0503020204020204" charset="-122"/>
              <a:ea typeface="微软雅黑" panose="020B0503020204020204" charset="-122"/>
            </a:endParaRPr>
          </a:p>
        </p:txBody>
      </p:sp>
      <p:sp>
        <p:nvSpPr>
          <p:cNvPr id="17" name="矩形: 圆角 16"/>
          <p:cNvSpPr/>
          <p:nvPr/>
        </p:nvSpPr>
        <p:spPr>
          <a:xfrm>
            <a:off x="5535930" y="4184650"/>
            <a:ext cx="5645785" cy="335280"/>
          </a:xfrm>
          <a:prstGeom prst="roundRect">
            <a:avLst>
              <a:gd name="adj" fmla="val 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panose="020B0503020204020204" charset="-122"/>
                <a:ea typeface="微软雅黑" panose="020B0503020204020204" charset="-122"/>
              </a:rPr>
              <a:t>杨亚宸     </a:t>
            </a:r>
            <a:r>
              <a:rPr lang="en-US" altLang="zh-CN" sz="1600" dirty="0">
                <a:solidFill>
                  <a:schemeClr val="bg1"/>
                </a:solidFill>
                <a:latin typeface="微软雅黑" panose="020B0503020204020204" charset="-122"/>
                <a:ea typeface="微软雅黑" panose="020B0503020204020204" charset="-122"/>
              </a:rPr>
              <a:t>S320067106     2020 ICDE</a:t>
            </a:r>
            <a:endParaRPr lang="en-US" altLang="zh-CN" sz="1600" dirty="0">
              <a:solidFill>
                <a:schemeClr val="bg1"/>
              </a:solidFill>
              <a:latin typeface="微软雅黑" panose="020B0503020204020204" charset="-122"/>
              <a:ea typeface="微软雅黑" panose="020B0503020204020204" charset="-122"/>
            </a:endParaRPr>
          </a:p>
        </p:txBody>
      </p:sp>
      <p:cxnSp>
        <p:nvCxnSpPr>
          <p:cNvPr id="21" name="直接连接符 20"/>
          <p:cNvCxnSpPr/>
          <p:nvPr/>
        </p:nvCxnSpPr>
        <p:spPr>
          <a:xfrm flipH="1">
            <a:off x="9945303" y="55257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945303" y="119636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2946521" y="5777823"/>
            <a:ext cx="829994" cy="91440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832350" y="5278904"/>
            <a:ext cx="1263650" cy="141121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854987" y="1009771"/>
            <a:ext cx="432914" cy="47693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687013" y="5440471"/>
            <a:ext cx="432914" cy="476939"/>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87" y="463519"/>
            <a:ext cx="3596928" cy="955280"/>
          </a:xfrm>
          <a:prstGeom prst="rect">
            <a:avLst/>
          </a:prstGeom>
        </p:spPr>
      </p:pic>
      <p:cxnSp>
        <p:nvCxnSpPr>
          <p:cNvPr id="8" name="直接连接符 7"/>
          <p:cNvCxnSpPr>
            <a:endCxn id="26" idx="1"/>
          </p:cNvCxnSpPr>
          <p:nvPr/>
        </p:nvCxnSpPr>
        <p:spPr>
          <a:xfrm>
            <a:off x="0" y="1754526"/>
            <a:ext cx="6154974"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6" idx="3"/>
            <a:endCxn id="26" idx="2"/>
          </p:cNvCxnSpPr>
          <p:nvPr/>
        </p:nvCxnSpPr>
        <p:spPr>
          <a:xfrm>
            <a:off x="501" y="5728166"/>
            <a:ext cx="5036484" cy="12227"/>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17702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研究方法</a:t>
            </a:r>
            <a:endParaRPr lang="zh-CN" altLang="en-US" sz="2400" b="1" spc="600" dirty="0">
              <a:solidFill>
                <a:srgbClr val="004EA2"/>
              </a:solidFill>
              <a:latin typeface="微软雅黑" panose="020B0503020204020204" charset="-122"/>
              <a:ea typeface="微软雅黑" panose="020B0503020204020204" charset="-122"/>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pic>
        <p:nvPicPr>
          <p:cNvPr id="5" name="图片 4"/>
          <p:cNvPicPr>
            <a:picLocks noChangeAspect="1"/>
          </p:cNvPicPr>
          <p:nvPr/>
        </p:nvPicPr>
        <p:blipFill>
          <a:blip r:embed="rId4"/>
          <a:stretch>
            <a:fillRect/>
          </a:stretch>
        </p:blipFill>
        <p:spPr>
          <a:xfrm>
            <a:off x="6370320" y="1652270"/>
            <a:ext cx="5410200" cy="3553460"/>
          </a:xfrm>
          <a:prstGeom prst="rect">
            <a:avLst/>
          </a:prstGeom>
        </p:spPr>
      </p:pic>
      <p:sp>
        <p:nvSpPr>
          <p:cNvPr id="6" name="文本框 5"/>
          <p:cNvSpPr txBox="1"/>
          <p:nvPr/>
        </p:nvSpPr>
        <p:spPr>
          <a:xfrm>
            <a:off x="600075" y="1816735"/>
            <a:ext cx="5377180" cy="2584450"/>
          </a:xfrm>
          <a:prstGeom prst="rect">
            <a:avLst/>
          </a:prstGeom>
          <a:noFill/>
        </p:spPr>
        <p:txBody>
          <a:bodyPr wrap="square" rtlCol="0" anchor="t">
            <a:spAutoFit/>
          </a:bodyPr>
          <a:p>
            <a:r>
              <a:rPr lang="zh-CN" altLang="en-US"/>
              <a:t>基本思想</a:t>
            </a:r>
            <a:endParaRPr lang="zh-CN" altLang="en-US"/>
          </a:p>
          <a:p>
            <a:endParaRPr lang="zh-CN" altLang="en-US"/>
          </a:p>
          <a:p>
            <a:pPr marL="342900" indent="-342900">
              <a:buFont typeface="Arial" panose="020B0604020202020204" pitchFamily="34" charset="0"/>
              <a:buChar char="•"/>
            </a:pPr>
            <a:r>
              <a:rPr lang="zh-CN" altLang="en-US"/>
              <a:t>给定一个ERG G(V，E，b)和一个整数k (2 &lt; k &lt; |V|)，最优CQG选择问题的目标是寻找一个G的连通子图G(V，E)，该连通子图G具有k个顶点(k-子图)，使得总边权(即收益)最大。</a:t>
            </a:r>
            <a:endParaRPr lang="zh-CN" altLang="en-US"/>
          </a:p>
          <a:p>
            <a:pPr marL="342900" indent="-342900">
              <a:buFont typeface="Arial" panose="020B0604020202020204" pitchFamily="34" charset="0"/>
              <a:buChar char="•"/>
            </a:pPr>
            <a:endParaRPr lang="zh-CN" altLang="en-US"/>
          </a:p>
          <a:p>
            <a:pPr marL="342900" indent="-342900">
              <a:buFont typeface="Arial" panose="020B0604020202020204" pitchFamily="34" charset="0"/>
              <a:buChar char="•"/>
            </a:pPr>
            <a:r>
              <a:rPr lang="zh-CN" altLang="en-US"/>
              <a:t>贪婪地、增量地选择收益大的子图作为候选。然后我们选择收益最大的k号的作为G(V，E)。</a:t>
            </a:r>
            <a:endParaRPr lang="zh-CN" altLang="en-US"/>
          </a:p>
        </p:txBody>
      </p:sp>
      <p:sp>
        <p:nvSpPr>
          <p:cNvPr id="34" name="TextBox 45"/>
          <p:cNvSpPr txBox="1"/>
          <p:nvPr/>
        </p:nvSpPr>
        <p:spPr>
          <a:xfrm>
            <a:off x="599965" y="1231096"/>
            <a:ext cx="1981200" cy="421005"/>
          </a:xfrm>
          <a:prstGeom prst="rect">
            <a:avLst/>
          </a:prstGeom>
        </p:spPr>
        <p:txBody>
          <a:bodyPr vert="horz" wrap="none" lIns="0" tIns="0" rIns="0" bIns="0" anchor="b" anchorCtr="1">
            <a:normAutofit/>
          </a:bodyPr>
          <a:lstStyle/>
          <a:p>
            <a:r>
              <a:rPr lang="en-US" altLang="zh-CN" sz="2000" b="1" kern="900" dirty="0">
                <a:solidFill>
                  <a:srgbClr val="004EA2"/>
                </a:solidFill>
                <a:latin typeface="微软雅黑" panose="020B0503020204020204" charset="-122"/>
                <a:ea typeface="微软雅黑" panose="020B0503020204020204" charset="-122"/>
                <a:cs typeface="+mn-ea"/>
                <a:sym typeface="+mn-lt"/>
              </a:rPr>
              <a:t>QCG</a:t>
            </a:r>
            <a:r>
              <a:rPr lang="zh-CN" altLang="en-US" sz="2000" b="1" kern="900" dirty="0">
                <a:solidFill>
                  <a:srgbClr val="004EA2"/>
                </a:solidFill>
                <a:latin typeface="微软雅黑" panose="020B0503020204020204" charset="-122"/>
                <a:ea typeface="微软雅黑" panose="020B0503020204020204" charset="-122"/>
                <a:cs typeface="+mn-ea"/>
                <a:sym typeface="+mn-lt"/>
              </a:rPr>
              <a:t>选择算法</a:t>
            </a:r>
            <a:endParaRPr lang="zh-CN" altLang="en-US" sz="2000" b="1" kern="900" dirty="0">
              <a:solidFill>
                <a:srgbClr val="004EA2"/>
              </a:solidFill>
              <a:latin typeface="微软雅黑" panose="020B0503020204020204" charset="-122"/>
              <a:ea typeface="微软雅黑" panose="020B0503020204020204" charset="-122"/>
              <a:cs typeface="+mn-ea"/>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研究方法</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pic>
        <p:nvPicPr>
          <p:cNvPr id="4" name="图片 3"/>
          <p:cNvPicPr>
            <a:picLocks noChangeAspect="1"/>
          </p:cNvPicPr>
          <p:nvPr/>
        </p:nvPicPr>
        <p:blipFill>
          <a:blip r:embed="rId4"/>
          <a:stretch>
            <a:fillRect/>
          </a:stretch>
        </p:blipFill>
        <p:spPr>
          <a:xfrm>
            <a:off x="6657340" y="1949450"/>
            <a:ext cx="4436110" cy="2699385"/>
          </a:xfrm>
          <a:prstGeom prst="rect">
            <a:avLst/>
          </a:prstGeom>
        </p:spPr>
      </p:pic>
      <p:sp>
        <p:nvSpPr>
          <p:cNvPr id="6" name="文本框 5"/>
          <p:cNvSpPr txBox="1"/>
          <p:nvPr/>
        </p:nvSpPr>
        <p:spPr>
          <a:xfrm>
            <a:off x="717550" y="2057400"/>
            <a:ext cx="5041900" cy="2861310"/>
          </a:xfrm>
          <a:prstGeom prst="rect">
            <a:avLst/>
          </a:prstGeom>
          <a:noFill/>
        </p:spPr>
        <p:txBody>
          <a:bodyPr wrap="square" rtlCol="0">
            <a:spAutoFit/>
          </a:bodyPr>
          <a:p>
            <a:pPr marL="285750" indent="-285750">
              <a:buFont typeface="Arial" panose="020B0604020202020204" pitchFamily="34" charset="0"/>
              <a:buChar char="•"/>
            </a:pPr>
            <a:r>
              <a:rPr lang="zh-CN" altLang="en-US"/>
              <a:t>边的剪枝：</a:t>
            </a:r>
            <a:r>
              <a:rPr lang="zh-CN" altLang="en-US"/>
              <a:t>希望子图包含更多的“不确定”边(例如，权重∈ [0.3，0.7])，因为它通常提供更多的“信息”来提高模型的质量。因此，我们可以用权重/ ∈ [0.3，0.7]修剪这些边。</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提前终止优化：</a:t>
            </a:r>
            <a:r>
              <a:rPr lang="zh-CN" altLang="en-US"/>
              <a:t>如果我们只想计算“最好”的子图，我们就不需要迭代所有边来寻找所有子图。因为我们按降序访问边，所以“最好的”子图很可能在前m个子图中被发现。</a:t>
            </a:r>
            <a:endParaRPr lang="zh-CN" altLang="en-US"/>
          </a:p>
          <a:p>
            <a:pPr marL="285750" indent="-285750"/>
            <a:endParaRPr lang="zh-CN" altLang="en-US"/>
          </a:p>
        </p:txBody>
      </p:sp>
      <p:sp>
        <p:nvSpPr>
          <p:cNvPr id="7" name="TextBox 45"/>
          <p:cNvSpPr txBox="1"/>
          <p:nvPr/>
        </p:nvSpPr>
        <p:spPr>
          <a:xfrm>
            <a:off x="1055260" y="1199346"/>
            <a:ext cx="1981200" cy="421005"/>
          </a:xfrm>
          <a:prstGeom prst="rect">
            <a:avLst/>
          </a:prstGeom>
        </p:spPr>
        <p:txBody>
          <a:bodyPr vert="horz" wrap="none" lIns="0" tIns="0" rIns="0" bIns="0" anchor="b" anchorCtr="1">
            <a:normAutofit/>
          </a:bodyPr>
          <a:lstStyle/>
          <a:p>
            <a:r>
              <a:rPr lang="en-US" altLang="zh-CN" sz="2000" b="1" kern="900" dirty="0">
                <a:solidFill>
                  <a:srgbClr val="004EA2"/>
                </a:solidFill>
                <a:latin typeface="微软雅黑" panose="020B0503020204020204" charset="-122"/>
                <a:ea typeface="微软雅黑" panose="020B0503020204020204" charset="-122"/>
                <a:cs typeface="+mn-ea"/>
                <a:sym typeface="+mn-lt"/>
              </a:rPr>
              <a:t>QCG</a:t>
            </a:r>
            <a:r>
              <a:rPr lang="zh-CN" altLang="en-US" sz="2000" b="1" kern="900" dirty="0">
                <a:solidFill>
                  <a:srgbClr val="004EA2"/>
                </a:solidFill>
                <a:latin typeface="微软雅黑" panose="020B0503020204020204" charset="-122"/>
                <a:ea typeface="微软雅黑" panose="020B0503020204020204" charset="-122"/>
                <a:cs typeface="+mn-ea"/>
                <a:sym typeface="+mn-lt"/>
              </a:rPr>
              <a:t>选择算法的优化</a:t>
            </a:r>
            <a:endParaRPr lang="zh-CN" altLang="en-US" sz="2000" b="1" kern="900" dirty="0">
              <a:solidFill>
                <a:srgbClr val="004EA2"/>
              </a:solidFill>
              <a:latin typeface="微软雅黑" panose="020B0503020204020204" charset="-122"/>
              <a:ea typeface="微软雅黑" panose="020B0503020204020204" charset="-122"/>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9595" y="231314"/>
            <a:ext cx="367729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研究方法</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pic>
        <p:nvPicPr>
          <p:cNvPr id="2" name="图片 1"/>
          <p:cNvPicPr>
            <a:picLocks noChangeAspect="1"/>
          </p:cNvPicPr>
          <p:nvPr/>
        </p:nvPicPr>
        <p:blipFill>
          <a:blip r:embed="rId4"/>
          <a:stretch>
            <a:fillRect/>
          </a:stretch>
        </p:blipFill>
        <p:spPr>
          <a:xfrm>
            <a:off x="521335" y="1446530"/>
            <a:ext cx="10782300" cy="38290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实验</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pic>
        <p:nvPicPr>
          <p:cNvPr id="11" name="图片 10"/>
          <p:cNvPicPr>
            <a:picLocks noChangeAspect="1"/>
          </p:cNvPicPr>
          <p:nvPr/>
        </p:nvPicPr>
        <p:blipFill>
          <a:blip r:embed="rId4"/>
          <a:stretch>
            <a:fillRect/>
          </a:stretch>
        </p:blipFill>
        <p:spPr>
          <a:xfrm>
            <a:off x="657860" y="1699895"/>
            <a:ext cx="4245610" cy="1769110"/>
          </a:xfrm>
          <a:prstGeom prst="rect">
            <a:avLst/>
          </a:prstGeom>
        </p:spPr>
      </p:pic>
      <p:pic>
        <p:nvPicPr>
          <p:cNvPr id="12" name="图片 11"/>
          <p:cNvPicPr>
            <a:picLocks noChangeAspect="1"/>
          </p:cNvPicPr>
          <p:nvPr/>
        </p:nvPicPr>
        <p:blipFill>
          <a:blip r:embed="rId5"/>
          <a:stretch>
            <a:fillRect/>
          </a:stretch>
        </p:blipFill>
        <p:spPr>
          <a:xfrm>
            <a:off x="1287145" y="4211955"/>
            <a:ext cx="9405620" cy="2489835"/>
          </a:xfrm>
          <a:prstGeom prst="rect">
            <a:avLst/>
          </a:prstGeom>
        </p:spPr>
      </p:pic>
      <p:pic>
        <p:nvPicPr>
          <p:cNvPr id="17" name="图片 16"/>
          <p:cNvPicPr>
            <a:picLocks noChangeAspect="1"/>
          </p:cNvPicPr>
          <p:nvPr/>
        </p:nvPicPr>
        <p:blipFill>
          <a:blip r:embed="rId6"/>
          <a:stretch>
            <a:fillRect/>
          </a:stretch>
        </p:blipFill>
        <p:spPr>
          <a:xfrm>
            <a:off x="6263640" y="1341120"/>
            <a:ext cx="3806190" cy="2870835"/>
          </a:xfrm>
          <a:prstGeom prst="rect">
            <a:avLst/>
          </a:prstGeom>
        </p:spPr>
      </p:pic>
      <p:sp>
        <p:nvSpPr>
          <p:cNvPr id="21" name="TextBox 45"/>
          <p:cNvSpPr txBox="1"/>
          <p:nvPr/>
        </p:nvSpPr>
        <p:spPr>
          <a:xfrm>
            <a:off x="255160" y="984716"/>
            <a:ext cx="1981200" cy="421005"/>
          </a:xfrm>
          <a:prstGeom prst="rect">
            <a:avLst/>
          </a:prstGeom>
        </p:spPr>
        <p:txBody>
          <a:bodyPr vert="horz" wrap="none" lIns="0" tIns="0" rIns="0" bIns="0" anchor="b" anchorCtr="1">
            <a:normAutofit/>
          </a:bodyPr>
          <a:p>
            <a:r>
              <a:rPr lang="zh-CN" altLang="en-US" sz="2000" b="1" kern="900" dirty="0">
                <a:solidFill>
                  <a:srgbClr val="004EA2"/>
                </a:solidFill>
                <a:latin typeface="微软雅黑" panose="020B0503020204020204" charset="-122"/>
                <a:ea typeface="微软雅黑" panose="020B0503020204020204" charset="-122"/>
                <a:cs typeface="+mn-ea"/>
                <a:sym typeface="+mn-lt"/>
              </a:rPr>
              <a:t>实验数据</a:t>
            </a:r>
            <a:endParaRPr lang="zh-CN" altLang="en-US" sz="2000" b="1" kern="900" dirty="0">
              <a:solidFill>
                <a:srgbClr val="004EA2"/>
              </a:solidFill>
              <a:latin typeface="微软雅黑" panose="020B0503020204020204" charset="-122"/>
              <a:ea typeface="微软雅黑" panose="020B0503020204020204" charset="-122"/>
              <a:cs typeface="+mn-ea"/>
              <a:sym typeface="+mn-lt"/>
            </a:endParaRPr>
          </a:p>
        </p:txBody>
      </p:sp>
      <p:sp>
        <p:nvSpPr>
          <p:cNvPr id="60" name="TextBox 45"/>
          <p:cNvSpPr txBox="1"/>
          <p:nvPr/>
        </p:nvSpPr>
        <p:spPr>
          <a:xfrm>
            <a:off x="6028580" y="919946"/>
            <a:ext cx="1981200" cy="421005"/>
          </a:xfrm>
          <a:prstGeom prst="rect">
            <a:avLst/>
          </a:prstGeom>
        </p:spPr>
        <p:txBody>
          <a:bodyPr vert="horz" wrap="none" lIns="0" tIns="0" rIns="0" bIns="0" anchor="b" anchorCtr="1">
            <a:normAutofit/>
          </a:bodyPr>
          <a:p>
            <a:r>
              <a:rPr lang="zh-CN" altLang="en-US" sz="2000" b="1" kern="900" dirty="0">
                <a:solidFill>
                  <a:srgbClr val="004EA2"/>
                </a:solidFill>
                <a:latin typeface="微软雅黑" panose="020B0503020204020204" charset="-122"/>
                <a:ea typeface="微软雅黑" panose="020B0503020204020204" charset="-122"/>
                <a:cs typeface="+mn-ea"/>
                <a:sym typeface="+mn-lt"/>
              </a:rPr>
              <a:t>可视化任务</a:t>
            </a:r>
            <a:endParaRPr lang="zh-CN" altLang="en-US" sz="2000" b="1" kern="900" dirty="0">
              <a:solidFill>
                <a:srgbClr val="004EA2"/>
              </a:solidFill>
              <a:latin typeface="微软雅黑" panose="020B0503020204020204" charset="-122"/>
              <a:ea typeface="微软雅黑" panose="020B0503020204020204" charset="-122"/>
              <a:cs typeface="+mn-ea"/>
              <a:sym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208986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实验</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pic>
        <p:nvPicPr>
          <p:cNvPr id="2" name="图片 1"/>
          <p:cNvPicPr>
            <a:picLocks noChangeAspect="1"/>
          </p:cNvPicPr>
          <p:nvPr/>
        </p:nvPicPr>
        <p:blipFill>
          <a:blip r:embed="rId4"/>
          <a:stretch>
            <a:fillRect/>
          </a:stretch>
        </p:blipFill>
        <p:spPr>
          <a:xfrm>
            <a:off x="742950" y="1447165"/>
            <a:ext cx="10706100" cy="2638425"/>
          </a:xfrm>
          <a:prstGeom prst="rect">
            <a:avLst/>
          </a:prstGeom>
        </p:spPr>
      </p:pic>
      <p:pic>
        <p:nvPicPr>
          <p:cNvPr id="3" name="图片 2"/>
          <p:cNvPicPr>
            <a:picLocks noChangeAspect="1"/>
          </p:cNvPicPr>
          <p:nvPr/>
        </p:nvPicPr>
        <p:blipFill>
          <a:blip r:embed="rId5"/>
          <a:stretch>
            <a:fillRect/>
          </a:stretch>
        </p:blipFill>
        <p:spPr>
          <a:xfrm>
            <a:off x="839470" y="4027170"/>
            <a:ext cx="5474970" cy="2172335"/>
          </a:xfrm>
          <a:prstGeom prst="rect">
            <a:avLst/>
          </a:prstGeom>
        </p:spPr>
      </p:pic>
      <p:sp>
        <p:nvSpPr>
          <p:cNvPr id="21" name="TextBox 45"/>
          <p:cNvSpPr txBox="1"/>
          <p:nvPr/>
        </p:nvSpPr>
        <p:spPr>
          <a:xfrm>
            <a:off x="708550" y="961856"/>
            <a:ext cx="1981200" cy="421005"/>
          </a:xfrm>
          <a:prstGeom prst="rect">
            <a:avLst/>
          </a:prstGeom>
        </p:spPr>
        <p:txBody>
          <a:bodyPr vert="horz" wrap="none" lIns="0" tIns="0" rIns="0" bIns="0" anchor="b" anchorCtr="1">
            <a:normAutofit/>
          </a:bodyPr>
          <a:p>
            <a:r>
              <a:rPr lang="zh-CN" altLang="en-US" sz="2000" b="1" kern="900" dirty="0">
                <a:solidFill>
                  <a:srgbClr val="004EA2"/>
                </a:solidFill>
                <a:latin typeface="微软雅黑" panose="020B0503020204020204" charset="-122"/>
                <a:ea typeface="微软雅黑" panose="020B0503020204020204" charset="-122"/>
                <a:cs typeface="+mn-ea"/>
                <a:sym typeface="+mn-lt"/>
              </a:rPr>
              <a:t>实验结果</a:t>
            </a:r>
            <a:endParaRPr lang="zh-CN" altLang="en-US" sz="2000" b="1" kern="900" dirty="0">
              <a:solidFill>
                <a:srgbClr val="004EA2"/>
              </a:solidFill>
              <a:latin typeface="微软雅黑" panose="020B0503020204020204" charset="-122"/>
              <a:ea typeface="微软雅黑" panose="020B0503020204020204" charset="-122"/>
              <a:cs typeface="+mn-ea"/>
              <a:sym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1850167"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实验</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pic>
        <p:nvPicPr>
          <p:cNvPr id="2" name="图片 1"/>
          <p:cNvPicPr>
            <a:picLocks noChangeAspect="1"/>
          </p:cNvPicPr>
          <p:nvPr/>
        </p:nvPicPr>
        <p:blipFill>
          <a:blip r:embed="rId4"/>
          <a:stretch>
            <a:fillRect/>
          </a:stretch>
        </p:blipFill>
        <p:spPr>
          <a:xfrm>
            <a:off x="1053465" y="1927225"/>
            <a:ext cx="10572750" cy="2352675"/>
          </a:xfrm>
          <a:prstGeom prst="rect">
            <a:avLst/>
          </a:prstGeom>
        </p:spPr>
      </p:pic>
      <p:sp>
        <p:nvSpPr>
          <p:cNvPr id="5" name="TextBox 45"/>
          <p:cNvSpPr txBox="1"/>
          <p:nvPr/>
        </p:nvSpPr>
        <p:spPr>
          <a:xfrm>
            <a:off x="1409590" y="1448266"/>
            <a:ext cx="1981200" cy="421005"/>
          </a:xfrm>
          <a:prstGeom prst="rect">
            <a:avLst/>
          </a:prstGeom>
        </p:spPr>
        <p:txBody>
          <a:bodyPr vert="horz" wrap="none" lIns="0" tIns="0" rIns="0" bIns="0" anchor="b" anchorCtr="1">
            <a:normAutofit/>
          </a:bodyPr>
          <a:lstStyle/>
          <a:p>
            <a:r>
              <a:rPr lang="zh-CN" altLang="en-US" sz="2000" b="1" kern="900" dirty="0">
                <a:solidFill>
                  <a:srgbClr val="004EA2"/>
                </a:solidFill>
                <a:latin typeface="微软雅黑" panose="020B0503020204020204" charset="-122"/>
                <a:ea typeface="微软雅黑" panose="020B0503020204020204" charset="-122"/>
                <a:cs typeface="+mn-ea"/>
                <a:sym typeface="+mn-lt"/>
              </a:rPr>
              <a:t>单个问题</a:t>
            </a:r>
            <a:r>
              <a:rPr lang="en-US" altLang="zh-CN" sz="2000" b="1" kern="900" dirty="0">
                <a:solidFill>
                  <a:srgbClr val="004EA2"/>
                </a:solidFill>
                <a:latin typeface="微软雅黑" panose="020B0503020204020204" charset="-122"/>
                <a:ea typeface="微软雅黑" panose="020B0503020204020204" charset="-122"/>
                <a:cs typeface="+mn-ea"/>
                <a:sym typeface="+mn-lt"/>
              </a:rPr>
              <a:t>VS</a:t>
            </a:r>
            <a:r>
              <a:rPr lang="zh-CN" altLang="en-US" sz="2000" b="1" kern="900" dirty="0">
                <a:solidFill>
                  <a:srgbClr val="004EA2"/>
                </a:solidFill>
                <a:latin typeface="微软雅黑" panose="020B0503020204020204" charset="-122"/>
                <a:ea typeface="微软雅黑" panose="020B0503020204020204" charset="-122"/>
                <a:cs typeface="+mn-ea"/>
                <a:sym typeface="+mn-lt"/>
              </a:rPr>
              <a:t>综合</a:t>
            </a:r>
            <a:r>
              <a:rPr lang="zh-CN" altLang="en-US" sz="2000" b="1" kern="900" dirty="0">
                <a:solidFill>
                  <a:srgbClr val="004EA2"/>
                </a:solidFill>
                <a:latin typeface="微软雅黑" panose="020B0503020204020204" charset="-122"/>
                <a:ea typeface="微软雅黑" panose="020B0503020204020204" charset="-122"/>
                <a:cs typeface="+mn-ea"/>
                <a:sym typeface="+mn-lt"/>
              </a:rPr>
              <a:t>问题</a:t>
            </a:r>
            <a:endParaRPr lang="zh-CN" altLang="en-US" sz="2000" b="1" kern="900" dirty="0">
              <a:solidFill>
                <a:srgbClr val="004EA2"/>
              </a:solidFill>
              <a:latin typeface="微软雅黑" panose="020B0503020204020204" charset="-122"/>
              <a:ea typeface="微软雅黑" panose="020B0503020204020204" charset="-122"/>
              <a:cs typeface="+mn-ea"/>
              <a:sym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198333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实验</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pic>
        <p:nvPicPr>
          <p:cNvPr id="3" name="图片 2"/>
          <p:cNvPicPr>
            <a:picLocks noChangeAspect="1"/>
          </p:cNvPicPr>
          <p:nvPr/>
        </p:nvPicPr>
        <p:blipFill>
          <a:blip r:embed="rId4"/>
          <a:stretch>
            <a:fillRect/>
          </a:stretch>
        </p:blipFill>
        <p:spPr>
          <a:xfrm>
            <a:off x="6217285" y="2148840"/>
            <a:ext cx="5563235" cy="1764030"/>
          </a:xfrm>
          <a:prstGeom prst="rect">
            <a:avLst/>
          </a:prstGeom>
        </p:spPr>
      </p:pic>
      <p:sp>
        <p:nvSpPr>
          <p:cNvPr id="4" name="文本框 3"/>
          <p:cNvSpPr txBox="1"/>
          <p:nvPr/>
        </p:nvSpPr>
        <p:spPr>
          <a:xfrm>
            <a:off x="911860" y="1721485"/>
            <a:ext cx="5347970" cy="2861310"/>
          </a:xfrm>
          <a:prstGeom prst="rect">
            <a:avLst/>
          </a:prstGeom>
          <a:noFill/>
        </p:spPr>
        <p:txBody>
          <a:bodyPr wrap="square" rtlCol="0" anchor="t">
            <a:spAutoFit/>
          </a:bodyPr>
          <a:p>
            <a:r>
              <a:rPr lang="zh-CN" altLang="en-US"/>
              <a:t>使用</a:t>
            </a:r>
            <a:r>
              <a:rPr lang="zh-CN" altLang="en-US"/>
              <a:t>不正确和不完整的用户回答来评估VISCLEAN的性能。为此，我们在专家对CQG的回答中随机注入了5%和10%的错误标签。为了评估不完整的用户输入，我们从他们的答案中随机抽取了95%和90%的标签。最后，我们重复这一组实验三次来计算平均结果。例如，在任务Q1中，当我们注入5%的错误标签时，VISCLEAN只要求17个CQG获得与没有错误标签的非常相似的高质量结果，只多了两个CQG问题。此外，当完整性=95%时，VISCLEAN仅比完整性=100%多花费一个CQG。</a:t>
            </a:r>
            <a:endParaRPr lang="zh-CN" altLang="en-US"/>
          </a:p>
        </p:txBody>
      </p:sp>
      <p:sp>
        <p:nvSpPr>
          <p:cNvPr id="5" name="TextBox 45"/>
          <p:cNvSpPr txBox="1"/>
          <p:nvPr/>
        </p:nvSpPr>
        <p:spPr>
          <a:xfrm>
            <a:off x="911750" y="1031706"/>
            <a:ext cx="1981200" cy="421005"/>
          </a:xfrm>
          <a:prstGeom prst="rect">
            <a:avLst/>
          </a:prstGeom>
        </p:spPr>
        <p:txBody>
          <a:bodyPr vert="horz" wrap="none" lIns="0" tIns="0" rIns="0" bIns="0" anchor="b" anchorCtr="1">
            <a:normAutofit/>
          </a:bodyPr>
          <a:p>
            <a:r>
              <a:rPr lang="zh-CN" altLang="en-US" sz="2000" b="1" kern="900" dirty="0">
                <a:solidFill>
                  <a:srgbClr val="004EA2"/>
                </a:solidFill>
                <a:latin typeface="微软雅黑" panose="020B0503020204020204" charset="-122"/>
                <a:ea typeface="微软雅黑" panose="020B0503020204020204" charset="-122"/>
                <a:cs typeface="+mn-ea"/>
                <a:sym typeface="+mn-lt"/>
              </a:rPr>
              <a:t>用户输入的影响</a:t>
            </a:r>
            <a:endParaRPr lang="zh-CN" altLang="en-US" sz="2000" b="1" kern="900" dirty="0">
              <a:solidFill>
                <a:srgbClr val="004EA2"/>
              </a:solidFill>
              <a:latin typeface="微软雅黑" panose="020B0503020204020204" charset="-122"/>
              <a:ea typeface="微软雅黑" panose="020B0503020204020204" charset="-122"/>
              <a:cs typeface="+mn-ea"/>
              <a:sym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a:stCxn id="26" idx="1"/>
            <a:endCxn id="26" idx="2"/>
          </p:cNvCxnSpPr>
          <p:nvPr/>
        </p:nvCxnSpPr>
        <p:spPr>
          <a:xfrm flipH="1">
            <a:off x="5036985" y="1500526"/>
            <a:ext cx="1117989" cy="3985867"/>
          </a:xfrm>
          <a:prstGeom prst="line">
            <a:avLst/>
          </a:prstGeom>
          <a:ln w="107950"/>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00526"/>
            <a:ext cx="6154974" cy="3985867"/>
          </a:xfrm>
          <a:custGeom>
            <a:avLst/>
            <a:gdLst>
              <a:gd name="connsiteX0" fmla="*/ 321 w 3943295"/>
              <a:gd name="connsiteY0" fmla="*/ 0 h 2311888"/>
              <a:gd name="connsiteX1" fmla="*/ 3943295 w 3943295"/>
              <a:gd name="connsiteY1" fmla="*/ 0 h 2311888"/>
              <a:gd name="connsiteX2" fmla="*/ 3227035 w 3943295"/>
              <a:gd name="connsiteY2" fmla="*/ 2311888 h 2311888"/>
              <a:gd name="connsiteX3" fmla="*/ 321 w 3943295"/>
              <a:gd name="connsiteY3" fmla="*/ 2304796 h 2311888"/>
              <a:gd name="connsiteX4" fmla="*/ 321 w 3943295"/>
              <a:gd name="connsiteY4" fmla="*/ 0 h 2311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3295" h="2311888">
                <a:moveTo>
                  <a:pt x="321" y="0"/>
                </a:moveTo>
                <a:lnTo>
                  <a:pt x="3943295" y="0"/>
                </a:lnTo>
                <a:lnTo>
                  <a:pt x="3227035" y="2311888"/>
                </a:lnTo>
                <a:lnTo>
                  <a:pt x="321" y="2304796"/>
                </a:lnTo>
                <a:cubicBezTo>
                  <a:pt x="-2044" y="1538895"/>
                  <a:pt x="9777" y="765902"/>
                  <a:pt x="321" y="0"/>
                </a:cubicBezTo>
                <a:close/>
              </a:path>
            </a:pathLst>
          </a:custGeom>
        </p:spPr>
      </p:pic>
      <p:sp>
        <p:nvSpPr>
          <p:cNvPr id="6" name="任意多边形: 形状 5"/>
          <p:cNvSpPr/>
          <p:nvPr/>
        </p:nvSpPr>
        <p:spPr>
          <a:xfrm>
            <a:off x="4124739" y="2199846"/>
            <a:ext cx="8067261" cy="2587626"/>
          </a:xfrm>
          <a:custGeom>
            <a:avLst/>
            <a:gdLst>
              <a:gd name="connsiteX0" fmla="*/ 385762 w 4895850"/>
              <a:gd name="connsiteY0" fmla="*/ 0 h 1190625"/>
              <a:gd name="connsiteX1" fmla="*/ 0 w 4895850"/>
              <a:gd name="connsiteY1" fmla="*/ 1190625 h 1190625"/>
              <a:gd name="connsiteX2" fmla="*/ 4876800 w 4895850"/>
              <a:gd name="connsiteY2" fmla="*/ 1181100 h 1190625"/>
              <a:gd name="connsiteX3" fmla="*/ 4895850 w 4895850"/>
              <a:gd name="connsiteY3" fmla="*/ 14287 h 1190625"/>
              <a:gd name="connsiteX4" fmla="*/ 385762 w 4895850"/>
              <a:gd name="connsiteY4" fmla="*/ 0 h 1190625"/>
              <a:gd name="connsiteX0-1" fmla="*/ 385762 w 4891087"/>
              <a:gd name="connsiteY0-2" fmla="*/ 0 h 1190625"/>
              <a:gd name="connsiteX1-3" fmla="*/ 0 w 4891087"/>
              <a:gd name="connsiteY1-4" fmla="*/ 1190625 h 1190625"/>
              <a:gd name="connsiteX2-5" fmla="*/ 4876800 w 4891087"/>
              <a:gd name="connsiteY2-6" fmla="*/ 1181100 h 1190625"/>
              <a:gd name="connsiteX3-7" fmla="*/ 4891087 w 4891087"/>
              <a:gd name="connsiteY3-8" fmla="*/ 23812 h 1190625"/>
              <a:gd name="connsiteX4-9" fmla="*/ 385762 w 4891087"/>
              <a:gd name="connsiteY4-10" fmla="*/ 0 h 1190625"/>
              <a:gd name="connsiteX0-11" fmla="*/ 385762 w 4891087"/>
              <a:gd name="connsiteY0-12" fmla="*/ 0 h 1190625"/>
              <a:gd name="connsiteX1-13" fmla="*/ 0 w 4891087"/>
              <a:gd name="connsiteY1-14" fmla="*/ 1190625 h 1190625"/>
              <a:gd name="connsiteX2-15" fmla="*/ 4876800 w 4891087"/>
              <a:gd name="connsiteY2-16" fmla="*/ 1181100 h 1190625"/>
              <a:gd name="connsiteX3-17" fmla="*/ 4891087 w 4891087"/>
              <a:gd name="connsiteY3-18" fmla="*/ 0 h 1190625"/>
              <a:gd name="connsiteX4-19" fmla="*/ 385762 w 4891087"/>
              <a:gd name="connsiteY4-20" fmla="*/ 0 h 1190625"/>
              <a:gd name="connsiteX0-21" fmla="*/ 385762 w 4891087"/>
              <a:gd name="connsiteY0-22" fmla="*/ 0 h 1190625"/>
              <a:gd name="connsiteX1-23" fmla="*/ 0 w 4891087"/>
              <a:gd name="connsiteY1-24" fmla="*/ 1190625 h 1190625"/>
              <a:gd name="connsiteX2-25" fmla="*/ 4889717 w 4891087"/>
              <a:gd name="connsiteY2-26" fmla="*/ 1179440 h 1190625"/>
              <a:gd name="connsiteX3-27" fmla="*/ 4891087 w 4891087"/>
              <a:gd name="connsiteY3-28" fmla="*/ 0 h 1190625"/>
              <a:gd name="connsiteX4-29" fmla="*/ 385762 w 4891087"/>
              <a:gd name="connsiteY4-30" fmla="*/ 0 h 1190625"/>
              <a:gd name="connsiteX0-31" fmla="*/ 385762 w 4891087"/>
              <a:gd name="connsiteY0-32" fmla="*/ 0 h 1190625"/>
              <a:gd name="connsiteX1-33" fmla="*/ 0 w 4891087"/>
              <a:gd name="connsiteY1-34" fmla="*/ 1190625 h 1190625"/>
              <a:gd name="connsiteX2-35" fmla="*/ 4886026 w 4891087"/>
              <a:gd name="connsiteY2-36" fmla="*/ 1189400 h 1190625"/>
              <a:gd name="connsiteX3-37" fmla="*/ 4891087 w 4891087"/>
              <a:gd name="connsiteY3-38" fmla="*/ 0 h 1190625"/>
              <a:gd name="connsiteX4-39" fmla="*/ 385762 w 4891087"/>
              <a:gd name="connsiteY4-40" fmla="*/ 0 h 1190625"/>
              <a:gd name="connsiteX0-41" fmla="*/ 385762 w 4891087"/>
              <a:gd name="connsiteY0-42" fmla="*/ 0 h 1190625"/>
              <a:gd name="connsiteX1-43" fmla="*/ 0 w 4891087"/>
              <a:gd name="connsiteY1-44" fmla="*/ 1190625 h 1190625"/>
              <a:gd name="connsiteX2-45" fmla="*/ 4889717 w 4891087"/>
              <a:gd name="connsiteY2-46" fmla="*/ 1189400 h 1190625"/>
              <a:gd name="connsiteX3-47" fmla="*/ 4891087 w 4891087"/>
              <a:gd name="connsiteY3-48" fmla="*/ 0 h 1190625"/>
              <a:gd name="connsiteX4-49" fmla="*/ 385762 w 4891087"/>
              <a:gd name="connsiteY4-50" fmla="*/ 0 h 11906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1087" h="1190625">
                <a:moveTo>
                  <a:pt x="385762" y="0"/>
                </a:moveTo>
                <a:lnTo>
                  <a:pt x="0" y="1190625"/>
                </a:lnTo>
                <a:lnTo>
                  <a:pt x="4889717" y="1189400"/>
                </a:lnTo>
                <a:cubicBezTo>
                  <a:pt x="4890174" y="796253"/>
                  <a:pt x="4890630" y="393147"/>
                  <a:pt x="4891087" y="0"/>
                </a:cubicBezTo>
                <a:lnTo>
                  <a:pt x="385762" y="0"/>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9945303" y="29857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945303" y="94236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2946521" y="5523823"/>
            <a:ext cx="829994" cy="91440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832350" y="5024904"/>
            <a:ext cx="1263650" cy="141121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854987" y="755771"/>
            <a:ext cx="432914" cy="47693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687013" y="5186471"/>
            <a:ext cx="432914" cy="476939"/>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87" y="257691"/>
            <a:ext cx="3596928" cy="955280"/>
          </a:xfrm>
          <a:prstGeom prst="rect">
            <a:avLst/>
          </a:prstGeom>
        </p:spPr>
      </p:pic>
      <p:cxnSp>
        <p:nvCxnSpPr>
          <p:cNvPr id="8" name="直接连接符 7"/>
          <p:cNvCxnSpPr>
            <a:endCxn id="26" idx="1"/>
          </p:cNvCxnSpPr>
          <p:nvPr/>
        </p:nvCxnSpPr>
        <p:spPr>
          <a:xfrm>
            <a:off x="0" y="1500526"/>
            <a:ext cx="6154974"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6" idx="3"/>
            <a:endCxn id="26" idx="2"/>
          </p:cNvCxnSpPr>
          <p:nvPr/>
        </p:nvCxnSpPr>
        <p:spPr>
          <a:xfrm>
            <a:off x="501" y="5474166"/>
            <a:ext cx="5036484" cy="12227"/>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487545" y="2700655"/>
            <a:ext cx="7569835" cy="707886"/>
          </a:xfrm>
          <a:prstGeom prst="rect">
            <a:avLst/>
          </a:prstGeom>
          <a:noFill/>
        </p:spPr>
        <p:txBody>
          <a:bodyPr wrap="square" rtlCol="0">
            <a:spAutoFit/>
          </a:bodyPr>
          <a:lstStyle/>
          <a:p>
            <a:pPr algn="dist"/>
            <a:r>
              <a:rPr lang="zh-CN" altLang="en-US" sz="4000" b="1" dirty="0">
                <a:solidFill>
                  <a:schemeClr val="bg1"/>
                </a:solidFill>
                <a:latin typeface="微软雅黑" panose="020B0503020204020204" charset="-122"/>
                <a:ea typeface="微软雅黑" panose="020B0503020204020204" charset="-122"/>
              </a:rPr>
              <a:t> 感谢各位的聆听与指导</a:t>
            </a:r>
            <a:endParaRPr lang="zh-CN" sz="4000" b="1" dirty="0">
              <a:solidFill>
                <a:schemeClr val="bg1"/>
              </a:solidFill>
              <a:latin typeface="微软雅黑" panose="020B0503020204020204" charset="-122"/>
              <a:ea typeface="微软雅黑" panose="020B0503020204020204" charset="-122"/>
            </a:endParaRPr>
          </a:p>
        </p:txBody>
      </p:sp>
      <p:sp>
        <p:nvSpPr>
          <p:cNvPr id="35" name="矩形 34"/>
          <p:cNvSpPr/>
          <p:nvPr/>
        </p:nvSpPr>
        <p:spPr>
          <a:xfrm>
            <a:off x="5143665" y="3592475"/>
            <a:ext cx="5885904" cy="369332"/>
          </a:xfrm>
          <a:prstGeom prst="rect">
            <a:avLst/>
          </a:prstGeom>
        </p:spPr>
        <p:txBody>
          <a:bodyPr wrap="square">
            <a:spAutoFit/>
          </a:bodyPr>
          <a:lstStyle/>
          <a:p>
            <a:pPr algn="dist"/>
            <a:r>
              <a:rPr lang="en-US" altLang="zh-CN" dirty="0">
                <a:solidFill>
                  <a:schemeClr val="bg1"/>
                </a:solidFill>
              </a:rPr>
              <a:t>THANK YOU FOR LISTENING AND GUIDING</a:t>
            </a:r>
            <a:endParaRPr lang="zh-CN" alt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06" y="1352311"/>
            <a:ext cx="6095094" cy="4071472"/>
          </a:xfrm>
          <a:custGeom>
            <a:avLst/>
            <a:gdLst>
              <a:gd name="connsiteX0" fmla="*/ 0 w 6787098"/>
              <a:gd name="connsiteY0" fmla="*/ 0 h 6025198"/>
              <a:gd name="connsiteX1" fmla="*/ 6787098 w 6787098"/>
              <a:gd name="connsiteY1" fmla="*/ 0 h 6025198"/>
              <a:gd name="connsiteX2" fmla="*/ 6787098 w 6787098"/>
              <a:gd name="connsiteY2" fmla="*/ 6025198 h 6025198"/>
              <a:gd name="connsiteX3" fmla="*/ 0 w 6787098"/>
              <a:gd name="connsiteY3" fmla="*/ 6025198 h 6025198"/>
            </a:gdLst>
            <a:ahLst/>
            <a:cxnLst>
              <a:cxn ang="0">
                <a:pos x="connsiteX0" y="connsiteY0"/>
              </a:cxn>
              <a:cxn ang="0">
                <a:pos x="connsiteX1" y="connsiteY1"/>
              </a:cxn>
              <a:cxn ang="0">
                <a:pos x="connsiteX2" y="connsiteY2"/>
              </a:cxn>
              <a:cxn ang="0">
                <a:pos x="connsiteX3" y="connsiteY3"/>
              </a:cxn>
            </a:cxnLst>
            <a:rect l="l" t="t" r="r" b="b"/>
            <a:pathLst>
              <a:path w="6787098" h="6025198">
                <a:moveTo>
                  <a:pt x="0" y="0"/>
                </a:moveTo>
                <a:lnTo>
                  <a:pt x="6787098" y="0"/>
                </a:lnTo>
                <a:lnTo>
                  <a:pt x="6787098" y="6025198"/>
                </a:lnTo>
                <a:lnTo>
                  <a:pt x="0" y="6025198"/>
                </a:lnTo>
                <a:close/>
              </a:path>
            </a:pathLst>
          </a:custGeom>
        </p:spPr>
      </p:pic>
      <p:sp>
        <p:nvSpPr>
          <p:cNvPr id="2" name="矩形 1"/>
          <p:cNvSpPr/>
          <p:nvPr/>
        </p:nvSpPr>
        <p:spPr>
          <a:xfrm>
            <a:off x="0" y="2252618"/>
            <a:ext cx="6095094" cy="2352765"/>
          </a:xfrm>
          <a:prstGeom prst="rect">
            <a:avLst/>
          </a:prstGeom>
          <a:solidFill>
            <a:srgbClr val="035C9C">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_14"/>
          <p:cNvSpPr txBox="1">
            <a:spLocks noChangeArrowheads="1"/>
          </p:cNvSpPr>
          <p:nvPr/>
        </p:nvSpPr>
        <p:spPr bwMode="auto">
          <a:xfrm>
            <a:off x="6629853" y="2033460"/>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2800" spc="300" dirty="0">
                <a:solidFill>
                  <a:srgbClr val="004EA2"/>
                </a:solidFill>
                <a:latin typeface="Impact" panose="020B0806030902050204" pitchFamily="34" charset="0"/>
                <a:ea typeface="微软雅黑" panose="020B0503020204020204" charset="-122"/>
              </a:rPr>
              <a:t>01</a:t>
            </a:r>
            <a:endParaRPr lang="en-US" altLang="zh-CN" sz="2800" spc="300" dirty="0">
              <a:solidFill>
                <a:srgbClr val="004EA2"/>
              </a:solidFill>
              <a:latin typeface="Impact" panose="020B0806030902050204" pitchFamily="34" charset="0"/>
              <a:ea typeface="微软雅黑" panose="020B0503020204020204" charset="-122"/>
            </a:endParaRPr>
          </a:p>
        </p:txBody>
      </p:sp>
      <p:sp>
        <p:nvSpPr>
          <p:cNvPr id="27" name="矩形 26"/>
          <p:cNvSpPr/>
          <p:nvPr/>
        </p:nvSpPr>
        <p:spPr bwMode="auto">
          <a:xfrm>
            <a:off x="7557538" y="2135477"/>
            <a:ext cx="3526227"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400" b="1" spc="-300" dirty="0">
                <a:solidFill>
                  <a:srgbClr val="004EA2"/>
                </a:solidFill>
                <a:latin typeface="微软雅黑" panose="020B0503020204020204" charset="-122"/>
                <a:ea typeface="微软雅黑" panose="020B0503020204020204" charset="-122"/>
                <a:sym typeface="+mn-ea"/>
              </a:rPr>
              <a:t>研究</a:t>
            </a:r>
            <a:r>
              <a:rPr lang="zh-CN" altLang="en-US" sz="2400" b="1" spc="-300" dirty="0">
                <a:solidFill>
                  <a:srgbClr val="004EA2"/>
                </a:solidFill>
                <a:latin typeface="微软雅黑" panose="020B0503020204020204" charset="-122"/>
                <a:ea typeface="微软雅黑" panose="020B0503020204020204" charset="-122"/>
                <a:sym typeface="+mn-ea"/>
              </a:rPr>
              <a:t> 背 景</a:t>
            </a:r>
            <a:endParaRPr lang="zh-CN" altLang="en-US" sz="2400" b="1" spc="-300" dirty="0">
              <a:solidFill>
                <a:srgbClr val="004EA2"/>
              </a:solidFill>
              <a:latin typeface="微软雅黑" panose="020B0503020204020204" charset="-122"/>
              <a:ea typeface="微软雅黑" panose="020B0503020204020204" charset="-122"/>
              <a:sym typeface="+mn-ea"/>
            </a:endParaRPr>
          </a:p>
        </p:txBody>
      </p:sp>
      <p:sp>
        <p:nvSpPr>
          <p:cNvPr id="16" name="矩形 15"/>
          <p:cNvSpPr/>
          <p:nvPr/>
        </p:nvSpPr>
        <p:spPr>
          <a:xfrm rot="16200000" flipH="1">
            <a:off x="8582860" y="1003847"/>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5C9C"/>
              </a:solidFill>
              <a:latin typeface="华文中宋" panose="02010600040101010101" pitchFamily="2" charset="-122"/>
              <a:ea typeface="华文中宋" panose="02010600040101010101" pitchFamily="2" charset="-122"/>
            </a:endParaRPr>
          </a:p>
        </p:txBody>
      </p:sp>
      <p:sp>
        <p:nvSpPr>
          <p:cNvPr id="24" name="_14"/>
          <p:cNvSpPr txBox="1">
            <a:spLocks noChangeArrowheads="1"/>
          </p:cNvSpPr>
          <p:nvPr/>
        </p:nvSpPr>
        <p:spPr bwMode="auto">
          <a:xfrm>
            <a:off x="6629853" y="2952436"/>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2800" spc="300" dirty="0">
                <a:solidFill>
                  <a:srgbClr val="004EA2"/>
                </a:solidFill>
                <a:latin typeface="Impact" panose="020B0806030902050204" pitchFamily="34" charset="0"/>
                <a:ea typeface="微软雅黑" panose="020B0503020204020204" charset="-122"/>
              </a:rPr>
              <a:t>02</a:t>
            </a:r>
            <a:endParaRPr lang="en-US" altLang="zh-CN" sz="2800" spc="300" dirty="0">
              <a:solidFill>
                <a:srgbClr val="004EA2"/>
              </a:solidFill>
              <a:latin typeface="Impact" panose="020B0806030902050204" pitchFamily="34" charset="0"/>
              <a:ea typeface="微软雅黑" panose="020B0503020204020204" charset="-122"/>
            </a:endParaRPr>
          </a:p>
        </p:txBody>
      </p:sp>
      <p:sp>
        <p:nvSpPr>
          <p:cNvPr id="25" name="矩形 24"/>
          <p:cNvSpPr/>
          <p:nvPr/>
        </p:nvSpPr>
        <p:spPr bwMode="auto">
          <a:xfrm>
            <a:off x="7557538" y="3043023"/>
            <a:ext cx="3170754"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400" b="1" dirty="0">
                <a:solidFill>
                  <a:srgbClr val="004EA2"/>
                </a:solidFill>
                <a:latin typeface="微软雅黑" panose="020B0503020204020204" charset="-122"/>
                <a:ea typeface="微软雅黑" panose="020B0503020204020204" charset="-122"/>
                <a:sym typeface="+mn-ea"/>
              </a:rPr>
              <a:t>研究方法</a:t>
            </a:r>
            <a:endParaRPr lang="zh-CN" altLang="en-US" sz="2400" b="1" dirty="0">
              <a:solidFill>
                <a:srgbClr val="004EA2"/>
              </a:solidFill>
              <a:latin typeface="微软雅黑" panose="020B0503020204020204" charset="-122"/>
              <a:ea typeface="微软雅黑" panose="020B0503020204020204" charset="-122"/>
              <a:sym typeface="+mn-ea"/>
            </a:endParaRPr>
          </a:p>
        </p:txBody>
      </p:sp>
      <p:sp>
        <p:nvSpPr>
          <p:cNvPr id="17" name="矩形 16"/>
          <p:cNvSpPr/>
          <p:nvPr/>
        </p:nvSpPr>
        <p:spPr>
          <a:xfrm rot="16200000" flipH="1">
            <a:off x="8582858" y="1910575"/>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35C9C"/>
              </a:solidFill>
              <a:latin typeface="华文中宋" panose="02010600040101010101" pitchFamily="2" charset="-122"/>
              <a:ea typeface="华文中宋" panose="02010600040101010101" pitchFamily="2" charset="-122"/>
            </a:endParaRPr>
          </a:p>
        </p:txBody>
      </p:sp>
      <p:sp>
        <p:nvSpPr>
          <p:cNvPr id="22" name="_14"/>
          <p:cNvSpPr txBox="1">
            <a:spLocks noChangeArrowheads="1"/>
          </p:cNvSpPr>
          <p:nvPr/>
        </p:nvSpPr>
        <p:spPr bwMode="auto">
          <a:xfrm>
            <a:off x="6629853" y="3871412"/>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2800" spc="300" dirty="0">
                <a:solidFill>
                  <a:srgbClr val="004EA2"/>
                </a:solidFill>
                <a:latin typeface="Impact" panose="020B0806030902050204" pitchFamily="34" charset="0"/>
                <a:ea typeface="微软雅黑" panose="020B0503020204020204" charset="-122"/>
              </a:rPr>
              <a:t>03</a:t>
            </a:r>
            <a:endParaRPr lang="en-US" altLang="zh-CN" sz="2800" spc="300" dirty="0">
              <a:solidFill>
                <a:srgbClr val="004EA2"/>
              </a:solidFill>
              <a:latin typeface="Impact" panose="020B0806030902050204" pitchFamily="34" charset="0"/>
              <a:ea typeface="微软雅黑" panose="020B0503020204020204" charset="-122"/>
            </a:endParaRPr>
          </a:p>
        </p:txBody>
      </p:sp>
      <p:sp>
        <p:nvSpPr>
          <p:cNvPr id="23" name="矩形 22"/>
          <p:cNvSpPr/>
          <p:nvPr/>
        </p:nvSpPr>
        <p:spPr bwMode="auto">
          <a:xfrm>
            <a:off x="7557538" y="3962634"/>
            <a:ext cx="3170754"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solidFill>
                  <a:srgbClr val="004EA2"/>
                </a:solidFill>
                <a:latin typeface="微软雅黑" panose="020B0503020204020204" charset="-122"/>
                <a:ea typeface="微软雅黑" panose="020B0503020204020204" charset="-122"/>
                <a:sym typeface="+mn-ea"/>
              </a:rPr>
              <a:t>实验</a:t>
            </a:r>
            <a:endParaRPr lang="zh-CN" altLang="en-US" sz="2400" b="1" dirty="0">
              <a:solidFill>
                <a:srgbClr val="004EA2"/>
              </a:solidFill>
              <a:latin typeface="微软雅黑" panose="020B0503020204020204" charset="-122"/>
              <a:ea typeface="微软雅黑" panose="020B0503020204020204" charset="-122"/>
              <a:sym typeface="+mn-ea"/>
            </a:endParaRPr>
          </a:p>
        </p:txBody>
      </p:sp>
      <p:sp>
        <p:nvSpPr>
          <p:cNvPr id="18" name="矩形 17"/>
          <p:cNvSpPr/>
          <p:nvPr/>
        </p:nvSpPr>
        <p:spPr>
          <a:xfrm rot="16200000" flipH="1">
            <a:off x="8582859" y="2831479"/>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5C9C"/>
              </a:solidFill>
              <a:latin typeface="华文中宋" panose="02010600040101010101" pitchFamily="2" charset="-122"/>
              <a:ea typeface="华文中宋" panose="02010600040101010101" pitchFamily="2" charset="-122"/>
            </a:endParaRPr>
          </a:p>
        </p:txBody>
      </p:sp>
      <p:sp>
        <p:nvSpPr>
          <p:cNvPr id="7" name="文本框 6"/>
          <p:cNvSpPr txBox="1"/>
          <p:nvPr/>
        </p:nvSpPr>
        <p:spPr>
          <a:xfrm>
            <a:off x="1594392" y="3116153"/>
            <a:ext cx="3206115" cy="645160"/>
          </a:xfrm>
          <a:prstGeom prst="rect">
            <a:avLst/>
          </a:prstGeom>
          <a:noFill/>
        </p:spPr>
        <p:txBody>
          <a:bodyPr wrap="square" rtlCol="0">
            <a:spAutoFit/>
          </a:bodyPr>
          <a:lstStyle/>
          <a:p>
            <a:pPr algn="just"/>
            <a:r>
              <a:rPr lang="en-US" altLang="zh-CN" sz="3600" b="1" dirty="0">
                <a:solidFill>
                  <a:schemeClr val="bg1"/>
                </a:solidFill>
                <a:latin typeface="微软雅黑" panose="020B0503020204020204" charset="-122"/>
                <a:ea typeface="微软雅黑" panose="020B0503020204020204" charset="-122"/>
                <a:cs typeface="Aharoni" panose="02010803020104030203" pitchFamily="2" charset="-79"/>
              </a:rPr>
              <a:t>CONTENTS</a:t>
            </a:r>
            <a:endParaRPr lang="en-US" altLang="zh-CN" sz="3600" b="1" dirty="0">
              <a:solidFill>
                <a:schemeClr val="bg1"/>
              </a:solidFill>
              <a:latin typeface="微软雅黑" panose="020B0503020204020204" charset="-122"/>
              <a:ea typeface="微软雅黑" panose="020B0503020204020204" charset="-122"/>
              <a:cs typeface="Aharoni" panose="02010803020104030203" pitchFamily="2" charset="-79"/>
            </a:endParaRPr>
          </a:p>
        </p:txBody>
      </p:sp>
      <p:cxnSp>
        <p:nvCxnSpPr>
          <p:cNvPr id="8" name="直接连接符 7"/>
          <p:cNvCxnSpPr/>
          <p:nvPr/>
        </p:nvCxnSpPr>
        <p:spPr>
          <a:xfrm>
            <a:off x="1610252" y="2865418"/>
            <a:ext cx="2818356"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10252" y="4012047"/>
            <a:ext cx="2818356"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4174402" y="972619"/>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4174402" y="1616409"/>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3084086" y="1429819"/>
            <a:ext cx="432914" cy="47693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1515450" y="4377914"/>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515450" y="5021704"/>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425134" y="4835114"/>
            <a:ext cx="432914" cy="47693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1805779"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研究背景</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p:cNvSpPr>
            <a:spLocks noChangeArrowheads="1"/>
          </p:cNvSpPr>
          <p:nvPr/>
        </p:nvSpPr>
        <p:spPr bwMode="auto">
          <a:xfrm>
            <a:off x="1112048" y="1517504"/>
            <a:ext cx="3937124" cy="2707005"/>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pPr>
              <a:lnSpc>
                <a:spcPct val="150000"/>
              </a:lnSpc>
            </a:pPr>
            <a:r>
              <a:rPr lang="zh-CN" altLang="en-US" sz="1600">
                <a:solidFill>
                  <a:schemeClr val="tx1">
                    <a:lumMod val="85000"/>
                    <a:lumOff val="15000"/>
                  </a:schemeClr>
                </a:solidFill>
                <a:latin typeface="微软雅黑" panose="020B0503020204020204" charset="-122"/>
                <a:ea typeface="微软雅黑" panose="020B0503020204020204" charset="-122"/>
              </a:rPr>
              <a:t>数据可视化在影响当今数据驱动型企业的战略和运营决策方面发挥着关键作用。然而，数据可视化并不总是准确和良好的，数据可视化的不确定性可能会通过显示错误的发现来误导用户。产生如此糟糕(不确定)的可视化的一个常见原因是因为现实生活中的数据是肮脏的。</a:t>
            </a:r>
            <a:endParaRPr lang="zh-CN" altLang="en-US" sz="1600">
              <a:solidFill>
                <a:schemeClr val="tx1">
                  <a:lumMod val="85000"/>
                  <a:lumOff val="15000"/>
                </a:schemeClr>
              </a:solidFill>
              <a:latin typeface="微软雅黑" panose="020B0503020204020204" charset="-122"/>
              <a:ea typeface="微软雅黑" panose="020B0503020204020204" charset="-122"/>
            </a:endParaRPr>
          </a:p>
        </p:txBody>
      </p:sp>
      <p:sp>
        <p:nvSpPr>
          <p:cNvPr id="43" name="L 形 42"/>
          <p:cNvSpPr/>
          <p:nvPr/>
        </p:nvSpPr>
        <p:spPr>
          <a:xfrm rot="5400000">
            <a:off x="936695" y="1542790"/>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p:cNvSpPr/>
          <p:nvPr/>
        </p:nvSpPr>
        <p:spPr>
          <a:xfrm rot="16200000">
            <a:off x="4550074" y="3725690"/>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pic>
        <p:nvPicPr>
          <p:cNvPr id="2" name="图片 1"/>
          <p:cNvPicPr>
            <a:picLocks noChangeAspect="1"/>
          </p:cNvPicPr>
          <p:nvPr/>
        </p:nvPicPr>
        <p:blipFill>
          <a:blip r:embed="rId4"/>
          <a:stretch>
            <a:fillRect/>
          </a:stretch>
        </p:blipFill>
        <p:spPr>
          <a:xfrm>
            <a:off x="7248525" y="1123315"/>
            <a:ext cx="3942080" cy="4833620"/>
          </a:xfrm>
          <a:prstGeom prst="rect">
            <a:avLst/>
          </a:prstGeom>
        </p:spPr>
      </p:pic>
      <p:sp>
        <p:nvSpPr>
          <p:cNvPr id="3" name="文本框 2"/>
          <p:cNvSpPr txBox="1"/>
          <p:nvPr/>
        </p:nvSpPr>
        <p:spPr>
          <a:xfrm>
            <a:off x="1111885" y="5044440"/>
            <a:ext cx="4882515" cy="368300"/>
          </a:xfrm>
          <a:prstGeom prst="rect">
            <a:avLst/>
          </a:prstGeom>
          <a:noFill/>
        </p:spPr>
        <p:txBody>
          <a:bodyPr wrap="square" rtlCol="0" anchor="t">
            <a:spAutoFit/>
          </a:bodyPr>
          <a:p>
            <a:r>
              <a:rPr lang="zh-CN" altLang="en-US"/>
              <a:t>然而，可视化不一定是脏的，即使数据是脏的。</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1770267"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研究背景</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3" name="文本框 2"/>
          <p:cNvSpPr txBox="1"/>
          <p:nvPr/>
        </p:nvSpPr>
        <p:spPr>
          <a:xfrm>
            <a:off x="1314450" y="1803400"/>
            <a:ext cx="8987155" cy="3692525"/>
          </a:xfrm>
          <a:prstGeom prst="rect">
            <a:avLst/>
          </a:prstGeom>
          <a:noFill/>
        </p:spPr>
        <p:txBody>
          <a:bodyPr wrap="square" rtlCol="0" anchor="t">
            <a:spAutoFit/>
          </a:bodyPr>
          <a:p>
            <a:r>
              <a:rPr lang="zh-CN" altLang="en-US"/>
              <a:t>研究了渐进式可视化的交互式清洗问题:给定一个较差的可视化值，可以得到一个“清洗”的可视化值?在交互式可视化清洗中，系统迭代地与用户交互。在每次迭代中，它会向用户询问一个数据清理问题，比如“如何清理检测到的错误x?”，并从用户处获取值更新以清除V。通过一个新颖的用户界面，将一个复合问题以一个小的连接图的形式呈现给用户，用户可以直接在该图形界面上进行操作。</a:t>
            </a:r>
            <a:endParaRPr lang="zh-CN" altLang="en-US"/>
          </a:p>
          <a:p>
            <a:endParaRPr lang="zh-CN" altLang="en-US"/>
          </a:p>
          <a:p>
            <a:pPr marL="285750" indent="-285750">
              <a:buFont typeface="Arial" panose="020B0604020202020204" pitchFamily="34" charset="0"/>
              <a:buChar char="•"/>
            </a:pPr>
            <a:r>
              <a:rPr lang="zh-CN" altLang="en-US"/>
              <a:t>如何量化数据清理前后两种可视化之间的差异？</a:t>
            </a:r>
            <a:endParaRPr lang="zh-CN" altLang="en-US"/>
          </a:p>
          <a:p>
            <a:pPr marL="285750" indent="-285750">
              <a:buFont typeface="Arial" panose="020B0604020202020204" pitchFamily="34" charset="0"/>
              <a:buChar char="•"/>
            </a:pPr>
            <a:r>
              <a:rPr lang="zh-CN" altLang="en-US"/>
              <a:t>与用户互动的理想用户界面和面向任务的界面是什么？</a:t>
            </a:r>
            <a:endParaRPr lang="zh-CN" altLang="en-US"/>
          </a:p>
          <a:p>
            <a:pPr marL="285750" indent="-285750">
              <a:buFont typeface="Arial" panose="020B0604020202020204" pitchFamily="34" charset="0"/>
              <a:buChar char="•"/>
            </a:pPr>
            <a:r>
              <a:rPr lang="zh-CN" altLang="en-US"/>
              <a:t>如何</a:t>
            </a:r>
            <a:r>
              <a:rPr lang="zh-CN" altLang="en-US"/>
              <a:t>计算清理任务数据错误的预期好处？</a:t>
            </a:r>
            <a:endParaRPr lang="zh-CN" altLang="en-US"/>
          </a:p>
          <a:p>
            <a:pPr marL="285750" indent="-285750">
              <a:buFont typeface="Arial" panose="020B0604020202020204" pitchFamily="34" charset="0"/>
              <a:buChar char="•"/>
            </a:pPr>
            <a:r>
              <a:rPr lang="zh-CN" altLang="en-US"/>
              <a:t>如何选择最大化提一套问题收益的问题？</a:t>
            </a:r>
            <a:endParaRPr lang="zh-CN" altLang="en-US"/>
          </a:p>
          <a:p>
            <a:pPr marL="285750" indent="-285750"/>
            <a:endParaRPr lang="zh-CN" altLang="en-US"/>
          </a:p>
          <a:p>
            <a:endParaRPr lang="zh-CN" altLang="en-US"/>
          </a:p>
          <a:p>
            <a:endParaRPr lang="zh-CN" altLang="en-US"/>
          </a:p>
        </p:txBody>
      </p:sp>
      <p:sp>
        <p:nvSpPr>
          <p:cNvPr id="34" name="TextBox 45"/>
          <p:cNvSpPr txBox="1"/>
          <p:nvPr/>
        </p:nvSpPr>
        <p:spPr>
          <a:xfrm>
            <a:off x="1314340" y="1072981"/>
            <a:ext cx="1981200" cy="421005"/>
          </a:xfrm>
          <a:prstGeom prst="rect">
            <a:avLst/>
          </a:prstGeom>
        </p:spPr>
        <p:txBody>
          <a:bodyPr vert="horz" wrap="none" lIns="0" tIns="0" rIns="0" bIns="0" anchor="b" anchorCtr="1">
            <a:normAutofit/>
          </a:bodyPr>
          <a:lstStyle/>
          <a:p>
            <a:r>
              <a:rPr lang="zh-CN" altLang="en-US" sz="2000" b="1" kern="900" dirty="0">
                <a:solidFill>
                  <a:srgbClr val="004EA2"/>
                </a:solidFill>
                <a:latin typeface="微软雅黑" panose="020B0503020204020204" charset="-122"/>
                <a:ea typeface="微软雅黑" panose="020B0503020204020204" charset="-122"/>
                <a:cs typeface="+mn-ea"/>
                <a:sym typeface="+mn-lt"/>
              </a:rPr>
              <a:t>交互式可视化清洗</a:t>
            </a:r>
            <a:endParaRPr lang="zh-CN" altLang="en-US" sz="2000" b="1" kern="900" dirty="0">
              <a:solidFill>
                <a:srgbClr val="004EA2"/>
              </a:solidFill>
              <a:latin typeface="微软雅黑" panose="020B0503020204020204" charset="-122"/>
              <a:ea typeface="微软雅黑" panose="020B0503020204020204" charset="-122"/>
              <a:cs typeface="+mn-ea"/>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1850167"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研究方法</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pic>
        <p:nvPicPr>
          <p:cNvPr id="3" name="图片 2"/>
          <p:cNvPicPr>
            <a:picLocks noChangeAspect="1"/>
          </p:cNvPicPr>
          <p:nvPr/>
        </p:nvPicPr>
        <p:blipFill>
          <a:blip r:embed="rId4"/>
          <a:stretch>
            <a:fillRect/>
          </a:stretch>
        </p:blipFill>
        <p:spPr>
          <a:xfrm>
            <a:off x="810895" y="2494280"/>
            <a:ext cx="4791075" cy="2971800"/>
          </a:xfrm>
          <a:prstGeom prst="rect">
            <a:avLst/>
          </a:prstGeom>
        </p:spPr>
      </p:pic>
      <p:sp>
        <p:nvSpPr>
          <p:cNvPr id="4" name="文本框 3"/>
          <p:cNvSpPr txBox="1"/>
          <p:nvPr/>
        </p:nvSpPr>
        <p:spPr>
          <a:xfrm>
            <a:off x="765175" y="1438275"/>
            <a:ext cx="4882515" cy="922020"/>
          </a:xfrm>
          <a:prstGeom prst="rect">
            <a:avLst/>
          </a:prstGeom>
          <a:noFill/>
        </p:spPr>
        <p:txBody>
          <a:bodyPr wrap="square" rtlCol="0" anchor="t">
            <a:spAutoFit/>
          </a:bodyPr>
          <a:p>
            <a:r>
              <a:rPr lang="zh-CN"/>
              <a:t>给定两个可视化</a:t>
            </a:r>
            <a:r>
              <a:rPr lang="en-US" altLang="zh-CN"/>
              <a:t>Q(D)</a:t>
            </a:r>
            <a:r>
              <a:rPr lang="zh-CN" altLang="en-US"/>
              <a:t>，</a:t>
            </a:r>
            <a:r>
              <a:rPr lang="en-US" altLang="zh-CN"/>
              <a:t>Q(Dc),</a:t>
            </a:r>
            <a:r>
              <a:rPr lang="zh-CN" altLang="en-US"/>
              <a:t>可以使用</a:t>
            </a:r>
            <a:r>
              <a:t>EMD距离(Earth Mover's Distance)</a:t>
            </a:r>
            <a:r>
              <a:rPr lang="zh-CN"/>
              <a:t>来计算两个可视化之间的距离。</a:t>
            </a:r>
            <a:endParaRPr lang="zh-CN"/>
          </a:p>
        </p:txBody>
      </p:sp>
      <p:pic>
        <p:nvPicPr>
          <p:cNvPr id="7" name="图片 6"/>
          <p:cNvPicPr>
            <a:picLocks noChangeAspect="1"/>
          </p:cNvPicPr>
          <p:nvPr/>
        </p:nvPicPr>
        <p:blipFill>
          <a:blip r:embed="rId5"/>
          <a:stretch>
            <a:fillRect/>
          </a:stretch>
        </p:blipFill>
        <p:spPr>
          <a:xfrm>
            <a:off x="6690995" y="1938655"/>
            <a:ext cx="3610610" cy="2525395"/>
          </a:xfrm>
          <a:prstGeom prst="rect">
            <a:avLst/>
          </a:prstGeom>
        </p:spPr>
      </p:pic>
      <p:sp>
        <p:nvSpPr>
          <p:cNvPr id="10" name="文本框 9"/>
          <p:cNvSpPr txBox="1"/>
          <p:nvPr/>
        </p:nvSpPr>
        <p:spPr>
          <a:xfrm>
            <a:off x="7807325" y="4718050"/>
            <a:ext cx="1804670" cy="368300"/>
          </a:xfrm>
          <a:prstGeom prst="rect">
            <a:avLst/>
          </a:prstGeom>
          <a:noFill/>
        </p:spPr>
        <p:txBody>
          <a:bodyPr wrap="square" rtlCol="0">
            <a:spAutoFit/>
          </a:bodyPr>
          <a:p>
            <a:r>
              <a:rPr lang="en-US" altLang="zh-CN"/>
              <a:t>EMD = 0.006</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1850167"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研究方法</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5" name="文本框 4"/>
          <p:cNvSpPr txBox="1"/>
          <p:nvPr/>
        </p:nvSpPr>
        <p:spPr>
          <a:xfrm>
            <a:off x="600075" y="1162050"/>
            <a:ext cx="4193540" cy="2306955"/>
          </a:xfrm>
          <a:prstGeom prst="rect">
            <a:avLst/>
          </a:prstGeom>
          <a:noFill/>
        </p:spPr>
        <p:txBody>
          <a:bodyPr wrap="square" rtlCol="0">
            <a:spAutoFit/>
          </a:bodyPr>
          <a:p>
            <a:pPr indent="0">
              <a:buFont typeface="Arial" panose="020B0604020202020204" pitchFamily="34" charset="0"/>
              <a:buNone/>
            </a:pPr>
            <a:r>
              <a:rPr lang="zh-CN" altLang="en-US"/>
              <a:t>数据中的问题</a:t>
            </a:r>
            <a:endParaRPr lang="zh-CN" altLang="en-US"/>
          </a:p>
          <a:p>
            <a:pPr indent="0">
              <a:buFont typeface="Arial" panose="020B0604020202020204" pitchFamily="34" charset="0"/>
              <a:buNone/>
            </a:pPr>
            <a:endParaRPr lang="zh-CN" altLang="en-US"/>
          </a:p>
          <a:p>
            <a:pPr marL="285750" indent="-285750">
              <a:buFont typeface="Arial" panose="020B0604020202020204" pitchFamily="34" charset="0"/>
              <a:buChar char="•"/>
            </a:pPr>
            <a:r>
              <a:rPr lang="zh-CN" altLang="en-US"/>
              <a:t>元组级重复问题</a:t>
            </a:r>
            <a:r>
              <a:rPr lang="en-US" altLang="zh-CN"/>
              <a:t>(T</a:t>
            </a:r>
            <a:r>
              <a:rPr lang="zh-CN" altLang="en-US"/>
              <a:t>问题</a:t>
            </a:r>
            <a:r>
              <a:rPr lang="en-US" altLang="zh-CN"/>
              <a:t>)</a:t>
            </a:r>
            <a:endParaRPr lang="zh-CN" altLang="en-US"/>
          </a:p>
          <a:p>
            <a:pPr marL="285750" indent="-285750">
              <a:buFont typeface="Arial" panose="020B0604020202020204" pitchFamily="34" charset="0"/>
              <a:buChar char="•"/>
            </a:pPr>
            <a:r>
              <a:rPr lang="zh-CN" altLang="en-US"/>
              <a:t>属性级重复问题（</a:t>
            </a:r>
            <a:r>
              <a:rPr lang="en-US" altLang="zh-CN"/>
              <a:t>A</a:t>
            </a:r>
            <a:r>
              <a:rPr lang="zh-CN" altLang="en-US"/>
              <a:t>问题</a:t>
            </a:r>
            <a:r>
              <a:rPr lang="zh-CN" altLang="en-US"/>
              <a:t>）</a:t>
            </a:r>
            <a:endParaRPr lang="zh-CN" altLang="en-US"/>
          </a:p>
          <a:p>
            <a:pPr marL="285750" indent="-285750">
              <a:buFont typeface="Arial" panose="020B0604020202020204" pitchFamily="34" charset="0"/>
              <a:buChar char="•"/>
            </a:pPr>
            <a:r>
              <a:rPr lang="zh-CN" altLang="en-US"/>
              <a:t>缺失值问题（</a:t>
            </a:r>
            <a:r>
              <a:rPr lang="en-US" altLang="zh-CN"/>
              <a:t>M</a:t>
            </a:r>
            <a:r>
              <a:rPr lang="zh-CN" altLang="en-US"/>
              <a:t>问题</a:t>
            </a:r>
            <a:r>
              <a:rPr lang="zh-CN" altLang="en-US"/>
              <a:t>）</a:t>
            </a:r>
            <a:endParaRPr lang="zh-CN" altLang="en-US"/>
          </a:p>
          <a:p>
            <a:pPr marL="285750" indent="-285750">
              <a:buFont typeface="Arial" panose="020B0604020202020204" pitchFamily="34" charset="0"/>
              <a:buChar char="•"/>
            </a:pPr>
            <a:r>
              <a:rPr lang="zh-CN" altLang="en-US"/>
              <a:t>异常值问题（</a:t>
            </a:r>
            <a:r>
              <a:rPr lang="en-US" altLang="zh-CN"/>
              <a:t>O</a:t>
            </a:r>
            <a:r>
              <a:rPr lang="zh-CN" altLang="en-US"/>
              <a:t>问题）</a:t>
            </a:r>
            <a:endParaRPr lang="zh-CN" altLang="en-US"/>
          </a:p>
          <a:p>
            <a:pPr marL="285750" indent="-285750">
              <a:buFont typeface="Arial" panose="020B0604020202020204" pitchFamily="34" charset="0"/>
              <a:buChar char="•"/>
            </a:pPr>
            <a:endParaRPr lang="zh-CN" altLang="en-US"/>
          </a:p>
          <a:p>
            <a:pPr indent="0">
              <a:buFont typeface="Arial" panose="020B0604020202020204" pitchFamily="34" charset="0"/>
              <a:buNone/>
            </a:pPr>
            <a:r>
              <a:rPr lang="zh-CN" altLang="en-US"/>
              <a:t>错误和修复图（</a:t>
            </a:r>
            <a:r>
              <a:rPr lang="en-US" altLang="zh-CN"/>
              <a:t>ERG</a:t>
            </a:r>
            <a:r>
              <a:rPr lang="zh-CN" altLang="en-US"/>
              <a:t>）</a:t>
            </a:r>
            <a:endParaRPr lang="zh-CN" altLang="en-US"/>
          </a:p>
        </p:txBody>
      </p:sp>
      <p:pic>
        <p:nvPicPr>
          <p:cNvPr id="13" name="图片 12"/>
          <p:cNvPicPr>
            <a:picLocks noChangeAspect="1"/>
          </p:cNvPicPr>
          <p:nvPr/>
        </p:nvPicPr>
        <p:blipFill>
          <a:blip r:embed="rId4"/>
          <a:stretch>
            <a:fillRect/>
          </a:stretch>
        </p:blipFill>
        <p:spPr>
          <a:xfrm>
            <a:off x="715645" y="3469005"/>
            <a:ext cx="4627245" cy="2026285"/>
          </a:xfrm>
          <a:prstGeom prst="rect">
            <a:avLst/>
          </a:prstGeom>
        </p:spPr>
      </p:pic>
      <p:pic>
        <p:nvPicPr>
          <p:cNvPr id="16" name="图片 15"/>
          <p:cNvPicPr>
            <a:picLocks noChangeAspect="1"/>
          </p:cNvPicPr>
          <p:nvPr/>
        </p:nvPicPr>
        <p:blipFill>
          <a:blip r:embed="rId5"/>
          <a:stretch>
            <a:fillRect/>
          </a:stretch>
        </p:blipFill>
        <p:spPr>
          <a:xfrm>
            <a:off x="6115685" y="1794510"/>
            <a:ext cx="4185920" cy="1914525"/>
          </a:xfrm>
          <a:prstGeom prst="rect">
            <a:avLst/>
          </a:prstGeom>
        </p:spPr>
      </p:pic>
      <p:sp>
        <p:nvSpPr>
          <p:cNvPr id="28" name="文本框 27"/>
          <p:cNvSpPr txBox="1"/>
          <p:nvPr/>
        </p:nvSpPr>
        <p:spPr>
          <a:xfrm>
            <a:off x="6260465" y="4018915"/>
            <a:ext cx="5173980" cy="1476375"/>
          </a:xfrm>
          <a:prstGeom prst="rect">
            <a:avLst/>
          </a:prstGeom>
          <a:noFill/>
        </p:spPr>
        <p:txBody>
          <a:bodyPr wrap="square" rtlCol="0">
            <a:spAutoFit/>
          </a:bodyPr>
          <a:p>
            <a:r>
              <a:rPr lang="zh-CN" altLang="en-US" b="1"/>
              <a:t>CQG允许用户操作</a:t>
            </a:r>
            <a:r>
              <a:rPr lang="zh-CN" altLang="en-US"/>
              <a:t>。对于每个边，用户可以确认(分割)一条边来表示其关联的两个顶点是(不是)相同的元组或属性级实体。对于每个顶点，用户可以批准或拒绝异常值和缺失值修复候选值</a:t>
            </a:r>
            <a:r>
              <a:rPr lang="zh-CN" altLang="en-US"/>
              <a:t>。</a:t>
            </a:r>
            <a:endParaRPr lang="zh-CN" altLang="en-US"/>
          </a:p>
          <a:p>
            <a:endParaRPr lang="zh-CN" altLang="en-US"/>
          </a:p>
        </p:txBody>
      </p:sp>
      <p:sp>
        <p:nvSpPr>
          <p:cNvPr id="29" name="文本框 28"/>
          <p:cNvSpPr txBox="1"/>
          <p:nvPr/>
        </p:nvSpPr>
        <p:spPr>
          <a:xfrm>
            <a:off x="6183630" y="1219835"/>
            <a:ext cx="2540000" cy="368300"/>
          </a:xfrm>
          <a:prstGeom prst="rect">
            <a:avLst/>
          </a:prstGeom>
          <a:noFill/>
        </p:spPr>
        <p:txBody>
          <a:bodyPr wrap="square" rtlCol="0" anchor="t">
            <a:spAutoFit/>
          </a:bodyPr>
          <a:p>
            <a:r>
              <a:rPr lang="zh-CN" altLang="en-US"/>
              <a:t>综合问题图（</a:t>
            </a:r>
            <a:r>
              <a:rPr lang="en-US" altLang="zh-CN"/>
              <a:t>CQG</a:t>
            </a:r>
            <a:r>
              <a:rPr lang="zh-CN" altLang="en-US"/>
              <a:t>）</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21789"/>
            <a:ext cx="1850167"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研究方法</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pic>
        <p:nvPicPr>
          <p:cNvPr id="2" name="图片 1"/>
          <p:cNvPicPr>
            <a:picLocks noChangeAspect="1"/>
          </p:cNvPicPr>
          <p:nvPr/>
        </p:nvPicPr>
        <p:blipFill>
          <a:blip r:embed="rId4"/>
          <a:stretch>
            <a:fillRect/>
          </a:stretch>
        </p:blipFill>
        <p:spPr>
          <a:xfrm>
            <a:off x="6438265" y="1470025"/>
            <a:ext cx="5419090" cy="3754120"/>
          </a:xfrm>
          <a:prstGeom prst="rect">
            <a:avLst/>
          </a:prstGeom>
        </p:spPr>
      </p:pic>
      <p:sp>
        <p:nvSpPr>
          <p:cNvPr id="3" name="文本框 2"/>
          <p:cNvSpPr txBox="1"/>
          <p:nvPr/>
        </p:nvSpPr>
        <p:spPr>
          <a:xfrm>
            <a:off x="1083310" y="1334135"/>
            <a:ext cx="4625975" cy="3969385"/>
          </a:xfrm>
          <a:prstGeom prst="rect">
            <a:avLst/>
          </a:prstGeom>
          <a:noFill/>
        </p:spPr>
        <p:txBody>
          <a:bodyPr wrap="square" rtlCol="0">
            <a:spAutoFit/>
          </a:bodyPr>
          <a:p>
            <a:pPr marL="342900" indent="-342900">
              <a:buAutoNum type="arabicPeriod"/>
            </a:pPr>
            <a:r>
              <a:rPr lang="en-US" altLang="zh-CN"/>
              <a:t>可视化规范。用户需要在特定数据集上指定可视化查询</a:t>
            </a:r>
            <a:r>
              <a:rPr lang="zh-CN" altLang="en-US"/>
              <a:t>。</a:t>
            </a:r>
            <a:endParaRPr lang="en-US" altLang="zh-CN"/>
          </a:p>
          <a:p>
            <a:pPr marL="342900" indent="-342900">
              <a:buAutoNum type="arabicPeriod"/>
            </a:pPr>
            <a:r>
              <a:rPr lang="en-US" altLang="zh-CN"/>
              <a:t>初始化。VISCLEAN首先需要运行现成的数据清理工具来检测不同类型的错误并生成可能的修复</a:t>
            </a:r>
            <a:r>
              <a:rPr lang="zh-CN" altLang="en-US"/>
              <a:t>。</a:t>
            </a:r>
            <a:endParaRPr lang="en-US" altLang="zh-CN"/>
          </a:p>
          <a:p>
            <a:pPr marL="342900" indent="-342900">
              <a:buAutoNum type="arabicPeriod"/>
            </a:pPr>
            <a:r>
              <a:rPr lang="en-US" altLang="zh-CN"/>
              <a:t>ERG建设。然后构建一个ERG来组织检测到的数据错误及其可能的修复</a:t>
            </a:r>
            <a:r>
              <a:rPr lang="zh-CN" altLang="en-US"/>
              <a:t>。</a:t>
            </a:r>
            <a:endParaRPr lang="en-US" altLang="zh-CN"/>
          </a:p>
          <a:p>
            <a:pPr marL="342900" indent="-342900">
              <a:buAutoNum type="arabicPeriod"/>
            </a:pPr>
            <a:r>
              <a:rPr lang="en-US" altLang="zh-CN"/>
              <a:t>CQG精选。它首先通过基于估计的效益模</a:t>
            </a:r>
            <a:r>
              <a:rPr lang="zh-CN" altLang="en-US"/>
              <a:t>。</a:t>
            </a:r>
            <a:r>
              <a:rPr lang="en-US" altLang="zh-CN"/>
              <a:t>型来测量询问CQG的效益，其中效益与清理数据之前/之后的可视化之间的距离相关联。</a:t>
            </a:r>
            <a:endParaRPr lang="en-US" altLang="zh-CN"/>
          </a:p>
          <a:p>
            <a:pPr marL="342900" indent="-342900">
              <a:buAutoNum type="arabicPeriod"/>
            </a:pPr>
            <a:r>
              <a:rPr lang="en-US" altLang="zh-CN"/>
              <a:t>图形上的用户交互。用户与我们的图形用户界面交互，为CQG提供答案</a:t>
            </a:r>
            <a:endParaRPr lang="en-US" altLang="zh-CN"/>
          </a:p>
          <a:p>
            <a:pPr marL="342900" indent="-342900">
              <a:buAutoNum type="arabicPeriod"/>
            </a:pPr>
            <a:r>
              <a:rPr lang="en-US" altLang="zh-CN">
                <a:sym typeface="+mn-ea"/>
              </a:rPr>
              <a:t>修复错误和更新可视化。</a:t>
            </a:r>
            <a:endParaRPr lang="zh-CN" altLang="en-US"/>
          </a:p>
        </p:txBody>
      </p:sp>
      <p:sp>
        <p:nvSpPr>
          <p:cNvPr id="34" name="TextBox 45"/>
          <p:cNvSpPr txBox="1"/>
          <p:nvPr/>
        </p:nvSpPr>
        <p:spPr>
          <a:xfrm>
            <a:off x="1083200" y="838031"/>
            <a:ext cx="1981200" cy="421005"/>
          </a:xfrm>
          <a:prstGeom prst="rect">
            <a:avLst/>
          </a:prstGeom>
        </p:spPr>
        <p:txBody>
          <a:bodyPr vert="horz" wrap="none" lIns="0" tIns="0" rIns="0" bIns="0" anchor="b" anchorCtr="1">
            <a:normAutofit/>
          </a:bodyPr>
          <a:lstStyle/>
          <a:p>
            <a:endParaRPr lang="zh-CN" altLang="en-US" sz="2000" b="1" kern="900" dirty="0">
              <a:solidFill>
                <a:srgbClr val="004EA2"/>
              </a:solidFill>
              <a:latin typeface="微软雅黑" panose="020B0503020204020204" charset="-122"/>
              <a:ea typeface="微软雅黑" panose="020B0503020204020204" charset="-122"/>
              <a:cs typeface="+mn-ea"/>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250711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研究方法</a:t>
            </a:r>
            <a:endParaRPr lang="zh-CN" altLang="en-US" sz="2400" b="1" kern="1400"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pic>
        <p:nvPicPr>
          <p:cNvPr id="3" name="图片 2"/>
          <p:cNvPicPr>
            <a:picLocks noChangeAspect="1"/>
          </p:cNvPicPr>
          <p:nvPr/>
        </p:nvPicPr>
        <p:blipFill>
          <a:blip r:embed="rId4"/>
          <a:stretch>
            <a:fillRect/>
          </a:stretch>
        </p:blipFill>
        <p:spPr>
          <a:xfrm>
            <a:off x="6369685" y="2362200"/>
            <a:ext cx="5172075" cy="2133600"/>
          </a:xfrm>
          <a:prstGeom prst="rect">
            <a:avLst/>
          </a:prstGeom>
        </p:spPr>
      </p:pic>
      <p:sp>
        <p:nvSpPr>
          <p:cNvPr id="5" name="文本框 4"/>
          <p:cNvSpPr txBox="1"/>
          <p:nvPr/>
        </p:nvSpPr>
        <p:spPr>
          <a:xfrm>
            <a:off x="281940" y="1657985"/>
            <a:ext cx="5483225" cy="3692525"/>
          </a:xfrm>
          <a:prstGeom prst="rect">
            <a:avLst/>
          </a:prstGeom>
          <a:noFill/>
        </p:spPr>
        <p:txBody>
          <a:bodyPr wrap="square" rtlCol="0">
            <a:spAutoFit/>
          </a:bodyPr>
          <a:p>
            <a:r>
              <a:rPr lang="zh-CN" altLang="en-US"/>
              <a:t>元组级重复问题：我们利用实体匹配技术来检测和消除重复。我们首先训练一个EM模型(我们使用随机森林），</a:t>
            </a:r>
            <a:r>
              <a:rPr lang="en-US" altLang="zh-CN"/>
              <a:t>EM</a:t>
            </a:r>
            <a:r>
              <a:rPr lang="zh-CN" altLang="en-US"/>
              <a:t>模型会提供一个元组级匹配概率。</a:t>
            </a:r>
            <a:endParaRPr lang="zh-CN" altLang="en-US"/>
          </a:p>
          <a:p>
            <a:endParaRPr lang="zh-CN" altLang="en-US"/>
          </a:p>
          <a:p>
            <a:r>
              <a:rPr lang="zh-CN" altLang="en-US"/>
              <a:t>属性级重复问题：根据元组匹配的问题生成的集群使用字符串相似性连接算法进行匹配。</a:t>
            </a:r>
            <a:endParaRPr lang="zh-CN" altLang="en-US"/>
          </a:p>
          <a:p>
            <a:endParaRPr lang="zh-CN" altLang="en-US"/>
          </a:p>
          <a:p>
            <a:r>
              <a:rPr lang="zh-CN" altLang="en-US"/>
              <a:t>缺失值插补问题。给定在数据</a:t>
            </a:r>
            <a:r>
              <a:rPr lang="zh-CN" altLang="en-US"/>
              <a:t>上有缺失值的元组，我们计算元组的k(例如，k = 5)个最近邻居。利用字符串相似性分数作为距离。然后，我们使用这些k个邻居的列Y上的值的平均值作为建议的插补值。</a:t>
            </a:r>
            <a:endParaRPr lang="zh-CN" altLang="en-US"/>
          </a:p>
          <a:p>
            <a:endParaRPr lang="zh-CN" altLang="en-US"/>
          </a:p>
          <a:p>
            <a:r>
              <a:rPr lang="zh-CN" altLang="en-US"/>
              <a:t>异常值问题：我们使用kNN来检测数据上的异常值。</a:t>
            </a:r>
            <a:endParaRPr lang="en-US" altLang="zh-CN"/>
          </a:p>
        </p:txBody>
      </p:sp>
      <p:sp>
        <p:nvSpPr>
          <p:cNvPr id="34" name="TextBox 45"/>
          <p:cNvSpPr txBox="1"/>
          <p:nvPr/>
        </p:nvSpPr>
        <p:spPr>
          <a:xfrm>
            <a:off x="1184165" y="1112351"/>
            <a:ext cx="1981200" cy="421005"/>
          </a:xfrm>
          <a:prstGeom prst="rect">
            <a:avLst/>
          </a:prstGeom>
        </p:spPr>
        <p:txBody>
          <a:bodyPr vert="horz" wrap="none" lIns="0" tIns="0" rIns="0" bIns="0" anchor="b" anchorCtr="1">
            <a:normAutofit/>
          </a:bodyPr>
          <a:lstStyle/>
          <a:p>
            <a:r>
              <a:rPr lang="zh-CN" altLang="en-US" sz="2000" b="1" kern="900" dirty="0">
                <a:solidFill>
                  <a:srgbClr val="004EA2"/>
                </a:solidFill>
                <a:latin typeface="微软雅黑" panose="020B0503020204020204" charset="-122"/>
                <a:ea typeface="微软雅黑" panose="020B0503020204020204" charset="-122"/>
                <a:cs typeface="+mn-ea"/>
                <a:sym typeface="+mn-lt"/>
              </a:rPr>
              <a:t>侦测数据错误并产生可能的修复</a:t>
            </a:r>
            <a:endParaRPr lang="zh-CN" altLang="en-US" sz="2000" b="1" kern="900" dirty="0">
              <a:solidFill>
                <a:srgbClr val="004EA2"/>
              </a:solidFill>
              <a:latin typeface="微软雅黑" panose="020B0503020204020204" charset="-122"/>
              <a:ea typeface="微软雅黑" panose="020B0503020204020204" charset="-122"/>
              <a:cs typeface="+mn-ea"/>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282385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研究方法</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3" name="文本框 2"/>
          <p:cNvSpPr txBox="1"/>
          <p:nvPr/>
        </p:nvSpPr>
        <p:spPr>
          <a:xfrm>
            <a:off x="521335" y="1859915"/>
            <a:ext cx="5091430" cy="2030095"/>
          </a:xfrm>
          <a:prstGeom prst="rect">
            <a:avLst/>
          </a:prstGeom>
          <a:noFill/>
        </p:spPr>
        <p:txBody>
          <a:bodyPr wrap="square" rtlCol="0">
            <a:spAutoFit/>
          </a:bodyPr>
          <a:p>
            <a:r>
              <a:rPr lang="zh-CN" altLang="en-US"/>
              <a:t>对于每种类型的用户操作，它提供有用的反馈来修复数据错误和重新训练数据清理模型。然后可以从D中导出数据集Dc的新版本。最后，可以更新Dc上的可视化。因此，使用经验模态分解函数测量数据清理前后的可视化距离dist。距离越大，估计收益越大。</a:t>
            </a:r>
            <a:endParaRPr lang="zh-CN" altLang="en-US"/>
          </a:p>
          <a:p>
            <a:endParaRPr lang="zh-CN" altLang="en-US"/>
          </a:p>
        </p:txBody>
      </p:sp>
      <p:pic>
        <p:nvPicPr>
          <p:cNvPr id="4" name="图片 3"/>
          <p:cNvPicPr>
            <a:picLocks noChangeAspect="1"/>
          </p:cNvPicPr>
          <p:nvPr/>
        </p:nvPicPr>
        <p:blipFill>
          <a:blip r:embed="rId4"/>
          <a:stretch>
            <a:fillRect/>
          </a:stretch>
        </p:blipFill>
        <p:spPr>
          <a:xfrm>
            <a:off x="1124585" y="4192270"/>
            <a:ext cx="3421380" cy="676275"/>
          </a:xfrm>
          <a:prstGeom prst="rect">
            <a:avLst/>
          </a:prstGeom>
        </p:spPr>
      </p:pic>
      <p:sp>
        <p:nvSpPr>
          <p:cNvPr id="6" name="文本框 5"/>
          <p:cNvSpPr txBox="1"/>
          <p:nvPr/>
        </p:nvSpPr>
        <p:spPr>
          <a:xfrm>
            <a:off x="6209030" y="2165985"/>
            <a:ext cx="5474335" cy="368300"/>
          </a:xfrm>
          <a:prstGeom prst="rect">
            <a:avLst/>
          </a:prstGeom>
          <a:noFill/>
        </p:spPr>
        <p:txBody>
          <a:bodyPr wrap="square" rtlCol="0">
            <a:spAutoFit/>
          </a:bodyPr>
          <a:p>
            <a:r>
              <a:rPr lang="zh-CN" altLang="en-US"/>
              <a:t>元组级重复的问题</a:t>
            </a:r>
            <a:endParaRPr lang="zh-CN" altLang="en-US"/>
          </a:p>
        </p:txBody>
      </p:sp>
      <p:pic>
        <p:nvPicPr>
          <p:cNvPr id="7" name="图片 6"/>
          <p:cNvPicPr>
            <a:picLocks noChangeAspect="1"/>
          </p:cNvPicPr>
          <p:nvPr/>
        </p:nvPicPr>
        <p:blipFill>
          <a:blip r:embed="rId5"/>
          <a:stretch>
            <a:fillRect/>
          </a:stretch>
        </p:blipFill>
        <p:spPr>
          <a:xfrm>
            <a:off x="8369935" y="2165985"/>
            <a:ext cx="2924175" cy="371475"/>
          </a:xfrm>
          <a:prstGeom prst="rect">
            <a:avLst/>
          </a:prstGeom>
        </p:spPr>
      </p:pic>
      <p:sp>
        <p:nvSpPr>
          <p:cNvPr id="10" name="文本框 9"/>
          <p:cNvSpPr txBox="1"/>
          <p:nvPr/>
        </p:nvSpPr>
        <p:spPr>
          <a:xfrm>
            <a:off x="6209030" y="2616835"/>
            <a:ext cx="5474335" cy="368300"/>
          </a:xfrm>
          <a:prstGeom prst="rect">
            <a:avLst/>
          </a:prstGeom>
          <a:noFill/>
        </p:spPr>
        <p:txBody>
          <a:bodyPr wrap="square" rtlCol="0">
            <a:spAutoFit/>
          </a:bodyPr>
          <a:p>
            <a:r>
              <a:rPr lang="zh-CN" altLang="en-US"/>
              <a:t>属性级重复的</a:t>
            </a:r>
            <a:r>
              <a:rPr lang="zh-CN" altLang="en-US"/>
              <a:t>问题</a:t>
            </a:r>
            <a:endParaRPr lang="zh-CN" altLang="en-US"/>
          </a:p>
        </p:txBody>
      </p:sp>
      <p:pic>
        <p:nvPicPr>
          <p:cNvPr id="12" name="图片 11"/>
          <p:cNvPicPr>
            <a:picLocks noChangeAspect="1"/>
          </p:cNvPicPr>
          <p:nvPr/>
        </p:nvPicPr>
        <p:blipFill>
          <a:blip r:embed="rId6"/>
          <a:stretch>
            <a:fillRect/>
          </a:stretch>
        </p:blipFill>
        <p:spPr>
          <a:xfrm>
            <a:off x="8484870" y="2672715"/>
            <a:ext cx="1266825" cy="257175"/>
          </a:xfrm>
          <a:prstGeom prst="rect">
            <a:avLst/>
          </a:prstGeom>
        </p:spPr>
      </p:pic>
      <p:sp>
        <p:nvSpPr>
          <p:cNvPr id="13" name="文本框 12"/>
          <p:cNvSpPr txBox="1"/>
          <p:nvPr/>
        </p:nvSpPr>
        <p:spPr>
          <a:xfrm>
            <a:off x="6209030" y="3099435"/>
            <a:ext cx="2540000" cy="368300"/>
          </a:xfrm>
          <a:prstGeom prst="rect">
            <a:avLst/>
          </a:prstGeom>
          <a:noFill/>
        </p:spPr>
        <p:txBody>
          <a:bodyPr wrap="square" rtlCol="0" anchor="t">
            <a:spAutoFit/>
          </a:bodyPr>
          <a:p>
            <a:r>
              <a:rPr lang="zh-CN" altLang="en-US"/>
              <a:t>缺失值插补问题</a:t>
            </a:r>
            <a:endParaRPr lang="zh-CN" altLang="en-US"/>
          </a:p>
        </p:txBody>
      </p:sp>
      <p:pic>
        <p:nvPicPr>
          <p:cNvPr id="15" name="图片 14"/>
          <p:cNvPicPr>
            <a:picLocks noChangeAspect="1"/>
          </p:cNvPicPr>
          <p:nvPr/>
        </p:nvPicPr>
        <p:blipFill>
          <a:blip r:embed="rId7"/>
          <a:stretch>
            <a:fillRect/>
          </a:stretch>
        </p:blipFill>
        <p:spPr>
          <a:xfrm>
            <a:off x="8484870" y="3099435"/>
            <a:ext cx="1152525" cy="219075"/>
          </a:xfrm>
          <a:prstGeom prst="rect">
            <a:avLst/>
          </a:prstGeom>
        </p:spPr>
      </p:pic>
      <p:sp>
        <p:nvSpPr>
          <p:cNvPr id="16" name="文本框 15"/>
          <p:cNvSpPr txBox="1"/>
          <p:nvPr/>
        </p:nvSpPr>
        <p:spPr>
          <a:xfrm>
            <a:off x="6209030" y="3615690"/>
            <a:ext cx="2540000" cy="368300"/>
          </a:xfrm>
          <a:prstGeom prst="rect">
            <a:avLst/>
          </a:prstGeom>
          <a:noFill/>
        </p:spPr>
        <p:txBody>
          <a:bodyPr wrap="square" rtlCol="0" anchor="t">
            <a:spAutoFit/>
          </a:bodyPr>
          <a:p>
            <a:r>
              <a:rPr lang="zh-CN" altLang="en-US"/>
              <a:t>异常值修复问题</a:t>
            </a:r>
            <a:endParaRPr lang="zh-CN" altLang="en-US"/>
          </a:p>
        </p:txBody>
      </p:sp>
      <p:pic>
        <p:nvPicPr>
          <p:cNvPr id="17" name="图片 16"/>
          <p:cNvPicPr>
            <a:picLocks noChangeAspect="1"/>
          </p:cNvPicPr>
          <p:nvPr/>
        </p:nvPicPr>
        <p:blipFill>
          <a:blip r:embed="rId8"/>
          <a:stretch>
            <a:fillRect/>
          </a:stretch>
        </p:blipFill>
        <p:spPr>
          <a:xfrm>
            <a:off x="8584565" y="3688715"/>
            <a:ext cx="952500" cy="295275"/>
          </a:xfrm>
          <a:prstGeom prst="rect">
            <a:avLst/>
          </a:prstGeom>
        </p:spPr>
      </p:pic>
      <p:sp>
        <p:nvSpPr>
          <p:cNvPr id="20" name="文本框 19"/>
          <p:cNvSpPr txBox="1"/>
          <p:nvPr/>
        </p:nvSpPr>
        <p:spPr>
          <a:xfrm>
            <a:off x="6209030" y="1716405"/>
            <a:ext cx="4782820" cy="368300"/>
          </a:xfrm>
          <a:prstGeom prst="rect">
            <a:avLst/>
          </a:prstGeom>
          <a:noFill/>
        </p:spPr>
        <p:txBody>
          <a:bodyPr wrap="square" rtlCol="0" anchor="t">
            <a:spAutoFit/>
          </a:bodyPr>
          <a:p>
            <a:r>
              <a:rPr lang="zh-CN" altLang="en-US"/>
              <a:t>考虑一个CQG G(V，E)。每个边的f(V</a:t>
            </a:r>
            <a:r>
              <a:rPr lang="en-US" altLang="zh-CN"/>
              <a:t>i</a:t>
            </a:r>
            <a:r>
              <a:rPr lang="zh-CN" altLang="en-US"/>
              <a:t>，vj)</a:t>
            </a:r>
            <a:endParaRPr lang="zh-CN" altLang="en-US"/>
          </a:p>
        </p:txBody>
      </p:sp>
      <p:sp>
        <p:nvSpPr>
          <p:cNvPr id="34" name="TextBox 45"/>
          <p:cNvSpPr txBox="1"/>
          <p:nvPr/>
        </p:nvSpPr>
        <p:spPr>
          <a:xfrm>
            <a:off x="396130" y="1169501"/>
            <a:ext cx="1981200" cy="421005"/>
          </a:xfrm>
          <a:prstGeom prst="rect">
            <a:avLst/>
          </a:prstGeom>
        </p:spPr>
        <p:txBody>
          <a:bodyPr vert="horz" wrap="none" lIns="0" tIns="0" rIns="0" bIns="0" anchor="b" anchorCtr="1">
            <a:normAutofit/>
          </a:bodyPr>
          <a:lstStyle/>
          <a:p>
            <a:r>
              <a:rPr lang="zh-CN" altLang="en-US" sz="2000" b="1" kern="900" dirty="0">
                <a:solidFill>
                  <a:srgbClr val="004EA2"/>
                </a:solidFill>
                <a:latin typeface="微软雅黑" panose="020B0503020204020204" charset="-122"/>
                <a:ea typeface="微软雅黑" panose="020B0503020204020204" charset="-122"/>
                <a:cs typeface="+mn-ea"/>
                <a:sym typeface="+mn-lt"/>
              </a:rPr>
              <a:t>选择综合问题</a:t>
            </a:r>
            <a:endParaRPr lang="zh-CN" altLang="en-US" sz="2000" b="1" kern="900" dirty="0">
              <a:solidFill>
                <a:srgbClr val="004EA2"/>
              </a:solidFill>
              <a:latin typeface="微软雅黑" panose="020B0503020204020204" charset="-122"/>
              <a:ea typeface="微软雅黑" panose="020B0503020204020204" charset="-122"/>
              <a:cs typeface="+mn-ea"/>
              <a:sym typeface="+mn-lt"/>
            </a:endParaRPr>
          </a:p>
        </p:txBody>
      </p:sp>
      <p:pic>
        <p:nvPicPr>
          <p:cNvPr id="22" name="图片 21"/>
          <p:cNvPicPr>
            <a:picLocks noChangeAspect="1"/>
          </p:cNvPicPr>
          <p:nvPr/>
        </p:nvPicPr>
        <p:blipFill>
          <a:blip r:embed="rId9"/>
          <a:stretch>
            <a:fillRect/>
          </a:stretch>
        </p:blipFill>
        <p:spPr>
          <a:xfrm>
            <a:off x="6055995" y="4430395"/>
            <a:ext cx="4838700" cy="1419225"/>
          </a:xfrm>
          <a:prstGeom prst="rect">
            <a:avLst/>
          </a:prstGeom>
        </p:spPr>
      </p:pic>
    </p:spTree>
  </p:cSld>
  <p:clrMapOvr>
    <a:masterClrMapping/>
  </p:clrMapOvr>
</p:sld>
</file>

<file path=ppt/tags/tag1.xml><?xml version="1.0" encoding="utf-8"?>
<p:tagLst xmlns:p="http://schemas.openxmlformats.org/presentationml/2006/main">
  <p:tag name="MH" val="20160830110547"/>
  <p:tag name="MH_LIBRARY" val="CONTENTS"/>
  <p:tag name="MH_TYPE" val="OTHERS"/>
  <p:tag name="ID" val="545840"/>
</p:tagLst>
</file>

<file path=ppt/tags/tag10.xml><?xml version="1.0" encoding="utf-8"?>
<p:tagLst xmlns:p="http://schemas.openxmlformats.org/presentationml/2006/main">
  <p:tag name="MH" val="20160830110547"/>
  <p:tag name="MH_LIBRARY" val="CONTENTS"/>
  <p:tag name="MH_TYPE" val="OTHERS"/>
  <p:tag name="ID" val="545840"/>
</p:tagLst>
</file>

<file path=ppt/tags/tag11.xml><?xml version="1.0" encoding="utf-8"?>
<p:tagLst xmlns:p="http://schemas.openxmlformats.org/presentationml/2006/main">
  <p:tag name="MH" val="20160830110547"/>
  <p:tag name="MH_LIBRARY" val="CONTENTS"/>
  <p:tag name="MH_TYPE" val="OTHERS"/>
  <p:tag name="ID" val="545840"/>
</p:tagLst>
</file>

<file path=ppt/tags/tag12.xml><?xml version="1.0" encoding="utf-8"?>
<p:tagLst xmlns:p="http://schemas.openxmlformats.org/presentationml/2006/main">
  <p:tag name="MH" val="20160830110547"/>
  <p:tag name="MH_LIBRARY" val="CONTENTS"/>
  <p:tag name="MH_TYPE" val="OTHERS"/>
  <p:tag name="ID" val="545840"/>
</p:tagLst>
</file>

<file path=ppt/tags/tag13.xml><?xml version="1.0" encoding="utf-8"?>
<p:tagLst xmlns:p="http://schemas.openxmlformats.org/presentationml/2006/main">
  <p:tag name="MH" val="20160830110547"/>
  <p:tag name="MH_LIBRARY" val="CONTENTS"/>
  <p:tag name="MH_TYPE" val="OTHERS"/>
  <p:tag name="ID" val="545840"/>
</p:tagLst>
</file>

<file path=ppt/tags/tag14.xml><?xml version="1.0" encoding="utf-8"?>
<p:tagLst xmlns:p="http://schemas.openxmlformats.org/presentationml/2006/main">
  <p:tag name="MH" val="20160830110547"/>
  <p:tag name="MH_LIBRARY" val="CONTENTS"/>
  <p:tag name="MH_TYPE" val="OTHERS"/>
  <p:tag name="ID" val="545840"/>
</p:tagLst>
</file>

<file path=ppt/tags/tag15.xml><?xml version="1.0" encoding="utf-8"?>
<p:tagLst xmlns:p="http://schemas.openxmlformats.org/presentationml/2006/main">
  <p:tag name="MH" val="20160830110547"/>
  <p:tag name="MH_LIBRARY" val="CONTENTS"/>
  <p:tag name="MH_TYPE" val="OTHERS"/>
  <p:tag name="ID" val="545840"/>
</p:tagLst>
</file>

<file path=ppt/tags/tag16.xml><?xml version="1.0" encoding="utf-8"?>
<p:tagLst xmlns:p="http://schemas.openxmlformats.org/presentationml/2006/main">
  <p:tag name="MH" val="20160830110547"/>
  <p:tag name="MH_LIBRARY" val="CONTENTS"/>
  <p:tag name="MH_TYPE" val="OTHERS"/>
  <p:tag name="ID" val="545840"/>
</p:tagLst>
</file>

<file path=ppt/tags/tag17.xml><?xml version="1.0" encoding="utf-8"?>
<p:tagLst xmlns:p="http://schemas.openxmlformats.org/presentationml/2006/main">
  <p:tag name="MH" val="20160830110547"/>
  <p:tag name="MH_LIBRARY" val="CONTENTS"/>
  <p:tag name="MH_TYPE" val="OTHERS"/>
  <p:tag name="ID" val="545840"/>
</p:tagLst>
</file>

<file path=ppt/tags/tag18.xml><?xml version="1.0" encoding="utf-8"?>
<p:tagLst xmlns:p="http://schemas.openxmlformats.org/presentationml/2006/main">
  <p:tag name="MH" val="20160830110547"/>
  <p:tag name="MH_LIBRARY" val="CONTENTS"/>
  <p:tag name="MH_TYPE" val="OTHERS"/>
  <p:tag name="ID" val="545840"/>
</p:tagLst>
</file>

<file path=ppt/tags/tag19.xml><?xml version="1.0" encoding="utf-8"?>
<p:tagLst xmlns:p="http://schemas.openxmlformats.org/presentationml/2006/main">
  <p:tag name="MH" val="20160830110547"/>
  <p:tag name="MH_LIBRARY" val="CONTENTS"/>
  <p:tag name="MH_TYPE" val="OTHERS"/>
  <p:tag name="ID" val="545840"/>
</p:tagLst>
</file>

<file path=ppt/tags/tag2.xml><?xml version="1.0" encoding="utf-8"?>
<p:tagLst xmlns:p="http://schemas.openxmlformats.org/presentationml/2006/main">
  <p:tag name="MH" val="20160830110547"/>
  <p:tag name="MH_LIBRARY" val="CONTENTS"/>
  <p:tag name="MH_TYPE" val="OTHERS"/>
  <p:tag name="ID" val="545840"/>
</p:tagLst>
</file>

<file path=ppt/tags/tag20.xml><?xml version="1.0" encoding="utf-8"?>
<p:tagLst xmlns:p="http://schemas.openxmlformats.org/presentationml/2006/main">
  <p:tag name="MH" val="20160830110547"/>
  <p:tag name="MH_LIBRARY" val="CONTENTS"/>
  <p:tag name="MH_TYPE" val="OTHERS"/>
  <p:tag name="ID" val="545840"/>
</p:tagLst>
</file>

<file path=ppt/tags/tag21.xml><?xml version="1.0" encoding="utf-8"?>
<p:tagLst xmlns:p="http://schemas.openxmlformats.org/presentationml/2006/main">
  <p:tag name="MH" val="20160830110547"/>
  <p:tag name="MH_LIBRARY" val="CONTENTS"/>
  <p:tag name="MH_TYPE" val="OTHERS"/>
  <p:tag name="ID" val="545840"/>
</p:tagLst>
</file>

<file path=ppt/tags/tag22.xml><?xml version="1.0" encoding="utf-8"?>
<p:tagLst xmlns:p="http://schemas.openxmlformats.org/presentationml/2006/main">
  <p:tag name="MH" val="20160830110547"/>
  <p:tag name="MH_LIBRARY" val="CONTENTS"/>
  <p:tag name="MH_TYPE" val="OTHERS"/>
  <p:tag name="ID" val="545840"/>
</p:tagLst>
</file>

<file path=ppt/tags/tag23.xml><?xml version="1.0" encoding="utf-8"?>
<p:tagLst xmlns:p="http://schemas.openxmlformats.org/presentationml/2006/main">
  <p:tag name="MH" val="20160830110547"/>
  <p:tag name="MH_LIBRARY" val="CONTENTS"/>
  <p:tag name="MH_TYPE" val="OTHERS"/>
  <p:tag name="ID" val="545840"/>
</p:tagLst>
</file>

<file path=ppt/tags/tag24.xml><?xml version="1.0" encoding="utf-8"?>
<p:tagLst xmlns:p="http://schemas.openxmlformats.org/presentationml/2006/main">
  <p:tag name="MH" val="20160830110547"/>
  <p:tag name="MH_LIBRARY" val="CONTENTS"/>
  <p:tag name="MH_TYPE" val="OTHERS"/>
  <p:tag name="ID" val="545840"/>
</p:tagLst>
</file>

<file path=ppt/tags/tag25.xml><?xml version="1.0" encoding="utf-8"?>
<p:tagLst xmlns:p="http://schemas.openxmlformats.org/presentationml/2006/main">
  <p:tag name="MH" val="20160830110547"/>
  <p:tag name="MH_LIBRARY" val="CONTENTS"/>
  <p:tag name="MH_TYPE" val="OTHERS"/>
  <p:tag name="ID" val="545840"/>
</p:tagLst>
</file>

<file path=ppt/tags/tag26.xml><?xml version="1.0" encoding="utf-8"?>
<p:tagLst xmlns:p="http://schemas.openxmlformats.org/presentationml/2006/main">
  <p:tag name="MH" val="20160830110547"/>
  <p:tag name="MH_LIBRARY" val="CONTENTS"/>
  <p:tag name="MH_TYPE" val="OTHERS"/>
  <p:tag name="ID" val="545840"/>
</p:tagLst>
</file>

<file path=ppt/tags/tag27.xml><?xml version="1.0" encoding="utf-8"?>
<p:tagLst xmlns:p="http://schemas.openxmlformats.org/presentationml/2006/main">
  <p:tag name="MH" val="20160830110547"/>
  <p:tag name="MH_LIBRARY" val="CONTENTS"/>
  <p:tag name="MH_TYPE" val="OTHERS"/>
  <p:tag name="ID" val="545840"/>
</p:tagLst>
</file>

<file path=ppt/tags/tag28.xml><?xml version="1.0" encoding="utf-8"?>
<p:tagLst xmlns:p="http://schemas.openxmlformats.org/presentationml/2006/main">
  <p:tag name="MH" val="20160830110547"/>
  <p:tag name="MH_LIBRARY" val="CONTENTS"/>
  <p:tag name="MH_TYPE" val="OTHERS"/>
  <p:tag name="ID" val="545840"/>
</p:tagLst>
</file>

<file path=ppt/tags/tag29.xml><?xml version="1.0" encoding="utf-8"?>
<p:tagLst xmlns:p="http://schemas.openxmlformats.org/presentationml/2006/main">
  <p:tag name="ISPRING_PRESENTATION_TITLE" val="蓝色厦门大学论文答辩模板"/>
</p:tagLst>
</file>

<file path=ppt/tags/tag3.xml><?xml version="1.0" encoding="utf-8"?>
<p:tagLst xmlns:p="http://schemas.openxmlformats.org/presentationml/2006/main">
  <p:tag name="MH" val="20160830110547"/>
  <p:tag name="MH_LIBRARY" val="CONTENTS"/>
  <p:tag name="MH_TYPE" val="OTHERS"/>
  <p:tag name="ID" val="545840"/>
</p:tagLst>
</file>

<file path=ppt/tags/tag4.xml><?xml version="1.0" encoding="utf-8"?>
<p:tagLst xmlns:p="http://schemas.openxmlformats.org/presentationml/2006/main">
  <p:tag name="MH" val="20160830110547"/>
  <p:tag name="MH_LIBRARY" val="CONTENTS"/>
  <p:tag name="MH_TYPE" val="OTHERS"/>
  <p:tag name="ID" val="545840"/>
</p:tagLst>
</file>

<file path=ppt/tags/tag5.xml><?xml version="1.0" encoding="utf-8"?>
<p:tagLst xmlns:p="http://schemas.openxmlformats.org/presentationml/2006/main">
  <p:tag name="MH" val="20160830110547"/>
  <p:tag name="MH_LIBRARY" val="CONTENTS"/>
  <p:tag name="MH_TYPE" val="OTHERS"/>
  <p:tag name="ID" val="545840"/>
</p:tagLst>
</file>

<file path=ppt/tags/tag6.xml><?xml version="1.0" encoding="utf-8"?>
<p:tagLst xmlns:p="http://schemas.openxmlformats.org/presentationml/2006/main">
  <p:tag name="MH" val="20160830110547"/>
  <p:tag name="MH_LIBRARY" val="CONTENTS"/>
  <p:tag name="MH_TYPE" val="OTHERS"/>
  <p:tag name="ID" val="545840"/>
</p:tagLst>
</file>

<file path=ppt/tags/tag7.xml><?xml version="1.0" encoding="utf-8"?>
<p:tagLst xmlns:p="http://schemas.openxmlformats.org/presentationml/2006/main">
  <p:tag name="MH" val="20160830110547"/>
  <p:tag name="MH_LIBRARY" val="CONTENTS"/>
  <p:tag name="MH_TYPE" val="OTHERS"/>
  <p:tag name="ID" val="545840"/>
</p:tagLst>
</file>

<file path=ppt/tags/tag8.xml><?xml version="1.0" encoding="utf-8"?>
<p:tagLst xmlns:p="http://schemas.openxmlformats.org/presentationml/2006/main">
  <p:tag name="MH" val="20160830110547"/>
  <p:tag name="MH_LIBRARY" val="CONTENTS"/>
  <p:tag name="MH_TYPE" val="OTHERS"/>
  <p:tag name="ID" val="545840"/>
</p:tagLst>
</file>

<file path=ppt/tags/tag9.xml><?xml version="1.0" encoding="utf-8"?>
<p:tagLst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下载更多PPT模板，请登陆蘑菇创意www.imogu.cn​​">
  <a:themeElements>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68395"/>
    </a:dk2>
    <a:lt2>
      <a:srgbClr val="F0F0F0"/>
    </a:lt2>
    <a:accent1>
      <a:srgbClr val="E50013"/>
    </a:accent1>
    <a:accent2>
      <a:srgbClr val="2850A3"/>
    </a:accent2>
    <a:accent3>
      <a:srgbClr val="65CC33"/>
    </a:accent3>
    <a:accent4>
      <a:srgbClr val="FF5E01"/>
    </a:accent4>
    <a:accent5>
      <a:srgbClr val="005D77"/>
    </a:accent5>
    <a:accent6>
      <a:srgbClr val="45916B"/>
    </a:accent6>
    <a:hlink>
      <a:srgbClr val="4472C4"/>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17.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68395"/>
    </a:dk2>
    <a:lt2>
      <a:srgbClr val="F0F0F0"/>
    </a:lt2>
    <a:accent1>
      <a:srgbClr val="DDB800"/>
    </a:accent1>
    <a:accent2>
      <a:srgbClr val="FF9F2F"/>
    </a:accent2>
    <a:accent3>
      <a:srgbClr val="24B5FF"/>
    </a:accent3>
    <a:accent4>
      <a:srgbClr val="513123"/>
    </a:accent4>
    <a:accent5>
      <a:srgbClr val="75E1AB"/>
    </a:accent5>
    <a:accent6>
      <a:srgbClr val="304F67"/>
    </a:accent6>
    <a:hlink>
      <a:srgbClr val="4472C4"/>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2096</Words>
  <Application>WPS 演示</Application>
  <PresentationFormat>宽屏</PresentationFormat>
  <Paragraphs>144</Paragraphs>
  <Slides>17</Slides>
  <Notes>31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17</vt:i4>
      </vt:variant>
    </vt:vector>
  </HeadingPairs>
  <TitlesOfParts>
    <vt:vector size="34" baseType="lpstr">
      <vt:lpstr>Arial</vt:lpstr>
      <vt:lpstr>宋体</vt:lpstr>
      <vt:lpstr>Wingdings</vt:lpstr>
      <vt:lpstr>微软雅黑</vt:lpstr>
      <vt:lpstr>Impact</vt:lpstr>
      <vt:lpstr>华文中宋</vt:lpstr>
      <vt:lpstr>Aharoni</vt:lpstr>
      <vt:lpstr>Yu Gothic UI Semibold</vt:lpstr>
      <vt:lpstr>U.S. 101</vt:lpstr>
      <vt:lpstr>Roboto</vt:lpstr>
      <vt:lpstr>Open Sans Light</vt:lpstr>
      <vt:lpstr>等线</vt:lpstr>
      <vt:lpstr>Arial Unicode MS</vt:lpstr>
      <vt:lpstr>等线 Light</vt:lpstr>
      <vt:lpstr>Segoe Print</vt:lpstr>
      <vt:lpstr>Yu Gothic UI Light</vt:lpstr>
      <vt:lpstr>下载更多PPT模板，请登陆蘑菇创意www.imogu.cn​​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蓝色厦门大学论文答辩模板</dc:title>
  <dc:creator>Administrator</dc:creator>
  <cp:lastModifiedBy>张帅1417653778</cp:lastModifiedBy>
  <cp:revision>269</cp:revision>
  <dcterms:created xsi:type="dcterms:W3CDTF">2018-03-09T23:56:00Z</dcterms:created>
  <dcterms:modified xsi:type="dcterms:W3CDTF">2020-12-15T02:51:27Z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