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57" r:id="rId4"/>
    <p:sldId id="258" r:id="rId5"/>
    <p:sldId id="262" r:id="rId6"/>
    <p:sldId id="263" r:id="rId7"/>
    <p:sldId id="264" r:id="rId8"/>
    <p:sldId id="265" r:id="rId9"/>
    <p:sldId id="266" r:id="rId10"/>
    <p:sldId id="267" r:id="rId11"/>
    <p:sldId id="276"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38" autoAdjust="0"/>
  </p:normalViewPr>
  <p:slideViewPr>
    <p:cSldViewPr snapToGrid="0">
      <p:cViewPr varScale="1">
        <p:scale>
          <a:sx n="58" d="100"/>
          <a:sy n="58" d="100"/>
        </p:scale>
        <p:origin x="16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30T11:11:14.841"/>
    </inkml:context>
    <inkml:brush xml:id="br0">
      <inkml:brushProperty name="width" value="0.05292" units="cm"/>
      <inkml:brushProperty name="height" value="0.05292" units="cm"/>
      <inkml:brushProperty name="color" value="#FF0000"/>
    </inkml:brush>
  </inkml:definitions>
  <inkml:trace contextRef="#ctx0" brushRef="#br0">24906 9560 0,'18'0'93,"-1"0"-14,1 0-64,-18 18 1,18-18-1,-1 0 1,1 0 0,0 18-1,-1-18 1,1 17-16,-18 1 31,17-18-15,1 0-16,0 0 15,-18 17-15,17-17 16,-17 18-16,18-18 0,0 0 16,-18 18-16,17-1 15,-17 1-15,18-18 0,-18 18 16,18-18-16,-18 17 0,17-17 0,1 0 16,-18 18-16,0 0 0,18-18 0,-1 0 0,-17 17 15,0 1-15,18-18 0,-18 17 0,17-17 0,1 0 16,-18 18-16,0 0 15,18-18-15,-1 0 16,-17 17-16,0 1 16,0 0-16,18-18 0,0 0 15,-18 17-15,17 1 0,-17 0 16,18-18-16,-18 17 0,18-17 0,-18 18 0,0 0 16,17-18-16,-17 17 0,18-17 15,-1 18-15,-17-1 0,0 1 16,0 0-1,18-1 1,0-17-16,-18 18 0,0 0 0,0-1 16,17 1-16,1 0 15,-18-1-15,0 1 0,0-1 16,18-17-16,-18 18 0,0 0 0,17-18 16,1 53-16,-18-18 15,0-17-15,0-1 0,18-17 16,-18 18-16,0-1 0,0 1 15,0 0-15,0-1 0,17-17 0,-17 18 16,0 17 0,0-17-16,0 0 0,0-1 0,0 1 0,0 0 15,18 17-15,-18-18 16,0 1-16,0 0 0,17-18 0,-17 17 0,0 1 0,0 0 16,0-1-16,0 1 0,0 0 15,0-1-15,18 18 16,-18-17-16,0 0 0,0-1 15,0 1-15,0 0 0,0-1 0,0 1 16,18 0-16,-18-1 0,0 1 0,0-1 16,0 1-16,0 0 0,17-1 15,-17 1-15,0 0 0,0-1 16,0 1-16,0 0 16,0-1-16,0 1 15,0 17-15,0-17 0,0-1 16,18-17-16,-18 18 0,0 0 0,0-1 0,0 1 15,18-18-15,-18 18 0,0-1 0,0 1 16,0 0-16,0-1 0,0 1 16,0 17-16,17-35 15,-17 18-15,0-1 0,0 1 0,0 0 16,0 17-16,0-17 0,0-1 16,0 1-16,0-1 0,0 1 15,0 0-15,0-1 0,0 1 16,0 0-16,0-1 0,0 1 15,0 0-15,18-18 0,-18 17 0,0 1 0,0 0 16,0-1-16,0 1 16,0 17-1,0-17-15,18-1 16,-18 1-16,0 0 0,0-1 16,0 1-16,0 0 15,0-1-15,0 1 16,0-1-16,17 1 15,-17 0-15,0-1 16,0 1-16,0 0 16,0-1-16,0 1 0,18-18 15,-18 18-15,0-1 0,0 1 0,0-1 16,0 1-16,18 35 16,-18-35-16,0-1 0,0 1 15,0 0-15,0-1 16,17-17-1,-17 18-15,0 0 0,0-1 16,0 1-16,0-1 16,0 1-16,0 0 0,18 17 15,-18 18-15,0-35 16,0-1-16,0 1 16,0-1-16,0 1 15,0 0-15,0-1 16,0 1-16,0 0 0,0-1 15,0 1-15,0 0 0,0-1 16,0 1-16,0-1 0,0 19 16,0-19-16,0 19 15,0-1-15,17-17 16,-17-1-16,0 1 0,0 0 0,0-1 16,0 1-16,0-1 0,0 1 15,0 0-15,18-1 0,-18 1 16,0 0-16,0-1 0,0 19 15,0-19-15,0 1 16,0-1-16,0 1 0,18 0 16,-18-1-1,0 1-15,0 35 16,0-35-16,0-1 16,0 1-16,17-1 0,-17 1 15,18 17-15,-18-17 16,0 0-16,0-1 15,18 1 1,-18 0-16,17-18 16,-17 17-1,0 1-15,18-18 16,-18 18-16,0-1 0,0 1 16,18-18-16,-1 0 0,-17 17 15,0 1-15,18-18 0,-18 18 16,17-1-16,-17 1 15,18-18-15,0 0 16,-18 18-16,17-1 16,-17 1 15,18-18-15,0 0-16,-18 18 15,17-18 16,1 0-15,0 17-16,-1-17 31,1 0-31,-1 0 32,-34 0 139,-1 0-171,18 18 16,-17-18 31,-1 17-47,0-17 16,18 18-16,-17-18 0,17 18 15,-18-18-15,18 17 78,0 1-15,0 0-63,0-1 15,0 1-15,0 0 0,0-1 16,0 1-16,0-1 16,0 1-16,0 0 15,0 17-15,0-17 16,0-1 0,0 1 15,0 0-16,0-1 1,0 1 0,0 0-16,0-1 15,0 1-15,0-1 0,0 1 16,0 0-16,0-1 16,0 1-16,0 0 0,0-1 15,0 1-15,0 0 16,0-1-16,0 1 0,0-1 15,0 1 1,0 0 0,0-1-16,0 1 15,0 0 1,0-1-16,0 1 0,0 0 16,0-1-16,0 1 15,0-1-15,0 1 0,0 0 16,0-1-16,0 1 15,0 0-15,0-1 16,0 1-16,0 0 16,0-1-16,0 1 15,0 17-15,0-17 16,0-1-16,0 1 0,0 0 16,0-1-16,0 1 15,0 17-15,0-17 0,0 0 0,0-1 16,0 1-16,0-1 0,0 1 15,0 0-15,0-1 16,0 1-16,0 0 0,0-1 16,0 1-16,0 0 0,0-1 0,0 1 15,0-1-15,0 1 0,0 0 16,0 17 0,0-17-16,0-1 0,0 1 0,0 0 15,0-1-15,0 1 16,0 0-16,0-1 15,0 1-15,0-1 16,-18-17-16,18 18 0,0 0 0,0-1 16,0 1-16,0 0 15,0-1 1,-17 19-16,17-19 0,0 1 16,0-1-16,-18 1 15,18 0-15,0-1 0,0 1 16,0 0-16,0 17 15,0-17-15,-18-18 0,18 35 0,0-18 16,0 1-16,0 0 0,-17-18 0,17 17 0,0 1 16,0 0-16,0-1 0,0 1 0,0 0 15,0-1-15,0 1 0,0 0 0,-18-1 16,18 1-16,0-1 0,0 1 0,0 0 16,0-1-16,-17-17 0,17 18 0,0 0 0,0-1 0,0 1 15,0 0-15,0-1 0,0 1 0,0-1 0,0 1 16,-18 0-16,18-1 0,0 1 0,0 0 0,0-1 15,0 1-15,0 0 0,0-1 0,-18-17 0,18 18 0,0-1 16,0 1-16,0 0 0,0-1 0,-17 1 16,17 35-16,0-35 15,0-1-15,0 1 0,0 0 0,0-1 16,0 1-16,-18-18 0,18 17 0,0 1 16,-18 17-16,18-17 15,0 0-15,0-1 16,0 1-1,-17 0-15,17-1 16,0 1-16,0-1 16,-18-17-16,18 18 15,0 0-15,-18-1 0,18 1 16,0 0-16,0-1 16,-17 19-16,-1-36 0,18 17 0,0 1 15,0-1-15,0 1 0,-17-18 16,17 18-16,-18-1 0,18 1 0,-18-18 0,18 18 15,0-1-15,-17-17 0,17 18 0,0 0 0,-18-18 0,18 17 0,0 1 16,-18-18-16,18 18 0,-17-1 16,17 1-16,-18-18 0,18 17 0,0 1 15,-18-18-15,18 18 0,-17-18 0,17 17 16,-18 19-16,0-36 0,18 17 16,-17-17-16,17 18 0,0 0 15,-18-18-15,1 35 0,17-18 16,-18-17-16,18 18 0,-18-18 15,1 18 1,17-1-16,-18-17 16,18 18-16,-18-18 0,18 18 0,0-1 0,-17-17 15,17 18-15,-18 0 0,18-1 16,-18-17-16,18 18 16,-17-18-16,17 17 0,-18-17 15,18 18 1,-17-18-16,-1 18 15,0-18 1,1 17-16,-1-17 0,18 18 0,-18-18 16,1 0-16,17 18 0,-18-18 0,0 0 0,1 0 15,-18 17-15,35 1 16,-18-18-16,0 0 16,18 18-16,-17-18 15,17 17 1,-18-17-16,18 18 0,-18-18 15,1 0-15,17 18 16,-18-18-16,0 0 0,18 17 0,-17-17 16,-1 0-16,18 18 15,0-1 17,-18-17-32,1 0 31,-1 0-31,18 18 15,-17-18-15,17 18 0,-18-18 0,18 17 32,-18-17-32,1 0 31,-1 0-15,0 0-16,18 18 15,-17-18-15,-1 0 16</inkml:trace>
  <inkml:trace contextRef="#ctx0" brushRef="#br0" timeOffset="2533.05">26705 13335 0,'18'0'110,"0"0"-95,-1 0-15,1 0 16,-18-18-16,35 18 0,-17 0 16,-1 0-16,-17-17 0,18 17 0,0 0 15,-1 0 1,1 0-1,0 0-15,-1 0 16,1 0 0,-1 0-16,1 0 15,0 0-15,-1 0 16,1 0-16,0 0 16,-1 0-16,1 0 0,0 0 15,-1 0 1,1 0-1,0 0 1,-1 0 31,1 0-16,-1 0-15,-17-18-1</inkml:trace>
  <inkml:trace contextRef="#ctx0" brushRef="#br0" timeOffset="3644.4">26652 13370 0,'18'0'78,"-18"18"-78,0 0 16,0-1-16,0 1 0,0-1 16,0 1-16,0 0 15,0-1-15,0 1 0,0 0 16,0-1-16,0 1 16,0 17-16,0-17 15,0-1-15,0 36 16,0-35-16,0 0 15,0-1-15,0 1 16,0 0-16,0-1 0,0 1 16,0 0-16,0-1 0,0 1 15,-18-18-15,18 17 0,0 1 16,0 0-16,0-1 0,0 1 16,0 0-16,0-1 0,0 1 15,0 0-15,-17-18 0,17 17 0,0 1 16,0-1-16,0 1 0,0 0 15,-18-18-15,18 17 0,0 1 0,0 0 16,0-1-16,0 1 0,-18-18 16,18 53-1,0-36-15,0 1 0,0 0 16,0 35-16,-17-53 0,17 17 0,0 1 16,0 0-16,0-1 0,0 1 15,0 0-15,-18-1 16,18 1-16,0-1 0,0 1 15,0 0-15,0-1 16,0 1-16,0 0 16,0-1-16,0 1 0,0 0 15,0-1-15,0 1 32,0-1 30</inkml:trace>
  <inkml:trace contextRef="#ctx0" brushRef="#br0" timeOffset="4965.53">26652 14058 0,'18'0'15,"0"0"-15,-1 0 32,1 0-1,0 0 0,-1 0-31,1 0 16,-1 0-1,1 0-15,0 0 16,-1 0-16,1 0 0,0 0 16,17 0-16,-17 0 15,-1 0 1,1 0 187,-1 0-203,1 0 16,0 0-1,-1 0 32,1 0-31,0 18 249,-1-18-265,1 0 0,-18 17 16,18-17 0,-1 0-16</inkml:trace>
  <inkml:trace contextRef="#ctx0" brushRef="#br0" timeOffset="6972.08">27869 14270 0,'-17'0'15,"17"-18"1,-18 18-16,18-17 31,-17 17-31,-1 0 16,0 0 0,1 0-1,-1 0-15,0 0 16,18-18-16,-17 18 15,-1 0 17,0 0-17,1 0-15,-1 0 16,0 0-16,18 18 16,-17-18-16,17 17 31,-18-17-31,18 18 15,-17-18-15,17 17 16,0 1-16,-18-18 16,18 18-16,-18 17 15,18-17-15,0-1 0,0 1 16,0 0-16,0-1 16,0 1-1,0 0-15,0-1 16,0 1-16,0-1 31,0 1-31,0 0 16,18-18-16,0 0 15,-1 17 1,1-17 0,-18 18-16,17-18 15,1 0-15,0 0 16,-1 0-16,1 0 15,0 0-15,-1 0 16,1 0-16,0 0 16,-1 0 31,1 0-32,0 0-15,-18-18 0,17 18 16,1-53-16,-18 36 15,17 17-15,-17-18 0,18 18 0,-18-17 16,0-1-16,0 0 16,18 18-16,-18-17 0,0-1 0,17 18 15,-17-18 1,0 1 0,18 17-16,-18-18 15,0 0 1,0 1 15,-18 17 78,18 17-93,0 1-16,-17-18 0,17 18 0,0-1 16,0 1-16,0 0 0,-18-18 0,18 17 0,-18-17 15,18 18-15,0 0 0,0-1 16,0 1-16,0-1 0,0 1 16,0 0-16,0-1 46,18-17-46,-18 18 16,18-18 0,-1 18-16,-17-1 15,18-17-15,-18 18 0,18-18 16,-18 18-16,17-18 31,-17 17-15,18-17-1,17 0 1,-17 0 0,-1 0 31</inkml:trace>
  <inkml:trace contextRef="#ctx0" brushRef="#br0" timeOffset="8266.52">28399 13300 0,'0'17'47,"0"1"-31,17-18-16,-17 18 0,0-1 15,0 1-15,18-18 16,-18 18-16,0-1 0,0 1 0,0-1 15,0 1-15,18-18 0,-18 18 16,0-1-16,0 1 0,0 0 0,0-1 16,0 1-16,0 0 0,0-1 15,0 1-15,0-1 0,0 1 0,0 0 16,0-1-16,0 1 0,0 0 16,-18 35-16,18-36 15,0 1-15,0 35 16,0-36-16,0 1 0,0 0 0,0-1 15,0 1-15,-18-18 0,18 18 0,0-1 0,-17 1 16,17 17-16,0-17 16,0-1-16,0 1 0,-18-18 0,18 18 0,0-1 15,-18 1-15,18 0 0,0-1 0,-17-17 0,17 18 16,0 0-16,0-1 0,0 1 0,0-1 16,-18 19-16,0-19 15,18 1-15,0 0 0,0-1 0,0 1 16,-17-18-16,17 18 0,0-1 0,0 1 15,0 0-15,-18-18 0,18 17 0,0 1 0,-18-18 16,18 17-16,0 1 0,0 0 0,0-1 0,0 1 16,0 0-16,-17-18 0,17 17 15,0 1-15,0 0 0,0-1 16,-18 1-16,18-1 16,0 1-1,0 0 1,0-1-1,0-34 79,0-1-94,0 0 16,0 1-16,0-1 15,18 18 17,-18-17-17,0-1-15,0 0 0,0 1 16,17 17-16</inkml:trace>
  <inkml:trace contextRef="#ctx0" brushRef="#br0" timeOffset="10125.48">28452 13300 0,'17'0'0,"1"-18"0,-1 18 16,1 0-16,0 0 0,-18-18 0,17 18 0,1 0 15,53 0-15,-71-17 0,17 17 16,18-18-16,-17 18 16,0 0-1,-1 0-15,-17-17 16,18 17-1,0 0-15,-1 0 16,1 0 0,0 0-16,-1 0 0,-17 17 15,18-17 1,-1 0-16,-17 18 16,18-18-16,0 0 15,-18 17-15,17-17 16,-17 18-16,18-18 15,-18 18-15,18-18 16,-18 17-16,0 1 0,0 0 16,0-1-16,17 19 15,-17-19-15,18-17 0,-18 18 0,0-1 0,0 1 16,0 0-16,18-18 0,-18 17 16,0 1-16,0 0 0,0-1 31,0 1-16,0 0-15,0-1 16,-18-17-16,18 18 0,-18-18 0,1 17 16,17 1-16,-18-18 0,0 0 15,1 18-15,17-1 0,-18-17 0,0 0 16,18 18-16,-17-18 0,-1 0 16,1 18-16,-36-1 15,35-17-15,18 18 0,-18-18 0,1 0 0,17 18 0,-18-18 0,-35 17 16,36-17-16,-1 18 0,0-18 0,1 18 15,-1-18-15,0 0 16,1 0-16,-1 0 0,0 0 16,1 0-16,-1 0 31,18 17 110,18-17-126,-1 0 1,-17 18-16,18-18 0,-18 17 15,18-17-15,-1 0 0,-17 18 0,0 0 16,18-18-16,-18 17 0,18 1 16,-18 0-16,0-1 15,0 1-15,17-18 0,-17 18 0,0-1 16,18-17-16,-18 18 0,0-1 0,0 1 16,18-18-16,-18 18 0,0-1 0,0 1 15,0 0-15,17-18 0,-17 17 0,18-17 16,-18 18-16,0 0 0,0-1 15,0 1-15,17-18 0,-17 17 0,0 1 16,18-18-16,-18 18 0,0-1 16,0 1-16,18-18 0,-18 18 0,17-18 0,-17 17 15,0 1-15,18-18 0,-18 18 0,0-1 0,0 1 16,18-18-16,-18 18 0,17-18 0,-17 17 0,0 1 0,0-1 16,18-17-16,-18 18 0,18-18 0,-1 35 15,-17 1 1,18-36-16,-18 17 0,0 1 15,17-18-15,-17 18 0,18-18 16,0 35 0,-1-35-16,-17 17 0,0 1 0,18 0 15,0-18-15,-18 17 16,0 1-16,17-18 16,-17-18 77</inkml:trace>
  <inkml:trace contextRef="#ctx0" brushRef="#br0" timeOffset="11098.43">29722 13406 0,'0'17'78,"0"1"-78,0 17 16,0-17-16,0-1 0,0 1 0,0 0 0,0-1 0,0 1 16,0 0-16,0-1 0,0 1 0,0-1 0,0 1 0,0 0 15,0-1-15,0 1 0,-18 0 0,18-1 0,0 1 0,0 0 0,-18 17 16,18-17-16,0-1 0,0 1 0,-17-18 0,17 17 0,0 1 0,-18 0 15,0-18-15,18 17 0,0 1 0,0 0 16,0-1-16,0 1 0,-17-18 16,17 18-1,0-1 1,0 1 0,-18-18-16,18 17 0,0 1 15,0 0-15,0-1 16,0 1-16,-18-18 0,18 18 0,0-1 0,0 1 15,-17-18-15,-1 53 0,18-36 0,0 1 16,0 0-16,-18-18 0,18 17 0,0 1 0,-17-18 0,17 18 16,0-1-16,0 1 0,0 0 0,-18-18 0,18 17 0,-17-17 0,17 18 15,-18 52-15,18-52 16,-35 35-16,35-35 0,0-1 16,0 1-16,-18-18 0,18 18 0,0-1 15,-18-17-15,18 18 0,-17-18 0,17 17 16,0 1-1,0 0-15,-18-18 32,18 17-32,0 1 0,0 0 0,-18-18 15,18 17-15,0 1 0,0 0 0,0-1 0,-17-17 0,17 18 16,0-1-16,-18-17 0,18 18 0,0 0 16,-17-18-16,17-18 62,17 18-62,-17-18 0,0 1 0</inkml:trace>
  <inkml:trace contextRef="#ctx0" brushRef="#br0" timeOffset="12692.66">29792 13458 0,'18'0'16,"-18"18"-1,0 0-15,17-18 0,-17 17 0,0 1 16,0 0-16,0-1 0,0 1 0,18-18 16,-18 18-16,0-1 0,0 1 0,0-1 0,0 1 0,18-18 15,-18 18-15,17 52 16,-17-34-16,0-19 16,0 1-16,0 0 0,0-1 0,18 54 15,-18-54-15,0 1 0,0 0 16,0-1-16,18-17 0,-18 18 0,0 0 0,0-1 0,0 1 0,0-1 15,0 1-15,0 0 0,0-1 0,0 1 0,0 0 0,0-1 0,17 1 16,-17 0-16,0-1 0,0 1 0,18-18 0,-18 17 0,0 1 0,0 0 0,17-1 0,-17 1 0,0 0 16,0-1-16,0 1 0,0 0 0,0-1 0,18-17 0,-18 18 0,0 0 0,0-1 0,0 1 15,18-1-15,-18 1 0,0 0 0,0-1 0,0 1 16,0 0-16,17-18 0,-17 17 0,0 1 0,0 0 0,0-1 16,0 1-16,18 35 0,0-53 15,-18 17-15,0 1 0,0 0 0,0-1 16,0 1-16,0 0 0,0-1 0,17-17 15,-17-17 79,0-1-94,0-35 0,18 35 16,-18 1-16,0-1 0,0 0 0,0 1 0,0-1 0,0 1 0,18 17 15,-18-18-15,0 0 0,17 1 0,-17-1 0,0 0 0,18 1 0,-18-1 0,0 0 0,0 1 0,0-1 16,17 18-16,-17-17 0,18-1 0,-18 0 0,0 1 0,0-1 0,18 0 0,-18 1 0,17 17 0,-17-18 0,0 0 0,18 1 0,-18-1 16,0 0-16,18 18 0,-18-17 0,17 17 0,-17-18 0,0 1 0,0-1 0,18 18 0,-18-18 0,18 18 0,-18-17 0,17-1 0,-17 0 15,0 1-15,18 17 0,-18-18 0,18 18 0,-18-18 0,0 1 0,0-1 0,17 18 0,-17-17 16,18 17-16,-18-18 0,17 18 0,-17-18 0,0 1 0,0-1 0,18 0 16,-18 1-16,18 17 0,-18-18 0,0 0 0,0 1 0,0-1 15,17 18-15,-17-17 0,0-1 0,18 18 0,-18-18 0,18 18 16,-18-17-16,0-1 0,0 0 0,17 18 0,-17-17 0,0-1 15,18 0-15,-18 1 0,0-1 0,0 0 16,18 18-16,-1-35 16,-17 18-16,0-1 0,18 18 0,-18-18 15,17 18-15,-17-17 0,0-1 32,18 18-32,-18-18 0,0 1 15,0-1-15,0 0 16,0 1-1,18-1-15,-18 36 79,17 17-79,1 18 15,-18-35-15,0-1 0,0 1 0,18-18 0,-18 18 16,0-1-16,17 1 0,-17-1 0,0 1 0,0 0 15,0-1-15,0 1 0,0 0 0,0-1 0,18-17 0,-18 18 0,0 0 16,18 70-16,-18-71 16,0 1-16,0 0 0,0-1 0,0 1 0,0 0 0,0-1 0,0 1 0,0 0 15,0-1-15,0 1 0,0-1 0,0 1 0,0 0 0,0-1 0,0 1 0,0 0 16,0-1-16,0 1 0,0 0 0,0-1 0,0 1 0,0-1 0,0 1 0,0 0 16,0 70-16,0-70 0,0-1 15,0 1-15,0 0 0,0-1 0,0 1 16,0-1-16,0 1 15,0 0-15,0-1 0,0 1 16,0 0-16,0-1 0,0 1 0,0 0 16,0 34-16,0-34 15,0 0-15,0-1 0,0 1 16,0 0-16,0-1 0,0 1 16,0 0-1,0-1 1,0 1-16,0-1 15,0 1-15,0 0 0,0-1 16,0 1-16,0 0 0,0-1 0,0 1 16,0 0-16,0-1 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337D4-FC10-45D0-9EE1-D507C16D2351}" type="datetimeFigureOut">
              <a:rPr lang="zh-CN" altLang="en-US" smtClean="0"/>
              <a:t>2020/11/30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A1864-F476-4EFB-808E-32CD00A01B03}" type="slidenum">
              <a:rPr lang="zh-CN" altLang="en-US" smtClean="0"/>
              <a:t>‹#›</a:t>
            </a:fld>
            <a:endParaRPr lang="zh-CN" altLang="en-US"/>
          </a:p>
        </p:txBody>
      </p:sp>
    </p:spTree>
    <p:extLst>
      <p:ext uri="{BB962C8B-B14F-4D97-AF65-F5344CB8AC3E}">
        <p14:creationId xmlns:p14="http://schemas.microsoft.com/office/powerpoint/2010/main" val="239472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一个单独的</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集群可以存储数百亿的顶点和边，并且支持</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350+</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百万的吞吐量</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秒，端到端查询延迟以个位数毫秒为单位。在本文中，我们描述了</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数据模型、</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RDMA</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优化数据结构和查询执行</a:t>
            </a:r>
            <a:endParaRPr lang="zh-CN" altLang="en-US" sz="1800" dirty="0"/>
          </a:p>
        </p:txBody>
      </p:sp>
      <p:sp>
        <p:nvSpPr>
          <p:cNvPr id="4" name="灯片编号占位符 3"/>
          <p:cNvSpPr>
            <a:spLocks noGrp="1"/>
          </p:cNvSpPr>
          <p:nvPr>
            <p:ph type="sldNum" sz="quarter" idx="5"/>
          </p:nvPr>
        </p:nvSpPr>
        <p:spPr/>
        <p:txBody>
          <a:bodyPr/>
          <a:lstStyle/>
          <a:p>
            <a:fld id="{8F8A1864-F476-4EFB-808E-32CD00A01B03}" type="slidenum">
              <a:rPr lang="zh-CN" altLang="en-US" smtClean="0"/>
              <a:t>2</a:t>
            </a:fld>
            <a:endParaRPr lang="zh-CN" altLang="en-US"/>
          </a:p>
        </p:txBody>
      </p:sp>
    </p:spTree>
    <p:extLst>
      <p:ext uri="{BB962C8B-B14F-4D97-AF65-F5344CB8AC3E}">
        <p14:creationId xmlns:p14="http://schemas.microsoft.com/office/powerpoint/2010/main" val="17922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RDMA</a:t>
            </a:r>
            <a:r>
              <a:rPr lang="zh-CN" altLang="en-US" dirty="0"/>
              <a:t>：简单说是多台计算机可以相互直接访问内存</a:t>
            </a:r>
          </a:p>
        </p:txBody>
      </p:sp>
      <p:sp>
        <p:nvSpPr>
          <p:cNvPr id="4" name="灯片编号占位符 3"/>
          <p:cNvSpPr>
            <a:spLocks noGrp="1"/>
          </p:cNvSpPr>
          <p:nvPr>
            <p:ph type="sldNum" sz="quarter" idx="5"/>
          </p:nvPr>
        </p:nvSpPr>
        <p:spPr/>
        <p:txBody>
          <a:bodyPr/>
          <a:lstStyle/>
          <a:p>
            <a:fld id="{8F8A1864-F476-4EFB-808E-32CD00A01B03}" type="slidenum">
              <a:rPr lang="zh-CN" altLang="en-US" smtClean="0"/>
              <a:t>4</a:t>
            </a:fld>
            <a:endParaRPr lang="zh-CN" altLang="en-US"/>
          </a:p>
        </p:txBody>
      </p:sp>
    </p:spTree>
    <p:extLst>
      <p:ext uri="{BB962C8B-B14F-4D97-AF65-F5344CB8AC3E}">
        <p14:creationId xmlns:p14="http://schemas.microsoft.com/office/powerpoint/2010/main" val="137484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CM</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负责确定哪些机器属于集群</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即成员</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和区域元数据</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将区域分配给机器。</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每个事务都有一个关联的时间戳，这个时间戳确保系统中所有事务的全局顺序。</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所有读写都发生在事务的上下文中。事务协议是两阶段提交的变体，具有</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RDMA</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的多个优化。</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通过跨三个故障域复制数据，我们可以确保单个组件故障不会导致丢失多个数据副本。</a:t>
            </a:r>
            <a:endParaRPr lang="zh-CN" altLang="en-US" dirty="0"/>
          </a:p>
        </p:txBody>
      </p:sp>
      <p:sp>
        <p:nvSpPr>
          <p:cNvPr id="4" name="灯片编号占位符 3"/>
          <p:cNvSpPr>
            <a:spLocks noGrp="1"/>
          </p:cNvSpPr>
          <p:nvPr>
            <p:ph type="sldNum" sz="quarter" idx="5"/>
          </p:nvPr>
        </p:nvSpPr>
        <p:spPr/>
        <p:txBody>
          <a:bodyPr/>
          <a:lstStyle/>
          <a:p>
            <a:fld id="{8F8A1864-F476-4EFB-808E-32CD00A01B03}" type="slidenum">
              <a:rPr lang="zh-CN" altLang="en-US" smtClean="0"/>
              <a:t>6</a:t>
            </a:fld>
            <a:endParaRPr lang="zh-CN" altLang="en-US"/>
          </a:p>
        </p:txBody>
      </p:sp>
    </p:spTree>
    <p:extLst>
      <p:ext uri="{BB962C8B-B14F-4D97-AF65-F5344CB8AC3E}">
        <p14:creationId xmlns:p14="http://schemas.microsoft.com/office/powerpoint/2010/main" val="340219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也可以在顶点属性上声明二级索引。对次要索引属性的惟一性或空性没有要求。</a:t>
            </a:r>
            <a:endParaRPr lang="zh-CN" altLang="en-US" dirty="0"/>
          </a:p>
        </p:txBody>
      </p:sp>
      <p:sp>
        <p:nvSpPr>
          <p:cNvPr id="4" name="灯片编号占位符 3"/>
          <p:cNvSpPr>
            <a:spLocks noGrp="1"/>
          </p:cNvSpPr>
          <p:nvPr>
            <p:ph type="sldNum" sz="quarter" idx="5"/>
          </p:nvPr>
        </p:nvSpPr>
        <p:spPr/>
        <p:txBody>
          <a:bodyPr/>
          <a:lstStyle/>
          <a:p>
            <a:fld id="{8F8A1864-F476-4EFB-808E-32CD00A01B03}" type="slidenum">
              <a:rPr lang="zh-CN" altLang="en-US" smtClean="0"/>
              <a:t>9</a:t>
            </a:fld>
            <a:endParaRPr lang="zh-CN" altLang="en-US"/>
          </a:p>
        </p:txBody>
      </p:sp>
    </p:spTree>
    <p:extLst>
      <p:ext uri="{BB962C8B-B14F-4D97-AF65-F5344CB8AC3E}">
        <p14:creationId xmlns:p14="http://schemas.microsoft.com/office/powerpoint/2010/main" val="300050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如果更新的时间戳较新的，则更新是较晚的事务，我们将更新存储到行中。另一方面，如果更新比</a:t>
            </a:r>
            <a:r>
              <a:rPr lang="en-US" altLang="zh-CN" sz="12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ObjectStore</a:t>
            </a:r>
            <a:r>
              <a:rPr lang="zh-CN" altLang="zh-CN" sz="1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表行的现有内容更早，那么这个更新就是过时的更新，我们可以丢弃它。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F8A1864-F476-4EFB-808E-32CD00A01B03}" type="slidenum">
              <a:rPr lang="zh-CN" altLang="en-US" smtClean="0"/>
              <a:t>15</a:t>
            </a:fld>
            <a:endParaRPr lang="zh-CN" altLang="en-US"/>
          </a:p>
        </p:txBody>
      </p:sp>
    </p:spTree>
    <p:extLst>
      <p:ext uri="{BB962C8B-B14F-4D97-AF65-F5344CB8AC3E}">
        <p14:creationId xmlns:p14="http://schemas.microsoft.com/office/powerpoint/2010/main" val="257573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519EF-22FE-4ED1-BBC3-9AEF8009F6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B70283-84C2-4401-A118-A181025AF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A717E3-AC33-448B-8099-F37777F288A6}"/>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899A5BC1-EF2A-4C8F-8920-919A5CAFC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A4A360-72E1-4035-926C-A1ABD499AD4E}"/>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9926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F5C3F-BEDC-4B88-BE85-853D7297AA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547164-CE80-4ECA-BBBA-ED55AAFDD0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12253F-90B5-4CAA-935C-B736B9438691}"/>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613535C9-3FBB-4BC6-BFF8-2B2FCED7E1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1D9739-3B7B-4A91-95E3-63E4CF437DA1}"/>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29680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818383-234E-48A5-AFD7-DED9065A7D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2B6356-A485-43C8-BF9E-AF681FCDF5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FF677B-1B80-4B22-9CC4-03A7AA2E5A12}"/>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6E602524-5A03-4B04-9FD4-FA1E6EA0E2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7221F-CD20-4E31-B8C9-0261238D3F57}"/>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263810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414A1-E53F-4D93-85DF-EE33A31B71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182760-DE7C-4FE0-BA90-7B1ED27190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BB0C52-74F3-4296-AA94-C101BB26A97D}"/>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8FE30420-7258-4033-B0C4-AE90DBCB2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4D8478-3684-480A-9984-AB9640E2A46E}"/>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35038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8E94E-9AD8-472E-9E49-BE11CEDD0E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9621F9-5470-4661-AAA5-30D869F6F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61ADB0-AEB6-4240-8B59-5F5E14D5381D}"/>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0FBDE9BF-1D28-46F0-AB1E-4654C32ADB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1A69A3-DD89-41B0-A71F-14C69B05433C}"/>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312762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32741-F25B-4358-AB9D-D6A686080E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80A153-51B5-4E48-B6BD-29FCBB371B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0D26AB-F2F3-4212-95BC-A8AF1588C20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099AC9-96BE-406A-8E31-119DC34BC37D}"/>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A90A5964-3D7C-4610-B988-BDB7611058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E844E5-55B8-4159-9FAB-0B9B288BD838}"/>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30302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5DAE-CCB1-4135-8D1B-57596A729B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6419ED-4A7D-489B-AC0B-79E05EE53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32656C5-EE1D-4CF1-9C2D-767F7F8E0E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49295B-EEB0-4528-B721-4BB0199CE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5EE2A0-A2BF-4AE3-AB80-D070F7BA07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9154A3-7324-4801-AA4B-038FF8A45CC1}"/>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8" name="页脚占位符 7">
            <a:extLst>
              <a:ext uri="{FF2B5EF4-FFF2-40B4-BE49-F238E27FC236}">
                <a16:creationId xmlns:a16="http://schemas.microsoft.com/office/drawing/2014/main" id="{57A5EE84-AF26-442E-A6A2-4CCC5F52B4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DD5C0-2B77-4B47-9E65-F961976ADF7D}"/>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163231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1187A-6C79-4468-9443-E1B402C77A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6E0F8C-33F6-4DFA-9C9A-DBC2885DFEB2}"/>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4" name="页脚占位符 3">
            <a:extLst>
              <a:ext uri="{FF2B5EF4-FFF2-40B4-BE49-F238E27FC236}">
                <a16:creationId xmlns:a16="http://schemas.microsoft.com/office/drawing/2014/main" id="{D74339E8-E62B-45E1-B935-ABE2778018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D49113-4AC7-4FA3-8780-9BAB2C60C73E}"/>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292148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CE4871-885E-4814-BA26-961785ED3D22}"/>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3" name="页脚占位符 2">
            <a:extLst>
              <a:ext uri="{FF2B5EF4-FFF2-40B4-BE49-F238E27FC236}">
                <a16:creationId xmlns:a16="http://schemas.microsoft.com/office/drawing/2014/main" id="{E7D3728A-1FEF-48CF-9A5E-DAF292E708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5510545-9C09-416C-905F-C240505BA63E}"/>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285371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9533E-C9CD-4897-9B2C-6CDF8F7135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64AD6B-8B0B-47B6-9556-4A0BA9DB3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59E083-5238-425A-A812-24F4EDEBB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0EA686-4DD9-4C58-B2EF-5B04EE642DAE}"/>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4537E7AD-D8B1-43E8-979A-A2C7385F30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361BA9-88F5-4ACE-A087-DCF73BCE3662}"/>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116796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0494C-6765-41C6-8666-0D66D47EFB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9587B0-0E8D-4E82-AA32-80C9ACE22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AE1D86-4AFA-462A-8163-6768A7B76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5F899-1911-4CFB-A258-788AAE3D202C}"/>
              </a:ext>
            </a:extLst>
          </p:cNvPr>
          <p:cNvSpPr>
            <a:spLocks noGrp="1"/>
          </p:cNvSpPr>
          <p:nvPr>
            <p:ph type="dt" sz="half" idx="10"/>
          </p:nvPr>
        </p:nvSpPr>
        <p:spPr/>
        <p:txBody>
          <a:bodyPr/>
          <a:lstStyle/>
          <a:p>
            <a:fld id="{774E367D-5AB4-492E-B702-F549CA70CC8A}" type="datetimeFigureOut">
              <a:rPr lang="zh-CN" altLang="en-US" smtClean="0"/>
              <a:t>2020/11/30</a:t>
            </a:fld>
            <a:endParaRPr lang="zh-CN" altLang="en-US"/>
          </a:p>
        </p:txBody>
      </p:sp>
      <p:sp>
        <p:nvSpPr>
          <p:cNvPr id="6" name="页脚占位符 5">
            <a:extLst>
              <a:ext uri="{FF2B5EF4-FFF2-40B4-BE49-F238E27FC236}">
                <a16:creationId xmlns:a16="http://schemas.microsoft.com/office/drawing/2014/main" id="{5F9E6411-D15B-4894-A18F-4CC3D6B25C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8DAB2-9D34-4006-98A7-4259913016DE}"/>
              </a:ext>
            </a:extLst>
          </p:cNvPr>
          <p:cNvSpPr>
            <a:spLocks noGrp="1"/>
          </p:cNvSpPr>
          <p:nvPr>
            <p:ph type="sldNum" sz="quarter" idx="12"/>
          </p:nvPr>
        </p:nvSpPr>
        <p:spPr/>
        <p:txBody>
          <a:body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35900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B3C35A-EE33-49F4-9BC2-4EA3ECB46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A5549F-5572-45CE-A3D9-429E8210E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C2CA20-0F02-401E-86D8-7FBA82772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367D-5AB4-492E-B702-F549CA70CC8A}" type="datetimeFigureOut">
              <a:rPr lang="zh-CN" altLang="en-US" smtClean="0"/>
              <a:t>2020/11/30</a:t>
            </a:fld>
            <a:endParaRPr lang="zh-CN" altLang="en-US"/>
          </a:p>
        </p:txBody>
      </p:sp>
      <p:sp>
        <p:nvSpPr>
          <p:cNvPr id="5" name="页脚占位符 4">
            <a:extLst>
              <a:ext uri="{FF2B5EF4-FFF2-40B4-BE49-F238E27FC236}">
                <a16:creationId xmlns:a16="http://schemas.microsoft.com/office/drawing/2014/main" id="{8FD914AD-CF4E-46BD-ADE0-A793F2EE0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2857FF-4F58-46A3-9C08-E8E605BB8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ED4F2-4089-4280-8D5F-D26B7B8517DD}" type="slidenum">
              <a:rPr lang="zh-CN" altLang="en-US" smtClean="0"/>
              <a:t>‹#›</a:t>
            </a:fld>
            <a:endParaRPr lang="zh-CN" altLang="en-US"/>
          </a:p>
        </p:txBody>
      </p:sp>
    </p:spTree>
    <p:extLst>
      <p:ext uri="{BB962C8B-B14F-4D97-AF65-F5344CB8AC3E}">
        <p14:creationId xmlns:p14="http://schemas.microsoft.com/office/powerpoint/2010/main" val="392886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33692-A785-4DC5-BD92-7BED77B90E97}"/>
              </a:ext>
            </a:extLst>
          </p:cNvPr>
          <p:cNvSpPr>
            <a:spLocks noGrp="1"/>
          </p:cNvSpPr>
          <p:nvPr>
            <p:ph type="ctrTitle"/>
          </p:nvPr>
        </p:nvSpPr>
        <p:spPr/>
        <p:txBody>
          <a:bodyPr>
            <a:normAutofit fontScale="90000"/>
          </a:bodyPr>
          <a:lstStyle/>
          <a:p>
            <a:r>
              <a:rPr lang="en-US" altLang="zh-CN" dirty="0"/>
              <a:t>A1: A Distributed </a:t>
            </a:r>
            <a:br>
              <a:rPr lang="en-US" altLang="zh-CN" dirty="0"/>
            </a:br>
            <a:r>
              <a:rPr lang="en-US" altLang="zh-CN" dirty="0"/>
              <a:t>In-Memory Graph Database</a:t>
            </a:r>
            <a:endParaRPr lang="zh-CN" altLang="en-US" dirty="0"/>
          </a:p>
        </p:txBody>
      </p:sp>
      <p:sp>
        <p:nvSpPr>
          <p:cNvPr id="3" name="副标题 2">
            <a:extLst>
              <a:ext uri="{FF2B5EF4-FFF2-40B4-BE49-F238E27FC236}">
                <a16:creationId xmlns:a16="http://schemas.microsoft.com/office/drawing/2014/main" id="{2483F776-DEC3-4AD4-8318-AEEB9590C4C2}"/>
              </a:ext>
            </a:extLst>
          </p:cNvPr>
          <p:cNvSpPr>
            <a:spLocks noGrp="1"/>
          </p:cNvSpPr>
          <p:nvPr>
            <p:ph type="subTitle" idx="1"/>
          </p:nvPr>
        </p:nvSpPr>
        <p:spPr>
          <a:xfrm>
            <a:off x="1524000" y="4079875"/>
            <a:ext cx="9144000" cy="1655762"/>
          </a:xfrm>
        </p:spPr>
        <p:txBody>
          <a:bodyPr>
            <a:normAutofit fontScale="85000" lnSpcReduction="10000"/>
          </a:bodyPr>
          <a:lstStyle/>
          <a:p>
            <a:r>
              <a:rPr lang="en-US" altLang="zh-CN" dirty="0" err="1"/>
              <a:t>Chiranjeeb</a:t>
            </a:r>
            <a:r>
              <a:rPr lang="en-US" altLang="zh-CN" dirty="0"/>
              <a:t> </a:t>
            </a:r>
            <a:r>
              <a:rPr lang="en-US" altLang="zh-CN" dirty="0" err="1"/>
              <a:t>Buragohain</a:t>
            </a:r>
            <a:r>
              <a:rPr lang="en-US" altLang="zh-CN" dirty="0"/>
              <a:t>, Knut </a:t>
            </a:r>
            <a:r>
              <a:rPr lang="en-US" altLang="zh-CN" dirty="0" err="1"/>
              <a:t>Magne</a:t>
            </a:r>
            <a:r>
              <a:rPr lang="en-US" altLang="zh-CN" dirty="0"/>
              <a:t> </a:t>
            </a:r>
            <a:r>
              <a:rPr lang="en-US" altLang="zh-CN" dirty="0" err="1"/>
              <a:t>Risvik</a:t>
            </a:r>
            <a:r>
              <a:rPr lang="en-US" altLang="zh-CN" dirty="0"/>
              <a:t>, Paul Brett, Miguel Castro, </a:t>
            </a:r>
            <a:r>
              <a:rPr lang="en-US" altLang="zh-CN" dirty="0" err="1"/>
              <a:t>Wonhee</a:t>
            </a:r>
            <a:r>
              <a:rPr lang="en-US" altLang="zh-CN" dirty="0"/>
              <a:t> Cho, Joshua </a:t>
            </a:r>
            <a:r>
              <a:rPr lang="en-US" altLang="zh-CN" dirty="0" err="1"/>
              <a:t>Cowhig</a:t>
            </a:r>
            <a:r>
              <a:rPr lang="en-US" altLang="zh-CN" dirty="0"/>
              <a:t>, Nikolas </a:t>
            </a:r>
            <a:r>
              <a:rPr lang="en-US" altLang="zh-CN" dirty="0" err="1"/>
              <a:t>Gloy</a:t>
            </a:r>
            <a:r>
              <a:rPr lang="en-US" altLang="zh-CN" dirty="0"/>
              <a:t>, Karthik </a:t>
            </a:r>
            <a:r>
              <a:rPr lang="en-US" altLang="zh-CN" dirty="0" err="1"/>
              <a:t>Kalyanaraman</a:t>
            </a:r>
            <a:r>
              <a:rPr lang="en-US" altLang="zh-CN" dirty="0"/>
              <a:t>, </a:t>
            </a:r>
            <a:r>
              <a:rPr lang="en-US" altLang="zh-CN" dirty="0" err="1"/>
              <a:t>Richendra</a:t>
            </a:r>
            <a:r>
              <a:rPr lang="en-US" altLang="zh-CN" dirty="0"/>
              <a:t> Khanna, John Pao, Matthew </a:t>
            </a:r>
            <a:r>
              <a:rPr lang="en-US" altLang="zh-CN" dirty="0" err="1"/>
              <a:t>Renzelmann</a:t>
            </a:r>
            <a:r>
              <a:rPr lang="en-US" altLang="zh-CN" dirty="0"/>
              <a:t>, Alex </a:t>
            </a:r>
            <a:r>
              <a:rPr lang="en-US" altLang="zh-CN" dirty="0" err="1"/>
              <a:t>Shamis</a:t>
            </a:r>
            <a:r>
              <a:rPr lang="en-US" altLang="zh-CN" dirty="0"/>
              <a:t>, Timothy Tan, </a:t>
            </a:r>
            <a:r>
              <a:rPr lang="en-US" altLang="zh-CN" dirty="0" err="1"/>
              <a:t>Shuheng</a:t>
            </a:r>
            <a:r>
              <a:rPr lang="en-US" altLang="zh-CN" dirty="0"/>
              <a:t> Zheng. 2020. A1: A Distributed </a:t>
            </a:r>
            <a:r>
              <a:rPr lang="en-US" altLang="zh-CN" dirty="0" err="1"/>
              <a:t>InMemory</a:t>
            </a:r>
            <a:r>
              <a:rPr lang="en-US" altLang="zh-CN" dirty="0"/>
              <a:t> Graph Database. In Proceedings of the 2020 ACM SIGMOD International Conference on Management of Data (SIGMOD’20), June 14–19, 2020, Portland, OR, USA. ACM, New York, NY, USA, 16 pages</a:t>
            </a:r>
            <a:endParaRPr lang="zh-CN" altLang="en-US" dirty="0"/>
          </a:p>
        </p:txBody>
      </p:sp>
    </p:spTree>
    <p:extLst>
      <p:ext uri="{BB962C8B-B14F-4D97-AF65-F5344CB8AC3E}">
        <p14:creationId xmlns:p14="http://schemas.microsoft.com/office/powerpoint/2010/main" val="162047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3EFB58-D10D-4923-B13D-348380912515}"/>
              </a:ext>
            </a:extLst>
          </p:cNvPr>
          <p:cNvSpPr>
            <a:spLocks noGrp="1"/>
          </p:cNvSpPr>
          <p:nvPr>
            <p:ph idx="1"/>
          </p:nvPr>
        </p:nvSpPr>
        <p:spPr>
          <a:xfrm>
            <a:off x="838200" y="1777517"/>
            <a:ext cx="10515600" cy="3302966"/>
          </a:xfrm>
        </p:spPr>
        <p:txBody>
          <a:bodyPr/>
          <a:lstStyle/>
          <a:p>
            <a:r>
              <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 </a:t>
            </a:r>
            <a:r>
              <a:rPr lang="zh-CN" altLang="en-US"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目录结构</a:t>
            </a:r>
            <a:endPar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为了减少目录上的负载，并避免在具体化代理中进行远程读取，代理一旦具体化就缓存到内存中。一旦缓存，就可以使用它们</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缓存有一个固定的</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TTL</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，以确保我们不会使用过时的代理。当</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TTL</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到期时，缓存检查底层对象是否已更改</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如果更改了，则刷新代理，如果没有更改，则简单地扩展</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TTL</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并继续使用代理</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328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C12796-3901-4B37-9C90-22B8BA9A1376}"/>
              </a:ext>
            </a:extLst>
          </p:cNvPr>
          <p:cNvSpPr>
            <a:spLocks noGrp="1"/>
          </p:cNvSpPr>
          <p:nvPr>
            <p:ph idx="1"/>
          </p:nvPr>
        </p:nvSpPr>
        <p:spPr>
          <a:xfrm>
            <a:off x="838200" y="1809784"/>
            <a:ext cx="10515600" cy="3238431"/>
          </a:xfrm>
        </p:spPr>
        <p:txBody>
          <a:bodyPr/>
          <a:lstStyle/>
          <a:p>
            <a:r>
              <a:rPr lang="zh-CN" altLang="en-US"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顶点和边</a:t>
            </a:r>
            <a:endParaRPr lang="en-US"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顶点头包含顶点的类型，指向保存与顶点关联边的数据结构的指针，以及指向与该顶点关联的数据的指针</a:t>
            </a:r>
            <a:endParaRPr lang="en-US" altLang="zh-CN" sz="2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边表数据结构需要满足约束条件</a:t>
            </a:r>
            <a:r>
              <a:rPr lang="zh-CN" altLang="en-US"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需要具有可伸缩性</a:t>
            </a:r>
            <a:r>
              <a:rPr lang="zh-CN" altLang="en-US"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给定一条</a:t>
            </a:r>
            <a:r>
              <a:rPr lang="zh-CN" altLang="en-US"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有</a:t>
            </a:r>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源顶点、目标顶点和边类型特征的边，能够快速查找</a:t>
            </a:r>
            <a:r>
              <a:rPr lang="en-US"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插入</a:t>
            </a:r>
            <a:r>
              <a:rPr lang="en-US"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删除这条边</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9986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EB8E97-F171-4DE3-A2BF-3D51A6594EB6}"/>
              </a:ext>
            </a:extLst>
          </p:cNvPr>
          <p:cNvSpPr>
            <a:spLocks noGrp="1"/>
          </p:cNvSpPr>
          <p:nvPr>
            <p:ph idx="1"/>
          </p:nvPr>
        </p:nvSpPr>
        <p:spPr>
          <a:xfrm>
            <a:off x="838200" y="1149626"/>
            <a:ext cx="10515600" cy="4558747"/>
          </a:xfrm>
        </p:spPr>
        <p:txBody>
          <a:bodyPr>
            <a:normAutofit/>
          </a:bodyPr>
          <a:lstStyle/>
          <a:p>
            <a:pPr algn="just"/>
            <a:r>
              <a:rPr lang="zh-CN"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异步工作流</a:t>
            </a:r>
            <a:endPar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调用</a:t>
            </a:r>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删除操作</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会将图从状态激活转换为删除，但是与图关联的存储和资源不会同步释放。取而代之的是一个异步工作流，它删除所有与图相关的资源，并最终释放图本身</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异步工作流使用任务执行框架在</a:t>
            </a:r>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流程中运行。任务是可以调度在将来执行的工作单元</a:t>
            </a:r>
            <a:r>
              <a:rPr lang="zh-CN" altLang="en-US" sz="24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任务被放入存储在</a:t>
            </a:r>
            <a:r>
              <a:rPr lang="en-US" altLang="zh-CN" sz="24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中的全局队列中。每个后端机器上都有一个工作线程池，用于查找挂起的任务并对其进行处理。由于</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任务是全局可见的，所以任何单个任务都可以在任何任务上工作</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为了确保工作流不干扰实时工作负载，工作线程以较低的优先级运行</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420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551995-F64E-4420-9A04-D6C1708BF37B}"/>
              </a:ext>
            </a:extLst>
          </p:cNvPr>
          <p:cNvSpPr>
            <a:spLocks noGrp="1"/>
          </p:cNvSpPr>
          <p:nvPr>
            <p:ph idx="1"/>
          </p:nvPr>
        </p:nvSpPr>
        <p:spPr>
          <a:xfrm>
            <a:off x="838200" y="1253331"/>
            <a:ext cx="10515600" cy="4351338"/>
          </a:xfrm>
        </p:spPr>
        <p:txBody>
          <a:bodyPr/>
          <a:lstStyle/>
          <a:p>
            <a:pPr algn="just"/>
            <a:r>
              <a:rPr lang="zh-CN"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查询执行</a:t>
            </a:r>
            <a:endPar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工作负载主要由访问数千个顶点的大型只读查询和读写少量顶点的小型更新所控制。当一个查询</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更新操作到达前端时，默认情况下它会被路由到集群中的一个随机后端机器</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查询首先到达的后端机器被指定为查询的协调器，</a:t>
            </a:r>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协调器</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驱动查询的执行，但是大部分查询执行工作分布在集群中</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每个</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查询都是一个</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JSON</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文档，每个层次的嵌套</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JSON</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结构描述遍历的一个步骤，起始点位于顶层文档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1392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4E65EB-77B3-49C5-A63E-3342C172FCBB}"/>
              </a:ext>
            </a:extLst>
          </p:cNvPr>
          <p:cNvSpPr>
            <a:spLocks noGrp="1"/>
          </p:cNvSpPr>
          <p:nvPr>
            <p:ph idx="1"/>
          </p:nvPr>
        </p:nvSpPr>
        <p:spPr>
          <a:xfrm>
            <a:off x="838200" y="543339"/>
            <a:ext cx="10515600" cy="5580615"/>
          </a:xfrm>
        </p:spPr>
        <p:txBody>
          <a:bodyPr>
            <a:normAutofit lnSpcReduction="10000"/>
          </a:bodyPr>
          <a:lstStyle/>
          <a:p>
            <a:pPr marL="0" indent="0" algn="just">
              <a:lnSpc>
                <a:spcPct val="110000"/>
              </a:lnSpc>
              <a:spcBef>
                <a:spcPts val="0"/>
              </a:spcBef>
            </a:pP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提交给</a:t>
            </a: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A1</a:t>
            </a: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的大多数查询都很简单，并且在执行时没有进行任何优化</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10000"/>
              </a:lnSpc>
              <a:spcBef>
                <a:spcPts val="0"/>
              </a:spcBef>
            </a:pP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查询是建立在一些基本操作之上的，如索引扫描、对顶点</a:t>
            </a: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边数据的谓词求值和对给定顶点的边枚举</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10000"/>
              </a:lnSpc>
              <a:spcBef>
                <a:spcPts val="0"/>
              </a:spcBef>
            </a:pP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谓词求值和边枚举这样的操作符通过</a:t>
            </a: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RPC</a:t>
            </a: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被传送到托管顶点的机器上，这样就可以在不调用远程读取的情况下对其求值</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10000"/>
              </a:lnSpc>
              <a:spcBef>
                <a:spcPts val="0"/>
              </a:spcBef>
            </a:pP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快速失败是一种可以接受的选择，因为非常大的查询通常不会在其时间预算内完成</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10000"/>
              </a:lnSpc>
              <a:spcBef>
                <a:spcPts val="0"/>
              </a:spcBef>
            </a:pP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如果最终的结果集太大而无法在单个</a:t>
            </a: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RPC</a:t>
            </a:r>
            <a:r>
              <a:rPr lang="zh-CN"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中返回，那么协调器不会返回完整的结果集，而是返回部分结果和一个延续标记。其余的结果缓存在协调器中，客户机可以通过在下一个请求中提供延续令牌来检索这些结果。</a:t>
            </a:r>
            <a:r>
              <a:rPr lang="zh-CN"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协调器仅将结果缓存一段有限的时间</a:t>
            </a:r>
            <a:r>
              <a:rPr lang="en-US"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通常为</a:t>
            </a:r>
            <a:r>
              <a:rPr lang="en-US"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60</a:t>
            </a:r>
            <a:r>
              <a:rPr lang="zh-CN"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秒</a:t>
            </a:r>
            <a:r>
              <a:rPr lang="en-US"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以节省资源</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5637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5D5773-4AD7-444C-91E1-3DA21593F7FE}"/>
              </a:ext>
            </a:extLst>
          </p:cNvPr>
          <p:cNvSpPr>
            <a:spLocks noGrp="1"/>
          </p:cNvSpPr>
          <p:nvPr>
            <p:ph idx="1"/>
          </p:nvPr>
        </p:nvSpPr>
        <p:spPr>
          <a:xfrm>
            <a:off x="838200" y="952500"/>
            <a:ext cx="10515600" cy="4953000"/>
          </a:xfrm>
        </p:spPr>
        <p:txBody>
          <a:bodyPr>
            <a:normAutofit/>
          </a:bodyPr>
          <a:lstStyle/>
          <a:p>
            <a:pPr algn="just"/>
            <a:r>
              <a:rPr lang="zh-CN" altLang="en-US"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灾难恢复</a:t>
            </a:r>
            <a:endPar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0" indent="0" algn="just">
              <a:lnSpc>
                <a:spcPct val="110000"/>
              </a:lnSpc>
              <a:spcBef>
                <a:spcPts val="0"/>
              </a:spcBef>
            </a:pP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通过将所有数据异步复制到一个持久的键</a:t>
            </a: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值存储来实现灾难恢复</a:t>
            </a:r>
            <a:endPar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10000"/>
              </a:lnSpc>
              <a:spcBef>
                <a:spcPts val="0"/>
              </a:spcBef>
            </a:pP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在一致性恢复中，我们将数据库恢复为</a:t>
            </a:r>
            <a:r>
              <a:rPr lang="en-US" altLang="zh-CN" sz="26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ObjectStore</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中存在的最新的事务一致性快照。</a:t>
            </a:r>
            <a:endPar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10000"/>
              </a:lnSpc>
              <a:spcBef>
                <a:spcPts val="0"/>
              </a:spcBef>
            </a:pP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最佳努力恢复总是将数据库恢复到至少与一致恢复一样最新的状态，并且在几乎所有实际情况下，恢复到更最新的状态</a:t>
            </a:r>
            <a:endPar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0" indent="0" algn="just">
              <a:lnSpc>
                <a:spcPct val="110000"/>
              </a:lnSpc>
              <a:spcBef>
                <a:spcPts val="0"/>
              </a:spcBef>
            </a:pP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10000"/>
              </a:lnSpc>
              <a:spcBef>
                <a:spcPts val="0"/>
              </a:spcBef>
            </a:pPr>
            <a:r>
              <a:rPr lang="zh-CN" altLang="en-US" sz="26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每个图都</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创建两个表来持久存储数据</a:t>
            </a:r>
            <a:r>
              <a:rPr lang="zh-CN" altLang="en-US"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顶点表存储所有顶点，而不考虑顶点类型</a:t>
            </a:r>
            <a:r>
              <a:rPr lang="zh-CN" altLang="en-US" sz="26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边表存储所有边</a:t>
            </a:r>
            <a:endParaRPr lang="zh-CN" altLang="en-US"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6316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484350-B904-4D1E-86A9-A84300E41DC5}"/>
              </a:ext>
            </a:extLst>
          </p:cNvPr>
          <p:cNvSpPr>
            <a:spLocks noGrp="1"/>
          </p:cNvSpPr>
          <p:nvPr>
            <p:ph idx="1"/>
          </p:nvPr>
        </p:nvSpPr>
        <p:spPr>
          <a:xfrm>
            <a:off x="838200" y="1253331"/>
            <a:ext cx="10515600" cy="4351338"/>
          </a:xfrm>
        </p:spPr>
        <p:txBody>
          <a:bodyPr/>
          <a:lstStyle/>
          <a:p>
            <a:pPr algn="just"/>
            <a:r>
              <a:rPr lang="en-US"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 in Bing</a:t>
            </a:r>
          </a:p>
          <a:p>
            <a:pPr marL="12700" marR="12700" indent="0" algn="just">
              <a:lnSpc>
                <a:spcPct val="100000"/>
              </a:lnSpc>
              <a:spcBef>
                <a:spcPts val="1100"/>
              </a:spcBef>
            </a:pPr>
            <a:r>
              <a:rPr lang="en-US" altLang="zh-CN" sz="2400" kern="100" dirty="0">
                <a:solidFill>
                  <a:srgbClr val="000000"/>
                </a:solidFill>
                <a:latin typeface="Times New Roman" panose="02020603050405020304" pitchFamily="18" charset="0"/>
                <a:ea typeface="宋体" panose="02010600030101010101" pitchFamily="2" charset="-122"/>
              </a:rPr>
              <a:t>A1</a:t>
            </a:r>
            <a:r>
              <a:rPr lang="zh-CN" altLang="zh-CN" sz="2400" kern="100" dirty="0">
                <a:solidFill>
                  <a:srgbClr val="000000"/>
                </a:solidFill>
                <a:latin typeface="Times New Roman" panose="02020603050405020304" pitchFamily="18" charset="0"/>
                <a:ea typeface="宋体" panose="02010600030101010101" pitchFamily="2" charset="-122"/>
              </a:rPr>
              <a:t>被设计成一个通用的图形数据库，在</a:t>
            </a:r>
            <a:r>
              <a:rPr lang="en-US" altLang="zh-CN" sz="2400" kern="100" dirty="0">
                <a:solidFill>
                  <a:srgbClr val="000000"/>
                </a:solidFill>
                <a:latin typeface="Times New Roman" panose="02020603050405020304" pitchFamily="18" charset="0"/>
                <a:ea typeface="宋体" panose="02010600030101010101" pitchFamily="2" charset="-122"/>
              </a:rPr>
              <a:t>Bing</a:t>
            </a:r>
            <a:r>
              <a:rPr lang="zh-CN" altLang="zh-CN" sz="2400" kern="100" dirty="0">
                <a:solidFill>
                  <a:srgbClr val="000000"/>
                </a:solidFill>
                <a:latin typeface="Times New Roman" panose="02020603050405020304" pitchFamily="18" charset="0"/>
                <a:ea typeface="宋体" panose="02010600030101010101" pitchFamily="2" charset="-122"/>
              </a:rPr>
              <a:t>中有多个应用程序在它之上运行</a:t>
            </a:r>
            <a:endParaRPr lang="en-US" altLang="zh-CN" sz="2400" kern="100" dirty="0">
              <a:solidFill>
                <a:srgbClr val="000000"/>
              </a:solidFill>
              <a:latin typeface="Times New Roman" panose="02020603050405020304" pitchFamily="18" charset="0"/>
              <a:ea typeface="宋体" panose="02010600030101010101" pitchFamily="2" charset="-122"/>
            </a:endParaRPr>
          </a:p>
          <a:p>
            <a:pPr marL="12700" marR="12700" indent="0" algn="just">
              <a:lnSpc>
                <a:spcPct val="100000"/>
              </a:lnSpc>
              <a:spcBef>
                <a:spcPts val="1100"/>
              </a:spcBef>
            </a:pPr>
            <a:endParaRPr lang="zh-CN" altLang="zh-CN" sz="2400" kern="100" dirty="0">
              <a:solidFill>
                <a:srgbClr val="000000"/>
              </a:solidFill>
              <a:latin typeface="Times New Roman" panose="02020603050405020304" pitchFamily="18" charset="0"/>
              <a:ea typeface="宋体" panose="02010600030101010101" pitchFamily="2" charset="-122"/>
            </a:endParaRPr>
          </a:p>
          <a:p>
            <a:pPr marL="12700" marR="12700" indent="0" algn="just">
              <a:lnSpc>
                <a:spcPct val="100000"/>
              </a:lnSpc>
              <a:spcBef>
                <a:spcPts val="1100"/>
              </a:spcBef>
            </a:pPr>
            <a:r>
              <a:rPr lang="zh-CN" altLang="zh-CN" sz="2400" kern="100" dirty="0">
                <a:solidFill>
                  <a:srgbClr val="000000"/>
                </a:solidFill>
                <a:latin typeface="Times New Roman" panose="02020603050405020304" pitchFamily="18" charset="0"/>
                <a:ea typeface="宋体" panose="02010600030101010101" pitchFamily="2" charset="-122"/>
              </a:rPr>
              <a:t>原来的</a:t>
            </a:r>
            <a:r>
              <a:rPr lang="en-US" altLang="zh-CN" sz="2400" kern="100" dirty="0">
                <a:solidFill>
                  <a:srgbClr val="000000"/>
                </a:solidFill>
                <a:latin typeface="Times New Roman" panose="02020603050405020304" pitchFamily="18" charset="0"/>
                <a:ea typeface="宋体" panose="02010600030101010101" pitchFamily="2" charset="-122"/>
              </a:rPr>
              <a:t>Bing</a:t>
            </a:r>
            <a:r>
              <a:rPr lang="zh-CN" altLang="zh-CN" sz="2400" kern="100" dirty="0">
                <a:solidFill>
                  <a:srgbClr val="000000"/>
                </a:solidFill>
                <a:latin typeface="Times New Roman" panose="02020603050405020304" pitchFamily="18" charset="0"/>
                <a:ea typeface="宋体" panose="02010600030101010101" pitchFamily="2" charset="-122"/>
              </a:rPr>
              <a:t>知识图栈是一个定制的系统，具有不可变存储和常规键值存储</a:t>
            </a:r>
            <a:endParaRPr lang="en-US" altLang="zh-CN" sz="2400" kern="100" dirty="0">
              <a:solidFill>
                <a:srgbClr val="000000"/>
              </a:solidFill>
              <a:latin typeface="Times New Roman" panose="02020603050405020304" pitchFamily="18" charset="0"/>
              <a:ea typeface="宋体" panose="02010600030101010101" pitchFamily="2" charset="-122"/>
            </a:endParaRPr>
          </a:p>
          <a:p>
            <a:pPr marL="12700" marR="12700" indent="0" algn="just">
              <a:lnSpc>
                <a:spcPct val="100000"/>
              </a:lnSpc>
              <a:spcBef>
                <a:spcPts val="1100"/>
              </a:spcBef>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12700" marR="12700" indent="0" algn="just">
              <a:lnSpc>
                <a:spcPct val="100000"/>
              </a:lnSpc>
              <a:spcBef>
                <a:spcPts val="1100"/>
              </a:spcBef>
              <a:spcAft>
                <a:spcPts val="0"/>
              </a:spcAft>
            </a:pP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在支持更灵活的数据建模的同时，弱类型的顶点不会导致显著的查询速度下降。由于</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存储开销很大，所以实体只有可查询的属性存储在</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中，而像图像数据这样的不可查询属性存储在其他地方</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5309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201DDF-595D-456E-8A55-BAB4719B0A6C}"/>
              </a:ext>
            </a:extLst>
          </p:cNvPr>
          <p:cNvSpPr>
            <a:spLocks noGrp="1"/>
          </p:cNvSpPr>
          <p:nvPr>
            <p:ph idx="1"/>
          </p:nvPr>
        </p:nvSpPr>
        <p:spPr>
          <a:xfrm>
            <a:off x="838200" y="967409"/>
            <a:ext cx="10515600" cy="5209554"/>
          </a:xfrm>
        </p:spPr>
        <p:txBody>
          <a:bodyPr>
            <a:normAutofit/>
          </a:bodyPr>
          <a:lstStyle/>
          <a:p>
            <a:pPr algn="just"/>
            <a:r>
              <a:rPr lang="zh-CN" altLang="en-US"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不透明性和多版本化</a:t>
            </a:r>
            <a:endParaRPr lang="en-US"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FaRMv1</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事务提供的隔离保证是可串行性，但将可串行性与乐观并发控制相结合可能会导致</a:t>
            </a:r>
            <a:r>
              <a:rPr lang="zh-CN" altLang="en-US"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不一致性的</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问题</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不透明的属性，它保证即使最终会中止的事务</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例如</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对于已提交的事务</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例如</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T2)</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也是可序列化的，因此在运行时不会再导致应用程序不一致</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由于乐观并发控制不获取读锁，大型查询容易与更新发生冲突，因此经常会中止</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FaRMv2</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通过引入一个全局时钟来解决这两个问题，该时钟为所有事务提供读写时间戳</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8737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BAD1EF-CA15-4745-9F25-0E9BCF1FBA77}"/>
              </a:ext>
            </a:extLst>
          </p:cNvPr>
          <p:cNvSpPr>
            <a:spLocks noGrp="1"/>
          </p:cNvSpPr>
          <p:nvPr>
            <p:ph idx="1"/>
          </p:nvPr>
        </p:nvSpPr>
        <p:spPr>
          <a:xfrm>
            <a:off x="838200" y="2322443"/>
            <a:ext cx="10515600" cy="2213113"/>
          </a:xfrm>
        </p:spPr>
        <p:txBody>
          <a:bodyPr/>
          <a:lstStyle/>
          <a:p>
            <a:pPr marR="12700" indent="0" algn="just">
              <a:lnSpc>
                <a:spcPct val="100000"/>
              </a:lnSpc>
              <a:spcBef>
                <a:spcPts val="0"/>
              </a:spcBef>
              <a:buNone/>
            </a:pPr>
            <a:r>
              <a:rPr lang="zh-CN" altLang="zh-CN" sz="32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快速重启</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12700" indent="0" algn="just">
              <a:lnSpc>
                <a:spcPct val="100000"/>
              </a:lnSpc>
              <a:spcBef>
                <a:spcPts val="0"/>
              </a:spcBef>
              <a:spcAft>
                <a:spcPts val="0"/>
              </a:spcAft>
            </a:pPr>
            <a:endParaRPr lang="en-US" altLang="zh-CN" sz="2400" kern="100" dirty="0">
              <a:solidFill>
                <a:srgbClr val="000000"/>
              </a:solidFill>
              <a:latin typeface="Times New Roman" panose="02020603050405020304" pitchFamily="18" charset="0"/>
              <a:ea typeface="宋体" panose="02010600030101010101" pitchFamily="2" charset="-122"/>
            </a:endParaRPr>
          </a:p>
          <a:p>
            <a:pPr marL="0" indent="0" algn="just">
              <a:lnSpc>
                <a:spcPct val="100000"/>
              </a:lnSpc>
            </a:pP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快速重启不能防止机器崩溃或电源循环，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00000"/>
              </a:lnSpc>
              <a:spcBef>
                <a:spcPts val="1100"/>
              </a:spcBef>
            </a:pP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快速重启将</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集群的停机时间减少了一个数量级。</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2153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6AD943-5054-4206-93AC-27462EB8588A}"/>
              </a:ext>
            </a:extLst>
          </p:cNvPr>
          <p:cNvSpPr>
            <a:spLocks noGrp="1"/>
          </p:cNvSpPr>
          <p:nvPr>
            <p:ph idx="1"/>
          </p:nvPr>
        </p:nvSpPr>
        <p:spPr>
          <a:xfrm>
            <a:off x="838200" y="837475"/>
            <a:ext cx="10515600" cy="5183050"/>
          </a:xfrm>
        </p:spPr>
        <p:txBody>
          <a:bodyPr>
            <a:normAutofit lnSpcReduction="10000"/>
          </a:bodyPr>
          <a:lstStyle/>
          <a:p>
            <a:pPr marL="0" marR="25400" algn="just">
              <a:lnSpc>
                <a:spcPct val="100000"/>
              </a:lnSpc>
              <a:spcBef>
                <a:spcPts val="700"/>
              </a:spcBef>
              <a:spcAft>
                <a:spcPts val="0"/>
              </a:spcAft>
            </a:pPr>
            <a:r>
              <a:rPr lang="zh-CN" altLang="en-US" sz="32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结论</a:t>
            </a:r>
            <a:endPar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0" marR="25400" algn="just">
              <a:lnSpc>
                <a:spcPct val="100000"/>
              </a:lnSpc>
              <a:spcBef>
                <a:spcPts val="700"/>
              </a:spcBef>
              <a:spcAft>
                <a:spcPts val="0"/>
              </a:spcAft>
            </a:pP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建立通用数据库是一个复杂的问题。</a:t>
            </a: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被设计用于具有大量数据量、各种数据源和更新频率以及执行查询的严格要求和极低延迟的空间中。</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127000" algn="just">
              <a:lnSpc>
                <a:spcPct val="100000"/>
              </a:lnSpc>
              <a:spcBef>
                <a:spcPts val="800"/>
              </a:spcBef>
            </a:pP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布式系统的编程和操作都很复杂，我们选择实现事务支持，以隐藏在面对机器故障时的可用性、复制和持久性的复杂性。图数据的连接特性使得在任何时候确保正确性变得更加重要。由于事务的支持，开发人员的工作效率很高。此外，使用自然属性图模型在</a:t>
            </a: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Bing</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中构建面向搜索的应用程序是直观和强大的。</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127000" algn="just">
              <a:lnSpc>
                <a:spcPct val="100000"/>
              </a:lnSpc>
              <a:spcBef>
                <a:spcPts val="800"/>
              </a:spcBef>
            </a:pPr>
            <a:r>
              <a:rPr lang="en-US" altLang="zh-CN" sz="26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在很大程度上利用了</a:t>
            </a:r>
            <a:r>
              <a:rPr lang="en-US"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RDMA</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的优点，所获得的性能使更复杂的问题的回答在规模上成为可能，并且在交互搜索可接受的延迟内实现。</a:t>
            </a:r>
            <a:r>
              <a:rPr lang="en-US" altLang="zh-CN" sz="26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最初是为支持关系系统而设计的，但我们的工作也表明，对于大规模的低延迟系统，它足够普遍，可以被视为一种非常有效的编程模型。</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857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E17AB8-F5F4-47EE-A339-D548F72B278A}"/>
              </a:ext>
            </a:extLst>
          </p:cNvPr>
          <p:cNvSpPr>
            <a:spLocks noGrp="1"/>
          </p:cNvSpPr>
          <p:nvPr>
            <p:ph idx="1"/>
          </p:nvPr>
        </p:nvSpPr>
        <p:spPr>
          <a:xfrm>
            <a:off x="838200" y="1991139"/>
            <a:ext cx="10515600" cy="2875721"/>
          </a:xfrm>
        </p:spPr>
        <p:txBody>
          <a:bodyPr>
            <a:normAutofit/>
          </a:bodyPr>
          <a:lstStyle/>
          <a:p>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是一个内存中的分布式数据库，</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Bing</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搜索引擎使用它来支持对结构化数据的复杂查询。</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的关键推动者是商品硬件中廉价的</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DRAM</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和高速</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RDMA(</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远程直接内存访问</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网络的可用性。</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使用</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作为它的底层存储层，并在上面构建图抽象和查询引擎。</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0359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3BAE20-6ACB-436F-B640-80CC925C5863}"/>
              </a:ext>
            </a:extLst>
          </p:cNvPr>
          <p:cNvSpPr>
            <a:spLocks noGrp="1"/>
          </p:cNvSpPr>
          <p:nvPr>
            <p:ph idx="1"/>
          </p:nvPr>
        </p:nvSpPr>
        <p:spPr>
          <a:xfrm>
            <a:off x="838200" y="2627312"/>
            <a:ext cx="10515600" cy="1603375"/>
          </a:xfrm>
        </p:spPr>
        <p:txBody>
          <a:bodyPr/>
          <a:lstStyle/>
          <a:p>
            <a:r>
              <a:rPr lang="zh-CN" altLang="en-US" dirty="0"/>
              <a:t>高效查询结构化数据，处理大规模数据且保持良好性能和低延迟</a:t>
            </a:r>
            <a:endParaRPr lang="en-US" altLang="zh-CN" dirty="0"/>
          </a:p>
          <a:p>
            <a:endParaRPr lang="en-US" altLang="zh-CN" dirty="0"/>
          </a:p>
          <a:p>
            <a:r>
              <a:rPr lang="zh-CN" altLang="en-US" dirty="0"/>
              <a:t>解决低延迟服务的方法是采用两层逻辑：持久化层和内存缓存层</a:t>
            </a:r>
            <a:endParaRPr lang="en-US" altLang="zh-CN" dirty="0"/>
          </a:p>
        </p:txBody>
      </p:sp>
    </p:spTree>
    <p:extLst>
      <p:ext uri="{BB962C8B-B14F-4D97-AF65-F5344CB8AC3E}">
        <p14:creationId xmlns:p14="http://schemas.microsoft.com/office/powerpoint/2010/main" val="193907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63E5D3-E055-4186-AA40-788FA5D28B3B}"/>
              </a:ext>
            </a:extLst>
          </p:cNvPr>
          <p:cNvSpPr>
            <a:spLocks noGrp="1"/>
          </p:cNvSpPr>
          <p:nvPr>
            <p:ph idx="1"/>
          </p:nvPr>
        </p:nvSpPr>
        <p:spPr>
          <a:xfrm>
            <a:off x="838200" y="714607"/>
            <a:ext cx="10515600" cy="5428785"/>
          </a:xfrm>
        </p:spPr>
        <p:txBody>
          <a:bodyPr>
            <a:normAutofit/>
          </a:bodyPr>
          <a:lstStyle/>
          <a:p>
            <a:r>
              <a:rPr lang="en-US" altLang="zh-CN" dirty="0"/>
              <a:t>A1</a:t>
            </a:r>
            <a:r>
              <a:rPr lang="zh-CN" altLang="en-US" dirty="0"/>
              <a:t>是具有完全事务功能的通用图数据库</a:t>
            </a:r>
            <a:endParaRPr lang="en-US" altLang="zh-CN" dirty="0"/>
          </a:p>
          <a:p>
            <a:pPr marL="0" indent="0">
              <a:buNone/>
            </a:pPr>
            <a:r>
              <a:rPr lang="zh-CN" altLang="en-US" sz="1800" dirty="0">
                <a:solidFill>
                  <a:srgbClr val="000000"/>
                </a:solidFill>
                <a:latin typeface="Times New Roman" panose="02020603050405020304" pitchFamily="18" charset="0"/>
                <a:ea typeface="宋体" panose="02010600030101010101" pitchFamily="2" charset="-122"/>
              </a:rPr>
              <a:t>相对于</a:t>
            </a:r>
            <a:r>
              <a:rPr lang="en-US" altLang="zh-CN" sz="1800" dirty="0">
                <a:solidFill>
                  <a:srgbClr val="000000"/>
                </a:solidFill>
                <a:latin typeface="Times New Roman" panose="02020603050405020304" pitchFamily="18" charset="0"/>
                <a:ea typeface="宋体" panose="02010600030101010101" pitchFamily="2" charset="-122"/>
              </a:rPr>
              <a:t>Facebook TAO</a:t>
            </a:r>
            <a:r>
              <a:rPr lang="zh-CN" altLang="en-US" sz="1800" dirty="0">
                <a:solidFill>
                  <a:srgbClr val="000000"/>
                </a:solidFill>
                <a:latin typeface="Times New Roman" panose="02020603050405020304" pitchFamily="18" charset="0"/>
                <a:ea typeface="宋体" panose="02010600030101010101" pitchFamily="2" charset="-122"/>
              </a:rPr>
              <a:t>开发人员不必担心原子性、一致性和并发控制。</a:t>
            </a:r>
            <a:endParaRPr lang="en-US" altLang="zh-CN" sz="1800" dirty="0">
              <a:solidFill>
                <a:srgbClr val="000000"/>
              </a:solidFill>
              <a:latin typeface="Times New Roman" panose="02020603050405020304" pitchFamily="18" charset="0"/>
              <a:ea typeface="宋体" panose="02010600030101010101" pitchFamily="2" charset="-122"/>
            </a:endParaRPr>
          </a:p>
          <a:p>
            <a:pPr marL="0" indent="0">
              <a:buNone/>
            </a:pPr>
            <a:endParaRPr lang="en-US" altLang="zh-CN" sz="1800" dirty="0">
              <a:solidFill>
                <a:srgbClr val="000000"/>
              </a:solidFill>
              <a:latin typeface="Times New Roman" panose="02020603050405020304" pitchFamily="18" charset="0"/>
              <a:ea typeface="宋体" panose="02010600030101010101" pitchFamily="2" charset="-122"/>
            </a:endParaRPr>
          </a:p>
          <a:p>
            <a:r>
              <a:rPr lang="zh-CN" altLang="en-US" dirty="0"/>
              <a:t>有专属的查询语言</a:t>
            </a:r>
            <a:r>
              <a:rPr lang="en-US" altLang="zh-CN" dirty="0"/>
              <a:t>A1QL</a:t>
            </a:r>
            <a:r>
              <a:rPr lang="zh-CN" altLang="en-US" dirty="0"/>
              <a:t>，将查询转移到数据库中而非应用程序中</a:t>
            </a:r>
            <a:endParaRPr lang="en-US" altLang="zh-CN" dirty="0"/>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查询语言专注于核心功能</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支持的原语足够通用，使得多个应用程序类可以毫不费力地开始使用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dirty="0"/>
          </a:p>
          <a:p>
            <a:r>
              <a:rPr lang="zh-CN" altLang="en-US" dirty="0"/>
              <a:t>延迟优化数据库，系统可用性通过延迟来衡量</a:t>
            </a:r>
            <a:endParaRPr lang="en-US" altLang="zh-CN" dirty="0"/>
          </a:p>
          <a:p>
            <a:pPr marL="0" indent="0">
              <a:buNone/>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如果一个系统的</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查询有</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80</a:t>
            </a:r>
            <a:r>
              <a:rPr lang="en-US" altLang="zh-CN" sz="18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延迟是</a:t>
            </a:r>
            <a:r>
              <a:rPr lang="zh-CN" altLang="en-US" sz="1800" dirty="0">
                <a:solidFill>
                  <a:srgbClr val="000000"/>
                </a:solidFill>
                <a:latin typeface="Times New Roman" panose="02020603050405020304" pitchFamily="18" charset="0"/>
                <a:ea typeface="宋体" panose="02010600030101010101" pitchFamily="2" charset="-122"/>
                <a:cs typeface="宋体" panose="02010600030101010101" pitchFamily="2" charset="-122"/>
              </a:rPr>
              <a:t>高于延迟预算</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，那么系统的有效可用性只有</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80%</a:t>
            </a:r>
          </a:p>
          <a:p>
            <a:endParaRPr lang="en-US" altLang="zh-CN" dirty="0"/>
          </a:p>
          <a:p>
            <a:r>
              <a:rPr lang="zh-CN" altLang="en-US" dirty="0"/>
              <a:t>便宜的</a:t>
            </a:r>
            <a:r>
              <a:rPr lang="en-US" altLang="zh-CN" dirty="0"/>
              <a:t>DRAM</a:t>
            </a:r>
            <a:r>
              <a:rPr lang="zh-CN" altLang="en-US" dirty="0"/>
              <a:t>和远程直接内存访问的</a:t>
            </a:r>
            <a:r>
              <a:rPr lang="en-US" altLang="zh-CN" dirty="0"/>
              <a:t>RDMA</a:t>
            </a:r>
            <a:r>
              <a:rPr lang="zh-CN" altLang="en-US" dirty="0"/>
              <a:t>快速网络是两大硬件支持</a:t>
            </a:r>
            <a:endParaRPr lang="en-US" altLang="zh-CN" dirty="0"/>
          </a:p>
          <a:p>
            <a:pPr marL="0" indent="0">
              <a:buNone/>
            </a:pP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200 TB</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的内存。对于大多数应用程序来说，这足以将数据保存在内存中并避免访问辅助存储。</a:t>
            </a:r>
            <a:endParaRPr lang="en-US" altLang="zh-CN" dirty="0"/>
          </a:p>
        </p:txBody>
      </p:sp>
    </p:spTree>
    <p:extLst>
      <p:ext uri="{BB962C8B-B14F-4D97-AF65-F5344CB8AC3E}">
        <p14:creationId xmlns:p14="http://schemas.microsoft.com/office/powerpoint/2010/main" val="318676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26393FD-9050-4A80-B31B-1255C7383EA0}"/>
              </a:ext>
            </a:extLst>
          </p:cNvPr>
          <p:cNvPicPr>
            <a:picLocks noGrp="1" noChangeAspect="1"/>
          </p:cNvPicPr>
          <p:nvPr>
            <p:ph idx="1"/>
          </p:nvPr>
        </p:nvPicPr>
        <p:blipFill>
          <a:blip r:embed="rId2"/>
          <a:stretch>
            <a:fillRect/>
          </a:stretch>
        </p:blipFill>
        <p:spPr>
          <a:xfrm>
            <a:off x="3262926" y="196697"/>
            <a:ext cx="5666148" cy="646460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D1F132E3-3D85-4BAF-B8A9-17F329F2497A}"/>
                  </a:ext>
                </a:extLst>
              </p14:cNvPr>
              <p14:cNvContentPartPr/>
              <p14:nvPr/>
            </p14:nvContentPartPr>
            <p14:xfrm>
              <a:off x="8966160" y="3441600"/>
              <a:ext cx="2102400" cy="3188160"/>
            </p14:xfrm>
          </p:contentPart>
        </mc:Choice>
        <mc:Fallback>
          <p:pic>
            <p:nvPicPr>
              <p:cNvPr id="5" name="墨迹 4">
                <a:extLst>
                  <a:ext uri="{FF2B5EF4-FFF2-40B4-BE49-F238E27FC236}">
                    <a16:creationId xmlns:a16="http://schemas.microsoft.com/office/drawing/2014/main" id="{D1F132E3-3D85-4BAF-B8A9-17F329F2497A}"/>
                  </a:ext>
                </a:extLst>
              </p:cNvPr>
              <p:cNvPicPr/>
              <p:nvPr/>
            </p:nvPicPr>
            <p:blipFill>
              <a:blip r:embed="rId4"/>
              <a:stretch>
                <a:fillRect/>
              </a:stretch>
            </p:blipFill>
            <p:spPr>
              <a:xfrm>
                <a:off x="8956800" y="3432240"/>
                <a:ext cx="2121120" cy="3206880"/>
              </a:xfrm>
              <a:prstGeom prst="rect">
                <a:avLst/>
              </a:prstGeom>
            </p:spPr>
          </p:pic>
        </mc:Fallback>
      </mc:AlternateContent>
      <p:sp>
        <p:nvSpPr>
          <p:cNvPr id="6" name="文本框 5">
            <a:extLst>
              <a:ext uri="{FF2B5EF4-FFF2-40B4-BE49-F238E27FC236}">
                <a16:creationId xmlns:a16="http://schemas.microsoft.com/office/drawing/2014/main" id="{BAC4EAF5-3557-4669-82E6-3D57BDEE99E4}"/>
              </a:ext>
            </a:extLst>
          </p:cNvPr>
          <p:cNvSpPr txBox="1"/>
          <p:nvPr/>
        </p:nvSpPr>
        <p:spPr>
          <a:xfrm>
            <a:off x="1469744" y="318052"/>
            <a:ext cx="677108" cy="3110948"/>
          </a:xfrm>
          <a:prstGeom prst="rect">
            <a:avLst/>
          </a:prstGeom>
          <a:noFill/>
        </p:spPr>
        <p:txBody>
          <a:bodyPr vert="eaVert" wrap="square" rtlCol="0">
            <a:spAutoFit/>
          </a:bodyPr>
          <a:lstStyle/>
          <a:p>
            <a:r>
              <a:rPr lang="zh-CN" altLang="en-US" sz="3200" dirty="0">
                <a:latin typeface="宋体" panose="02010600030101010101" pitchFamily="2" charset="-122"/>
                <a:ea typeface="宋体" panose="02010600030101010101" pitchFamily="2" charset="-122"/>
              </a:rPr>
              <a:t>系统架构</a:t>
            </a:r>
          </a:p>
        </p:txBody>
      </p:sp>
    </p:spTree>
    <p:extLst>
      <p:ext uri="{BB962C8B-B14F-4D97-AF65-F5344CB8AC3E}">
        <p14:creationId xmlns:p14="http://schemas.microsoft.com/office/powerpoint/2010/main" val="312928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0F665B-3D3C-465D-8E7A-A9E4B8184C35}"/>
              </a:ext>
            </a:extLst>
          </p:cNvPr>
          <p:cNvSpPr>
            <a:spLocks noGrp="1"/>
          </p:cNvSpPr>
          <p:nvPr>
            <p:ph idx="1"/>
          </p:nvPr>
        </p:nvSpPr>
        <p:spPr>
          <a:xfrm>
            <a:off x="704021" y="1087178"/>
            <a:ext cx="10783957" cy="4683643"/>
          </a:xfrm>
        </p:spPr>
        <p:txBody>
          <a:bodyPr>
            <a:noAutofit/>
          </a:bodyPr>
          <a:lstStyle/>
          <a:p>
            <a:r>
              <a:rPr lang="en-US" altLang="zh-CN" sz="24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是一个事务性分布式内存存储系统</a:t>
            </a:r>
            <a:r>
              <a:rPr lang="zh-CN" altLang="en-US"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en-US"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用</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三种方式复制所有数据</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提供事务性存储和通用索引结构，而</a:t>
            </a:r>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的其余部分提供图数据结构和专门的图查询引擎。</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latin typeface="Times New Roman" panose="02020603050405020304" pitchFamily="18" charset="0"/>
              <a:ea typeface="宋体" panose="02010600030101010101" pitchFamily="2" charset="-122"/>
            </a:endParaRPr>
          </a:p>
          <a:p>
            <a:pPr algn="just"/>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在本机</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绕过操作系统内核</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远程机器</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内存由远程</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NIC</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直接访问，不涉及</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CPU</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TCP</a:t>
            </a:r>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可靠性和拥塞控制都在</a:t>
            </a:r>
            <a:r>
              <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NIC</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和网络交换机</a:t>
            </a:r>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2400" dirty="0"/>
          </a:p>
          <a:p>
            <a:pPr algn="just"/>
            <a:r>
              <a:rPr lang="en-US" altLang="zh-CN" sz="24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a:t>
            </a:r>
            <a:r>
              <a:rPr lang="zh-CN" altLang="en-US"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每个机器运行一个</a:t>
            </a:r>
            <a:r>
              <a:rPr lang="en-US" altLang="zh-CN" sz="2400" kern="1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FaRM</a:t>
            </a:r>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进程。一台机器被指定为配置管理员</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dirty="0">
                <a:effectLst/>
                <a:latin typeface="Times New Roman" panose="02020603050405020304" pitchFamily="18" charset="0"/>
                <a:ea typeface="宋体" panose="02010600030101010101" pitchFamily="2" charset="-122"/>
                <a:cs typeface="宋体" panose="02010600030101010101" pitchFamily="2" charset="-122"/>
              </a:rPr>
              <a:t>所有读</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dirty="0">
                <a:effectLst/>
                <a:latin typeface="Times New Roman" panose="02020603050405020304" pitchFamily="18" charset="0"/>
                <a:ea typeface="宋体" panose="02010600030101010101" pitchFamily="2" charset="-122"/>
                <a:cs typeface="宋体" panose="02010600030101010101" pitchFamily="2" charset="-122"/>
              </a:rPr>
              <a:t>写都只从主服务器提供，这确保了所有操作的一致性。</a:t>
            </a:r>
            <a:endParaRPr lang="zh-CN" altLang="en-US" sz="2400" dirty="0"/>
          </a:p>
        </p:txBody>
      </p:sp>
    </p:spTree>
    <p:extLst>
      <p:ext uri="{BB962C8B-B14F-4D97-AF65-F5344CB8AC3E}">
        <p14:creationId xmlns:p14="http://schemas.microsoft.com/office/powerpoint/2010/main" val="279793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7DE68C8-0B3E-4174-8BAA-9B8B621455F9}"/>
              </a:ext>
            </a:extLst>
          </p:cNvPr>
          <p:cNvSpPr>
            <a:spLocks noGrp="1"/>
          </p:cNvSpPr>
          <p:nvPr>
            <p:ph idx="1"/>
          </p:nvPr>
        </p:nvSpPr>
        <p:spPr>
          <a:xfrm>
            <a:off x="838200" y="803482"/>
            <a:ext cx="10515600" cy="5251036"/>
          </a:xfrm>
        </p:spPr>
        <p:txBody>
          <a:bodyPr>
            <a:normAutofit/>
          </a:bodyPr>
          <a:lstStyle/>
          <a:p>
            <a:r>
              <a:rPr lang="en-US"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 </a:t>
            </a:r>
            <a:r>
              <a:rPr lang="zh-CN" altLang="en-US"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设计原则</a:t>
            </a:r>
            <a:endParaRPr lang="en-US"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指针链接数据结构</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内存存储</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局部性</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并发性</a:t>
            </a:r>
            <a:endParaRPr lang="en-US"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协作多线程</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dirty="0">
              <a:solidFill>
                <a:srgbClr val="000000"/>
              </a:solidFill>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76882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6FD4BA-F138-4ECE-BD6B-07C6DA73A9AE}"/>
              </a:ext>
            </a:extLst>
          </p:cNvPr>
          <p:cNvSpPr>
            <a:spLocks noGrp="1"/>
          </p:cNvSpPr>
          <p:nvPr>
            <p:ph idx="1"/>
          </p:nvPr>
        </p:nvSpPr>
        <p:spPr>
          <a:xfrm>
            <a:off x="838200" y="1810647"/>
            <a:ext cx="10515600" cy="3236705"/>
          </a:xfrm>
        </p:spPr>
        <p:txBody>
          <a:bodyPr>
            <a:normAutofit/>
          </a:bodyPr>
          <a:lstStyle/>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所有查询执行和数据处理都在后端机器上进行，使用</a:t>
            </a:r>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RDMA</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通信</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en-US" altLang="zh-CN" sz="2400" dirty="0">
                <a:solidFill>
                  <a:srgbClr val="000000"/>
                </a:solidFill>
                <a:latin typeface="Times New Roman" panose="02020603050405020304" pitchFamily="18" charset="0"/>
                <a:ea typeface="宋体" panose="02010600030101010101" pitchFamily="2" charset="-122"/>
              </a:rPr>
              <a:t>RPC</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调用由软件负载平衡器</a:t>
            </a:r>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(SLB)</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路由到一组前端机器</a:t>
            </a:r>
            <a:r>
              <a:rPr lang="zh-CN" altLang="en-US"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，再</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由前端转发到后端机器，在那里进行处理</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我们的目标工作负载是具有许多读写操作的复杂查询，因此客户端和后端之间的延迟通常对总执行时间并不重要。</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4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B0597D-38AB-4D1C-B4D8-961F68FE5F88}"/>
              </a:ext>
            </a:extLst>
          </p:cNvPr>
          <p:cNvSpPr>
            <a:spLocks noGrp="1"/>
          </p:cNvSpPr>
          <p:nvPr>
            <p:ph idx="1"/>
          </p:nvPr>
        </p:nvSpPr>
        <p:spPr>
          <a:xfrm>
            <a:off x="838200" y="974285"/>
            <a:ext cx="10515600" cy="4909430"/>
          </a:xfrm>
        </p:spPr>
        <p:txBody>
          <a:bodyPr>
            <a:normAutofit/>
          </a:bodyPr>
          <a:lstStyle/>
          <a:p>
            <a:r>
              <a:rPr lang="zh-CN" altLang="en-US"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数据结构</a:t>
            </a:r>
            <a:endParaRPr lang="en-US" altLang="zh-CN" sz="3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采用属性图模型</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A1</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按照层次结构组织客户数据</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在声明顶点类型时，用户还必须将其中一个属性定义为主键，主键必须是唯一的且非空的</a:t>
            </a:r>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每种类型都有一个在主键上定义的排序主索引</a:t>
            </a:r>
            <a:r>
              <a:rPr lang="zh-CN" altLang="en-US"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边缘类型不需要主键，并且边缘上没有索引</a:t>
            </a:r>
            <a:endParaRPr lang="zh-CN" altLang="en-US" sz="3600" b="1" dirty="0"/>
          </a:p>
        </p:txBody>
      </p:sp>
    </p:spTree>
    <p:extLst>
      <p:ext uri="{BB962C8B-B14F-4D97-AF65-F5344CB8AC3E}">
        <p14:creationId xmlns:p14="http://schemas.microsoft.com/office/powerpoint/2010/main" val="9984884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1977</Words>
  <Application>Microsoft Office PowerPoint</Application>
  <PresentationFormat>宽屏</PresentationFormat>
  <Paragraphs>125</Paragraphs>
  <Slides>19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宋体</vt:lpstr>
      <vt:lpstr>Arial</vt:lpstr>
      <vt:lpstr>Times New Roman</vt:lpstr>
      <vt:lpstr>Office 主题​​</vt:lpstr>
      <vt:lpstr>A1: A Distributed  In-Memory Graph Database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A Distributed  In-Memory Graph Database</dc:title>
  <dc:creator>赵 博文</dc:creator>
  <cp:lastModifiedBy>赵 博文</cp:lastModifiedBy>
  <cp:revision>20</cp:revision>
  <dcterms:created xsi:type="dcterms:W3CDTF">2020-11-26T01:21:13Z</dcterms:created>
  <dcterms:modified xsi:type="dcterms:W3CDTF">2020-11-30T13:09:26Z</dcterms:modified>
</cp:coreProperties>
</file>