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1" r:id="rId3"/>
    <p:sldId id="262" r:id="rId4"/>
    <p:sldId id="263" r:id="rId5"/>
    <p:sldId id="264" r:id="rId6"/>
    <p:sldId id="267" r:id="rId7"/>
    <p:sldId id="271" r:id="rId8"/>
    <p:sldId id="272" r:id="rId9"/>
    <p:sldId id="273" r:id="rId10"/>
    <p:sldId id="274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4166" autoAdjust="0"/>
  </p:normalViewPr>
  <p:slideViewPr>
    <p:cSldViewPr snapToGrid="0">
      <p:cViewPr varScale="1">
        <p:scale>
          <a:sx n="48" d="100"/>
          <a:sy n="48" d="100"/>
        </p:scale>
        <p:origin x="53" y="41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6337D4-FC10-45D0-9EE1-D507C16D2351}" type="datetimeFigureOut">
              <a:rPr lang="zh-CN" altLang="en-US" smtClean="0"/>
              <a:t>2020/12/7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8A1864-F476-4EFB-808E-32CD00A01B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4725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内存存储和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RDMA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访问的结合要求重新考虑在大型分布式系统中如何分配，组织和查询数据。单个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A1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群集可以存储数百亿个顶点和边，并支持每秒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350+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百万个顶点读取的吞吐量，并且端到端查询延迟以个位数毫秒为单位。这篇文章描述了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A1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的数据模型，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RDMA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优化的数据结构和查询执行。</a:t>
            </a:r>
            <a:endParaRPr lang="zh-CN" altLang="en-US" sz="1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A1864-F476-4EFB-808E-32CD00A01B0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22836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A1864-F476-4EFB-808E-32CD00A01B0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21930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如果更新的时间戳较新的，则更新是较晚的事务，我们将更新存储到行中。另一方面，如果更新比</a:t>
            </a:r>
            <a:r>
              <a:rPr lang="en-US" altLang="zh-CN" sz="12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ObjectStore</a:t>
            </a:r>
            <a:r>
              <a:rPr lang="zh-CN" altLang="zh-CN" sz="12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表行的现有内容更早，那么这个更新就是过时的更新，我们可以丢弃它。</a:t>
            </a:r>
            <a:endParaRPr lang="zh-CN" altLang="zh-CN" sz="1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A1864-F476-4EFB-808E-32CD00A01B0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57384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8519EF-22FE-4ED1-BBC3-9AEF8009F6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0B70283-84C2-4401-A118-A181025AF9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A717E3-AC33-448B-8099-F37777F28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E367D-5AB4-492E-B702-F549CA70CC8A}" type="datetimeFigureOut">
              <a:rPr lang="zh-CN" altLang="en-US" smtClean="0"/>
              <a:t>2020/12/7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9A5BC1-EF2A-4C8F-8920-919A5CAFC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A4A360-72E1-4035-926C-A1ABD499A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ED4F2-4089-4280-8D5F-D26B7B8517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2600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3F5C3F-BEDC-4B88-BE85-853D7297A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2547164-CE80-4ECA-BBBA-ED55AAFDD0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12253F-90B5-4CAA-935C-B736B9438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E367D-5AB4-492E-B702-F549CA70CC8A}" type="datetimeFigureOut">
              <a:rPr lang="zh-CN" altLang="en-US" smtClean="0"/>
              <a:t>2020/12/7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3535C9-3FBB-4BC6-BFF8-2B2FCED7E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1D9739-3B7B-4A91-95E3-63E4CF437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ED4F2-4089-4280-8D5F-D26B7B8517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805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C818383-234E-48A5-AFD7-DED9065A7D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82B6356-A485-43C8-BF9E-AF681FCDF5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FF677B-1B80-4B22-9CC4-03A7AA2E5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E367D-5AB4-492E-B702-F549CA70CC8A}" type="datetimeFigureOut">
              <a:rPr lang="zh-CN" altLang="en-US" smtClean="0"/>
              <a:t>2020/12/7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602524-5A03-4B04-9FD4-FA1E6EA0E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97221F-CD20-4E31-B8C9-0261238D3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ED4F2-4089-4280-8D5F-D26B7B8517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8108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0414A1-E53F-4D93-85DF-EE33A31B7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182760-DE7C-4FE0-BA90-7B1ED27190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BB0C52-74F3-4296-AA94-C101BB26A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E367D-5AB4-492E-B702-F549CA70CC8A}" type="datetimeFigureOut">
              <a:rPr lang="zh-CN" altLang="en-US" smtClean="0"/>
              <a:t>2020/12/7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E30420-7258-4033-B0C4-AE90DBCB2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4D8478-3684-480A-9984-AB9640E2A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ED4F2-4089-4280-8D5F-D26B7B8517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3843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18E94E-9AD8-472E-9E49-BE11CEDD0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39621F9-5470-4661-AAA5-30D869F6F7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61ADB0-AEB6-4240-8B59-5F5E14D53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E367D-5AB4-492E-B702-F549CA70CC8A}" type="datetimeFigureOut">
              <a:rPr lang="zh-CN" altLang="en-US" smtClean="0"/>
              <a:t>2020/12/7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BDE9BF-1D28-46F0-AB1E-4654C32AD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1A69A3-DD89-41B0-A71F-14C69B054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ED4F2-4089-4280-8D5F-D26B7B8517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7622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132741-F25B-4358-AB9D-D6A686080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80A153-51B5-4E48-B6BD-29FCBB371B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50D26AB-F2F3-4212-95BC-A8AF1588C2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6099AC9-96BE-406A-8E31-119DC34BC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E367D-5AB4-492E-B702-F549CA70CC8A}" type="datetimeFigureOut">
              <a:rPr lang="zh-CN" altLang="en-US" smtClean="0"/>
              <a:t>2020/12/7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90A5964-3D7C-4610-B988-BDB761105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BE844E5-55B8-4159-9FAB-0B9B288BD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ED4F2-4089-4280-8D5F-D26B7B8517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020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345DAE-CCB1-4135-8D1B-57596A729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16419ED-4A7D-489B-AC0B-79E05EE5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32656C5-EE1D-4CF1-9C2D-767F7F8E0E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B49295B-EEB0-4528-B721-4BB0199CEE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15EE2A0-A2BF-4AE3-AB80-D070F7BA07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B9154A3-7324-4801-AA4B-038FF8A45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E367D-5AB4-492E-B702-F549CA70CC8A}" type="datetimeFigureOut">
              <a:rPr lang="zh-CN" altLang="en-US" smtClean="0"/>
              <a:t>2020/12/7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7A5EE84-AF26-442E-A6A2-4CCC5F52B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46DD5C0-2B77-4B47-9E65-F961976AD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ED4F2-4089-4280-8D5F-D26B7B8517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2317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61187A-6C79-4468-9443-E1B402C77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B6E0F8C-33F6-4DFA-9C9A-DBC2885DF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E367D-5AB4-492E-B702-F549CA70CC8A}" type="datetimeFigureOut">
              <a:rPr lang="zh-CN" altLang="en-US" smtClean="0"/>
              <a:t>2020/12/7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74339E8-E62B-45E1-B935-ABE277801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3D49113-4AC7-4FA3-8780-9BAB2C60C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ED4F2-4089-4280-8D5F-D26B7B8517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1487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ACE4871-885E-4814-BA26-961785ED3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E367D-5AB4-492E-B702-F549CA70CC8A}" type="datetimeFigureOut">
              <a:rPr lang="zh-CN" altLang="en-US" smtClean="0"/>
              <a:t>2020/12/7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7D3728A-1FEF-48CF-9A5E-DAF292E70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5510545-9C09-416C-905F-C240505BA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ED4F2-4089-4280-8D5F-D26B7B8517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3713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A9533E-C9CD-4897-9B2C-6CDF8F713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64AD6B-8B0B-47B6-9556-4A0BA9DB38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F59E083-5238-425A-A812-24F4EDEBBC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80EA686-4DD9-4C58-B2EF-5B04EE642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E367D-5AB4-492E-B702-F549CA70CC8A}" type="datetimeFigureOut">
              <a:rPr lang="zh-CN" altLang="en-US" smtClean="0"/>
              <a:t>2020/12/7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537E7AD-D8B1-43E8-979A-A2C7385F3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3361BA9-88F5-4ACE-A087-DCF73BCE3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ED4F2-4089-4280-8D5F-D26B7B8517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7966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90494C-6765-41C6-8666-0D66D47EF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C9587B0-0E8D-4E82-AA32-80C9ACE22E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CAE1D86-4AFA-462A-8163-6768A7B761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2D5F899-1911-4CFB-A258-788AAE3D2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E367D-5AB4-492E-B702-F549CA70CC8A}" type="datetimeFigureOut">
              <a:rPr lang="zh-CN" altLang="en-US" smtClean="0"/>
              <a:t>2020/12/7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F9E6411-D15B-4894-A18F-4CC3D6B25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4D8DAB2-9D34-4006-98A7-425991301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ED4F2-4089-4280-8D5F-D26B7B8517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0030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9000">
              <a:schemeClr val="accent2">
                <a:lumMod val="0"/>
                <a:lumOff val="100000"/>
              </a:schemeClr>
            </a:gs>
            <a:gs pos="88000">
              <a:schemeClr val="accent2">
                <a:lumMod val="0"/>
                <a:lumOff val="100000"/>
              </a:schemeClr>
            </a:gs>
            <a:gs pos="88000">
              <a:schemeClr val="accent2">
                <a:lumMod val="10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BB3C35A-EE33-49F4-9BC2-4EA3ECB46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9A5549F-5572-45CE-A3D9-429E8210E2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C2CA20-0F02-401E-86D8-7FBA827726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4E367D-5AB4-492E-B702-F549CA70CC8A}" type="datetimeFigureOut">
              <a:rPr lang="zh-CN" altLang="en-US" smtClean="0"/>
              <a:t>2020/12/7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D914AD-CF4E-46BD-ADE0-A793F2EE0F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2857FF-4F58-46A3-9C08-E8E605BB80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0ED4F2-4089-4280-8D5F-D26B7B8517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8862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F33692-A785-4DC5-BD92-7BED77B90E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>
                <a:latin typeface="宋体" panose="02010600030101010101" pitchFamily="2" charset="-122"/>
                <a:ea typeface="宋体" panose="02010600030101010101" pitchFamily="2" charset="-122"/>
              </a:rPr>
              <a:t>A1: A Distributed </a:t>
            </a:r>
            <a:br>
              <a:rPr lang="en-US" altLang="zh-CN" sz="4800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4800" dirty="0">
                <a:latin typeface="宋体" panose="02010600030101010101" pitchFamily="2" charset="-122"/>
                <a:ea typeface="宋体" panose="02010600030101010101" pitchFamily="2" charset="-122"/>
              </a:rPr>
              <a:t>In-Memory Graph Database</a:t>
            </a:r>
            <a:endParaRPr lang="zh-CN" altLang="en-US" sz="4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483F776-DEC3-4AD4-8318-AEEB9590C4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63960"/>
            <a:ext cx="9144000" cy="1655762"/>
          </a:xfrm>
        </p:spPr>
        <p:txBody>
          <a:bodyPr>
            <a:normAutofit/>
          </a:bodyPr>
          <a:lstStyle/>
          <a:p>
            <a:r>
              <a:rPr lang="en-US" altLang="zh-CN" sz="4800" dirty="0">
                <a:latin typeface="宋体" panose="02010600030101010101" pitchFamily="2" charset="-122"/>
                <a:ea typeface="宋体" panose="02010600030101010101" pitchFamily="2" charset="-122"/>
              </a:rPr>
              <a:t>A1:</a:t>
            </a:r>
            <a:r>
              <a:rPr lang="zh-CN" altLang="zh-CN" sz="4800" dirty="0">
                <a:latin typeface="宋体" panose="02010600030101010101" pitchFamily="2" charset="-122"/>
                <a:ea typeface="宋体" panose="02010600030101010101" pitchFamily="2" charset="-122"/>
              </a:rPr>
              <a:t>一个内存中的分布式图数据库</a:t>
            </a:r>
            <a:endParaRPr lang="zh-CN" altLang="en-US" sz="4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204765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7BD796E-4942-4142-85EB-D32455715814}"/>
              </a:ext>
            </a:extLst>
          </p:cNvPr>
          <p:cNvSpPr txBox="1"/>
          <p:nvPr/>
        </p:nvSpPr>
        <p:spPr>
          <a:xfrm>
            <a:off x="483268" y="224589"/>
            <a:ext cx="33187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>
                <a:latin typeface="宋体" panose="02010600030101010101" pitchFamily="2" charset="-122"/>
                <a:ea typeface="宋体" panose="02010600030101010101" pitchFamily="2" charset="-122"/>
              </a:rPr>
              <a:t>总结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B3F25114-DD72-4D28-B62B-18925D08D1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268" y="1230446"/>
            <a:ext cx="10515600" cy="4397107"/>
          </a:xfrm>
        </p:spPr>
        <p:txBody>
          <a:bodyPr>
            <a:noAutofit/>
          </a:bodyPr>
          <a:lstStyle/>
          <a:p>
            <a:pPr algn="just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A1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被设计用于具有大量数据、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多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数据源和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高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更新频率以及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严格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执行查询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极低延迟的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领域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中。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/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FaRM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A1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在很大程度上利用了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RDMA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的优点，所获得的性能使更复杂的问题的回答在规模上成为可能，并且在交互搜索可接受的延迟内实现。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/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A1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实现事务支持，以隐藏在面对机器故障时的可用性、复制和持久性的复杂性。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91052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E17AB8-F5F4-47EE-A339-D548F72B27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268" y="1702947"/>
            <a:ext cx="11225463" cy="4377011"/>
          </a:xfrm>
        </p:spPr>
        <p:txBody>
          <a:bodyPr>
            <a:normAutofit lnSpcReduction="10000"/>
          </a:bodyPr>
          <a:lstStyle/>
          <a:p>
            <a:r>
              <a:rPr lang="en-US" altLang="zh-C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A1</a:t>
            </a:r>
            <a:r>
              <a:rPr lang="zh-CN" altLang="zh-C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是一个内存中的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具有完全事务功能的通用的</a:t>
            </a:r>
            <a:r>
              <a:rPr lang="zh-CN" altLang="zh-C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分布式</a:t>
            </a:r>
            <a:r>
              <a:rPr lang="zh-CN" alt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图</a:t>
            </a:r>
            <a:r>
              <a:rPr lang="zh-CN" altLang="zh-C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数据库</a:t>
            </a:r>
            <a:r>
              <a:rPr lang="zh-CN" alt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lang="en-US" altLang="zh-CN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A1</a:t>
            </a:r>
            <a:r>
              <a:rPr lang="zh-CN" altLang="zh-C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的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硬件支持</a:t>
            </a:r>
            <a:r>
              <a:rPr lang="zh-CN" altLang="zh-C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是廉价的</a:t>
            </a:r>
            <a:r>
              <a:rPr lang="en-US" altLang="zh-C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DRAM</a:t>
            </a:r>
            <a:r>
              <a:rPr lang="zh-CN" altLang="zh-C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和高速</a:t>
            </a:r>
            <a:r>
              <a:rPr lang="en-US" altLang="zh-C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RDMA(</a:t>
            </a:r>
            <a:r>
              <a:rPr lang="zh-CN" altLang="zh-C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远程直接内存访问</a:t>
            </a:r>
            <a:r>
              <a:rPr lang="en-US" altLang="zh-C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r>
              <a:rPr lang="zh-CN" altLang="zh-C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网络。</a:t>
            </a:r>
            <a:endParaRPr lang="en-US" altLang="zh-CN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A1</a:t>
            </a:r>
            <a:r>
              <a:rPr lang="zh-CN" altLang="zh-C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使用</a:t>
            </a:r>
            <a:r>
              <a:rPr lang="en-US" altLang="zh-C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FaRM</a:t>
            </a:r>
            <a:r>
              <a:rPr lang="zh-CN" altLang="zh-C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作为它的底层存储层，并在上面构建图抽象和查询引擎</a:t>
            </a:r>
            <a:r>
              <a:rPr lang="zh-CN" alt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lang="en-US" altLang="zh-CN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A1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有专属的查询语言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A1QL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，将查询转移到数据库中而非应用程序中。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A1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是延迟优化数据库，系统可用性通过延迟来衡量。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48DF9E6-E49F-4344-8A45-21BC11D62702}"/>
              </a:ext>
            </a:extLst>
          </p:cNvPr>
          <p:cNvSpPr txBox="1"/>
          <p:nvPr/>
        </p:nvSpPr>
        <p:spPr>
          <a:xfrm>
            <a:off x="483268" y="224589"/>
            <a:ext cx="23080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latin typeface="宋体" panose="02010600030101010101" pitchFamily="2" charset="-122"/>
                <a:ea typeface="宋体" panose="02010600030101010101" pitchFamily="2" charset="-122"/>
              </a:rPr>
              <a:t>A1</a:t>
            </a:r>
            <a:r>
              <a:rPr lang="zh-CN" altLang="en-US" sz="4800" dirty="0">
                <a:latin typeface="宋体" panose="02010600030101010101" pitchFamily="2" charset="-122"/>
                <a:ea typeface="宋体" panose="02010600030101010101" pitchFamily="2" charset="-122"/>
              </a:rPr>
              <a:t>简介</a:t>
            </a:r>
          </a:p>
        </p:txBody>
      </p:sp>
    </p:spTree>
    <p:extLst>
      <p:ext uri="{BB962C8B-B14F-4D97-AF65-F5344CB8AC3E}">
        <p14:creationId xmlns:p14="http://schemas.microsoft.com/office/powerpoint/2010/main" val="1103590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C26393FD-9050-4A80-B31B-1255C7383E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46358" y="224589"/>
            <a:ext cx="5114425" cy="583513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6EA36FC9-2023-4EBD-B8F4-96DE496D1BF0}"/>
              </a:ext>
            </a:extLst>
          </p:cNvPr>
          <p:cNvSpPr txBox="1"/>
          <p:nvPr/>
        </p:nvSpPr>
        <p:spPr>
          <a:xfrm>
            <a:off x="483268" y="224589"/>
            <a:ext cx="34630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latin typeface="宋体" panose="02010600030101010101" pitchFamily="2" charset="-122"/>
                <a:ea typeface="宋体" panose="02010600030101010101" pitchFamily="2" charset="-122"/>
              </a:rPr>
              <a:t>A1</a:t>
            </a:r>
            <a:r>
              <a:rPr lang="zh-CN" altLang="en-US" sz="4800" dirty="0">
                <a:latin typeface="宋体" panose="02010600030101010101" pitchFamily="2" charset="-122"/>
                <a:ea typeface="宋体" panose="02010600030101010101" pitchFamily="2" charset="-122"/>
              </a:rPr>
              <a:t>系统架构</a:t>
            </a:r>
          </a:p>
        </p:txBody>
      </p:sp>
    </p:spTree>
    <p:extLst>
      <p:ext uri="{BB962C8B-B14F-4D97-AF65-F5344CB8AC3E}">
        <p14:creationId xmlns:p14="http://schemas.microsoft.com/office/powerpoint/2010/main" val="3129281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0F665B-3D3C-465D-8E7A-A9E4B8184C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268" y="2035613"/>
            <a:ext cx="10783957" cy="2786774"/>
          </a:xfrm>
        </p:spPr>
        <p:txBody>
          <a:bodyPr>
            <a:noAutofit/>
          </a:bodyPr>
          <a:lstStyle/>
          <a:p>
            <a:r>
              <a:rPr lang="en-US" altLang="zh-CN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FaRM</a:t>
            </a:r>
            <a:r>
              <a:rPr lang="zh-CN" altLang="en-US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是一个事务型</a:t>
            </a:r>
            <a:r>
              <a:rPr lang="zh-CN" altLang="en-US" dirty="0"/>
              <a:t>​​内存分布式计算平台</a:t>
            </a:r>
            <a:r>
              <a:rPr lang="zh-CN" altLang="en-US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lang="en-US" altLang="zh-CN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提供低延迟和高吞吐量的读写。</a:t>
            </a:r>
            <a:endParaRPr lang="en-US" altLang="zh-CN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/>
            <a:r>
              <a:rPr lang="zh-CN" altLang="en-US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由单一主节点</a:t>
            </a:r>
            <a:r>
              <a:rPr lang="zh-CN" altLang="en-US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进行管理，多重备份。</a:t>
            </a:r>
            <a:endParaRPr lang="en-US" altLang="zh-CN" kern="10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F81184C-5F34-4880-A12F-976898616F90}"/>
              </a:ext>
            </a:extLst>
          </p:cNvPr>
          <p:cNvSpPr txBox="1"/>
          <p:nvPr/>
        </p:nvSpPr>
        <p:spPr>
          <a:xfrm>
            <a:off x="483268" y="224589"/>
            <a:ext cx="34630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latin typeface="宋体" panose="02010600030101010101" pitchFamily="2" charset="-122"/>
                <a:ea typeface="宋体" panose="02010600030101010101" pitchFamily="2" charset="-122"/>
              </a:rPr>
              <a:t>FaRM</a:t>
            </a:r>
            <a:r>
              <a:rPr lang="zh-CN" altLang="en-US" sz="4800" dirty="0">
                <a:latin typeface="宋体" panose="02010600030101010101" pitchFamily="2" charset="-122"/>
                <a:ea typeface="宋体" panose="02010600030101010101" pitchFamily="2" charset="-122"/>
              </a:rPr>
              <a:t>简介</a:t>
            </a:r>
          </a:p>
        </p:txBody>
      </p:sp>
    </p:spTree>
    <p:extLst>
      <p:ext uri="{BB962C8B-B14F-4D97-AF65-F5344CB8AC3E}">
        <p14:creationId xmlns:p14="http://schemas.microsoft.com/office/powerpoint/2010/main" val="2797939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>
            <a:extLst>
              <a:ext uri="{FF2B5EF4-FFF2-40B4-BE49-F238E27FC236}">
                <a16:creationId xmlns:a16="http://schemas.microsoft.com/office/drawing/2014/main" id="{C7DE68C8-0B3E-4174-8BAA-9B8B621455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268" y="1119281"/>
            <a:ext cx="10515600" cy="4619438"/>
          </a:xfrm>
        </p:spPr>
        <p:txBody>
          <a:bodyPr>
            <a:noAutofit/>
          </a:bodyPr>
          <a:lstStyle/>
          <a:p>
            <a:r>
              <a:rPr lang="zh-CN" altLang="zh-CN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指针链接数据结构</a:t>
            </a:r>
            <a:r>
              <a:rPr lang="zh-CN" altLang="en-US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优化</a:t>
            </a:r>
            <a:endParaRPr lang="en-US" altLang="zh-CN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zh-CN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内存存储</a:t>
            </a:r>
            <a:r>
              <a:rPr lang="zh-CN" altLang="en-US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优化</a:t>
            </a:r>
            <a:endParaRPr lang="en-US" altLang="zh-CN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just"/>
            <a:r>
              <a:rPr lang="zh-CN" altLang="zh-CN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局部性</a:t>
            </a:r>
            <a:r>
              <a:rPr lang="zh-CN" altLang="en-US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优化</a:t>
            </a:r>
            <a:endParaRPr lang="en-US" altLang="zh-CN" kern="10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just"/>
            <a:endParaRPr lang="zh-CN" altLang="zh-CN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zh-CN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并发性</a:t>
            </a:r>
            <a:r>
              <a:rPr lang="zh-CN" altLang="en-US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优化</a:t>
            </a:r>
            <a:endParaRPr lang="en-US" altLang="zh-CN" kern="10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just"/>
            <a:endParaRPr lang="zh-CN" altLang="zh-CN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zh-CN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协作多线程</a:t>
            </a:r>
            <a:r>
              <a:rPr lang="zh-CN" altLang="en-US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优化</a:t>
            </a:r>
            <a:endParaRPr lang="en-US" altLang="zh-CN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291468C-FFA5-4961-85DC-411E37333DDD}"/>
              </a:ext>
            </a:extLst>
          </p:cNvPr>
          <p:cNvSpPr txBox="1"/>
          <p:nvPr/>
        </p:nvSpPr>
        <p:spPr>
          <a:xfrm>
            <a:off x="483268" y="224589"/>
            <a:ext cx="34630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latin typeface="宋体" panose="02010600030101010101" pitchFamily="2" charset="-122"/>
                <a:ea typeface="宋体" panose="02010600030101010101" pitchFamily="2" charset="-122"/>
              </a:rPr>
              <a:t>A1</a:t>
            </a:r>
            <a:r>
              <a:rPr lang="zh-CN" altLang="en-US" sz="4800" dirty="0">
                <a:latin typeface="宋体" panose="02010600030101010101" pitchFamily="2" charset="-122"/>
                <a:ea typeface="宋体" panose="02010600030101010101" pitchFamily="2" charset="-122"/>
              </a:rPr>
              <a:t>设计原则</a:t>
            </a:r>
          </a:p>
        </p:txBody>
      </p:sp>
    </p:spTree>
    <p:extLst>
      <p:ext uri="{BB962C8B-B14F-4D97-AF65-F5344CB8AC3E}">
        <p14:creationId xmlns:p14="http://schemas.microsoft.com/office/powerpoint/2010/main" val="1768820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3EFB58-D10D-4923-B13D-3483809125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268" y="1462264"/>
            <a:ext cx="10515600" cy="3933472"/>
          </a:xfrm>
        </p:spPr>
        <p:txBody>
          <a:bodyPr>
            <a:normAutofit/>
          </a:bodyPr>
          <a:lstStyle/>
          <a:p>
            <a:r>
              <a:rPr lang="zh-CN" altLang="en-US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目录结构：</a:t>
            </a:r>
            <a:r>
              <a:rPr lang="zh-CN" altLang="en-US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键值对，键表示对象，值为指向对象所有数据的指针</a:t>
            </a:r>
            <a:endParaRPr lang="en-US" altLang="zh-CN" kern="1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 kern="1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顶点和边：头对象和头数据对象，边链表对象和边数据对象</a:t>
            </a:r>
            <a:endParaRPr lang="en-US" altLang="zh-CN" kern="1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 kern="1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异步流工作：删除，低优先级</a:t>
            </a:r>
            <a:endParaRPr lang="en-US" altLang="zh-CN" kern="1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 kern="1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查询执行：查询操作传入后端作为协调器并分发查询任务和整合</a:t>
            </a:r>
            <a:endParaRPr lang="en-US" altLang="zh-CN" kern="1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34B72C3-913B-47C8-B79C-246BC5CB37CA}"/>
              </a:ext>
            </a:extLst>
          </p:cNvPr>
          <p:cNvSpPr txBox="1"/>
          <p:nvPr/>
        </p:nvSpPr>
        <p:spPr>
          <a:xfrm>
            <a:off x="483268" y="224589"/>
            <a:ext cx="65271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latin typeface="宋体" panose="02010600030101010101" pitchFamily="2" charset="-122"/>
                <a:ea typeface="宋体" panose="02010600030101010101" pitchFamily="2" charset="-122"/>
              </a:rPr>
              <a:t>A1</a:t>
            </a:r>
            <a:r>
              <a:rPr lang="zh-CN" altLang="en-US" sz="4800" dirty="0">
                <a:latin typeface="宋体" panose="02010600030101010101" pitchFamily="2" charset="-122"/>
                <a:ea typeface="宋体" panose="02010600030101010101" pitchFamily="2" charset="-122"/>
              </a:rPr>
              <a:t>数据结构和查询引擎</a:t>
            </a:r>
          </a:p>
        </p:txBody>
      </p:sp>
    </p:spTree>
    <p:extLst>
      <p:ext uri="{BB962C8B-B14F-4D97-AF65-F5344CB8AC3E}">
        <p14:creationId xmlns:p14="http://schemas.microsoft.com/office/powerpoint/2010/main" val="1132869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5D5773-4AD7-444C-91E1-3DA21593F7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268" y="2190750"/>
            <a:ext cx="10515600" cy="2476500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10000"/>
              </a:lnSpc>
              <a:spcBef>
                <a:spcPts val="0"/>
              </a:spcBef>
            </a:pPr>
            <a:r>
              <a:rPr lang="zh-CN" altLang="en-US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所有数据以键值对的方式异步存储到</a:t>
            </a:r>
            <a:r>
              <a:rPr lang="en-US" altLang="zh-CN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ObjectStore</a:t>
            </a:r>
            <a:r>
              <a:rPr lang="zh-CN" altLang="en-US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lang="en-US" altLang="zh-CN" kern="10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algn="just">
              <a:lnSpc>
                <a:spcPct val="110000"/>
              </a:lnSpc>
              <a:spcBef>
                <a:spcPts val="0"/>
              </a:spcBef>
            </a:pPr>
            <a:endParaRPr lang="en-US" altLang="zh-CN" kern="10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algn="just">
              <a:lnSpc>
                <a:spcPct val="110000"/>
              </a:lnSpc>
              <a:spcBef>
                <a:spcPts val="0"/>
              </a:spcBef>
            </a:pPr>
            <a:r>
              <a:rPr lang="zh-CN" altLang="zh-CN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将数据库恢复为</a:t>
            </a:r>
            <a:r>
              <a:rPr lang="en-US" altLang="zh-CN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ObjectStore</a:t>
            </a:r>
            <a:r>
              <a:rPr lang="zh-CN" altLang="zh-CN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中存在的最新的事务一致性快照。</a:t>
            </a:r>
            <a:endParaRPr lang="en-US" altLang="zh-CN" kern="10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algn="just">
              <a:lnSpc>
                <a:spcPct val="110000"/>
              </a:lnSpc>
              <a:spcBef>
                <a:spcPts val="0"/>
              </a:spcBef>
            </a:pPr>
            <a:endParaRPr lang="en-US" altLang="zh-CN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10000"/>
              </a:lnSpc>
              <a:spcBef>
                <a:spcPts val="0"/>
              </a:spcBef>
            </a:pP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持续监视复制日志，复制日志采用</a:t>
            </a:r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FIFO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的方式对复制进行确认。</a:t>
            </a:r>
            <a:endParaRPr lang="zh-CN" altLang="zh-CN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F7F4C0C-B4B8-42DE-8188-837E5539BA18}"/>
              </a:ext>
            </a:extLst>
          </p:cNvPr>
          <p:cNvSpPr txBox="1"/>
          <p:nvPr/>
        </p:nvSpPr>
        <p:spPr>
          <a:xfrm>
            <a:off x="483268" y="224589"/>
            <a:ext cx="33187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latin typeface="宋体" panose="02010600030101010101" pitchFamily="2" charset="-122"/>
                <a:ea typeface="宋体" panose="02010600030101010101" pitchFamily="2" charset="-122"/>
              </a:rPr>
              <a:t>A1</a:t>
            </a:r>
            <a:r>
              <a:rPr lang="zh-CN" altLang="en-US" sz="4800" dirty="0">
                <a:latin typeface="宋体" panose="02010600030101010101" pitchFamily="2" charset="-122"/>
                <a:ea typeface="宋体" panose="02010600030101010101" pitchFamily="2" charset="-122"/>
              </a:rPr>
              <a:t>灾难恢复</a:t>
            </a:r>
          </a:p>
        </p:txBody>
      </p:sp>
    </p:spTree>
    <p:extLst>
      <p:ext uri="{BB962C8B-B14F-4D97-AF65-F5344CB8AC3E}">
        <p14:creationId xmlns:p14="http://schemas.microsoft.com/office/powerpoint/2010/main" val="26631602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484350-B904-4D1E-86A9-A84300E41D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268" y="2090507"/>
            <a:ext cx="10515600" cy="2676985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解决了原有知识图谱不能实时更新的问题。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只存储可查询数据。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降低了知识服务系统的平均延迟，支持更复杂的查询。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E8EE397-408E-4DCB-AB67-83BB8D062962}"/>
              </a:ext>
            </a:extLst>
          </p:cNvPr>
          <p:cNvSpPr txBox="1"/>
          <p:nvPr/>
        </p:nvSpPr>
        <p:spPr>
          <a:xfrm>
            <a:off x="483268" y="224589"/>
            <a:ext cx="33187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latin typeface="宋体" panose="02010600030101010101" pitchFamily="2" charset="-122"/>
                <a:ea typeface="宋体" panose="02010600030101010101" pitchFamily="2" charset="-122"/>
              </a:rPr>
              <a:t>A1</a:t>
            </a:r>
            <a:r>
              <a:rPr lang="zh-CN" altLang="en-US" sz="48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4800" dirty="0">
                <a:latin typeface="宋体" panose="02010600030101010101" pitchFamily="2" charset="-122"/>
                <a:ea typeface="宋体" panose="02010600030101010101" pitchFamily="2" charset="-122"/>
              </a:rPr>
              <a:t>in Bing</a:t>
            </a:r>
            <a:endParaRPr lang="zh-CN" altLang="en-US" sz="4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530999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201DDF-595D-456E-8A55-BAB4719B0A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268" y="2083904"/>
            <a:ext cx="10515600" cy="2690191"/>
          </a:xfrm>
        </p:spPr>
        <p:txBody>
          <a:bodyPr>
            <a:normAutofit/>
          </a:bodyPr>
          <a:lstStyle/>
          <a:p>
            <a:pPr algn="just"/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从任何主机或网络故障中快速恢复</a:t>
            </a:r>
            <a:endParaRPr lang="en-US" altLang="zh-CN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just"/>
            <a:endParaRPr lang="en-US" altLang="zh-CN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just"/>
            <a:r>
              <a:rPr lang="zh-CN" altLang="en-US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不透明性和多版本化</a:t>
            </a:r>
            <a:endParaRPr lang="en-US" altLang="zh-CN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快速重启防止所有备份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FaRM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同时故障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58C3FAB-87B8-47FB-A011-CFEF8FDE051F}"/>
              </a:ext>
            </a:extLst>
          </p:cNvPr>
          <p:cNvSpPr txBox="1"/>
          <p:nvPr/>
        </p:nvSpPr>
        <p:spPr>
          <a:xfrm>
            <a:off x="483268" y="224589"/>
            <a:ext cx="33187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latin typeface="宋体" panose="02010600030101010101" pitchFamily="2" charset="-122"/>
                <a:ea typeface="宋体" panose="02010600030101010101" pitchFamily="2" charset="-122"/>
              </a:rPr>
              <a:t>A1</a:t>
            </a:r>
            <a:r>
              <a:rPr lang="zh-CN" altLang="en-US" sz="48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4800" dirty="0">
                <a:latin typeface="宋体" panose="02010600030101010101" pitchFamily="2" charset="-122"/>
                <a:ea typeface="宋体" panose="02010600030101010101" pitchFamily="2" charset="-122"/>
              </a:rPr>
              <a:t>in Bing</a:t>
            </a:r>
            <a:endParaRPr lang="zh-CN" altLang="en-US" sz="4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87376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813</TotalTime>
  <Words>551</Words>
  <Application>Microsoft Office PowerPoint</Application>
  <PresentationFormat>宽屏</PresentationFormat>
  <Paragraphs>66</Paragraphs>
  <Slides>10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等线</vt:lpstr>
      <vt:lpstr>等线 Light</vt:lpstr>
      <vt:lpstr>宋体</vt:lpstr>
      <vt:lpstr>Arial</vt:lpstr>
      <vt:lpstr>Times New Roman</vt:lpstr>
      <vt:lpstr>Office 主题​​</vt:lpstr>
      <vt:lpstr>A1: A Distributed  In-Memory Graph Database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A1: A Distributed  In-Memory Graph Database</dc:title>
  <dc:creator>赵 博文</dc:creator>
  <cp:lastModifiedBy>Yeecoder</cp:lastModifiedBy>
  <cp:revision>39</cp:revision>
  <dcterms:created xsi:type="dcterms:W3CDTF">2020-11-26T01:21:13Z</dcterms:created>
  <dcterms:modified xsi:type="dcterms:W3CDTF">2020-12-07T06:35:41Z</dcterms:modified>
</cp:coreProperties>
</file>