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1" r:id="rId3"/>
    <p:sldId id="275" r:id="rId4"/>
    <p:sldId id="262" r:id="rId5"/>
    <p:sldId id="263" r:id="rId6"/>
    <p:sldId id="264" r:id="rId7"/>
    <p:sldId id="276" r:id="rId8"/>
    <p:sldId id="267" r:id="rId9"/>
    <p:sldId id="278" r:id="rId10"/>
    <p:sldId id="272" r:id="rId11"/>
    <p:sldId id="273" r:id="rId12"/>
    <p:sldId id="27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464" autoAdjust="0"/>
  </p:normalViewPr>
  <p:slideViewPr>
    <p:cSldViewPr snapToGrid="0">
      <p:cViewPr varScale="1">
        <p:scale>
          <a:sx n="74" d="100"/>
          <a:sy n="74" d="100"/>
        </p:scale>
        <p:origin x="101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6337D4-FC10-45D0-9EE1-D507C16D2351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8A1864-F476-4EFB-808E-32CD00A01B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725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sz="1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A1864-F476-4EFB-808E-32CD00A01B0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836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8A1864-F476-4EFB-808E-32CD00A01B0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19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8519EF-22FE-4ED1-BBC3-9AEF8009F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0B70283-84C2-4401-A118-A181025AF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717E3-AC33-448B-8099-F37777F28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9A5BC1-EF2A-4C8F-8920-919A5CAF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A4A360-72E1-4035-926C-A1ABD499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600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3F5C3F-BEDC-4B88-BE85-853D7297A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547164-CE80-4ECA-BBBA-ED55AAFDD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12253F-90B5-4CAA-935C-B736B9438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3535C9-3FBB-4BC6-BFF8-2B2FCED7E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1D9739-3B7B-4A91-95E3-63E4CF437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05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C818383-234E-48A5-AFD7-DED9065A7D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B6356-A485-43C8-BF9E-AF681FCDF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F677B-1B80-4B22-9CC4-03A7AA2E5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602524-5A03-4B04-9FD4-FA1E6EA0E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97221F-CD20-4E31-B8C9-0261238D3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10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414A1-E53F-4D93-85DF-EE33A31B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182760-DE7C-4FE0-BA90-7B1ED2719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BB0C52-74F3-4296-AA94-C101BB26A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E30420-7258-4033-B0C4-AE90DBCB2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4D8478-3684-480A-9984-AB9640E2A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3843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18E94E-9AD8-472E-9E49-BE11CEDD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9621F9-5470-4661-AAA5-30D869F6F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61ADB0-AEB6-4240-8B59-5F5E14D5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BDE9BF-1D28-46F0-AB1E-4654C32AD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1A69A3-DD89-41B0-A71F-14C69B05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622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32741-F25B-4358-AB9D-D6A686080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80A153-51B5-4E48-B6BD-29FCBB371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0D26AB-F2F3-4212-95BC-A8AF1588C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099AC9-96BE-406A-8E31-119DC34BC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90A5964-3D7C-4610-B988-BDB761105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E844E5-55B8-4159-9FAB-0B9B288BD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02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45DAE-CCB1-4135-8D1B-57596A729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6419ED-4A7D-489B-AC0B-79E05EE5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32656C5-EE1D-4CF1-9C2D-767F7F8E0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49295B-EEB0-4528-B721-4BB0199CE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15EE2A0-A2BF-4AE3-AB80-D070F7BA0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9154A3-7324-4801-AA4B-038FF8A45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A5EE84-AF26-442E-A6A2-4CCC5F52B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46DD5C0-2B77-4B47-9E65-F961976AD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17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61187A-6C79-4468-9443-E1B402C7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B6E0F8C-33F6-4DFA-9C9A-DBC2885DF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74339E8-E62B-45E1-B935-ABE27780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D49113-4AC7-4FA3-8780-9BAB2C60C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48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ACE4871-885E-4814-BA26-961785ED3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D3728A-1FEF-48CF-9A5E-DAF292E70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510545-9C09-416C-905F-C240505BA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3713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9533E-C9CD-4897-9B2C-6CDF8F71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64AD6B-8B0B-47B6-9556-4A0BA9DB3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59E083-5238-425A-A812-24F4EDEBB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0EA686-4DD9-4C58-B2EF-5B04EE64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537E7AD-D8B1-43E8-979A-A2C7385F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361BA9-88F5-4ACE-A087-DCF73BCE3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966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90494C-6765-41C6-8666-0D66D47EF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C9587B0-0E8D-4E82-AA32-80C9ACE22E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AE1D86-4AFA-462A-8163-6768A7B76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D5F899-1911-4CFB-A258-788AAE3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9E6411-D15B-4894-A18F-4CC3D6B2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D8DAB2-9D34-4006-98A7-425991301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3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9000">
              <a:schemeClr val="accent2">
                <a:lumMod val="0"/>
                <a:lumOff val="100000"/>
              </a:schemeClr>
            </a:gs>
            <a:gs pos="88000">
              <a:schemeClr val="accent2">
                <a:lumMod val="0"/>
                <a:lumOff val="100000"/>
              </a:schemeClr>
            </a:gs>
            <a:gs pos="88000">
              <a:schemeClr val="accent2">
                <a:lumMod val="10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BB3C35A-EE33-49F4-9BC2-4EA3ECB46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A5549F-5572-45CE-A3D9-429E8210E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2CA20-0F02-401E-86D8-7FBA82772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4E367D-5AB4-492E-B702-F549CA70CC8A}" type="datetimeFigureOut">
              <a:rPr lang="zh-CN" altLang="en-US" smtClean="0"/>
              <a:t>2020/12/8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914AD-CF4E-46BD-ADE0-A793F2EE0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857FF-4F58-46A3-9C08-E8E605BB80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ED4F2-4089-4280-8D5F-D26B7B8517D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86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2483F776-DEC3-4AD4-8318-AEEB9590C4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6784" y="2997527"/>
            <a:ext cx="9718431" cy="862945"/>
          </a:xfrm>
        </p:spPr>
        <p:txBody>
          <a:bodyPr>
            <a:norm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A1:</a:t>
            </a:r>
            <a:r>
              <a:rPr lang="zh-CN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一个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基于</a:t>
            </a:r>
            <a:r>
              <a:rPr lang="zh-CN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内存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的</a:t>
            </a:r>
            <a:r>
              <a:rPr lang="zh-CN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分布式图数据库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78959EA-B527-4CC4-9AC5-237A501A77E4}"/>
              </a:ext>
            </a:extLst>
          </p:cNvPr>
          <p:cNvSpPr txBox="1"/>
          <p:nvPr/>
        </p:nvSpPr>
        <p:spPr>
          <a:xfrm>
            <a:off x="6553200" y="5212417"/>
            <a:ext cx="4853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汇报人：</a:t>
            </a:r>
            <a:r>
              <a:rPr lang="en-US" altLang="zh-CN" sz="2800" dirty="0"/>
              <a:t>S320067135 </a:t>
            </a:r>
            <a:r>
              <a:rPr lang="zh-CN" altLang="en-US" sz="2800" dirty="0"/>
              <a:t>赵博文</a:t>
            </a:r>
          </a:p>
        </p:txBody>
      </p:sp>
    </p:spTree>
    <p:extLst>
      <p:ext uri="{BB962C8B-B14F-4D97-AF65-F5344CB8AC3E}">
        <p14:creationId xmlns:p14="http://schemas.microsoft.com/office/powerpoint/2010/main" val="1620476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484350-B904-4D1E-86A9-A84300E4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2090507"/>
            <a:ext cx="10832432" cy="4358419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解决了原有知识图谱不能实时更新的问题。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降低了系统的平均延迟，支持更复杂的查询。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引入全局时钟为每个事务提供读写时间戳，提供了全局序列化顺序。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8EE397-408E-4DCB-AB67-83BB8D062962}"/>
              </a:ext>
            </a:extLst>
          </p:cNvPr>
          <p:cNvSpPr txBox="1"/>
          <p:nvPr/>
        </p:nvSpPr>
        <p:spPr>
          <a:xfrm>
            <a:off x="483268" y="224589"/>
            <a:ext cx="3318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in Bing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3099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201DDF-595D-456E-8A55-BAB4719B0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7" y="2083904"/>
            <a:ext cx="10890585" cy="2690191"/>
          </a:xfrm>
        </p:spPr>
        <p:txBody>
          <a:bodyPr>
            <a:normAutofit lnSpcReduction="10000"/>
          </a:bodyPr>
          <a:lstStyle/>
          <a:p>
            <a:pPr algn="just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从任何主机或网络故障中快速恢复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只要有一台节点还处于激活状态，就可以通过管理器重新配置和恢复事务状态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buNone/>
            </a:pP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>
              <a:lnSpc>
                <a:spcPct val="10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使用不掉电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，也就是将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RAM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接在不间断电源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UPS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上，遇到掉电时将数据快速写回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SSD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然后正常关机等待供电恢复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8C3FAB-87B8-47FB-A011-CFEF8FDE051F}"/>
              </a:ext>
            </a:extLst>
          </p:cNvPr>
          <p:cNvSpPr txBox="1"/>
          <p:nvPr/>
        </p:nvSpPr>
        <p:spPr>
          <a:xfrm>
            <a:off x="483268" y="224589"/>
            <a:ext cx="33187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in Bing</a:t>
            </a:r>
            <a:endParaRPr lang="zh-CN" altLang="en-US" sz="4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73766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2B577D-D5DB-4394-B7D1-764358D55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6805" y="2512678"/>
            <a:ext cx="3958390" cy="1832643"/>
          </a:xfrm>
        </p:spPr>
        <p:txBody>
          <a:bodyPr>
            <a:noAutofit/>
          </a:bodyPr>
          <a:lstStyle/>
          <a:p>
            <a:r>
              <a:rPr lang="en-US" altLang="zh-CN" sz="9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01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E17AB8-F5F4-47EE-A339-D548F72B2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1702947"/>
            <a:ext cx="11225463" cy="437701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A1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是一个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基于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内存的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具有完全事务功能的通用的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分布式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图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数据库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主要用于对大规模结构化数据的复杂查询，在处理大规模数据时保持高吞吐和低延迟</a:t>
            </a:r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A1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硬件支持</a:t>
            </a:r>
            <a:r>
              <a:rPr lang="zh-CN" alt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包括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DRAM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和高速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RDMA(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远程直接内存访问</a:t>
            </a:r>
            <a:r>
              <a:rPr lang="en-US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)</a:t>
            </a:r>
            <a:r>
              <a:rPr lang="zh-CN" altLang="zh-CN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网络。</a:t>
            </a:r>
            <a:endParaRPr lang="en-US" altLang="zh-CN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两者结合对大型分布式系统中如何分配、组织和查询数据提出了新的要求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48DF9E6-E49F-4344-8A45-21BC11D62702}"/>
              </a:ext>
            </a:extLst>
          </p:cNvPr>
          <p:cNvSpPr txBox="1"/>
          <p:nvPr/>
        </p:nvSpPr>
        <p:spPr>
          <a:xfrm>
            <a:off x="483268" y="224589"/>
            <a:ext cx="2308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110359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2C7ADE3-BBCD-4EBE-A460-D4CE1B33F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1702947"/>
            <a:ext cx="11225463" cy="437701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有专属的查询语言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A1QL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，将查询转移到数据库中而非应用程序中。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减少数据库和应用程序之间的通信量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是延迟优化数据库，系统可用性通过延迟来衡量。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80%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的查询低于可接受延迟，即可用性为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80%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A8EA316-AF62-4E05-AB5F-D7D5F37B2356}"/>
              </a:ext>
            </a:extLst>
          </p:cNvPr>
          <p:cNvSpPr txBox="1"/>
          <p:nvPr/>
        </p:nvSpPr>
        <p:spPr>
          <a:xfrm>
            <a:off x="483268" y="224589"/>
            <a:ext cx="2308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61239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26393FD-9050-4A80-B31B-1255C7383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46358" y="224589"/>
            <a:ext cx="5114425" cy="583513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EA36FC9-2023-4EBD-B8F4-96DE496D1BF0}"/>
              </a:ext>
            </a:extLst>
          </p:cNvPr>
          <p:cNvSpPr txBox="1"/>
          <p:nvPr/>
        </p:nvSpPr>
        <p:spPr>
          <a:xfrm>
            <a:off x="483268" y="224589"/>
            <a:ext cx="346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系统架构</a:t>
            </a:r>
          </a:p>
        </p:txBody>
      </p:sp>
    </p:spTree>
    <p:extLst>
      <p:ext uri="{BB962C8B-B14F-4D97-AF65-F5344CB8AC3E}">
        <p14:creationId xmlns:p14="http://schemas.microsoft.com/office/powerpoint/2010/main" val="312928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0F665B-3D3C-465D-8E7A-A9E4B8184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1358701"/>
            <a:ext cx="10783957" cy="4140598"/>
          </a:xfrm>
        </p:spPr>
        <p:txBody>
          <a:bodyPr>
            <a:noAutofit/>
          </a:bodyPr>
          <a:lstStyle/>
          <a:p>
            <a:r>
              <a:rPr lang="en-US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FaRM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是一个基于内存的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事务型​​分布式计算平台。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应用程序通过网卡提供的特殊支持，直接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访问内存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提供低延迟和高吞吐的读写。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不使用</a:t>
            </a:r>
            <a:r>
              <a:rPr lang="en-US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TCP/IP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协议栈，可靠性、拥塞控制等由网卡和交换机完成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由单一主节点（配置管理器）进行管理，多重备份。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F81184C-5F34-4880-A12F-976898616F90}"/>
              </a:ext>
            </a:extLst>
          </p:cNvPr>
          <p:cNvSpPr txBox="1"/>
          <p:nvPr/>
        </p:nvSpPr>
        <p:spPr>
          <a:xfrm>
            <a:off x="483268" y="224589"/>
            <a:ext cx="346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FaRM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279793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7DE68C8-0B3E-4174-8BAA-9B8B62145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1301588"/>
            <a:ext cx="10515600" cy="4254824"/>
          </a:xfrm>
        </p:spPr>
        <p:txBody>
          <a:bodyPr>
            <a:noAutofit/>
          </a:bodyPr>
          <a:lstStyle/>
          <a:p>
            <a:r>
              <a:rPr lang="zh-CN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指针链接数据结构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为了减少解引用指针需要的内存读取，尽可能减少使用指针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内存存储</a:t>
            </a: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减少成本，只存摘要</a:t>
            </a: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just"/>
            <a:r>
              <a:rPr lang="zh-CN" altLang="zh-CN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局部性</a:t>
            </a:r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kern="100" dirty="0">
              <a:solidFill>
                <a:srgbClr val="000000"/>
              </a:solidFill>
              <a:effectLst/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buNone/>
            </a:pPr>
            <a:r>
              <a:rPr lang="zh-CN" altLang="en-US" kern="1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在访问对象时同时定位可能需要的数据同时发送</a:t>
            </a:r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91468C-FFA5-4961-85DC-411E37333DDD}"/>
              </a:ext>
            </a:extLst>
          </p:cNvPr>
          <p:cNvSpPr txBox="1"/>
          <p:nvPr/>
        </p:nvSpPr>
        <p:spPr>
          <a:xfrm>
            <a:off x="483268" y="224589"/>
            <a:ext cx="346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设计原则</a:t>
            </a:r>
          </a:p>
        </p:txBody>
      </p:sp>
    </p:spTree>
    <p:extLst>
      <p:ext uri="{BB962C8B-B14F-4D97-AF65-F5344CB8AC3E}">
        <p14:creationId xmlns:p14="http://schemas.microsoft.com/office/powerpoint/2010/main" val="1768820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4">
            <a:extLst>
              <a:ext uri="{FF2B5EF4-FFF2-40B4-BE49-F238E27FC236}">
                <a16:creationId xmlns:a16="http://schemas.microsoft.com/office/drawing/2014/main" id="{C64AA67C-FB99-4DBA-86F1-0B6785EA3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2066510"/>
            <a:ext cx="10515600" cy="2724980"/>
          </a:xfrm>
        </p:spPr>
        <p:txBody>
          <a:bodyPr>
            <a:noAutofit/>
          </a:bodyPr>
          <a:lstStyle/>
          <a:p>
            <a:r>
              <a:rPr lang="zh-CN" altLang="zh-CN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并发性</a:t>
            </a:r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buNone/>
            </a:pPr>
            <a:r>
              <a:rPr lang="zh-CN" altLang="en-US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对于只读查询，每一次查询都提取一个快照</a:t>
            </a:r>
            <a:endParaRPr lang="en-US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zh-CN" altLang="zh-CN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zh-CN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协作多线程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优化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FaRM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进程内部的协处理器使用多线程运行，共享资源</a:t>
            </a:r>
            <a:endParaRPr lang="en-US" altLang="zh-CN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L="0" indent="0" algn="just">
              <a:buNone/>
            </a:pPr>
            <a:endParaRPr lang="zh-CN" altLang="zh-CN" kern="100" dirty="0">
              <a:effectLst/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A25DCF-D766-4626-B4F9-66181E2B84B5}"/>
              </a:ext>
            </a:extLst>
          </p:cNvPr>
          <p:cNvSpPr txBox="1"/>
          <p:nvPr/>
        </p:nvSpPr>
        <p:spPr>
          <a:xfrm>
            <a:off x="483268" y="224589"/>
            <a:ext cx="3463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设计原则</a:t>
            </a:r>
          </a:p>
        </p:txBody>
      </p:sp>
    </p:spTree>
    <p:extLst>
      <p:ext uri="{BB962C8B-B14F-4D97-AF65-F5344CB8AC3E}">
        <p14:creationId xmlns:p14="http://schemas.microsoft.com/office/powerpoint/2010/main" val="1738124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3EFB58-D10D-4923-B13D-348380912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2617082"/>
            <a:ext cx="11869154" cy="1623836"/>
          </a:xfrm>
        </p:spPr>
        <p:txBody>
          <a:bodyPr>
            <a:norm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目录结构：</a:t>
            </a:r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键值对，键表示对象，值为指向对象所有数据的指针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顶点和边：头对象和头数据对象，边链表对象和边数据对象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34B72C3-913B-47C8-B79C-246BC5CB37CA}"/>
              </a:ext>
            </a:extLst>
          </p:cNvPr>
          <p:cNvSpPr txBox="1"/>
          <p:nvPr/>
        </p:nvSpPr>
        <p:spPr>
          <a:xfrm>
            <a:off x="483268" y="224589"/>
            <a:ext cx="6527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数据结构</a:t>
            </a:r>
          </a:p>
        </p:txBody>
      </p:sp>
    </p:spTree>
    <p:extLst>
      <p:ext uri="{BB962C8B-B14F-4D97-AF65-F5344CB8AC3E}">
        <p14:creationId xmlns:p14="http://schemas.microsoft.com/office/powerpoint/2010/main" val="1132869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87C197AF-C827-4C39-9238-952C97A85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268" y="2601495"/>
            <a:ext cx="11869154" cy="1655009"/>
          </a:xfrm>
        </p:spPr>
        <p:txBody>
          <a:bodyPr>
            <a:normAutofit/>
          </a:bodyPr>
          <a:lstStyle/>
          <a:p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异步流工作：删除操作，先删除相关的资源，低优先级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kern="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查询执行：查询操作传入后端作为协调器，分发查询任务并整合回传数据</a:t>
            </a:r>
            <a:endParaRPr lang="en-US" altLang="zh-CN" kern="1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7D4069-24A2-4EA2-BF6B-D89B4FBFC368}"/>
              </a:ext>
            </a:extLst>
          </p:cNvPr>
          <p:cNvSpPr txBox="1"/>
          <p:nvPr/>
        </p:nvSpPr>
        <p:spPr>
          <a:xfrm>
            <a:off x="483268" y="224589"/>
            <a:ext cx="65271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dirty="0">
                <a:latin typeface="宋体" panose="02010600030101010101" pitchFamily="2" charset="-122"/>
                <a:ea typeface="宋体" panose="02010600030101010101" pitchFamily="2" charset="-122"/>
              </a:rPr>
              <a:t>A1</a:t>
            </a:r>
            <a:r>
              <a:rPr lang="zh-CN" altLang="en-US" sz="4800" dirty="0">
                <a:latin typeface="宋体" panose="02010600030101010101" pitchFamily="2" charset="-122"/>
                <a:ea typeface="宋体" panose="02010600030101010101" pitchFamily="2" charset="-122"/>
              </a:rPr>
              <a:t>查询引擎</a:t>
            </a:r>
          </a:p>
        </p:txBody>
      </p:sp>
    </p:spTree>
    <p:extLst>
      <p:ext uri="{BB962C8B-B14F-4D97-AF65-F5344CB8AC3E}">
        <p14:creationId xmlns:p14="http://schemas.microsoft.com/office/powerpoint/2010/main" val="1322855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1077</TotalTime>
  <Words>481</Words>
  <Application>Microsoft Office PowerPoint</Application>
  <PresentationFormat>宽屏</PresentationFormat>
  <Paragraphs>60</Paragraphs>
  <Slides>12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A1: A Distributed  In-Memory Graph Database</dc:title>
  <dc:creator>赵 博文</dc:creator>
  <cp:lastModifiedBy>博文 赵</cp:lastModifiedBy>
  <cp:revision>64</cp:revision>
  <dcterms:created xsi:type="dcterms:W3CDTF">2020-11-26T01:21:13Z</dcterms:created>
  <dcterms:modified xsi:type="dcterms:W3CDTF">2020-12-08T04:31:30Z</dcterms:modified>
</cp:coreProperties>
</file>