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2" r:id="rId2"/>
    <p:sldId id="288" r:id="rId3"/>
    <p:sldId id="325" r:id="rId4"/>
    <p:sldId id="295" r:id="rId5"/>
    <p:sldId id="326" r:id="rId6"/>
    <p:sldId id="327" r:id="rId7"/>
    <p:sldId id="329" r:id="rId8"/>
    <p:sldId id="330" r:id="rId9"/>
    <p:sldId id="331" r:id="rId10"/>
    <p:sldId id="339" r:id="rId11"/>
    <p:sldId id="332" r:id="rId12"/>
    <p:sldId id="333" r:id="rId13"/>
    <p:sldId id="334" r:id="rId14"/>
    <p:sldId id="335" r:id="rId15"/>
    <p:sldId id="336" r:id="rId16"/>
    <p:sldId id="337" r:id="rId17"/>
    <p:sldId id="338" r:id="rId18"/>
    <p:sldId id="315"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9" autoAdjust="0"/>
    <p:restoredTop sz="94660"/>
  </p:normalViewPr>
  <p:slideViewPr>
    <p:cSldViewPr snapToGrid="0" showGuides="1">
      <p:cViewPr varScale="1">
        <p:scale>
          <a:sx n="85" d="100"/>
          <a:sy n="85" d="100"/>
        </p:scale>
        <p:origin x="715" y="72"/>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extLst>
      <p:ext uri="{BB962C8B-B14F-4D97-AF65-F5344CB8AC3E}">
        <p14:creationId xmlns:p14="http://schemas.microsoft.com/office/powerpoint/2010/main" val="185172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extLst>
      <p:ext uri="{BB962C8B-B14F-4D97-AF65-F5344CB8AC3E}">
        <p14:creationId xmlns:p14="http://schemas.microsoft.com/office/powerpoint/2010/main" val="348118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2010712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201025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286509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108862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420543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310988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166619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17</a:t>
            </a:fld>
            <a:endParaRPr lang="zh-CN" altLang="en-US"/>
          </a:p>
        </p:txBody>
      </p:sp>
    </p:spTree>
    <p:extLst>
      <p:ext uri="{BB962C8B-B14F-4D97-AF65-F5344CB8AC3E}">
        <p14:creationId xmlns:p14="http://schemas.microsoft.com/office/powerpoint/2010/main" val="147713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18</a:t>
            </a:fld>
            <a:endParaRPr lang="zh-CN" altLang="en-US"/>
          </a:p>
        </p:txBody>
      </p:sp>
    </p:spTree>
    <p:extLst>
      <p:ext uri="{BB962C8B-B14F-4D97-AF65-F5344CB8AC3E}">
        <p14:creationId xmlns:p14="http://schemas.microsoft.com/office/powerpoint/2010/main" val="185399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387691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extLst>
      <p:ext uri="{BB962C8B-B14F-4D97-AF65-F5344CB8AC3E}">
        <p14:creationId xmlns:p14="http://schemas.microsoft.com/office/powerpoint/2010/main" val="32672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316709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81959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68390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30586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112686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147082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8032A-B20A-4D61-930B-4D827A8AEE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4AC396-59C7-4E2F-A700-E53D3F8F2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6C9892-3A12-48D3-8E07-3783FE887C2A}"/>
              </a:ext>
            </a:extLst>
          </p:cNvPr>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19D006B2-C4AB-45A6-B40C-6A02FDF8A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4EDEEE-6D9E-441E-8A29-C8C6F7697A66}"/>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400560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5E06-2A11-41B6-8871-36FE65E05F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4EA20C-945C-4B54-8FF4-05F0638B0D2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DDBE8B-C4A9-4E30-B103-F3D78E32F78F}"/>
              </a:ext>
            </a:extLst>
          </p:cNvPr>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45FA5AD8-9911-4B6F-8419-4F614CAA8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A2C6D1-7E00-4617-81F8-F4D840AE4F9E}"/>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327102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23F58-FB6E-4414-88E4-78874379C6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F6D2DD-424F-4D6E-94F5-5EAEE11C54A7}"/>
              </a:ext>
            </a:extLst>
          </p:cNvPr>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4" name="页脚占位符 3">
            <a:extLst>
              <a:ext uri="{FF2B5EF4-FFF2-40B4-BE49-F238E27FC236}">
                <a16:creationId xmlns:a16="http://schemas.microsoft.com/office/drawing/2014/main" id="{4ABC6221-42BE-4312-8D17-8678364816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882B8E-FC45-4A17-A666-D9826D27B87B}"/>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24839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DCBB4-4435-4714-8BAA-4277D2227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CD4F7D-F1AD-40BC-AD5B-952FD6585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EB166F-7E37-43F9-95BD-F4C212350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E8171A76-7BF3-4B07-B28B-AAD6B8BCB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1A0754-2778-481F-AC59-50C239AB3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3012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3DBE7E7C-B049-4902-A34B-0BC1AEF1535C}"/>
              </a:ext>
            </a:extLst>
          </p:cNvPr>
          <p:cNvCxnSpPr>
            <a:cxnSpLocks/>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D155800-8F15-4C9A-B7F6-5BE968331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034119" y="2469086"/>
            <a:ext cx="8157882"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17986" y="2954894"/>
            <a:ext cx="7628815"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charset="-122"/>
                <a:ea typeface="微软雅黑" panose="020B0503020204020204" charset="-122"/>
              </a:rPr>
              <a:t>表感知</a:t>
            </a:r>
            <a:r>
              <a:rPr lang="en-US" altLang="zh-CN" sz="3200" b="1" dirty="0">
                <a:solidFill>
                  <a:schemeClr val="bg1"/>
                </a:solidFill>
                <a:latin typeface="微软雅黑" panose="020B0503020204020204" charset="-122"/>
                <a:ea typeface="微软雅黑" panose="020B0503020204020204" charset="-122"/>
              </a:rPr>
              <a:t>:</a:t>
            </a:r>
            <a:r>
              <a:rPr lang="zh-CN" altLang="en-US" sz="3200" b="1" dirty="0">
                <a:solidFill>
                  <a:schemeClr val="bg1"/>
                </a:solidFill>
                <a:latin typeface="微软雅黑" panose="020B0503020204020204" charset="-122"/>
                <a:ea typeface="微软雅黑" panose="020B0503020204020204" charset="-122"/>
              </a:rPr>
              <a:t>使用卷积神经网络检测电子表格表</a:t>
            </a:r>
          </a:p>
        </p:txBody>
      </p:sp>
      <p:sp>
        <p:nvSpPr>
          <p:cNvPr id="12" name="矩形 11"/>
          <p:cNvSpPr/>
          <p:nvPr/>
        </p:nvSpPr>
        <p:spPr>
          <a:xfrm>
            <a:off x="4621807" y="3665765"/>
            <a:ext cx="7254876" cy="646331"/>
          </a:xfrm>
          <a:prstGeom prst="rect">
            <a:avLst/>
          </a:prstGeom>
        </p:spPr>
        <p:txBody>
          <a:bodyPr wrap="square">
            <a:spAutoFit/>
          </a:bodyPr>
          <a:lstStyle/>
          <a:p>
            <a:pPr algn="ctr"/>
            <a:r>
              <a:rPr lang="en-US" altLang="zh-CN" b="1" spc="600" dirty="0" err="1">
                <a:solidFill>
                  <a:schemeClr val="bg1"/>
                </a:solidFill>
                <a:latin typeface="+mj-ea"/>
                <a:ea typeface="+mj-ea"/>
              </a:rPr>
              <a:t>TableSense</a:t>
            </a:r>
            <a:r>
              <a:rPr lang="en-US" altLang="zh-CN" b="1" spc="600" dirty="0">
                <a:solidFill>
                  <a:schemeClr val="bg1"/>
                </a:solidFill>
                <a:latin typeface="+mj-ea"/>
                <a:ea typeface="+mj-ea"/>
              </a:rPr>
              <a:t>: Spreadsheet Table Detection with Convolutional Neural Networks</a:t>
            </a:r>
            <a:endParaRPr lang="zh-CN" altLang="en-US" b="1" spc="600" dirty="0">
              <a:solidFill>
                <a:schemeClr val="bg1"/>
              </a:solidFill>
              <a:latin typeface="+mj-ea"/>
              <a:ea typeface="+mj-ea"/>
            </a:endParaRPr>
          </a:p>
        </p:txBody>
      </p:sp>
      <p:sp>
        <p:nvSpPr>
          <p:cNvPr id="17" name="矩形: 圆角 16"/>
          <p:cNvSpPr/>
          <p:nvPr/>
        </p:nvSpPr>
        <p:spPr>
          <a:xfrm>
            <a:off x="5500035" y="4392793"/>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演讲人：</a:t>
            </a:r>
            <a:r>
              <a:rPr lang="en-US" altLang="zh-CN" sz="1600" dirty="0">
                <a:solidFill>
                  <a:schemeClr val="bg1"/>
                </a:solidFill>
                <a:latin typeface="微软雅黑" panose="020B0503020204020204" charset="-122"/>
                <a:ea typeface="微软雅黑" panose="020B0503020204020204" charset="-122"/>
              </a:rPr>
              <a:t> </a:t>
            </a:r>
            <a:r>
              <a:rPr lang="zh-CN" altLang="en-US" sz="1600" dirty="0">
                <a:solidFill>
                  <a:schemeClr val="bg1"/>
                </a:solidFill>
                <a:latin typeface="微软雅黑" panose="020B0503020204020204" charset="-122"/>
                <a:ea typeface="微软雅黑" panose="020B0503020204020204" charset="-122"/>
              </a:rPr>
              <a:t>尹志斌   学  号：</a:t>
            </a:r>
            <a:r>
              <a:rPr lang="en-US" altLang="zh-CN" sz="1600" dirty="0">
                <a:solidFill>
                  <a:schemeClr val="bg1"/>
                </a:solidFill>
                <a:latin typeface="微软雅黑" panose="020B0503020204020204" charset="-122"/>
                <a:ea typeface="微软雅黑" panose="020B0503020204020204" charset="-122"/>
              </a:rPr>
              <a:t> S320060101</a:t>
            </a:r>
            <a:endParaRPr lang="zh-CN" altLang="en-US" sz="1600"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A26299-C9F2-4E7E-8999-09921C909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a:extLst>
              <a:ext uri="{FF2B5EF4-FFF2-40B4-BE49-F238E27FC236}">
                <a16:creationId xmlns:a16="http://schemas.microsoft.com/office/drawing/2014/main" id="{F5B37AFA-1CF6-4F06-AA62-7C8BDC206D34}"/>
              </a:ext>
            </a:extLst>
          </p:cNvPr>
          <p:cNvCxnSpPr>
            <a:cxnSpLocks/>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78FDC8-D4F5-4493-9769-3ADA0A5B83E0}"/>
              </a:ext>
            </a:extLst>
          </p:cNvPr>
          <p:cNvCxnSpPr>
            <a:cxnSpLocks/>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8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TableSense</a:t>
            </a:r>
            <a:r>
              <a:rPr lang="en-US" altLang="zh-CN" sz="2400" b="1" spc="600" dirty="0">
                <a:solidFill>
                  <a:srgbClr val="004EA2"/>
                </a:solidFill>
                <a:latin typeface="微软雅黑" panose="020B0503020204020204" charset="-122"/>
                <a:ea typeface="微软雅黑" panose="020B0503020204020204" charset="-122"/>
                <a:sym typeface="+mn-ea"/>
              </a:rPr>
              <a:t> Framework </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0" name="内容占位符 4">
            <a:extLst>
              <a:ext uri="{FF2B5EF4-FFF2-40B4-BE49-F238E27FC236}">
                <a16:creationId xmlns:a16="http://schemas.microsoft.com/office/drawing/2014/main" id="{0C01D84E-1ACF-462E-8369-64EAE11490BA}"/>
              </a:ext>
            </a:extLst>
          </p:cNvPr>
          <p:cNvPicPr>
            <a:picLocks noGrp="1" noChangeAspect="1"/>
          </p:cNvPicPr>
          <p:nvPr>
            <p:ph sz="half" idx="1"/>
          </p:nvPr>
        </p:nvPicPr>
        <p:blipFill rotWithShape="1">
          <a:blip r:embed="rId6"/>
          <a:srcRect b="14360"/>
          <a:stretch/>
        </p:blipFill>
        <p:spPr>
          <a:xfrm>
            <a:off x="521335" y="2111246"/>
            <a:ext cx="11056524" cy="2895541"/>
          </a:xfrm>
          <a:prstGeom prst="rect">
            <a:avLst/>
          </a:prstGeom>
        </p:spPr>
      </p:pic>
    </p:spTree>
    <p:extLst>
      <p:ext uri="{BB962C8B-B14F-4D97-AF65-F5344CB8AC3E}">
        <p14:creationId xmlns:p14="http://schemas.microsoft.com/office/powerpoint/2010/main" val="22871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PRN</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1" name="文本框 10">
            <a:extLst>
              <a:ext uri="{FF2B5EF4-FFF2-40B4-BE49-F238E27FC236}">
                <a16:creationId xmlns:a16="http://schemas.microsoft.com/office/drawing/2014/main" id="{5DB87D7C-8A33-415E-A719-CD9710840859}"/>
              </a:ext>
            </a:extLst>
          </p:cNvPr>
          <p:cNvSpPr txBox="1"/>
          <p:nvPr/>
        </p:nvSpPr>
        <p:spPr>
          <a:xfrm>
            <a:off x="5681587" y="2291294"/>
            <a:ext cx="5900813" cy="149540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RPN</a:t>
            </a:r>
            <a:r>
              <a:rPr lang="zh-CN" altLang="en-US" sz="1600" dirty="0">
                <a:latin typeface="微软雅黑" panose="020B0503020204020204" pitchFamily="34" charset="-122"/>
                <a:ea typeface="微软雅黑" panose="020B0503020204020204" pitchFamily="34" charset="-122"/>
              </a:rPr>
              <a:t>最终就是在原图尺度上，设置了密密麻麻的候选</a:t>
            </a:r>
            <a:r>
              <a:rPr lang="en-US" altLang="zh-CN" sz="1600" dirty="0">
                <a:latin typeface="微软雅黑" panose="020B0503020204020204" pitchFamily="34" charset="-122"/>
                <a:ea typeface="微软雅黑" panose="020B0503020204020204" pitchFamily="34" charset="-122"/>
              </a:rPr>
              <a:t>Anchor</a:t>
            </a:r>
            <a:r>
              <a:rPr lang="zh-CN" altLang="en-US" sz="1600" dirty="0">
                <a:latin typeface="微软雅黑" panose="020B0503020204020204" pitchFamily="34" charset="-122"/>
                <a:ea typeface="微软雅黑" panose="020B0503020204020204" pitchFamily="34" charset="-122"/>
              </a:rPr>
              <a:t>，然后用</a:t>
            </a:r>
            <a:r>
              <a:rPr lang="en-US" altLang="zh-CN" sz="1600" dirty="0" err="1">
                <a:latin typeface="微软雅黑" panose="020B0503020204020204" pitchFamily="34" charset="-122"/>
                <a:ea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rPr>
              <a:t>去判断哪些</a:t>
            </a:r>
            <a:r>
              <a:rPr lang="en-US" altLang="zh-CN" sz="1600" dirty="0">
                <a:latin typeface="微软雅黑" panose="020B0503020204020204" pitchFamily="34" charset="-122"/>
                <a:ea typeface="微软雅黑" panose="020B0503020204020204" pitchFamily="34" charset="-122"/>
              </a:rPr>
              <a:t>Anchor</a:t>
            </a:r>
            <a:r>
              <a:rPr lang="zh-CN" altLang="en-US" sz="1600" dirty="0">
                <a:latin typeface="微软雅黑" panose="020B0503020204020204" pitchFamily="34" charset="-122"/>
                <a:ea typeface="微软雅黑" panose="020B0503020204020204" pitchFamily="34" charset="-122"/>
              </a:rPr>
              <a:t>是里面有目标的</a:t>
            </a:r>
            <a:r>
              <a:rPr lang="en-US" altLang="zh-CN" sz="1600" dirty="0">
                <a:latin typeface="微软雅黑" panose="020B0503020204020204" pitchFamily="34" charset="-122"/>
                <a:ea typeface="微软雅黑" panose="020B0503020204020204" pitchFamily="34" charset="-122"/>
              </a:rPr>
              <a:t>positive anchor</a:t>
            </a:r>
            <a:r>
              <a:rPr lang="zh-CN" altLang="en-US" sz="1600" dirty="0">
                <a:latin typeface="微软雅黑" panose="020B0503020204020204" pitchFamily="34" charset="-122"/>
                <a:ea typeface="微软雅黑" panose="020B0503020204020204" pitchFamily="34" charset="-122"/>
              </a:rPr>
              <a:t>，哪些是没目标的</a:t>
            </a:r>
            <a:r>
              <a:rPr lang="en-US" altLang="zh-CN" sz="1600" dirty="0">
                <a:latin typeface="微软雅黑" panose="020B0503020204020204" pitchFamily="34" charset="-122"/>
                <a:ea typeface="微软雅黑" panose="020B0503020204020204" pitchFamily="34" charset="-122"/>
              </a:rPr>
              <a:t>negative anchor</a:t>
            </a:r>
            <a:r>
              <a:rPr lang="zh-CN" altLang="en-US" sz="1600"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88229202-3A6B-46DA-91D7-79C6292ADC6B}"/>
              </a:ext>
            </a:extLst>
          </p:cNvPr>
          <p:cNvPicPr>
            <a:picLocks noChangeAspect="1"/>
          </p:cNvPicPr>
          <p:nvPr/>
        </p:nvPicPr>
        <p:blipFill>
          <a:blip r:embed="rId6"/>
          <a:stretch>
            <a:fillRect/>
          </a:stretch>
        </p:blipFill>
        <p:spPr>
          <a:xfrm>
            <a:off x="1308675" y="1866284"/>
            <a:ext cx="3962743" cy="3703641"/>
          </a:xfrm>
          <a:prstGeom prst="rect">
            <a:avLst/>
          </a:prstGeom>
        </p:spPr>
      </p:pic>
      <p:sp>
        <p:nvSpPr>
          <p:cNvPr id="15" name="文本框 14">
            <a:extLst>
              <a:ext uri="{FF2B5EF4-FFF2-40B4-BE49-F238E27FC236}">
                <a16:creationId xmlns:a16="http://schemas.microsoft.com/office/drawing/2014/main" id="{6A3DF422-3A61-43CD-A5E4-B24410763247}"/>
              </a:ext>
            </a:extLst>
          </p:cNvPr>
          <p:cNvSpPr txBox="1"/>
          <p:nvPr/>
        </p:nvSpPr>
        <p:spPr>
          <a:xfrm>
            <a:off x="5681587" y="4142692"/>
            <a:ext cx="6104964" cy="51052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Region proposal</a:t>
            </a:r>
            <a:r>
              <a:rPr lang="zh-CN" altLang="en-US" sz="1600" dirty="0">
                <a:latin typeface="微软雅黑" panose="020B0503020204020204" pitchFamily="34" charset="-122"/>
                <a:ea typeface="微软雅黑" panose="020B0503020204020204" pitchFamily="34" charset="-122"/>
              </a:rPr>
              <a:t>就是那个</a:t>
            </a:r>
            <a:r>
              <a:rPr lang="en-US" altLang="zh-CN" sz="1600" dirty="0">
                <a:latin typeface="微软雅黑" panose="020B0503020204020204" pitchFamily="34" charset="-122"/>
                <a:ea typeface="微软雅黑" panose="020B0503020204020204" pitchFamily="34" charset="-122"/>
              </a:rPr>
              <a:t>positive anchor</a:t>
            </a:r>
          </a:p>
        </p:txBody>
      </p:sp>
    </p:spTree>
    <p:extLst>
      <p:ext uri="{BB962C8B-B14F-4D97-AF65-F5344CB8AC3E}">
        <p14:creationId xmlns:p14="http://schemas.microsoft.com/office/powerpoint/2010/main" val="268250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NMS </a:t>
            </a:r>
            <a:r>
              <a:rPr lang="zh-CN" altLang="en-US" sz="2400" b="1" spc="600" dirty="0">
                <a:solidFill>
                  <a:srgbClr val="004EA2"/>
                </a:solidFill>
                <a:latin typeface="微软雅黑" panose="020B0503020204020204" charset="-122"/>
                <a:ea typeface="微软雅黑" panose="020B0503020204020204" charset="-122"/>
                <a:sym typeface="+mn-ea"/>
              </a:rPr>
              <a:t>非极大值抑制</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0" name="图片 9">
            <a:extLst>
              <a:ext uri="{FF2B5EF4-FFF2-40B4-BE49-F238E27FC236}">
                <a16:creationId xmlns:a16="http://schemas.microsoft.com/office/drawing/2014/main" id="{D16A27CA-F895-4F91-8939-021804B1D09B}"/>
              </a:ext>
            </a:extLst>
          </p:cNvPr>
          <p:cNvPicPr>
            <a:picLocks noChangeAspect="1"/>
          </p:cNvPicPr>
          <p:nvPr/>
        </p:nvPicPr>
        <p:blipFill>
          <a:blip r:embed="rId6"/>
          <a:stretch>
            <a:fillRect/>
          </a:stretch>
        </p:blipFill>
        <p:spPr>
          <a:xfrm>
            <a:off x="877965" y="2940914"/>
            <a:ext cx="4861420" cy="2174846"/>
          </a:xfrm>
          <a:prstGeom prst="rect">
            <a:avLst/>
          </a:prstGeom>
        </p:spPr>
      </p:pic>
      <p:pic>
        <p:nvPicPr>
          <p:cNvPr id="12" name="图片 11">
            <a:extLst>
              <a:ext uri="{FF2B5EF4-FFF2-40B4-BE49-F238E27FC236}">
                <a16:creationId xmlns:a16="http://schemas.microsoft.com/office/drawing/2014/main" id="{04ADAD7A-0BB6-4F21-AA2C-5D57EFA53EE6}"/>
              </a:ext>
            </a:extLst>
          </p:cNvPr>
          <p:cNvPicPr>
            <a:picLocks noChangeAspect="1"/>
          </p:cNvPicPr>
          <p:nvPr/>
        </p:nvPicPr>
        <p:blipFill>
          <a:blip r:embed="rId7"/>
          <a:stretch>
            <a:fillRect/>
          </a:stretch>
        </p:blipFill>
        <p:spPr>
          <a:xfrm>
            <a:off x="6410504" y="2920273"/>
            <a:ext cx="4907560" cy="2195487"/>
          </a:xfrm>
          <a:prstGeom prst="rect">
            <a:avLst/>
          </a:prstGeom>
        </p:spPr>
      </p:pic>
      <p:sp>
        <p:nvSpPr>
          <p:cNvPr id="13" name="文本框 12">
            <a:extLst>
              <a:ext uri="{FF2B5EF4-FFF2-40B4-BE49-F238E27FC236}">
                <a16:creationId xmlns:a16="http://schemas.microsoft.com/office/drawing/2014/main" id="{1BA7179B-7244-4142-8397-E6799202DE5D}"/>
              </a:ext>
            </a:extLst>
          </p:cNvPr>
          <p:cNvSpPr txBox="1"/>
          <p:nvPr/>
        </p:nvSpPr>
        <p:spPr>
          <a:xfrm>
            <a:off x="1454586" y="1779058"/>
            <a:ext cx="9538732"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NMS</a:t>
            </a:r>
            <a:r>
              <a:rPr lang="zh-CN" altLang="en-US" sz="2000" dirty="0">
                <a:latin typeface="微软雅黑" panose="020B0503020204020204" pitchFamily="34" charset="-122"/>
                <a:ea typeface="微软雅黑" panose="020B0503020204020204" pitchFamily="34" charset="-122"/>
              </a:rPr>
              <a:t>的作用：去掉</a:t>
            </a:r>
            <a:r>
              <a:rPr lang="en-US" altLang="zh-CN" sz="2000" dirty="0">
                <a:latin typeface="微软雅黑" panose="020B0503020204020204" pitchFamily="34" charset="-122"/>
                <a:ea typeface="微软雅黑" panose="020B0503020204020204" pitchFamily="34" charset="-122"/>
              </a:rPr>
              <a:t>detection</a:t>
            </a:r>
            <a:r>
              <a:rPr lang="zh-CN" altLang="en-US" sz="2000" dirty="0">
                <a:latin typeface="微软雅黑" panose="020B0503020204020204" pitchFamily="34" charset="-122"/>
                <a:ea typeface="微软雅黑" panose="020B0503020204020204" pitchFamily="34" charset="-122"/>
              </a:rPr>
              <a:t>任务重复的检测框。就是去掉不是极大值的那些框</a:t>
            </a:r>
          </a:p>
        </p:txBody>
      </p:sp>
    </p:spTree>
    <p:extLst>
      <p:ext uri="{BB962C8B-B14F-4D97-AF65-F5344CB8AC3E}">
        <p14:creationId xmlns:p14="http://schemas.microsoft.com/office/powerpoint/2010/main" val="353990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1026515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000" b="1" spc="600" dirty="0">
                <a:solidFill>
                  <a:srgbClr val="004EA2"/>
                </a:solidFill>
                <a:latin typeface="微软雅黑" panose="020B0503020204020204" charset="-122"/>
                <a:ea typeface="微软雅黑" panose="020B0503020204020204" charset="-122"/>
                <a:sym typeface="+mn-ea"/>
              </a:rPr>
              <a:t>Precise Bounding Box Regression for </a:t>
            </a:r>
            <a:r>
              <a:rPr lang="en-US" altLang="zh-CN" sz="2000" b="1" spc="600" dirty="0" err="1">
                <a:solidFill>
                  <a:srgbClr val="004EA2"/>
                </a:solidFill>
                <a:latin typeface="微软雅黑" panose="020B0503020204020204" charset="-122"/>
                <a:ea typeface="微软雅黑" panose="020B0503020204020204" charset="-122"/>
                <a:sym typeface="+mn-ea"/>
              </a:rPr>
              <a:t>TableSense</a:t>
            </a:r>
            <a:endParaRPr lang="zh-CN" altLang="en-US" sz="20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1" name="内容占位符 2">
            <a:extLst>
              <a:ext uri="{FF2B5EF4-FFF2-40B4-BE49-F238E27FC236}">
                <a16:creationId xmlns:a16="http://schemas.microsoft.com/office/drawing/2014/main" id="{11AE65DD-924A-4B37-9984-5130097C679F}"/>
              </a:ext>
            </a:extLst>
          </p:cNvPr>
          <p:cNvSpPr>
            <a:spLocks noGrp="1"/>
          </p:cNvSpPr>
          <p:nvPr>
            <p:ph sz="half" idx="1"/>
          </p:nvPr>
        </p:nvSpPr>
        <p:spPr>
          <a:xfrm>
            <a:off x="600069" y="1384463"/>
            <a:ext cx="9799040" cy="639751"/>
          </a:xfrm>
        </p:spPr>
        <p:txBody>
          <a:bodyPr/>
          <a:lstStyle/>
          <a:p>
            <a:r>
              <a:rPr lang="en-US" altLang="zh-CN" dirty="0"/>
              <a:t>Cost function of Bounding Box Regression</a:t>
            </a:r>
            <a:endParaRPr lang="zh-CN" altLang="en-US" dirty="0"/>
          </a:p>
        </p:txBody>
      </p:sp>
      <p:pic>
        <p:nvPicPr>
          <p:cNvPr id="15" name="图片 14">
            <a:extLst>
              <a:ext uri="{FF2B5EF4-FFF2-40B4-BE49-F238E27FC236}">
                <a16:creationId xmlns:a16="http://schemas.microsoft.com/office/drawing/2014/main" id="{1F7701C8-9AB9-4E27-8F15-1A905CB8E12B}"/>
              </a:ext>
            </a:extLst>
          </p:cNvPr>
          <p:cNvPicPr>
            <a:picLocks noChangeAspect="1"/>
          </p:cNvPicPr>
          <p:nvPr/>
        </p:nvPicPr>
        <p:blipFill>
          <a:blip r:embed="rId6"/>
          <a:stretch>
            <a:fillRect/>
          </a:stretch>
        </p:blipFill>
        <p:spPr>
          <a:xfrm>
            <a:off x="1985683" y="2319103"/>
            <a:ext cx="7283694" cy="2219793"/>
          </a:xfrm>
          <a:prstGeom prst="rect">
            <a:avLst/>
          </a:prstGeom>
        </p:spPr>
      </p:pic>
    </p:spTree>
    <p:extLst>
      <p:ext uri="{BB962C8B-B14F-4D97-AF65-F5344CB8AC3E}">
        <p14:creationId xmlns:p14="http://schemas.microsoft.com/office/powerpoint/2010/main" val="304428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1026515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000" b="1" spc="600" dirty="0">
                <a:solidFill>
                  <a:srgbClr val="004EA2"/>
                </a:solidFill>
                <a:latin typeface="微软雅黑" panose="020B0503020204020204" charset="-122"/>
                <a:ea typeface="微软雅黑" panose="020B0503020204020204" charset="-122"/>
                <a:sym typeface="+mn-ea"/>
              </a:rPr>
              <a:t>Precise Bounding Box Regression for </a:t>
            </a:r>
            <a:r>
              <a:rPr lang="en-US" altLang="zh-CN" sz="2000" b="1" spc="600" dirty="0" err="1">
                <a:solidFill>
                  <a:srgbClr val="004EA2"/>
                </a:solidFill>
                <a:latin typeface="微软雅黑" panose="020B0503020204020204" charset="-122"/>
                <a:ea typeface="微软雅黑" panose="020B0503020204020204" charset="-122"/>
                <a:sym typeface="+mn-ea"/>
              </a:rPr>
              <a:t>TableSense</a:t>
            </a:r>
            <a:endParaRPr lang="zh-CN" altLang="en-US" sz="20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0" name="内容占位符 4">
            <a:extLst>
              <a:ext uri="{FF2B5EF4-FFF2-40B4-BE49-F238E27FC236}">
                <a16:creationId xmlns:a16="http://schemas.microsoft.com/office/drawing/2014/main" id="{C7C756E4-4881-4932-8DA7-D2E56089AE29}"/>
              </a:ext>
            </a:extLst>
          </p:cNvPr>
          <p:cNvPicPr>
            <a:picLocks noGrp="1" noChangeAspect="1"/>
          </p:cNvPicPr>
          <p:nvPr>
            <p:ph sz="half" idx="1"/>
          </p:nvPr>
        </p:nvPicPr>
        <p:blipFill rotWithShape="1">
          <a:blip r:embed="rId6"/>
          <a:srcRect l="1329" r="16160"/>
          <a:stretch/>
        </p:blipFill>
        <p:spPr>
          <a:xfrm>
            <a:off x="1192306" y="924336"/>
            <a:ext cx="7277557" cy="5219227"/>
          </a:xfrm>
          <a:prstGeom prst="rect">
            <a:avLst/>
          </a:prstGeom>
        </p:spPr>
      </p:pic>
    </p:spTree>
    <p:extLst>
      <p:ext uri="{BB962C8B-B14F-4D97-AF65-F5344CB8AC3E}">
        <p14:creationId xmlns:p14="http://schemas.microsoft.com/office/powerpoint/2010/main" val="97676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1026515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000" b="1" spc="600" dirty="0">
                <a:solidFill>
                  <a:srgbClr val="004EA2"/>
                </a:solidFill>
                <a:latin typeface="微软雅黑" panose="020B0503020204020204" charset="-122"/>
                <a:ea typeface="微软雅黑" panose="020B0503020204020204" charset="-122"/>
                <a:sym typeface="+mn-ea"/>
              </a:rPr>
              <a:t>Precise Bounding Box Regression for </a:t>
            </a:r>
            <a:r>
              <a:rPr lang="en-US" altLang="zh-CN" sz="2000" b="1" spc="600" dirty="0" err="1">
                <a:solidFill>
                  <a:srgbClr val="004EA2"/>
                </a:solidFill>
                <a:latin typeface="微软雅黑" panose="020B0503020204020204" charset="-122"/>
                <a:ea typeface="微软雅黑" panose="020B0503020204020204" charset="-122"/>
                <a:sym typeface="+mn-ea"/>
              </a:rPr>
              <a:t>TableSense</a:t>
            </a:r>
            <a:endParaRPr lang="zh-CN" altLang="en-US" sz="20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7" name="内容占位符 4">
            <a:extLst>
              <a:ext uri="{FF2B5EF4-FFF2-40B4-BE49-F238E27FC236}">
                <a16:creationId xmlns:a16="http://schemas.microsoft.com/office/drawing/2014/main" id="{B9FB7641-9BA9-4361-A3A4-BDD0608B0CEF}"/>
              </a:ext>
            </a:extLst>
          </p:cNvPr>
          <p:cNvPicPr>
            <a:picLocks noChangeAspect="1"/>
          </p:cNvPicPr>
          <p:nvPr/>
        </p:nvPicPr>
        <p:blipFill>
          <a:blip r:embed="rId6"/>
          <a:stretch>
            <a:fillRect/>
          </a:stretch>
        </p:blipFill>
        <p:spPr>
          <a:xfrm>
            <a:off x="1220628" y="924336"/>
            <a:ext cx="9456337" cy="5570774"/>
          </a:xfrm>
          <a:prstGeom prst="rect">
            <a:avLst/>
          </a:prstGeom>
        </p:spPr>
      </p:pic>
    </p:spTree>
    <p:extLst>
      <p:ext uri="{BB962C8B-B14F-4D97-AF65-F5344CB8AC3E}">
        <p14:creationId xmlns:p14="http://schemas.microsoft.com/office/powerpoint/2010/main" val="247583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1026515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000" b="1" spc="600" dirty="0">
                <a:solidFill>
                  <a:srgbClr val="004EA2"/>
                </a:solidFill>
                <a:latin typeface="微软雅黑" panose="020B0503020204020204" charset="-122"/>
                <a:ea typeface="微软雅黑" panose="020B0503020204020204" charset="-122"/>
                <a:sym typeface="+mn-ea"/>
              </a:rPr>
              <a:t>Cost Function</a:t>
            </a:r>
            <a:endParaRPr lang="zh-CN" altLang="en-US" sz="20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0" name="内容占位符 4">
            <a:extLst>
              <a:ext uri="{FF2B5EF4-FFF2-40B4-BE49-F238E27FC236}">
                <a16:creationId xmlns:a16="http://schemas.microsoft.com/office/drawing/2014/main" id="{30FE7464-8F2F-40E0-B96D-E5D2E8537FD7}"/>
              </a:ext>
            </a:extLst>
          </p:cNvPr>
          <p:cNvPicPr>
            <a:picLocks noGrp="1" noChangeAspect="1"/>
          </p:cNvPicPr>
          <p:nvPr>
            <p:ph sz="half" idx="1"/>
          </p:nvPr>
        </p:nvPicPr>
        <p:blipFill>
          <a:blip r:embed="rId6"/>
          <a:stretch>
            <a:fillRect/>
          </a:stretch>
        </p:blipFill>
        <p:spPr>
          <a:xfrm>
            <a:off x="1815184" y="1364475"/>
            <a:ext cx="6369591" cy="1790738"/>
          </a:xfrm>
          <a:prstGeom prst="rect">
            <a:avLst/>
          </a:prstGeom>
        </p:spPr>
      </p:pic>
      <p:sp>
        <p:nvSpPr>
          <p:cNvPr id="11" name="文本框 10">
            <a:extLst>
              <a:ext uri="{FF2B5EF4-FFF2-40B4-BE49-F238E27FC236}">
                <a16:creationId xmlns:a16="http://schemas.microsoft.com/office/drawing/2014/main" id="{C1416645-7B86-47E0-A71A-D7684590A506}"/>
              </a:ext>
            </a:extLst>
          </p:cNvPr>
          <p:cNvSpPr txBox="1"/>
          <p:nvPr/>
        </p:nvSpPr>
        <p:spPr>
          <a:xfrm>
            <a:off x="1526935" y="4561063"/>
            <a:ext cx="9793141"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(9) </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PBR</a:t>
            </a:r>
            <a:r>
              <a:rPr lang="zh-CN" altLang="en-US" dirty="0">
                <a:latin typeface="微软雅黑" panose="020B0503020204020204" pitchFamily="34" charset="-122"/>
                <a:ea typeface="微软雅黑" panose="020B0503020204020204" pitchFamily="34" charset="-122"/>
              </a:rPr>
              <a:t>的损失函数，</a:t>
            </a:r>
            <a:r>
              <a:rPr lang="en-US" altLang="zh-CN" dirty="0">
                <a:latin typeface="微软雅黑" panose="020B0503020204020204" pitchFamily="34" charset="-122"/>
                <a:ea typeface="微软雅黑" panose="020B0503020204020204" pitchFamily="34" charset="-122"/>
              </a:rPr>
              <a:t>PBR</a:t>
            </a:r>
            <a:r>
              <a:rPr lang="zh-CN" altLang="en-US" dirty="0">
                <a:latin typeface="微软雅黑" panose="020B0503020204020204" pitchFamily="34" charset="-122"/>
                <a:ea typeface="微软雅黑" panose="020B0503020204020204" pitchFamily="34" charset="-122"/>
              </a:rPr>
              <a:t>的目的是最小化预测边界框和真实边界的绝对偏差</a:t>
            </a:r>
          </a:p>
        </p:txBody>
      </p:sp>
      <p:sp>
        <p:nvSpPr>
          <p:cNvPr id="12" name="文本框 11">
            <a:extLst>
              <a:ext uri="{FF2B5EF4-FFF2-40B4-BE49-F238E27FC236}">
                <a16:creationId xmlns:a16="http://schemas.microsoft.com/office/drawing/2014/main" id="{3B978F0F-C878-4F07-9908-E4535109B4EE}"/>
              </a:ext>
            </a:extLst>
          </p:cNvPr>
          <p:cNvSpPr txBox="1"/>
          <p:nvPr/>
        </p:nvSpPr>
        <p:spPr>
          <a:xfrm>
            <a:off x="1526938" y="3706911"/>
            <a:ext cx="7267438"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R</a:t>
            </a:r>
            <a:r>
              <a:rPr lang="zh-CN" altLang="en-US" dirty="0">
                <a:effectLst/>
                <a:latin typeface="微软雅黑" panose="020B0503020204020204" pitchFamily="34" charset="-122"/>
                <a:ea typeface="微软雅黑" panose="020B0503020204020204" pitchFamily="34" charset="-122"/>
              </a:rPr>
              <a:t>（</a:t>
            </a:r>
            <a:r>
              <a:rPr lang="en-US" altLang="zh-CN" dirty="0">
                <a:effectLst/>
                <a:latin typeface="微软雅黑" panose="020B0503020204020204" pitchFamily="34" charset="-122"/>
                <a:ea typeface="微软雅黑" panose="020B0503020204020204" pitchFamily="34" charset="-122"/>
              </a:rPr>
              <a:t>x</a:t>
            </a:r>
            <a:r>
              <a:rPr lang="zh-CN" altLang="en-US" dirty="0">
                <a:effectLst/>
                <a:latin typeface="微软雅黑" panose="020B0503020204020204" pitchFamily="34" charset="-122"/>
                <a:ea typeface="微软雅黑" panose="020B0503020204020204" pitchFamily="34" charset="-122"/>
              </a:rPr>
              <a:t>）表示绝对偏差</a:t>
            </a:r>
            <a:r>
              <a:rPr lang="zh-CN" altLang="en-US" dirty="0">
                <a:latin typeface="微软雅黑" panose="020B0503020204020204" pitchFamily="34" charset="-122"/>
                <a:ea typeface="微软雅黑" panose="020B0503020204020204" pitchFamily="34" charset="-122"/>
              </a:rPr>
              <a:t>的</a:t>
            </a:r>
            <a:r>
              <a:rPr lang="zh-CN" altLang="en-US" dirty="0">
                <a:effectLst/>
                <a:latin typeface="微软雅黑" panose="020B0503020204020204" pitchFamily="34" charset="-122"/>
                <a:ea typeface="微软雅黑" panose="020B0503020204020204" pitchFamily="34" charset="-122"/>
              </a:rPr>
              <a:t>损失函数</a:t>
            </a:r>
            <a:endParaRPr lang="en-US" altLang="zh-CN" dirty="0">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4CB1D60-C4C9-46E6-B353-1B36CBD67E9B}"/>
              </a:ext>
            </a:extLst>
          </p:cNvPr>
          <p:cNvSpPr txBox="1"/>
          <p:nvPr/>
        </p:nvSpPr>
        <p:spPr>
          <a:xfrm>
            <a:off x="1526938" y="5415215"/>
            <a:ext cx="7267438"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将损失函数</a:t>
            </a:r>
            <a:r>
              <a:rPr lang="en-US" altLang="zh-CN" dirty="0">
                <a:latin typeface="微软雅黑" panose="020B0503020204020204" pitchFamily="34" charset="-122"/>
                <a:ea typeface="微软雅黑" panose="020B0503020204020204" pitchFamily="34" charset="-122"/>
              </a:rPr>
              <a:t>BBP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PBR</a:t>
            </a:r>
            <a:r>
              <a:rPr lang="zh-CN" altLang="en-US" dirty="0">
                <a:latin typeface="微软雅黑" panose="020B0503020204020204" pitchFamily="34" charset="-122"/>
                <a:ea typeface="微软雅黑" panose="020B0503020204020204" pitchFamily="34" charset="-122"/>
              </a:rPr>
              <a:t>两者相加然后对参数进行训练即可</a:t>
            </a:r>
          </a:p>
        </p:txBody>
      </p:sp>
    </p:spTree>
    <p:extLst>
      <p:ext uri="{BB962C8B-B14F-4D97-AF65-F5344CB8AC3E}">
        <p14:creationId xmlns:p14="http://schemas.microsoft.com/office/powerpoint/2010/main" val="179247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1026515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000" b="1" spc="600" dirty="0">
                <a:solidFill>
                  <a:srgbClr val="004EA2"/>
                </a:solidFill>
                <a:latin typeface="微软雅黑" panose="020B0503020204020204" charset="-122"/>
                <a:ea typeface="微软雅黑" panose="020B0503020204020204" charset="-122"/>
                <a:sym typeface="+mn-ea"/>
              </a:rPr>
              <a:t>Active Learning Framework</a:t>
            </a:r>
            <a:endParaRPr lang="zh-CN" altLang="en-US" sz="20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5" name="内容占位符 4">
            <a:extLst>
              <a:ext uri="{FF2B5EF4-FFF2-40B4-BE49-F238E27FC236}">
                <a16:creationId xmlns:a16="http://schemas.microsoft.com/office/drawing/2014/main" id="{378787AD-DDBB-4B0C-953A-E95FE83A6DE7}"/>
              </a:ext>
            </a:extLst>
          </p:cNvPr>
          <p:cNvPicPr>
            <a:picLocks noChangeAspect="1"/>
          </p:cNvPicPr>
          <p:nvPr/>
        </p:nvPicPr>
        <p:blipFill>
          <a:blip r:embed="rId6"/>
          <a:stretch>
            <a:fillRect/>
          </a:stretch>
        </p:blipFill>
        <p:spPr>
          <a:xfrm>
            <a:off x="1628115" y="1166384"/>
            <a:ext cx="8673353" cy="5147137"/>
          </a:xfrm>
          <a:prstGeom prst="rect">
            <a:avLst/>
          </a:prstGeom>
        </p:spPr>
      </p:pic>
    </p:spTree>
    <p:extLst>
      <p:ext uri="{BB962C8B-B14F-4D97-AF65-F5344CB8AC3E}">
        <p14:creationId xmlns:p14="http://schemas.microsoft.com/office/powerpoint/2010/main" val="172031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3DBE7E7C-B049-4902-A34B-0BC1AEF1535C}"/>
              </a:ext>
            </a:extLst>
          </p:cNvPr>
          <p:cNvCxnSpPr>
            <a:cxnSpLocks/>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D155800-8F15-4C9A-B7F6-5BE968331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A26299-C9F2-4E7E-8999-09921C909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a:extLst>
              <a:ext uri="{FF2B5EF4-FFF2-40B4-BE49-F238E27FC236}">
                <a16:creationId xmlns:a16="http://schemas.microsoft.com/office/drawing/2014/main" id="{F5B37AFA-1CF6-4F06-AA62-7C8BDC206D34}"/>
              </a:ext>
            </a:extLst>
          </p:cNvPr>
          <p:cNvCxnSpPr>
            <a:cxnSpLocks/>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78FDC8-D4F5-4493-9769-3ADA0A5B83E0}"/>
              </a:ext>
            </a:extLst>
          </p:cNvPr>
          <p:cNvCxnSpPr>
            <a:cxnSpLocks/>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61B008E-115D-408C-A7CF-BED21B400F94}"/>
              </a:ext>
            </a:extLst>
          </p:cNvPr>
          <p:cNvSpPr txBox="1"/>
          <p:nvPr/>
        </p:nvSpPr>
        <p:spPr>
          <a:xfrm>
            <a:off x="6221506" y="3075057"/>
            <a:ext cx="4302909" cy="707886"/>
          </a:xfrm>
          <a:prstGeom prst="rect">
            <a:avLst/>
          </a:prstGeom>
          <a:noFill/>
        </p:spPr>
        <p:txBody>
          <a:bodyPr wrap="square" rtlCol="0">
            <a:spAutoFit/>
          </a:bodyPr>
          <a:lstStyle/>
          <a:p>
            <a:pPr algn="dist"/>
            <a:r>
              <a:rPr lang="en-US" altLang="zh-CN" sz="4000" b="1" dirty="0">
                <a:solidFill>
                  <a:schemeClr val="bg1"/>
                </a:solidFill>
                <a:latin typeface="微软雅黑" panose="020B0503020204020204" charset="-122"/>
                <a:ea typeface="微软雅黑" panose="020B0503020204020204" charset="-122"/>
              </a:rPr>
              <a:t>Thanks</a:t>
            </a:r>
            <a:endParaRPr lang="zh-CN" sz="40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055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A4550547-3386-40CD-A22F-D47DC1228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68974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01</a:t>
            </a:r>
          </a:p>
        </p:txBody>
      </p:sp>
      <p:sp>
        <p:nvSpPr>
          <p:cNvPr id="27" name="矩形 26"/>
          <p:cNvSpPr/>
          <p:nvPr/>
        </p:nvSpPr>
        <p:spPr bwMode="auto">
          <a:xfrm>
            <a:off x="7557538" y="179175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charset="-122"/>
                <a:ea typeface="微软雅黑" panose="020B0503020204020204" charset="-122"/>
                <a:sym typeface="+mn-ea"/>
              </a:rPr>
              <a:t>背  景  介  绍</a:t>
            </a:r>
          </a:p>
        </p:txBody>
      </p:sp>
      <p:sp>
        <p:nvSpPr>
          <p:cNvPr id="16" name="矩形 15"/>
          <p:cNvSpPr/>
          <p:nvPr/>
        </p:nvSpPr>
        <p:spPr>
          <a:xfrm rot="16200000" flipH="1">
            <a:off x="8582860" y="660127"/>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260871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02</a:t>
            </a:r>
          </a:p>
        </p:txBody>
      </p:sp>
      <p:sp>
        <p:nvSpPr>
          <p:cNvPr id="25" name="矩形 24"/>
          <p:cNvSpPr/>
          <p:nvPr/>
        </p:nvSpPr>
        <p:spPr bwMode="auto">
          <a:xfrm>
            <a:off x="7557538" y="269930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solidFill>
                  <a:srgbClr val="004EA2"/>
                </a:solidFill>
                <a:latin typeface="微软雅黑" panose="020B0503020204020204" charset="-122"/>
                <a:ea typeface="微软雅黑" panose="020B0503020204020204" charset="-122"/>
                <a:sym typeface="+mn-ea"/>
              </a:rPr>
              <a:t>性 能 指 标</a:t>
            </a:r>
          </a:p>
        </p:txBody>
      </p:sp>
      <p:sp>
        <p:nvSpPr>
          <p:cNvPr id="17" name="矩形 16"/>
          <p:cNvSpPr/>
          <p:nvPr/>
        </p:nvSpPr>
        <p:spPr>
          <a:xfrm rot="16200000" flipH="1">
            <a:off x="8582858" y="156685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352769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03</a:t>
            </a:r>
          </a:p>
        </p:txBody>
      </p:sp>
      <p:sp>
        <p:nvSpPr>
          <p:cNvPr id="23" name="矩形 22"/>
          <p:cNvSpPr/>
          <p:nvPr/>
        </p:nvSpPr>
        <p:spPr bwMode="auto">
          <a:xfrm>
            <a:off x="7557538" y="361891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err="1">
                <a:solidFill>
                  <a:srgbClr val="004EA2"/>
                </a:solidFill>
                <a:latin typeface="微软雅黑" panose="020B0503020204020204" charset="-122"/>
                <a:ea typeface="微软雅黑" panose="020B0503020204020204" charset="-122"/>
                <a:sym typeface="+mn-ea"/>
              </a:rPr>
              <a:t>TableSense</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8" name="矩形 17"/>
          <p:cNvSpPr/>
          <p:nvPr/>
        </p:nvSpPr>
        <p:spPr>
          <a:xfrm rot="16200000" flipH="1">
            <a:off x="8582859" y="248775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444666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04</a:t>
            </a:r>
          </a:p>
        </p:txBody>
      </p:sp>
      <p:sp>
        <p:nvSpPr>
          <p:cNvPr id="21" name="矩形 20"/>
          <p:cNvSpPr/>
          <p:nvPr/>
        </p:nvSpPr>
        <p:spPr bwMode="auto">
          <a:xfrm>
            <a:off x="7557538" y="453725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主动学习框架</a:t>
            </a:r>
          </a:p>
        </p:txBody>
      </p:sp>
      <p:sp>
        <p:nvSpPr>
          <p:cNvPr id="19" name="矩形 18"/>
          <p:cNvSpPr/>
          <p:nvPr/>
        </p:nvSpPr>
        <p:spPr>
          <a:xfrm rot="16200000" flipH="1">
            <a:off x="8582859" y="340849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6A096F-2BB9-4A13-863C-976BE0415399}"/>
              </a:ext>
            </a:extLst>
          </p:cNvPr>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92DDEFE-BFCD-4A23-AB37-3854B047BB8C}"/>
              </a:ext>
            </a:extLst>
          </p:cNvPr>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05ED0C5-57DA-4782-894C-9521BEE2624F}"/>
              </a:ext>
            </a:extLst>
          </p:cNvPr>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E9CC8E5-2BCA-45D6-BB4A-796AB2AD7745}"/>
              </a:ext>
            </a:extLst>
          </p:cNvPr>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67A4103-D9FD-47CC-BC66-0E03836A4103}"/>
              </a:ext>
            </a:extLst>
          </p:cNvPr>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1BE1D95-4254-4400-8967-5AE5B320D542}"/>
              </a:ext>
            </a:extLst>
          </p:cNvPr>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背景介绍</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502959" y="1733085"/>
            <a:ext cx="9610898" cy="3108963"/>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200000"/>
              </a:lnSpc>
            </a:pPr>
            <a:r>
              <a:rPr lang="zh-CN" altLang="en-US" sz="2000" dirty="0">
                <a:solidFill>
                  <a:schemeClr val="tx1">
                    <a:lumMod val="85000"/>
                    <a:lumOff val="15000"/>
                  </a:schemeClr>
                </a:solidFill>
                <a:latin typeface="微软雅黑" panose="020B0503020204020204" charset="-122"/>
                <a:ea typeface="微软雅黑" panose="020B0503020204020204" charset="-122"/>
              </a:rPr>
              <a:t>从</a:t>
            </a:r>
            <a:r>
              <a:rPr lang="en-US" altLang="zh-CN" sz="2000" dirty="0">
                <a:solidFill>
                  <a:schemeClr val="tx1">
                    <a:lumMod val="85000"/>
                    <a:lumOff val="15000"/>
                  </a:schemeClr>
                </a:solidFill>
                <a:latin typeface="微软雅黑" panose="020B0503020204020204" charset="-122"/>
                <a:ea typeface="微软雅黑" panose="020B0503020204020204" charset="-122"/>
              </a:rPr>
              <a:t>HTML</a:t>
            </a:r>
            <a:r>
              <a:rPr lang="zh-CN" altLang="en-US" sz="2000" dirty="0">
                <a:solidFill>
                  <a:schemeClr val="tx1">
                    <a:lumMod val="85000"/>
                    <a:lumOff val="15000"/>
                  </a:schemeClr>
                </a:solidFill>
                <a:latin typeface="微软雅黑" panose="020B0503020204020204" charset="-122"/>
                <a:ea typeface="微软雅黑" panose="020B0503020204020204" charset="-122"/>
              </a:rPr>
              <a:t>、图像和</a:t>
            </a:r>
            <a:r>
              <a:rPr lang="en-US" altLang="zh-CN" sz="2000" dirty="0">
                <a:solidFill>
                  <a:schemeClr val="tx1">
                    <a:lumMod val="85000"/>
                    <a:lumOff val="15000"/>
                  </a:schemeClr>
                </a:solidFill>
                <a:latin typeface="微软雅黑" panose="020B0503020204020204" charset="-122"/>
                <a:ea typeface="微软雅黑" panose="020B0503020204020204" charset="-122"/>
              </a:rPr>
              <a:t>pdf</a:t>
            </a:r>
            <a:r>
              <a:rPr lang="zh-CN" altLang="en-US" sz="2000" dirty="0">
                <a:solidFill>
                  <a:schemeClr val="tx1">
                    <a:lumMod val="85000"/>
                    <a:lumOff val="15000"/>
                  </a:schemeClr>
                </a:solidFill>
                <a:latin typeface="微软雅黑" panose="020B0503020204020204" charset="-122"/>
                <a:ea typeface="微软雅黑" panose="020B0503020204020204" charset="-122"/>
              </a:rPr>
              <a:t>中提取表格已经做了大量的研究 。它们都专注于提取嵌入在环境文本中的表的问题，并利用图像处理技术很好地从环境中分离出来。然而，电子表格中的表检测在很大程度上被忽略了。由于在制作具有不同表结构和不同表布局的电子表格时具有很大的灵活性，所以对于电子表格中各表格边界的检测还是有一定困难的</a:t>
            </a:r>
            <a:endParaRPr lang="zh-CN" altLang="zh-CN" sz="2000" dirty="0">
              <a:solidFill>
                <a:schemeClr val="tx1">
                  <a:lumMod val="85000"/>
                  <a:lumOff val="1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2084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背景介绍</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5" name="文本框 14">
            <a:extLst>
              <a:ext uri="{FF2B5EF4-FFF2-40B4-BE49-F238E27FC236}">
                <a16:creationId xmlns:a16="http://schemas.microsoft.com/office/drawing/2014/main" id="{91FB8433-40D6-4273-A43C-3C7B2C52434F}"/>
              </a:ext>
            </a:extLst>
          </p:cNvPr>
          <p:cNvSpPr txBox="1"/>
          <p:nvPr/>
        </p:nvSpPr>
        <p:spPr>
          <a:xfrm>
            <a:off x="937599" y="1381737"/>
            <a:ext cx="10103225"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电子表格的视图区域的区分对人是比较友好的，但对机器来说却很困难。主要有三点困难以及对应三个解决办法：</a:t>
            </a:r>
          </a:p>
        </p:txBody>
      </p:sp>
      <p:sp>
        <p:nvSpPr>
          <p:cNvPr id="17" name="文本框 16">
            <a:extLst>
              <a:ext uri="{FF2B5EF4-FFF2-40B4-BE49-F238E27FC236}">
                <a16:creationId xmlns:a16="http://schemas.microsoft.com/office/drawing/2014/main" id="{9836E136-ABA5-4FB1-BB4C-AE2B6D8A6A50}"/>
              </a:ext>
            </a:extLst>
          </p:cNvPr>
          <p:cNvSpPr txBox="1"/>
          <p:nvPr/>
        </p:nvSpPr>
        <p:spPr>
          <a:xfrm>
            <a:off x="5905013" y="2363625"/>
            <a:ext cx="5368896" cy="109472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500" dirty="0">
                <a:latin typeface="微软雅黑" panose="020B0503020204020204" pitchFamily="34" charset="-122"/>
                <a:ea typeface="微软雅黑" panose="020B0503020204020204" pitchFamily="34" charset="-122"/>
              </a:rPr>
              <a:t>电子表格的单元格不像图像的像素那样有规范的表示。且单元格包括更多的信息内容。对此设计了一个有效的方案来捕获单元格信息来启动端对端的模型学习</a:t>
            </a:r>
            <a:endParaRPr lang="zh-CN" altLang="en-US" sz="1500" dirty="0"/>
          </a:p>
        </p:txBody>
      </p:sp>
      <p:sp>
        <p:nvSpPr>
          <p:cNvPr id="18" name="文本框 17">
            <a:extLst>
              <a:ext uri="{FF2B5EF4-FFF2-40B4-BE49-F238E27FC236}">
                <a16:creationId xmlns:a16="http://schemas.microsoft.com/office/drawing/2014/main" id="{76E2C6D0-8818-4F67-9889-1FF7BDB72FAF}"/>
              </a:ext>
            </a:extLst>
          </p:cNvPr>
          <p:cNvSpPr txBox="1"/>
          <p:nvPr/>
        </p:nvSpPr>
        <p:spPr>
          <a:xfrm>
            <a:off x="5905013" y="3749020"/>
            <a:ext cx="5368896" cy="7484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500" dirty="0">
                <a:latin typeface="微软雅黑" panose="020B0503020204020204" pitchFamily="34" charset="-122"/>
                <a:ea typeface="微软雅黑" panose="020B0503020204020204" pitchFamily="34" charset="-122"/>
              </a:rPr>
              <a:t>电子表格的目标检测需要更清晰的的边界分割。对此作者用一个关键增强来细化表的边界</a:t>
            </a:r>
            <a:endParaRPr lang="zh-CN" altLang="en-US" sz="1500" dirty="0"/>
          </a:p>
        </p:txBody>
      </p:sp>
      <p:sp>
        <p:nvSpPr>
          <p:cNvPr id="19" name="文本框 18">
            <a:extLst>
              <a:ext uri="{FF2B5EF4-FFF2-40B4-BE49-F238E27FC236}">
                <a16:creationId xmlns:a16="http://schemas.microsoft.com/office/drawing/2014/main" id="{5DAF9593-6F9B-4FFF-84B8-CF08E45AEEEA}"/>
              </a:ext>
            </a:extLst>
          </p:cNvPr>
          <p:cNvSpPr txBox="1"/>
          <p:nvPr/>
        </p:nvSpPr>
        <p:spPr>
          <a:xfrm>
            <a:off x="5905013" y="4788167"/>
            <a:ext cx="5368896" cy="10902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500" dirty="0">
                <a:latin typeface="微软雅黑" panose="020B0503020204020204" pitchFamily="34" charset="-122"/>
                <a:ea typeface="微软雅黑" panose="020B0503020204020204" pitchFamily="34" charset="-122"/>
              </a:rPr>
              <a:t>对电子表格标注更加困难和费时。对此，作者改变了主动学习方法在迭代中标注数据。将上一次最不靠谱的表格标记下来去进行下一次迭代</a:t>
            </a:r>
            <a:endParaRPr lang="en-US" altLang="zh-CN" sz="15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EF7B731-F395-4591-885B-4C2FB84A921A}"/>
              </a:ext>
            </a:extLst>
          </p:cNvPr>
          <p:cNvPicPr>
            <a:picLocks noChangeAspect="1"/>
          </p:cNvPicPr>
          <p:nvPr/>
        </p:nvPicPr>
        <p:blipFill>
          <a:blip r:embed="rId7"/>
          <a:stretch>
            <a:fillRect/>
          </a:stretch>
        </p:blipFill>
        <p:spPr>
          <a:xfrm>
            <a:off x="600070" y="2716180"/>
            <a:ext cx="5048950" cy="3003302"/>
          </a:xfrm>
          <a:prstGeom prst="rect">
            <a:avLst/>
          </a:prstGeom>
        </p:spPr>
      </p:pic>
    </p:spTree>
    <p:extLst>
      <p:ext uri="{BB962C8B-B14F-4D97-AF65-F5344CB8AC3E}">
        <p14:creationId xmlns:p14="http://schemas.microsoft.com/office/powerpoint/2010/main" val="96526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7388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性能度量：</a:t>
            </a:r>
            <a:r>
              <a:rPr lang="en-US" altLang="zh-CN" sz="2400" b="1" spc="600" dirty="0" err="1">
                <a:solidFill>
                  <a:srgbClr val="004EA2"/>
                </a:solidFill>
                <a:latin typeface="微软雅黑" panose="020B0503020204020204" charset="-122"/>
                <a:ea typeface="微软雅黑" panose="020B0503020204020204" charset="-122"/>
                <a:sym typeface="+mn-ea"/>
              </a:rPr>
              <a:t>IoU</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1" name="内容占位符 5">
            <a:extLst>
              <a:ext uri="{FF2B5EF4-FFF2-40B4-BE49-F238E27FC236}">
                <a16:creationId xmlns:a16="http://schemas.microsoft.com/office/drawing/2014/main" id="{217386F5-4DDA-4152-A75A-32D0A61C7B6B}"/>
              </a:ext>
            </a:extLst>
          </p:cNvPr>
          <p:cNvPicPr>
            <a:picLocks noChangeAspect="1"/>
          </p:cNvPicPr>
          <p:nvPr/>
        </p:nvPicPr>
        <p:blipFill>
          <a:blip r:embed="rId6"/>
          <a:stretch>
            <a:fillRect/>
          </a:stretch>
        </p:blipFill>
        <p:spPr>
          <a:xfrm>
            <a:off x="1409866" y="1724875"/>
            <a:ext cx="8195601" cy="4446055"/>
          </a:xfrm>
          <a:prstGeom prst="rect">
            <a:avLst/>
          </a:prstGeom>
        </p:spPr>
      </p:pic>
      <p:pic>
        <p:nvPicPr>
          <p:cNvPr id="10" name="内容占位符 4">
            <a:extLst>
              <a:ext uri="{FF2B5EF4-FFF2-40B4-BE49-F238E27FC236}">
                <a16:creationId xmlns:a16="http://schemas.microsoft.com/office/drawing/2014/main" id="{2F8191B5-8911-444E-BD8C-CF18C3199F55}"/>
              </a:ext>
            </a:extLst>
          </p:cNvPr>
          <p:cNvPicPr>
            <a:picLocks noGrp="1" noChangeAspect="1"/>
          </p:cNvPicPr>
          <p:nvPr>
            <p:ph sz="half" idx="1"/>
          </p:nvPr>
        </p:nvPicPr>
        <p:blipFill>
          <a:blip r:embed="rId7"/>
          <a:stretch>
            <a:fillRect/>
          </a:stretch>
        </p:blipFill>
        <p:spPr>
          <a:xfrm>
            <a:off x="5251588" y="998007"/>
            <a:ext cx="5049880" cy="1297344"/>
          </a:xfrm>
          <a:prstGeom prst="rect">
            <a:avLst/>
          </a:prstGeom>
        </p:spPr>
      </p:pic>
    </p:spTree>
    <p:extLst>
      <p:ext uri="{BB962C8B-B14F-4D97-AF65-F5344CB8AC3E}">
        <p14:creationId xmlns:p14="http://schemas.microsoft.com/office/powerpoint/2010/main" val="306435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7388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性能度量：</a:t>
            </a:r>
            <a:r>
              <a:rPr lang="en-US" altLang="zh-CN" sz="2400" b="1" spc="600" dirty="0" err="1">
                <a:solidFill>
                  <a:srgbClr val="004EA2"/>
                </a:solidFill>
                <a:latin typeface="微软雅黑" panose="020B0503020204020204" charset="-122"/>
                <a:ea typeface="微软雅黑" panose="020B0503020204020204" charset="-122"/>
                <a:sym typeface="+mn-ea"/>
              </a:rPr>
              <a:t>EoB</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pic>
        <p:nvPicPr>
          <p:cNvPr id="12" name="内容占位符 4">
            <a:extLst>
              <a:ext uri="{FF2B5EF4-FFF2-40B4-BE49-F238E27FC236}">
                <a16:creationId xmlns:a16="http://schemas.microsoft.com/office/drawing/2014/main" id="{EE6D416F-020C-4C57-B654-DAA8C74A1E0D}"/>
              </a:ext>
            </a:extLst>
          </p:cNvPr>
          <p:cNvPicPr>
            <a:picLocks noChangeAspect="1"/>
          </p:cNvPicPr>
          <p:nvPr/>
        </p:nvPicPr>
        <p:blipFill rotWithShape="1">
          <a:blip r:embed="rId6"/>
          <a:srcRect b="21696"/>
          <a:stretch/>
        </p:blipFill>
        <p:spPr>
          <a:xfrm>
            <a:off x="2403924" y="1258588"/>
            <a:ext cx="6746547" cy="1083888"/>
          </a:xfrm>
          <a:prstGeom prst="rect">
            <a:avLst/>
          </a:prstGeom>
        </p:spPr>
      </p:pic>
      <p:sp>
        <p:nvSpPr>
          <p:cNvPr id="13" name="文本框 12">
            <a:extLst>
              <a:ext uri="{FF2B5EF4-FFF2-40B4-BE49-F238E27FC236}">
                <a16:creationId xmlns:a16="http://schemas.microsoft.com/office/drawing/2014/main" id="{E395D44B-0ECF-49DE-A669-F1306710C2B8}"/>
              </a:ext>
            </a:extLst>
          </p:cNvPr>
          <p:cNvSpPr txBox="1"/>
          <p:nvPr/>
        </p:nvSpPr>
        <p:spPr>
          <a:xfrm>
            <a:off x="1637079" y="2837794"/>
            <a:ext cx="8788874" cy="167077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表检测是智能电子表格数据分析的一个初步步骤，后续的步骤将对检测结果进行表结构分析和数据汇总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所以要对表进行更精准的</a:t>
            </a:r>
            <a:r>
              <a:rPr lang="en-US" altLang="zh-CN" dirty="0">
                <a:latin typeface="微软雅黑" panose="020B0503020204020204" pitchFamily="34" charset="-122"/>
                <a:ea typeface="微软雅黑" panose="020B0503020204020204" pitchFamily="34" charset="-122"/>
              </a:rPr>
              <a:t>bounding box</a:t>
            </a:r>
            <a:r>
              <a:rPr lang="zh-CN" altLang="en-US" dirty="0">
                <a:latin typeface="微软雅黑" panose="020B0503020204020204" pitchFamily="34" charset="-122"/>
                <a:ea typeface="微软雅黑" panose="020B0503020204020204" pitchFamily="34" charset="-122"/>
              </a:rPr>
              <a:t>检测。所以作者定义了一个边界误差</a:t>
            </a:r>
            <a:r>
              <a:rPr lang="en-US" altLang="zh-CN" dirty="0" err="1">
                <a:latin typeface="微软雅黑" panose="020B0503020204020204" pitchFamily="34" charset="-122"/>
                <a:ea typeface="微软雅黑" panose="020B0503020204020204" pitchFamily="34" charset="-122"/>
              </a:rPr>
              <a:t>EoB</a:t>
            </a:r>
            <a:r>
              <a:rPr lang="zh-CN" altLang="en-US" dirty="0">
                <a:latin typeface="微软雅黑" panose="020B0503020204020204" pitchFamily="34" charset="-122"/>
                <a:ea typeface="微软雅黑" panose="020B0503020204020204" pitchFamily="34" charset="-122"/>
              </a:rPr>
              <a:t>度量标准。</a:t>
            </a:r>
            <a:endParaRPr lang="en-US" altLang="zh-CN"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19D9DD6-EF74-44EE-9B6B-C7A478F0931E}"/>
              </a:ext>
            </a:extLst>
          </p:cNvPr>
          <p:cNvSpPr txBox="1"/>
          <p:nvPr/>
        </p:nvSpPr>
        <p:spPr>
          <a:xfrm>
            <a:off x="1637079" y="4819069"/>
            <a:ext cx="6154470" cy="56278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r>
              <a:rPr lang="en-US" altLang="zh-CN" dirty="0" err="1">
                <a:latin typeface="微软雅黑" panose="020B0503020204020204" pitchFamily="34" charset="-122"/>
                <a:ea typeface="微软雅黑" panose="020B0503020204020204" pitchFamily="34" charset="-122"/>
              </a:rPr>
              <a:t>EoB</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代表完美命中，</a:t>
            </a:r>
            <a:r>
              <a:rPr lang="en-US" altLang="zh-CN" dirty="0" err="1">
                <a:latin typeface="微软雅黑" panose="020B0503020204020204" pitchFamily="34" charset="-122"/>
                <a:ea typeface="微软雅黑" panose="020B0503020204020204" pitchFamily="34" charset="-122"/>
              </a:rPr>
              <a:t>EoB</a:t>
            </a:r>
            <a:r>
              <a:rPr lang="en-US" altLang="zh-CN" dirty="0">
                <a:latin typeface="微软雅黑" panose="020B0503020204020204" pitchFamily="34" charset="-122"/>
                <a:ea typeface="微软雅黑" panose="020B0503020204020204" pitchFamily="34" charset="-122"/>
              </a:rPr>
              <a:t>&lt;=2</a:t>
            </a:r>
            <a:r>
              <a:rPr lang="zh-CN" altLang="en-US" dirty="0">
                <a:latin typeface="微软雅黑" panose="020B0503020204020204" pitchFamily="34" charset="-122"/>
                <a:ea typeface="微软雅黑" panose="020B0503020204020204" pitchFamily="34" charset="-122"/>
              </a:rPr>
              <a:t>就算足够吻合</a:t>
            </a:r>
          </a:p>
        </p:txBody>
      </p:sp>
    </p:spTree>
    <p:extLst>
      <p:ext uri="{BB962C8B-B14F-4D97-AF65-F5344CB8AC3E}">
        <p14:creationId xmlns:p14="http://schemas.microsoft.com/office/powerpoint/2010/main" val="36723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TableSense</a:t>
            </a:r>
            <a:r>
              <a:rPr lang="en-US" altLang="zh-CN" sz="2400" b="1" spc="600" dirty="0">
                <a:solidFill>
                  <a:srgbClr val="004EA2"/>
                </a:solidFill>
                <a:latin typeface="微软雅黑" panose="020B0503020204020204" charset="-122"/>
                <a:ea typeface="微软雅黑" panose="020B0503020204020204" charset="-122"/>
                <a:sym typeface="+mn-ea"/>
              </a:rPr>
              <a:t> Framework</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6" name="文本框 15">
            <a:extLst>
              <a:ext uri="{FF2B5EF4-FFF2-40B4-BE49-F238E27FC236}">
                <a16:creationId xmlns:a16="http://schemas.microsoft.com/office/drawing/2014/main" id="{B3A2416E-A33B-4507-BF1C-2CCE9B2B974A}"/>
              </a:ext>
            </a:extLst>
          </p:cNvPr>
          <p:cNvSpPr txBox="1"/>
          <p:nvPr/>
        </p:nvSpPr>
        <p:spPr>
          <a:xfrm>
            <a:off x="972480" y="1481112"/>
            <a:ext cx="7543990" cy="499624"/>
          </a:xfrm>
          <a:prstGeom prst="rect">
            <a:avLst/>
          </a:prstGeom>
          <a:noFill/>
        </p:spPr>
        <p:txBody>
          <a:bodyPr wrap="square">
            <a:spAutoFit/>
          </a:bodyPr>
          <a:lstStyle/>
          <a:p>
            <a:pPr>
              <a:lnSpc>
                <a:spcPct val="150000"/>
              </a:lnSpc>
            </a:pPr>
            <a:r>
              <a:rPr lang="en-US" altLang="zh-CN" sz="2000" dirty="0" err="1">
                <a:latin typeface="微软雅黑" panose="020B0503020204020204" pitchFamily="34" charset="-122"/>
                <a:ea typeface="微软雅黑" panose="020B0503020204020204" pitchFamily="34" charset="-122"/>
              </a:rPr>
              <a:t>TableSense</a:t>
            </a:r>
            <a:r>
              <a:rPr lang="zh-CN" altLang="en-US" sz="2000" dirty="0">
                <a:latin typeface="微软雅黑" panose="020B0503020204020204" pitchFamily="34" charset="-122"/>
                <a:ea typeface="微软雅黑" panose="020B0503020204020204" pitchFamily="34" charset="-122"/>
              </a:rPr>
              <a:t>是一个端到端的模型。它包括以下三个主要部分</a:t>
            </a:r>
            <a:r>
              <a:rPr lang="en-US" altLang="zh-CN" sz="2000"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F5DF493A-1AED-4AA2-8016-50001E274B1B}"/>
              </a:ext>
            </a:extLst>
          </p:cNvPr>
          <p:cNvSpPr txBox="1"/>
          <p:nvPr/>
        </p:nvSpPr>
        <p:spPr>
          <a:xfrm>
            <a:off x="1595434" y="2133215"/>
            <a:ext cx="6104964" cy="2692532"/>
          </a:xfrm>
          <a:prstGeom prst="rect">
            <a:avLst/>
          </a:prstGeom>
          <a:noFill/>
        </p:spPr>
        <p:txBody>
          <a:bodyPr wrap="square">
            <a:spAutoFit/>
          </a:bodyPr>
          <a:lstStyle/>
          <a:p>
            <a:pPr marL="285750" indent="-285750">
              <a:lnSpc>
                <a:spcPct val="3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单元格特征化</a:t>
            </a:r>
            <a:endParaRPr lang="en-US" altLang="zh-CN" sz="2000"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CNN backbone</a:t>
            </a:r>
          </a:p>
          <a:p>
            <a:pPr marL="285750" indent="-285750">
              <a:lnSpc>
                <a:spcPct val="3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Table detection head</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56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TableSense</a:t>
            </a:r>
            <a:r>
              <a:rPr lang="en-US" altLang="zh-CN" sz="2400" b="1" spc="600" dirty="0">
                <a:solidFill>
                  <a:srgbClr val="004EA2"/>
                </a:solidFill>
                <a:latin typeface="微软雅黑" panose="020B0503020204020204" charset="-122"/>
                <a:ea typeface="微软雅黑" panose="020B0503020204020204" charset="-122"/>
                <a:sym typeface="+mn-ea"/>
              </a:rPr>
              <a:t> Framework</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6" name="文本框 15">
            <a:extLst>
              <a:ext uri="{FF2B5EF4-FFF2-40B4-BE49-F238E27FC236}">
                <a16:creationId xmlns:a16="http://schemas.microsoft.com/office/drawing/2014/main" id="{B3A2416E-A33B-4507-BF1C-2CCE9B2B974A}"/>
              </a:ext>
            </a:extLst>
          </p:cNvPr>
          <p:cNvSpPr txBox="1"/>
          <p:nvPr/>
        </p:nvSpPr>
        <p:spPr>
          <a:xfrm>
            <a:off x="1277884" y="1483659"/>
            <a:ext cx="9381756" cy="396358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sz="1600" dirty="0"/>
              <a:t>传统机器学习的流程往往由多个独立的模块组成，比如在一个典型的自然语言处理（</a:t>
            </a:r>
            <a:r>
              <a:rPr lang="en-US" altLang="zh-CN" sz="1600" dirty="0"/>
              <a:t>Natural Language Processing</a:t>
            </a:r>
            <a:r>
              <a:rPr lang="zh-CN" altLang="en-US" sz="1600" dirty="0"/>
              <a:t>）问题中，包括分词、词性标注、句法分析、语义分析等多个独立步骤，</a:t>
            </a:r>
            <a:r>
              <a:rPr lang="zh-CN" altLang="en-US" sz="1600" b="1" dirty="0"/>
              <a:t>每个步骤是一个独立的任务，其结果的好坏会影响到下一步骤</a:t>
            </a:r>
            <a:r>
              <a:rPr lang="zh-CN" altLang="en-US" sz="1600" dirty="0"/>
              <a:t>，从而影响整个训练的结果，这是非端到端的</a:t>
            </a:r>
          </a:p>
          <a:p>
            <a:pPr marL="285750" indent="-285750">
              <a:lnSpc>
                <a:spcPct val="200000"/>
              </a:lnSpc>
              <a:buFont typeface="Arial" panose="020B0604020202020204" pitchFamily="34" charset="0"/>
              <a:buChar char="•"/>
            </a:pPr>
            <a:r>
              <a:rPr lang="zh-CN" altLang="en-US" sz="1600" dirty="0"/>
              <a:t>从输入端到输出端会得到一个预测结果，将预测结果和真实结果进行比较得到误差，将误差反向传播到网络的各个层之中，调整网络的权重和参数直到模型收敛或者达到预期的效果为止，</a:t>
            </a:r>
            <a:r>
              <a:rPr lang="zh-CN" altLang="en-US" sz="1600" b="1" dirty="0"/>
              <a:t>中间所有的操作都包含在神经网络内部，不再分成多个模块处理</a:t>
            </a:r>
            <a:r>
              <a:rPr lang="zh-CN" altLang="en-US" sz="1600" dirty="0"/>
              <a:t>。由原始数据输入，到结果输出，从输入端到输出端，中间的神经网络自成一体（也可以当做黑盒子看待），这是端到端的</a:t>
            </a:r>
          </a:p>
        </p:txBody>
      </p:sp>
    </p:spTree>
    <p:extLst>
      <p:ext uri="{BB962C8B-B14F-4D97-AF65-F5344CB8AC3E}">
        <p14:creationId xmlns:p14="http://schemas.microsoft.com/office/powerpoint/2010/main" val="417794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69" y="231314"/>
            <a:ext cx="77729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Cell Featurization </a:t>
            </a:r>
            <a:r>
              <a:rPr lang="zh-CN" altLang="en-US" sz="2400" b="1" spc="600" dirty="0">
                <a:solidFill>
                  <a:srgbClr val="004EA2"/>
                </a:solidFill>
                <a:latin typeface="微软雅黑" panose="020B0503020204020204" charset="-122"/>
                <a:ea typeface="微软雅黑" panose="020B0503020204020204" charset="-122"/>
                <a:sym typeface="+mn-ea"/>
              </a:rPr>
              <a:t>单元格特征化</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6" name="文本框 15">
            <a:extLst>
              <a:ext uri="{FF2B5EF4-FFF2-40B4-BE49-F238E27FC236}">
                <a16:creationId xmlns:a16="http://schemas.microsoft.com/office/drawing/2014/main" id="{B3A2416E-A33B-4507-BF1C-2CCE9B2B974A}"/>
              </a:ext>
            </a:extLst>
          </p:cNvPr>
          <p:cNvSpPr txBox="1"/>
          <p:nvPr/>
        </p:nvSpPr>
        <p:spPr>
          <a:xfrm>
            <a:off x="1405122" y="1564901"/>
            <a:ext cx="8662243" cy="1846146"/>
          </a:xfrm>
          <a:prstGeom prst="rect">
            <a:avLst/>
          </a:prstGeom>
          <a:noFill/>
        </p:spPr>
        <p:txBody>
          <a:bodyPr wrap="square">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电子表格中的单元格对应于图像中的像素，但是它们编码的信息比像素要丰富得多。是否正确地提取和利用了这些信息会导致表格检测的准确性出现显着差异。所以要进行单元格特征化。</a:t>
            </a:r>
          </a:p>
        </p:txBody>
      </p:sp>
      <p:sp>
        <p:nvSpPr>
          <p:cNvPr id="11" name="文本框 10">
            <a:extLst>
              <a:ext uri="{FF2B5EF4-FFF2-40B4-BE49-F238E27FC236}">
                <a16:creationId xmlns:a16="http://schemas.microsoft.com/office/drawing/2014/main" id="{5DB87D7C-8A33-415E-A719-CD9710840859}"/>
              </a:ext>
            </a:extLst>
          </p:cNvPr>
          <p:cNvSpPr txBox="1"/>
          <p:nvPr/>
        </p:nvSpPr>
        <p:spPr>
          <a:xfrm>
            <a:off x="1405122" y="3964586"/>
            <a:ext cx="8662243" cy="1230593"/>
          </a:xfrm>
          <a:prstGeom prst="rect">
            <a:avLst/>
          </a:prstGeom>
          <a:noFill/>
        </p:spPr>
        <p:txBody>
          <a:bodyPr wrap="square">
            <a:spAutoFit/>
          </a:bodyPr>
          <a:lstStyle/>
          <a:p>
            <a:pPr>
              <a:lnSpc>
                <a:spcPct val="200000"/>
              </a:lnSpc>
            </a:pPr>
            <a:r>
              <a:rPr lang="zh-CN" altLang="en-US" sz="2000" b="1" dirty="0">
                <a:latin typeface="微软雅黑" panose="020B0503020204020204" pitchFamily="34" charset="-122"/>
                <a:ea typeface="微软雅黑" panose="020B0503020204020204" pitchFamily="34" charset="-122"/>
              </a:rPr>
              <a:t>方法</a:t>
            </a:r>
            <a:r>
              <a:rPr lang="zh-CN" altLang="en-US" sz="2000" dirty="0">
                <a:latin typeface="微软雅黑" panose="020B0503020204020204" pitchFamily="34" charset="-122"/>
                <a:ea typeface="微软雅黑" panose="020B0503020204020204" pitchFamily="34" charset="-122"/>
              </a:rPr>
              <a:t>：如果一个信息源中确定了</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种功能，且输入电子表格是</a:t>
            </a:r>
            <a:r>
              <a:rPr lang="en-US" altLang="zh-CN" sz="2000" dirty="0">
                <a:latin typeface="微软雅黑" panose="020B0503020204020204" pitchFamily="34" charset="-122"/>
                <a:ea typeface="微软雅黑" panose="020B0503020204020204" pitchFamily="34" charset="-122"/>
              </a:rPr>
              <a:t>h*w</a:t>
            </a:r>
            <a:r>
              <a:rPr lang="zh-CN" altLang="en-US" sz="2000" dirty="0">
                <a:latin typeface="微软雅黑" panose="020B0503020204020204" pitchFamily="34" charset="-122"/>
                <a:ea typeface="微软雅黑" panose="020B0503020204020204" pitchFamily="34" charset="-122"/>
              </a:rPr>
              <a:t>单元的矩阵，就把它输入成</a:t>
            </a:r>
            <a:r>
              <a:rPr lang="en-US" altLang="zh-CN" sz="2000" dirty="0">
                <a:latin typeface="微软雅黑" panose="020B0503020204020204" pitchFamily="34" charset="-122"/>
                <a:ea typeface="微软雅黑" panose="020B0503020204020204" pitchFamily="34" charset="-122"/>
              </a:rPr>
              <a:t>h*w*n</a:t>
            </a:r>
            <a:r>
              <a:rPr lang="zh-CN" altLang="en-US" sz="2000" dirty="0">
                <a:latin typeface="微软雅黑" panose="020B0503020204020204" pitchFamily="34" charset="-122"/>
                <a:ea typeface="微软雅黑" panose="020B0503020204020204" pitchFamily="34" charset="-122"/>
              </a:rPr>
              <a:t>的张量，直接对他进行卷积运算。</a:t>
            </a:r>
          </a:p>
        </p:txBody>
      </p:sp>
    </p:spTree>
    <p:extLst>
      <p:ext uri="{BB962C8B-B14F-4D97-AF65-F5344CB8AC3E}">
        <p14:creationId xmlns:p14="http://schemas.microsoft.com/office/powerpoint/2010/main" val="3533661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1009</TotalTime>
  <Words>803</Words>
  <Application>Microsoft Office PowerPoint</Application>
  <PresentationFormat>宽屏</PresentationFormat>
  <Paragraphs>68</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华文中宋</vt:lpstr>
      <vt:lpstr>微软雅黑</vt:lpstr>
      <vt:lpstr>Arial</vt:lpstr>
      <vt:lpstr>Impact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陈 泓洁</cp:lastModifiedBy>
  <cp:revision>171</cp:revision>
  <dcterms:created xsi:type="dcterms:W3CDTF">2018-03-09T23:56:55Z</dcterms:created>
  <dcterms:modified xsi:type="dcterms:W3CDTF">2020-12-09T10:34:00Z</dcterms:modified>
</cp:coreProperties>
</file>