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heme/themeOverride2.xml" ContentType="application/vnd.openxmlformats-officedocument.themeOverride+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heme/themeOverride3.xml" ContentType="application/vnd.openxmlformats-officedocument.themeOverride+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theme/themeOverride4.xml" ContentType="application/vnd.openxmlformats-officedocument.themeOverride+xml"/>
  <Override PartName="/ppt/tags/tag26.xml" ContentType="application/vnd.openxmlformats-officedocument.presentationml.tags+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9.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0.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1.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3.xml" ContentType="application/vnd.openxmlformats-officedocument.presentationml.notesSlide+xml"/>
  <Override PartName="/ppt/theme/themeOverride5.xml" ContentType="application/vnd.openxmlformats-officedocument.themeOverr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82" r:id="rId2"/>
    <p:sldId id="386" r:id="rId3"/>
    <p:sldId id="258" r:id="rId4"/>
    <p:sldId id="387" r:id="rId5"/>
    <p:sldId id="400" r:id="rId6"/>
    <p:sldId id="295" r:id="rId7"/>
    <p:sldId id="374" r:id="rId8"/>
    <p:sldId id="392" r:id="rId9"/>
    <p:sldId id="401" r:id="rId10"/>
    <p:sldId id="388" r:id="rId11"/>
    <p:sldId id="375" r:id="rId12"/>
    <p:sldId id="384" r:id="rId13"/>
    <p:sldId id="389" r:id="rId14"/>
    <p:sldId id="390" r:id="rId15"/>
    <p:sldId id="391" r:id="rId16"/>
    <p:sldId id="402" r:id="rId17"/>
    <p:sldId id="393" r:id="rId18"/>
    <p:sldId id="394" r:id="rId19"/>
    <p:sldId id="397" r:id="rId20"/>
    <p:sldId id="399" r:id="rId21"/>
    <p:sldId id="395" r:id="rId22"/>
    <p:sldId id="403" r:id="rId23"/>
    <p:sldId id="385" r:id="rId24"/>
    <p:sldId id="315"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A2"/>
    <a:srgbClr val="A7C6DC"/>
    <a:srgbClr val="7F7F7F"/>
    <a:srgbClr val="047EDA"/>
    <a:srgbClr val="0A55A6"/>
    <a:srgbClr val="2C7CB3"/>
    <a:srgbClr val="035C9C"/>
    <a:srgbClr val="0363A5"/>
    <a:srgbClr val="035C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4660"/>
  </p:normalViewPr>
  <p:slideViewPr>
    <p:cSldViewPr snapToGrid="0" showGuides="1">
      <p:cViewPr varScale="1">
        <p:scale>
          <a:sx n="114" d="100"/>
          <a:sy n="114" d="100"/>
        </p:scale>
        <p:origin x="360" y="108"/>
      </p:cViewPr>
      <p:guideLst>
        <p:guide orient="horz" pos="2160"/>
        <p:guide pos="3840"/>
      </p:guideLst>
    </p:cSldViewPr>
  </p:slideViewPr>
  <p:notesTextViewPr>
    <p:cViewPr>
      <p:scale>
        <a:sx n="1" d="1"/>
        <a:sy n="1" d="1"/>
      </p:scale>
      <p:origin x="0" y="0"/>
    </p:cViewPr>
  </p:notesTextViewPr>
  <p:sorterViewPr>
    <p:cViewPr>
      <p:scale>
        <a:sx n="66" d="100"/>
        <a:sy n="66" d="100"/>
      </p:scale>
      <p:origin x="0" y="-32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C6262-C5EE-49E8-82C9-5B482EFE4728}" type="datetimeFigureOut">
              <a:rPr lang="zh-CN" altLang="en-US" smtClean="0"/>
              <a:t>2020/12/9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321C3-B83B-4F67-8F2E-568770AE23B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10</a:t>
            </a:fld>
            <a:endParaRPr lang="zh-CN" altLang="en-US"/>
          </a:p>
        </p:txBody>
      </p:sp>
    </p:spTree>
    <p:extLst>
      <p:ext uri="{BB962C8B-B14F-4D97-AF65-F5344CB8AC3E}">
        <p14:creationId xmlns:p14="http://schemas.microsoft.com/office/powerpoint/2010/main" val="2544770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12</a:t>
            </a:fld>
            <a:endParaRPr lang="zh-CN" altLang="en-US"/>
          </a:p>
        </p:txBody>
      </p:sp>
    </p:spTree>
    <p:extLst>
      <p:ext uri="{BB962C8B-B14F-4D97-AF65-F5344CB8AC3E}">
        <p14:creationId xmlns:p14="http://schemas.microsoft.com/office/powerpoint/2010/main" val="2257486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13</a:t>
            </a:fld>
            <a:endParaRPr lang="zh-CN" altLang="en-US"/>
          </a:p>
        </p:txBody>
      </p:sp>
    </p:spTree>
    <p:extLst>
      <p:ext uri="{BB962C8B-B14F-4D97-AF65-F5344CB8AC3E}">
        <p14:creationId xmlns:p14="http://schemas.microsoft.com/office/powerpoint/2010/main" val="1090672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14</a:t>
            </a:fld>
            <a:endParaRPr lang="zh-CN" altLang="en-US"/>
          </a:p>
        </p:txBody>
      </p:sp>
    </p:spTree>
    <p:extLst>
      <p:ext uri="{BB962C8B-B14F-4D97-AF65-F5344CB8AC3E}">
        <p14:creationId xmlns:p14="http://schemas.microsoft.com/office/powerpoint/2010/main" val="2328129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15</a:t>
            </a:fld>
            <a:endParaRPr lang="zh-CN" altLang="en-US"/>
          </a:p>
        </p:txBody>
      </p:sp>
    </p:spTree>
    <p:extLst>
      <p:ext uri="{BB962C8B-B14F-4D97-AF65-F5344CB8AC3E}">
        <p14:creationId xmlns:p14="http://schemas.microsoft.com/office/powerpoint/2010/main" val="1129749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16</a:t>
            </a:fld>
            <a:endParaRPr lang="zh-CN" altLang="en-US"/>
          </a:p>
        </p:txBody>
      </p:sp>
    </p:spTree>
    <p:extLst>
      <p:ext uri="{BB962C8B-B14F-4D97-AF65-F5344CB8AC3E}">
        <p14:creationId xmlns:p14="http://schemas.microsoft.com/office/powerpoint/2010/main" val="1641573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17</a:t>
            </a:fld>
            <a:endParaRPr lang="zh-CN" altLang="en-US"/>
          </a:p>
        </p:txBody>
      </p:sp>
    </p:spTree>
    <p:extLst>
      <p:ext uri="{BB962C8B-B14F-4D97-AF65-F5344CB8AC3E}">
        <p14:creationId xmlns:p14="http://schemas.microsoft.com/office/powerpoint/2010/main" val="1372694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18</a:t>
            </a:fld>
            <a:endParaRPr lang="zh-CN" altLang="en-US"/>
          </a:p>
        </p:txBody>
      </p:sp>
    </p:spTree>
    <p:extLst>
      <p:ext uri="{BB962C8B-B14F-4D97-AF65-F5344CB8AC3E}">
        <p14:creationId xmlns:p14="http://schemas.microsoft.com/office/powerpoint/2010/main" val="1621713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19</a:t>
            </a:fld>
            <a:endParaRPr lang="zh-CN" altLang="en-US"/>
          </a:p>
        </p:txBody>
      </p:sp>
    </p:spTree>
    <p:extLst>
      <p:ext uri="{BB962C8B-B14F-4D97-AF65-F5344CB8AC3E}">
        <p14:creationId xmlns:p14="http://schemas.microsoft.com/office/powerpoint/2010/main" val="4234735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a:t>
            </a:fld>
            <a:endParaRPr lang="zh-CN" altLang="en-US"/>
          </a:p>
        </p:txBody>
      </p:sp>
    </p:spTree>
    <p:extLst>
      <p:ext uri="{BB962C8B-B14F-4D97-AF65-F5344CB8AC3E}">
        <p14:creationId xmlns:p14="http://schemas.microsoft.com/office/powerpoint/2010/main" val="2292605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20</a:t>
            </a:fld>
            <a:endParaRPr lang="zh-CN" altLang="en-US"/>
          </a:p>
        </p:txBody>
      </p:sp>
    </p:spTree>
    <p:extLst>
      <p:ext uri="{BB962C8B-B14F-4D97-AF65-F5344CB8AC3E}">
        <p14:creationId xmlns:p14="http://schemas.microsoft.com/office/powerpoint/2010/main" val="1001721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21</a:t>
            </a:fld>
            <a:endParaRPr lang="zh-CN" altLang="en-US"/>
          </a:p>
        </p:txBody>
      </p:sp>
    </p:spTree>
    <p:extLst>
      <p:ext uri="{BB962C8B-B14F-4D97-AF65-F5344CB8AC3E}">
        <p14:creationId xmlns:p14="http://schemas.microsoft.com/office/powerpoint/2010/main" val="1900095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22</a:t>
            </a:fld>
            <a:endParaRPr lang="zh-CN" altLang="en-US"/>
          </a:p>
        </p:txBody>
      </p:sp>
    </p:spTree>
    <p:extLst>
      <p:ext uri="{BB962C8B-B14F-4D97-AF65-F5344CB8AC3E}">
        <p14:creationId xmlns:p14="http://schemas.microsoft.com/office/powerpoint/2010/main" val="4152037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23</a:t>
            </a:fld>
            <a:endParaRPr lang="zh-CN" altLang="en-US"/>
          </a:p>
        </p:txBody>
      </p:sp>
    </p:spTree>
    <p:extLst>
      <p:ext uri="{BB962C8B-B14F-4D97-AF65-F5344CB8AC3E}">
        <p14:creationId xmlns:p14="http://schemas.microsoft.com/office/powerpoint/2010/main" val="3231113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3</a:t>
            </a:fld>
            <a:endParaRPr lang="zh-CN" altLang="en-US"/>
          </a:p>
        </p:txBody>
      </p:sp>
    </p:spTree>
    <p:extLst>
      <p:ext uri="{BB962C8B-B14F-4D97-AF65-F5344CB8AC3E}">
        <p14:creationId xmlns:p14="http://schemas.microsoft.com/office/powerpoint/2010/main" val="1934774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4</a:t>
            </a:fld>
            <a:endParaRPr lang="zh-CN" altLang="en-US"/>
          </a:p>
        </p:txBody>
      </p:sp>
    </p:spTree>
    <p:extLst>
      <p:ext uri="{BB962C8B-B14F-4D97-AF65-F5344CB8AC3E}">
        <p14:creationId xmlns:p14="http://schemas.microsoft.com/office/powerpoint/2010/main" val="3809485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5</a:t>
            </a:fld>
            <a:endParaRPr lang="zh-CN" altLang="en-US"/>
          </a:p>
        </p:txBody>
      </p:sp>
    </p:spTree>
    <p:extLst>
      <p:ext uri="{BB962C8B-B14F-4D97-AF65-F5344CB8AC3E}">
        <p14:creationId xmlns:p14="http://schemas.microsoft.com/office/powerpoint/2010/main" val="1912497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8</a:t>
            </a:fld>
            <a:endParaRPr lang="zh-CN" altLang="en-US"/>
          </a:p>
        </p:txBody>
      </p:sp>
    </p:spTree>
    <p:extLst>
      <p:ext uri="{BB962C8B-B14F-4D97-AF65-F5344CB8AC3E}">
        <p14:creationId xmlns:p14="http://schemas.microsoft.com/office/powerpoint/2010/main" val="2156287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9</a:t>
            </a:fld>
            <a:endParaRPr lang="zh-CN" altLang="en-US"/>
          </a:p>
        </p:txBody>
      </p:sp>
    </p:spTree>
    <p:extLst>
      <p:ext uri="{BB962C8B-B14F-4D97-AF65-F5344CB8AC3E}">
        <p14:creationId xmlns:p14="http://schemas.microsoft.com/office/powerpoint/2010/main" val="161608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5710F19-8CFC-41BA-AB99-D3970B82F7EB}" type="datetimeFigureOut">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710F19-8CFC-41BA-AB99-D3970B82F7EB}" type="datetimeFigureOut">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710F19-8CFC-41BA-AB99-D3970B82F7EB}" type="datetimeFigureOut">
              <a:rPr lang="zh-CN" altLang="en-US" smtClean="0"/>
              <a:t>2020/12/9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19" name="任意多边形 18"/>
          <p:cNvSpPr/>
          <p:nvPr userDrawn="1"/>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userDrawn="1"/>
        </p:nvPicPr>
        <p:blipFill>
          <a:blip r:embed="rId2"/>
          <a:stretch>
            <a:fillRect/>
          </a:stretch>
        </p:blipFill>
        <p:spPr>
          <a:xfrm>
            <a:off x="17780" y="579120"/>
            <a:ext cx="12186920" cy="5699125"/>
          </a:xfrm>
          <a:prstGeom prst="rect">
            <a:avLst/>
          </a:prstGeom>
        </p:spPr>
      </p:pic>
    </p:spTree>
    <p:extLst>
      <p:ext uri="{BB962C8B-B14F-4D97-AF65-F5344CB8AC3E}">
        <p14:creationId xmlns:p14="http://schemas.microsoft.com/office/powerpoint/2010/main" val="322250740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10F19-8CFC-41BA-AB99-D3970B82F7EB}" type="datetimeFigureOut">
              <a:rPr lang="zh-CN" altLang="en-US" smtClean="0"/>
              <a:t>2020/12/9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425F-DEC4-4455-AD0B-2B1C49DF35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50.png"/><Relationship Id="rId5" Type="http://schemas.openxmlformats.org/officeDocument/2006/relationships/image" Target="../media/image3.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8.png"/><Relationship Id="rId2" Type="http://schemas.openxmlformats.org/officeDocument/2006/relationships/tags" Target="../tags/tag26.xml"/><Relationship Id="rId1" Type="http://schemas.openxmlformats.org/officeDocument/2006/relationships/themeOverride" Target="../theme/themeOverride4.xml"/><Relationship Id="rId6" Type="http://schemas.openxmlformats.org/officeDocument/2006/relationships/image" Target="../media/image3.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10.png"/><Relationship Id="rId5" Type="http://schemas.openxmlformats.org/officeDocument/2006/relationships/image" Target="../media/image3.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3.png"/><Relationship Id="rId5" Type="http://schemas.openxmlformats.org/officeDocument/2006/relationships/notesSlide" Target="../notesSlides/notesSlide16.xml"/><Relationship Id="rId4"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2.xml"/><Relationship Id="rId7" Type="http://schemas.openxmlformats.org/officeDocument/2006/relationships/image" Target="../media/image15.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xml"/><Relationship Id="rId7" Type="http://schemas.openxmlformats.org/officeDocument/2006/relationships/image" Target="../media/image18.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1.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xml"/><Relationship Id="rId7" Type="http://schemas.openxmlformats.org/officeDocument/2006/relationships/image" Target="../media/image23.jp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22.jpg"/><Relationship Id="rId5" Type="http://schemas.openxmlformats.org/officeDocument/2006/relationships/image" Target="../media/image3.png"/><Relationship Id="rId4" Type="http://schemas.openxmlformats.org/officeDocument/2006/relationships/notesSlide" Target="../notesSlides/notesSlide20.xml"/><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26.png"/><Relationship Id="rId5" Type="http://schemas.openxmlformats.org/officeDocument/2006/relationships/image" Target="../media/image3.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notesSlide" Target="../notesSlides/notesSlide22.xml"/><Relationship Id="rId4"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27.png"/><Relationship Id="rId5" Type="http://schemas.openxmlformats.org/officeDocument/2006/relationships/image" Target="../media/image3.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hemeOverride" Target="../theme/themeOverride5.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3.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notesSlide" Target="../notesSlides/notesSlide5.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4.emf"/><Relationship Id="rId2" Type="http://schemas.openxmlformats.org/officeDocument/2006/relationships/tags" Target="../tags/tag15.xml"/><Relationship Id="rId1" Type="http://schemas.openxmlformats.org/officeDocument/2006/relationships/themeOverride" Target="../theme/themeOverride2.xml"/><Relationship Id="rId6" Type="http://schemas.openxmlformats.org/officeDocument/2006/relationships/image" Target="../media/image3.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5.png"/><Relationship Id="rId2" Type="http://schemas.openxmlformats.org/officeDocument/2006/relationships/tags" Target="../tags/tag17.xml"/><Relationship Id="rId1" Type="http://schemas.openxmlformats.org/officeDocument/2006/relationships/themeOverride" Target="../theme/themeOverride3.xml"/><Relationship Id="rId6" Type="http://schemas.openxmlformats.org/officeDocument/2006/relationships/image" Target="../media/image3.pn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3.png"/><Relationship Id="rId5" Type="http://schemas.openxmlformats.org/officeDocument/2006/relationships/notesSlide" Target="../notesSlides/notesSlide9.xml"/><Relationship Id="rId4"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754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754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75185" y="2453846"/>
            <a:ext cx="8016815"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9945303" y="552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1196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777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278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1009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440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87" y="463519"/>
            <a:ext cx="3596928" cy="955280"/>
          </a:xfrm>
          <a:prstGeom prst="rect">
            <a:avLst/>
          </a:prstGeom>
        </p:spPr>
      </p:pic>
      <p:cxnSp>
        <p:nvCxnSpPr>
          <p:cNvPr id="8" name="直接连接符 7"/>
          <p:cNvCxnSpPr>
            <a:endCxn id="26" idx="1"/>
          </p:cNvCxnSpPr>
          <p:nvPr/>
        </p:nvCxnSpPr>
        <p:spPr>
          <a:xfrm>
            <a:off x="0" y="1754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728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832350" y="2875628"/>
            <a:ext cx="7359650" cy="1615122"/>
          </a:xfrm>
          <a:prstGeom prst="rect">
            <a:avLst/>
          </a:prstGeom>
          <a:noFill/>
        </p:spPr>
        <p:txBody>
          <a:bodyPr wrap="square" rtlCol="0">
            <a:spAutoFit/>
          </a:bodyPr>
          <a:lstStyle/>
          <a:p>
            <a:pPr algn="ctr">
              <a:lnSpc>
                <a:spcPct val="150000"/>
              </a:lnSpc>
            </a:pPr>
            <a:r>
              <a:rPr lang="zh-CN" altLang="zh-CN" sz="2800" dirty="0">
                <a:ln w="10160">
                  <a:solidFill>
                    <a:schemeClr val="accent5"/>
                  </a:solidFill>
                  <a:prstDash val="solid"/>
                </a:ln>
                <a:solidFill>
                  <a:srgbClr val="FFFFFF"/>
                </a:solidFill>
                <a:effectLst>
                  <a:outerShdw blurRad="38100" dist="22860" dir="5400000" algn="tl" rotWithShape="0">
                    <a:srgbClr val="000000">
                      <a:alpha val="30000"/>
                    </a:srgbClr>
                  </a:outerShdw>
                </a:effectLst>
              </a:rPr>
              <a:t>正则化深度卷积神经网络中的加权式通道丢弃</a:t>
            </a:r>
            <a:endParaRPr lang="en-US" altLang="zh-CN" sz="28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lnSpc>
                <a:spcPct val="150000"/>
              </a:lnSpc>
            </a:pPr>
            <a:r>
              <a:rPr lang="en-US" altLang="zh-CN" sz="2000" dirty="0">
                <a:ln w="10160">
                  <a:solidFill>
                    <a:schemeClr val="accent5"/>
                  </a:solidFill>
                  <a:prstDash val="solid"/>
                </a:ln>
                <a:solidFill>
                  <a:schemeClr val="bg1"/>
                </a:solidFill>
                <a:effectLst>
                  <a:outerShdw blurRad="38100" dist="22860" dir="5400000" algn="tl" rotWithShape="0">
                    <a:srgbClr val="000000">
                      <a:alpha val="30000"/>
                    </a:srgbClr>
                  </a:outerShdw>
                </a:effectLst>
              </a:rPr>
              <a:t>Weighted Channel Dropout(WCD) for Regularization of Deep Convolutional Neural Network (aaai2019)</a:t>
            </a:r>
            <a:endParaRPr lang="zh-CN" altLang="zh-CN" sz="2000" dirty="0">
              <a:ln w="10160">
                <a:solidFill>
                  <a:schemeClr val="accent5"/>
                </a:solidFill>
                <a:prstDash val="solid"/>
              </a:ln>
              <a:solidFill>
                <a:schemeClr val="bg1"/>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2000" advTm="1386"/>
    </mc:Choice>
    <mc:Fallback xmlns="">
      <p:transition spd="slow" advTm="13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48260"/>
            <a:ext cx="3092450" cy="96139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WCD</a:t>
            </a:r>
            <a:r>
              <a:rPr lang="zh-CN" altLang="en-US" sz="2400" b="1" spc="600" dirty="0">
                <a:solidFill>
                  <a:srgbClr val="004EA2"/>
                </a:solidFill>
                <a:latin typeface="微软雅黑" panose="020B0503020204020204" charset="-122"/>
                <a:ea typeface="微软雅黑" panose="020B0503020204020204" charset="-122"/>
                <a:sym typeface="+mn-ea"/>
              </a:rPr>
              <a:t>实现方法</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7D136E4-55B4-4E2E-95BE-15B5B7768416}"/>
                  </a:ext>
                </a:extLst>
              </p:cNvPr>
              <p:cNvSpPr txBox="1"/>
              <p:nvPr/>
            </p:nvSpPr>
            <p:spPr>
              <a:xfrm>
                <a:off x="781685" y="1192391"/>
                <a:ext cx="5145586" cy="4712509"/>
              </a:xfrm>
              <a:prstGeom prst="rect">
                <a:avLst/>
              </a:prstGeom>
              <a:noFill/>
            </p:spPr>
            <p:txBody>
              <a:bodyPr wrap="square" rtlCol="0">
                <a:spAutoFit/>
              </a:bodyPr>
              <a:lstStyle/>
              <a:p>
                <a:pPr>
                  <a:spcAft>
                    <a:spcPts val="600"/>
                  </a:spcAft>
                </a:pPr>
                <a:r>
                  <a:rPr lang="zh-CN" altLang="en-US" sz="2400" b="1" dirty="0"/>
                  <a:t>步骤</a:t>
                </a:r>
                <a:r>
                  <a:rPr lang="en-US" altLang="zh-CN" sz="2400" b="1" dirty="0"/>
                  <a:t>1</a:t>
                </a:r>
                <a:r>
                  <a:rPr lang="zh-CN" altLang="en-US" sz="2400" b="1" dirty="0"/>
                  <a:t>：通道选择</a:t>
                </a:r>
                <a:endParaRPr lang="en-US" altLang="zh-CN" sz="2400" b="1" dirty="0"/>
              </a:p>
              <a:p>
                <a:pPr>
                  <a:lnSpc>
                    <a:spcPts val="2700"/>
                  </a:lnSpc>
                </a:pPr>
                <a:r>
                  <a:rPr lang="en-US" altLang="zh-CN" sz="18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        </a:t>
                </a:r>
                <a:r>
                  <a:rPr lang="zh-CN" altLang="zh-CN" sz="20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在深度</a:t>
                </a:r>
                <a:r>
                  <a:rPr lang="en-US" altLang="zh-CN" sz="20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CNN</a:t>
                </a:r>
                <a:r>
                  <a:rPr lang="zh-CN" altLang="zh-CN" sz="20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中，一个高层中的神经元与输入图片中的一小块以及一个由大量神经元构成的，代表着一种特殊模式的通道相对应。为了对每一个通道进行分级，我们采取了一种简单但行之有效的方法，即全局平均池化层，</a:t>
                </a:r>
                <a:r>
                  <a:rPr lang="zh-CN" altLang="zh-CN" sz="20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获取每个通道中激活状态的全局视图。</a:t>
                </a:r>
                <a:endParaRPr lang="en-US" altLang="zh-CN" sz="20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endParaRPr>
              </a:p>
              <a:p>
                <a:pPr>
                  <a:lnSpc>
                    <a:spcPts val="2700"/>
                  </a:lnSpc>
                </a:pPr>
                <a:endParaRPr lang="zh-CN" altLang="en-US" sz="2000" b="1" dirty="0"/>
              </a:p>
              <a:p>
                <a:pPr/>
                <a14:m>
                  <m:oMathPara xmlns:m="http://schemas.openxmlformats.org/officeDocument/2006/math">
                    <m:oMathParaPr>
                      <m:jc m:val="centerGroup"/>
                    </m:oMathParaPr>
                    <m:oMath xmlns:m="http://schemas.openxmlformats.org/officeDocument/2006/math">
                      <m:sSub>
                        <m:sSubPr>
                          <m:ctrlPr>
                            <a:rPr lang="zh-CN" altLang="zh-CN" sz="1800" i="1" kern="0" smtClean="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𝑠𝑐𝑜𝑟𝑒</m:t>
                          </m:r>
                        </m:e>
                        <m:sub>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𝑖</m:t>
                          </m:r>
                        </m:sub>
                      </m:sSub>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m:t>
                      </m:r>
                      <m:f>
                        <m:fPr>
                          <m:ctrlPr>
                            <a:rPr lang="zh-CN" altLang="zh-CN" sz="1800" i="1" kern="0">
                              <a:effectLst/>
                              <a:latin typeface="Cambria Math" panose="02040503050406030204" pitchFamily="18" charset="0"/>
                              <a:ea typeface="Cambria Math" panose="02040503050406030204" pitchFamily="18" charset="0"/>
                              <a:cs typeface="宋体" panose="02010600030101010101" pitchFamily="2" charset="-122"/>
                            </a:rPr>
                          </m:ctrlPr>
                        </m:fPr>
                        <m:num>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1</m:t>
                          </m:r>
                        </m:num>
                        <m:den>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𝑊</m:t>
                          </m:r>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𝐻</m:t>
                          </m:r>
                        </m:den>
                      </m:f>
                      <m:nary>
                        <m:naryPr>
                          <m:chr m:val="∑"/>
                          <m:limLoc m:val="undOvr"/>
                          <m:ctrlPr>
                            <a:rPr lang="zh-CN" altLang="zh-CN" sz="1800" i="1" kern="0">
                              <a:effectLst/>
                              <a:latin typeface="Cambria Math" panose="02040503050406030204" pitchFamily="18" charset="0"/>
                              <a:ea typeface="Cambria Math" panose="02040503050406030204" pitchFamily="18" charset="0"/>
                              <a:cs typeface="宋体" panose="02010600030101010101" pitchFamily="2" charset="-122"/>
                            </a:rPr>
                          </m:ctrlPr>
                        </m:naryPr>
                        <m:sub>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𝑗</m:t>
                          </m:r>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𝑊</m:t>
                          </m:r>
                        </m:sup>
                        <m:e>
                          <m:nary>
                            <m:naryPr>
                              <m:chr m:val="∑"/>
                              <m:limLoc m:val="undOvr"/>
                              <m:ctrlPr>
                                <a:rPr lang="zh-CN" altLang="zh-CN" sz="1800" i="1" kern="0">
                                  <a:effectLst/>
                                  <a:latin typeface="Cambria Math" panose="02040503050406030204" pitchFamily="18" charset="0"/>
                                  <a:ea typeface="Cambria Math" panose="02040503050406030204" pitchFamily="18" charset="0"/>
                                  <a:cs typeface="宋体" panose="02010600030101010101" pitchFamily="2" charset="-122"/>
                                </a:rPr>
                              </m:ctrlPr>
                            </m:naryPr>
                            <m:sub>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𝑘</m:t>
                              </m:r>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𝐻</m:t>
                              </m:r>
                            </m:sup>
                            <m:e>
                              <m:sSub>
                                <m:sSubPr>
                                  <m:ctrlPr>
                                    <a:rPr lang="zh-CN" altLang="zh-CN" sz="1800" i="1" kern="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𝑥</m:t>
                                  </m:r>
                                </m:e>
                                <m:sub>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𝑖</m:t>
                                  </m:r>
                                </m:sub>
                              </m:sSub>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𝑗</m:t>
                              </m:r>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𝑘</m:t>
                              </m:r>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m:t>
                              </m:r>
                            </m:e>
                          </m:nary>
                        </m:e>
                      </m:nary>
                    </m:oMath>
                  </m:oMathPara>
                </a14:m>
                <a:endParaRPr lang="en-US" altLang="zh-CN" sz="1800" kern="0" dirty="0">
                  <a:effectLst/>
                  <a:ea typeface="宋体" panose="02010600030101010101" pitchFamily="2" charset="-122"/>
                  <a:cs typeface="宋体" panose="02010600030101010101" pitchFamily="2" charset="-122"/>
                </a:endParaRPr>
              </a:p>
              <a:p>
                <a:endParaRPr lang="en-US" altLang="zh-CN" sz="1800" kern="0" dirty="0">
                  <a:effectLst/>
                  <a:ea typeface="宋体" panose="02010600030101010101" pitchFamily="2" charset="-122"/>
                  <a:cs typeface="宋体" panose="02010600030101010101" pitchFamily="2" charset="-122"/>
                </a:endParaRPr>
              </a:p>
              <a:p>
                <a:pPr>
                  <a:lnSpc>
                    <a:spcPts val="2700"/>
                  </a:lnSpc>
                </a:pPr>
                <a:r>
                  <a:rPr lang="zh-CN" altLang="zh-CN" sz="2000" dirty="0">
                    <a:solidFill>
                      <a:srgbClr val="2E3033"/>
                    </a:solidFill>
                    <a:latin typeface="Times New Roman" panose="02020603050405020304" pitchFamily="18" charset="0"/>
                    <a:ea typeface="宋体" panose="02010600030101010101" pitchFamily="2" charset="-122"/>
                    <a:cs typeface="Arial" panose="020B0604020202020204" pitchFamily="34" charset="0"/>
                  </a:rPr>
                  <a:t>在最近的</a:t>
                </a:r>
                <a:r>
                  <a:rPr lang="en-US" altLang="zh-CN" sz="2000" dirty="0">
                    <a:solidFill>
                      <a:srgbClr val="2E3033"/>
                    </a:solidFill>
                    <a:latin typeface="Times New Roman" panose="02020603050405020304" pitchFamily="18" charset="0"/>
                    <a:ea typeface="宋体" panose="02010600030101010101" pitchFamily="2" charset="-122"/>
                    <a:cs typeface="Arial" panose="020B0604020202020204" pitchFamily="34" charset="0"/>
                  </a:rPr>
                  <a:t>CNNs</a:t>
                </a:r>
                <a:r>
                  <a:rPr lang="zh-CN" altLang="zh-CN" sz="2000" dirty="0">
                    <a:solidFill>
                      <a:srgbClr val="2E3033"/>
                    </a:solidFill>
                    <a:latin typeface="Times New Roman" panose="02020603050405020304" pitchFamily="18" charset="0"/>
                    <a:ea typeface="宋体" panose="02010600030101010101" pitchFamily="2" charset="-122"/>
                    <a:cs typeface="Arial" panose="020B0604020202020204" pitchFamily="34" charset="0"/>
                  </a:rPr>
                  <a:t>中</a:t>
                </a:r>
                <a:r>
                  <a:rPr lang="en-US" altLang="zh-CN" sz="2000" dirty="0">
                    <a:solidFill>
                      <a:srgbClr val="2E3033"/>
                    </a:solidFill>
                    <a:latin typeface="Times New Roman" panose="02020603050405020304" pitchFamily="18" charset="0"/>
                    <a:ea typeface="宋体" panose="02010600030101010101" pitchFamily="2" charset="-122"/>
                    <a:cs typeface="Arial" panose="020B0604020202020204" pitchFamily="34" charset="0"/>
                  </a:rPr>
                  <a:t>RELU</a:t>
                </a:r>
                <a:r>
                  <a:rPr lang="zh-CN" altLang="zh-CN" sz="2000" dirty="0">
                    <a:solidFill>
                      <a:srgbClr val="2E3033"/>
                    </a:solidFill>
                    <a:latin typeface="Times New Roman" panose="02020603050405020304" pitchFamily="18" charset="0"/>
                    <a:ea typeface="宋体" panose="02010600030101010101" pitchFamily="2" charset="-122"/>
                    <a:cs typeface="Arial" panose="020B0604020202020204" pitchFamily="34" charset="0"/>
                  </a:rPr>
                  <a:t>层被加在每个卷积层后面，因此可做假设</a:t>
                </a:r>
                <a14:m>
                  <m:oMath xmlns:m="http://schemas.openxmlformats.org/officeDocument/2006/math">
                    <m:sSub>
                      <m:sSubPr>
                        <m:ctrlPr>
                          <a:rPr lang="zh-CN" altLang="zh-CN" sz="2000" i="1">
                            <a:solidFill>
                              <a:srgbClr val="2E3033"/>
                            </a:solidFill>
                            <a:latin typeface="Cambria Math" panose="02040503050406030204" pitchFamily="18" charset="0"/>
                            <a:ea typeface="宋体" panose="02010600030101010101" pitchFamily="2" charset="-122"/>
                            <a:cs typeface="Arial" panose="020B0604020202020204" pitchFamily="34" charset="0"/>
                          </a:rPr>
                        </m:ctrlPr>
                      </m:sSubPr>
                      <m:e>
                        <m:r>
                          <a:rPr lang="en-US" altLang="zh-CN" sz="2000">
                            <a:solidFill>
                              <a:srgbClr val="2E3033"/>
                            </a:solidFill>
                            <a:latin typeface="Cambria Math" panose="02040503050406030204" pitchFamily="18" charset="0"/>
                            <a:ea typeface="宋体" panose="02010600030101010101" pitchFamily="2" charset="-122"/>
                            <a:cs typeface="Arial" panose="020B0604020202020204" pitchFamily="34" charset="0"/>
                          </a:rPr>
                          <m:t>𝑠𝑐𝑜𝑟𝑒</m:t>
                        </m:r>
                      </m:e>
                      <m:sub>
                        <m:r>
                          <a:rPr lang="en-US" altLang="zh-CN" sz="2000">
                            <a:solidFill>
                              <a:srgbClr val="2E3033"/>
                            </a:solidFill>
                            <a:latin typeface="Cambria Math" panose="02040503050406030204" pitchFamily="18" charset="0"/>
                            <a:ea typeface="宋体" panose="02010600030101010101" pitchFamily="2" charset="-122"/>
                            <a:cs typeface="Arial" panose="020B0604020202020204" pitchFamily="34" charset="0"/>
                          </a:rPr>
                          <m:t>𝑖</m:t>
                        </m:r>
                      </m:sub>
                    </m:sSub>
                  </m:oMath>
                </a14:m>
                <a:r>
                  <a:rPr lang="en-US" altLang="zh-CN" sz="2000" dirty="0">
                    <a:solidFill>
                      <a:srgbClr val="2E3033"/>
                    </a:solidFill>
                    <a:latin typeface="Times New Roman" panose="02020603050405020304" pitchFamily="18" charset="0"/>
                    <a:ea typeface="宋体" panose="02010600030101010101" pitchFamily="2" charset="-122"/>
                    <a:cs typeface="Arial" panose="020B0604020202020204" pitchFamily="34" charset="0"/>
                  </a:rPr>
                  <a:t>&gt;0</a:t>
                </a:r>
                <a:r>
                  <a:rPr lang="zh-CN" altLang="zh-CN" sz="2000" dirty="0">
                    <a:solidFill>
                      <a:srgbClr val="2E3033"/>
                    </a:solidFill>
                    <a:latin typeface="Times New Roman" panose="02020603050405020304" pitchFamily="18" charset="0"/>
                    <a:ea typeface="宋体" panose="02010600030101010101" pitchFamily="2" charset="-122"/>
                    <a:cs typeface="Arial" panose="020B0604020202020204" pitchFamily="34" charset="0"/>
                  </a:rPr>
                  <a:t>。</a:t>
                </a:r>
                <a:endParaRPr lang="zh-CN" altLang="en-US" sz="200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p:txBody>
          </p:sp>
        </mc:Choice>
        <mc:Fallback xmlns="">
          <p:sp>
            <p:nvSpPr>
              <p:cNvPr id="2" name="文本框 1">
                <a:extLst>
                  <a:ext uri="{FF2B5EF4-FFF2-40B4-BE49-F238E27FC236}">
                    <a16:creationId xmlns:a16="http://schemas.microsoft.com/office/drawing/2014/main" id="{87D136E4-55B4-4E2E-95BE-15B5B7768416}"/>
                  </a:ext>
                </a:extLst>
              </p:cNvPr>
              <p:cNvSpPr txBox="1">
                <a:spLocks noRot="1" noChangeAspect="1" noMove="1" noResize="1" noEditPoints="1" noAdjustHandles="1" noChangeArrowheads="1" noChangeShapeType="1" noTextEdit="1"/>
              </p:cNvSpPr>
              <p:nvPr/>
            </p:nvSpPr>
            <p:spPr>
              <a:xfrm>
                <a:off x="781685" y="1192391"/>
                <a:ext cx="5145586" cy="4712509"/>
              </a:xfrm>
              <a:prstGeom prst="rect">
                <a:avLst/>
              </a:prstGeom>
              <a:blipFill>
                <a:blip r:embed="rId6"/>
                <a:stretch>
                  <a:fillRect l="-1777" t="-906" r="-3555" b="-142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9B912BF-33B9-4D37-B7AE-6DF09F6C7AF9}"/>
              </a:ext>
            </a:extLst>
          </p:cNvPr>
          <p:cNvPicPr>
            <a:picLocks noChangeAspect="1"/>
          </p:cNvPicPr>
          <p:nvPr/>
        </p:nvPicPr>
        <p:blipFill>
          <a:blip r:embed="rId7"/>
          <a:stretch>
            <a:fillRect/>
          </a:stretch>
        </p:blipFill>
        <p:spPr>
          <a:xfrm>
            <a:off x="7496944" y="3903173"/>
            <a:ext cx="2247175" cy="2036248"/>
          </a:xfrm>
          <a:prstGeom prst="rect">
            <a:avLst/>
          </a:prstGeom>
        </p:spPr>
      </p:pic>
      <p:pic>
        <p:nvPicPr>
          <p:cNvPr id="3" name="图片 2">
            <a:extLst>
              <a:ext uri="{FF2B5EF4-FFF2-40B4-BE49-F238E27FC236}">
                <a16:creationId xmlns:a16="http://schemas.microsoft.com/office/drawing/2014/main" id="{B6CD7CDD-27E3-414A-B2D4-B22C49876515}"/>
              </a:ext>
            </a:extLst>
          </p:cNvPr>
          <p:cNvPicPr>
            <a:picLocks noChangeAspect="1"/>
          </p:cNvPicPr>
          <p:nvPr/>
        </p:nvPicPr>
        <p:blipFill>
          <a:blip r:embed="rId8"/>
          <a:stretch>
            <a:fillRect/>
          </a:stretch>
        </p:blipFill>
        <p:spPr>
          <a:xfrm>
            <a:off x="6740704" y="1498600"/>
            <a:ext cx="3759653" cy="2191557"/>
          </a:xfrm>
          <a:prstGeom prst="rect">
            <a:avLst/>
          </a:prstGeom>
        </p:spPr>
      </p:pic>
    </p:spTree>
    <p:extLst>
      <p:ext uri="{BB962C8B-B14F-4D97-AF65-F5344CB8AC3E}">
        <p14:creationId xmlns:p14="http://schemas.microsoft.com/office/powerpoint/2010/main" val="2581536173"/>
      </p:ext>
    </p:extLst>
  </p:cSld>
  <p:clrMapOvr>
    <a:masterClrMapping/>
  </p:clrMapOvr>
  <mc:AlternateContent xmlns:mc="http://schemas.openxmlformats.org/markup-compatibility/2006" xmlns:p14="http://schemas.microsoft.com/office/powerpoint/2010/main">
    <mc:Choice Requires="p14">
      <p:transition spd="slow" p14:dur="2000" advTm="26088"/>
    </mc:Choice>
    <mc:Fallback xmlns="">
      <p:transition spd="slow" advTm="2608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48260"/>
            <a:ext cx="3092450" cy="96139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WCD</a:t>
            </a:r>
            <a:r>
              <a:rPr lang="zh-CN" altLang="en-US" sz="2400" b="1" spc="600" dirty="0">
                <a:solidFill>
                  <a:srgbClr val="004EA2"/>
                </a:solidFill>
                <a:latin typeface="微软雅黑" panose="020B0503020204020204" charset="-122"/>
                <a:ea typeface="微软雅黑" panose="020B0503020204020204" charset="-122"/>
                <a:sym typeface="+mn-ea"/>
              </a:rPr>
              <a:t>实现方法</a:t>
            </a:r>
          </a:p>
        </p:txBody>
      </p:sp>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7D136E4-55B4-4E2E-95BE-15B5B7768416}"/>
                  </a:ext>
                </a:extLst>
              </p:cNvPr>
              <p:cNvSpPr txBox="1"/>
              <p:nvPr/>
            </p:nvSpPr>
            <p:spPr>
              <a:xfrm>
                <a:off x="781685" y="1192391"/>
                <a:ext cx="10517686" cy="3087768"/>
              </a:xfrm>
              <a:prstGeom prst="rect">
                <a:avLst/>
              </a:prstGeom>
              <a:noFill/>
            </p:spPr>
            <p:txBody>
              <a:bodyPr wrap="square" rtlCol="0">
                <a:spAutoFit/>
              </a:bodyPr>
              <a:lstStyle/>
              <a:p>
                <a:pPr>
                  <a:spcAft>
                    <a:spcPts val="600"/>
                  </a:spcAft>
                </a:pPr>
                <a:r>
                  <a:rPr lang="zh-CN" altLang="en-US" sz="2400" b="1" dirty="0"/>
                  <a:t>步骤</a:t>
                </a:r>
                <a:r>
                  <a:rPr lang="en-US" altLang="zh-CN" sz="2400" b="1" dirty="0"/>
                  <a:t>2</a:t>
                </a:r>
                <a:r>
                  <a:rPr lang="zh-CN" altLang="en-US" sz="2400" b="1" dirty="0"/>
                  <a:t>：通道选择</a:t>
                </a:r>
                <a:endParaRPr lang="en-US" altLang="zh-CN" sz="2400" b="1" dirty="0"/>
              </a:p>
              <a:p>
                <a:pPr indent="304800" algn="l">
                  <a:lnSpc>
                    <a:spcPts val="2700"/>
                  </a:lnSpc>
                </a:pPr>
                <a:r>
                  <a:rPr lang="zh-CN" altLang="zh-CN" sz="2400" kern="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在得到每个通道的分数后，就涉及到如何选择要构建</a:t>
                </a:r>
                <a14:m>
                  <m:oMath xmlns:m="http://schemas.openxmlformats.org/officeDocument/2006/math">
                    <m:acc>
                      <m:accPr>
                        <m:chr m:val="̃"/>
                        <m:ctrlPr>
                          <a:rPr lang="zh-CN" altLang="zh-CN" sz="2400" i="1" kern="0">
                            <a:effectLst/>
                            <a:latin typeface="Cambria Math" panose="02040503050406030204" pitchFamily="18" charset="0"/>
                            <a:ea typeface="Cambria Math" panose="02040503050406030204" pitchFamily="18" charset="0"/>
                            <a:cs typeface="CMMI10"/>
                          </a:rPr>
                        </m:ctrlPr>
                      </m:accPr>
                      <m:e>
                        <m:r>
                          <a:rPr lang="en-US" altLang="zh-CN" sz="2400" i="1" kern="0">
                            <a:effectLst/>
                            <a:latin typeface="Cambria Math" panose="02040503050406030204" pitchFamily="18" charset="0"/>
                            <a:ea typeface="宋体" panose="02010600030101010101" pitchFamily="2" charset="-122"/>
                            <a:cs typeface="CMMI10"/>
                          </a:rPr>
                          <m:t>𝑋</m:t>
                        </m:r>
                      </m:e>
                    </m:acc>
                  </m:oMath>
                </a14:m>
                <a:r>
                  <a:rPr lang="zh-CN" altLang="zh-CN" sz="2400" kern="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的通道。这里我们使用二元参数</a:t>
                </a:r>
                <a14:m>
                  <m:oMath xmlns:m="http://schemas.openxmlformats.org/officeDocument/2006/math">
                    <m:sSub>
                      <m:sSubPr>
                        <m:ctrlPr>
                          <a:rPr lang="zh-CN" altLang="zh-CN" sz="2400" i="1" kern="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2400" i="1" kern="0">
                            <a:effectLst/>
                            <a:latin typeface="Cambria Math" panose="02040503050406030204" pitchFamily="18" charset="0"/>
                            <a:ea typeface="宋体" panose="02010600030101010101" pitchFamily="2" charset="-122"/>
                            <a:cs typeface="宋体" panose="02010600030101010101" pitchFamily="2" charset="-122"/>
                          </a:rPr>
                          <m:t>𝑚𝑎𝑠𝑘</m:t>
                        </m:r>
                      </m:e>
                      <m:sub>
                        <m:r>
                          <a:rPr lang="en-US" altLang="zh-CN" sz="2400" i="1" kern="0">
                            <a:effectLst/>
                            <a:latin typeface="Cambria Math" panose="02040503050406030204" pitchFamily="18" charset="0"/>
                            <a:ea typeface="宋体" panose="02010600030101010101" pitchFamily="2" charset="-122"/>
                            <a:cs typeface="宋体" panose="02010600030101010101" pitchFamily="2" charset="-122"/>
                          </a:rPr>
                          <m:t>𝑖</m:t>
                        </m:r>
                      </m:sub>
                    </m:sSub>
                  </m:oMath>
                </a14:m>
                <a:r>
                  <a:rPr lang="zh-CN" altLang="zh-CN" sz="2400" kern="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来表示</a:t>
                </a:r>
                <a14:m>
                  <m:oMath xmlns:m="http://schemas.openxmlformats.org/officeDocument/2006/math">
                    <m:sSub>
                      <m:sSubPr>
                        <m:ctrlPr>
                          <a:rPr lang="zh-CN" altLang="zh-CN" sz="2400" i="1" kern="0">
                            <a:effectLst/>
                            <a:latin typeface="Cambria Math" panose="02040503050406030204" pitchFamily="18" charset="0"/>
                            <a:ea typeface="Cambria Math" panose="02040503050406030204" pitchFamily="18" charset="0"/>
                            <a:cs typeface="CMMI10"/>
                          </a:rPr>
                        </m:ctrlPr>
                      </m:sSubPr>
                      <m:e>
                        <m:r>
                          <a:rPr lang="en-US" altLang="zh-CN" sz="2400" i="1" kern="0">
                            <a:effectLst/>
                            <a:latin typeface="Cambria Math" panose="02040503050406030204" pitchFamily="18" charset="0"/>
                            <a:ea typeface="宋体" panose="02010600030101010101" pitchFamily="2" charset="-122"/>
                            <a:cs typeface="CMMI10"/>
                          </a:rPr>
                          <m:t>𝑥</m:t>
                        </m:r>
                      </m:e>
                      <m:sub>
                        <m:r>
                          <a:rPr lang="en-US" altLang="zh-CN" sz="2400" i="1" kern="0">
                            <a:effectLst/>
                            <a:latin typeface="Cambria Math" panose="02040503050406030204" pitchFamily="18" charset="0"/>
                            <a:ea typeface="宋体" panose="02010600030101010101" pitchFamily="2" charset="-122"/>
                            <a:cs typeface="CMMI10"/>
                          </a:rPr>
                          <m:t>𝑖</m:t>
                        </m:r>
                      </m:sub>
                    </m:sSub>
                  </m:oMath>
                </a14:m>
                <a:r>
                  <a:rPr lang="zh-CN" altLang="zh-CN" sz="2400" kern="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是否被保留。保留通道</a:t>
                </a:r>
                <a14:m>
                  <m:oMath xmlns:m="http://schemas.openxmlformats.org/officeDocument/2006/math">
                    <m:sSub>
                      <m:sSubPr>
                        <m:ctrlPr>
                          <a:rPr lang="zh-CN" altLang="zh-CN" sz="2400" i="1" kern="0">
                            <a:effectLst/>
                            <a:latin typeface="Cambria Math" panose="02040503050406030204" pitchFamily="18" charset="0"/>
                            <a:ea typeface="Cambria Math" panose="02040503050406030204" pitchFamily="18" charset="0"/>
                            <a:cs typeface="CMMI10"/>
                          </a:rPr>
                        </m:ctrlPr>
                      </m:sSubPr>
                      <m:e>
                        <m:r>
                          <a:rPr lang="en-US" altLang="zh-CN" sz="2400" i="1" kern="0">
                            <a:effectLst/>
                            <a:latin typeface="Cambria Math" panose="02040503050406030204" pitchFamily="18" charset="0"/>
                            <a:ea typeface="宋体" panose="02010600030101010101" pitchFamily="2" charset="-122"/>
                            <a:cs typeface="CMMI10"/>
                          </a:rPr>
                          <m:t>𝑥</m:t>
                        </m:r>
                      </m:e>
                      <m:sub>
                        <m:r>
                          <a:rPr lang="en-US" altLang="zh-CN" sz="2400" i="1" kern="0">
                            <a:effectLst/>
                            <a:latin typeface="Cambria Math" panose="02040503050406030204" pitchFamily="18" charset="0"/>
                            <a:ea typeface="宋体" panose="02010600030101010101" pitchFamily="2" charset="-122"/>
                            <a:cs typeface="CMMI10"/>
                          </a:rPr>
                          <m:t>𝑖</m:t>
                        </m:r>
                      </m:sub>
                    </m:sSub>
                  </m:oMath>
                </a14:m>
                <a:r>
                  <a:rPr lang="zh-CN" altLang="zh-CN" sz="2400" kern="0" dirty="0">
                    <a:effectLst/>
                    <a:latin typeface="Times New Roman" panose="02020603050405020304" pitchFamily="18" charset="0"/>
                    <a:ea typeface="宋体" panose="02010600030101010101" pitchFamily="2" charset="-122"/>
                    <a:cs typeface="Arial" panose="020B0604020202020204" pitchFamily="34" charset="0"/>
                  </a:rPr>
                  <a:t>的概率</a:t>
                </a:r>
                <a14:m>
                  <m:oMath xmlns:m="http://schemas.openxmlformats.org/officeDocument/2006/math">
                    <m:sSub>
                      <m:sSubPr>
                        <m:ctrlPr>
                          <a:rPr lang="zh-CN" altLang="zh-CN" sz="2400" i="1" kern="0">
                            <a:effectLst/>
                            <a:latin typeface="Cambria Math" panose="02040503050406030204" pitchFamily="18" charset="0"/>
                            <a:ea typeface="Cambria Math" panose="02040503050406030204" pitchFamily="18" charset="0"/>
                            <a:cs typeface="CMMI10"/>
                          </a:rPr>
                        </m:ctrlPr>
                      </m:sSubPr>
                      <m:e>
                        <m:r>
                          <a:rPr lang="en-US" altLang="zh-CN" sz="2400" i="1" kern="0">
                            <a:effectLst/>
                            <a:latin typeface="Cambria Math" panose="02040503050406030204" pitchFamily="18" charset="0"/>
                            <a:ea typeface="宋体" panose="02010600030101010101" pitchFamily="2" charset="-122"/>
                            <a:cs typeface="CMMI10"/>
                          </a:rPr>
                          <m:t>𝑝</m:t>
                        </m:r>
                      </m:e>
                      <m:sub>
                        <m:r>
                          <a:rPr lang="en-US" altLang="zh-CN" sz="2400" i="1" kern="0">
                            <a:effectLst/>
                            <a:latin typeface="Cambria Math" panose="02040503050406030204" pitchFamily="18" charset="0"/>
                            <a:ea typeface="宋体" panose="02010600030101010101" pitchFamily="2" charset="-122"/>
                            <a:cs typeface="CMMI10"/>
                          </a:rPr>
                          <m:t>𝑖</m:t>
                        </m:r>
                      </m:sub>
                    </m:sSub>
                  </m:oMath>
                </a14:m>
                <a:r>
                  <a:rPr lang="zh-CN" altLang="zh-CN" sz="2400" kern="0" dirty="0">
                    <a:effectLst/>
                    <a:latin typeface="Times New Roman" panose="02020603050405020304" pitchFamily="18" charset="0"/>
                    <a:ea typeface="宋体" panose="02010600030101010101" pitchFamily="2" charset="-122"/>
                    <a:cs typeface="Arial" panose="020B0604020202020204" pitchFamily="34" charset="0"/>
                  </a:rPr>
                  <a:t>设为：</a:t>
                </a:r>
                <a:endParaRPr lang="en-US" altLang="zh-CN" sz="2400" kern="0" dirty="0">
                  <a:effectLst/>
                  <a:latin typeface="Times New Roman" panose="02020603050405020304" pitchFamily="18" charset="0"/>
                  <a:ea typeface="宋体" panose="02010600030101010101" pitchFamily="2" charset="-122"/>
                  <a:cs typeface="Arial" panose="020B0604020202020204" pitchFamily="34" charset="0"/>
                </a:endParaRPr>
              </a:p>
              <a:p>
                <a:pPr indent="304800" algn="l">
                  <a:lnSpc>
                    <a:spcPts val="2700"/>
                  </a:lnSpc>
                </a:pPr>
                <a:endParaRPr lang="zh-CN" altLang="zh-CN" sz="2400" kern="100" dirty="0">
                  <a:effectLst/>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sSub>
                        <m:sSubPr>
                          <m:ctrlPr>
                            <a:rPr lang="zh-CN" altLang="zh-CN" sz="2400" i="1" kern="0">
                              <a:effectLst/>
                              <a:latin typeface="Cambria Math" panose="02040503050406030204" pitchFamily="18" charset="0"/>
                              <a:ea typeface="Cambria Math" panose="02040503050406030204" pitchFamily="18" charset="0"/>
                              <a:cs typeface="CMMI10"/>
                            </a:rPr>
                          </m:ctrlPr>
                        </m:sSubPr>
                        <m:e>
                          <m:r>
                            <a:rPr lang="en-US" altLang="zh-CN" sz="2400" i="1">
                              <a:effectLst/>
                              <a:latin typeface="Cambria Math" panose="02040503050406030204" pitchFamily="18" charset="0"/>
                              <a:ea typeface="宋体" panose="02010600030101010101" pitchFamily="2" charset="-122"/>
                              <a:cs typeface="CMMI10"/>
                            </a:rPr>
                            <m:t>𝑝</m:t>
                          </m:r>
                        </m:e>
                        <m:sub>
                          <m:r>
                            <a:rPr lang="en-US" altLang="zh-CN" sz="2400" i="1">
                              <a:effectLst/>
                              <a:latin typeface="Cambria Math" panose="02040503050406030204" pitchFamily="18" charset="0"/>
                              <a:ea typeface="宋体" panose="02010600030101010101" pitchFamily="2" charset="-122"/>
                              <a:cs typeface="CMMI10"/>
                            </a:rPr>
                            <m:t>𝑖</m:t>
                          </m:r>
                        </m:sub>
                      </m:sSub>
                      <m:r>
                        <a:rPr lang="en-US" altLang="zh-CN" sz="2400" i="1">
                          <a:effectLst/>
                          <a:latin typeface="Cambria Math" panose="02040503050406030204" pitchFamily="18" charset="0"/>
                          <a:ea typeface="宋体" panose="02010600030101010101" pitchFamily="2" charset="-122"/>
                          <a:cs typeface="CMMI10"/>
                        </a:rPr>
                        <m:t>=</m:t>
                      </m:r>
                      <m:f>
                        <m:fPr>
                          <m:ctrlPr>
                            <a:rPr lang="zh-CN" altLang="zh-CN" sz="2400" i="1" kern="0">
                              <a:effectLst/>
                              <a:latin typeface="Cambria Math" panose="02040503050406030204" pitchFamily="18" charset="0"/>
                              <a:ea typeface="Cambria Math" panose="02040503050406030204" pitchFamily="18" charset="0"/>
                              <a:cs typeface="CMMI10"/>
                            </a:rPr>
                          </m:ctrlPr>
                        </m:fPr>
                        <m:num>
                          <m:sSub>
                            <m:sSubPr>
                              <m:ctrlPr>
                                <a:rPr lang="zh-CN" altLang="zh-CN" sz="2400" i="1" kern="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2400" i="1">
                                  <a:effectLst/>
                                  <a:latin typeface="Cambria Math" panose="02040503050406030204" pitchFamily="18" charset="0"/>
                                  <a:ea typeface="宋体" panose="02010600030101010101" pitchFamily="2" charset="-122"/>
                                  <a:cs typeface="宋体" panose="02010600030101010101" pitchFamily="2" charset="-122"/>
                                </a:rPr>
                                <m:t>𝑠𝑐𝑜𝑟𝑒</m:t>
                              </m:r>
                            </m:e>
                            <m:sub>
                              <m:r>
                                <a:rPr lang="en-US" altLang="zh-CN" sz="2400" i="1">
                                  <a:effectLst/>
                                  <a:latin typeface="Cambria Math" panose="02040503050406030204" pitchFamily="18" charset="0"/>
                                  <a:ea typeface="宋体" panose="02010600030101010101" pitchFamily="2" charset="-122"/>
                                  <a:cs typeface="宋体" panose="02010600030101010101" pitchFamily="2" charset="-122"/>
                                </a:rPr>
                                <m:t>𝑖</m:t>
                              </m:r>
                            </m:sub>
                          </m:sSub>
                        </m:num>
                        <m:den>
                          <m:nary>
                            <m:naryPr>
                              <m:chr m:val="∑"/>
                              <m:limLoc m:val="undOvr"/>
                              <m:ctrlPr>
                                <a:rPr lang="zh-CN" altLang="zh-CN" sz="2400" i="1" kern="0">
                                  <a:effectLst/>
                                  <a:latin typeface="Cambria Math" panose="02040503050406030204" pitchFamily="18" charset="0"/>
                                  <a:ea typeface="Cambria Math" panose="02040503050406030204" pitchFamily="18" charset="0"/>
                                  <a:cs typeface="CMMI10"/>
                                </a:rPr>
                              </m:ctrlPr>
                            </m:naryPr>
                            <m:sub>
                              <m:r>
                                <a:rPr lang="en-US" altLang="zh-CN" sz="2400" i="1">
                                  <a:effectLst/>
                                  <a:latin typeface="Cambria Math" panose="02040503050406030204" pitchFamily="18" charset="0"/>
                                  <a:ea typeface="宋体" panose="02010600030101010101" pitchFamily="2" charset="-122"/>
                                  <a:cs typeface="CMMI10"/>
                                </a:rPr>
                                <m:t>𝑗</m:t>
                              </m:r>
                              <m:r>
                                <a:rPr lang="en-US" altLang="zh-CN" sz="2400" i="1">
                                  <a:effectLst/>
                                  <a:latin typeface="Cambria Math" panose="02040503050406030204" pitchFamily="18" charset="0"/>
                                  <a:ea typeface="宋体" panose="02010600030101010101" pitchFamily="2" charset="-122"/>
                                  <a:cs typeface="CMMI10"/>
                                </a:rPr>
                                <m:t>=1</m:t>
                              </m:r>
                            </m:sub>
                            <m:sup>
                              <m:r>
                                <a:rPr lang="en-US" altLang="zh-CN" sz="2400" i="1">
                                  <a:effectLst/>
                                  <a:latin typeface="Cambria Math" panose="02040503050406030204" pitchFamily="18" charset="0"/>
                                  <a:ea typeface="宋体" panose="02010600030101010101" pitchFamily="2" charset="-122"/>
                                  <a:cs typeface="CMMI10"/>
                                </a:rPr>
                                <m:t>𝑁</m:t>
                              </m:r>
                            </m:sup>
                            <m:e>
                              <m:sSub>
                                <m:sSubPr>
                                  <m:ctrlPr>
                                    <a:rPr lang="zh-CN" altLang="zh-CN" sz="2400" i="1" kern="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2400" i="1">
                                      <a:effectLst/>
                                      <a:latin typeface="Cambria Math" panose="02040503050406030204" pitchFamily="18" charset="0"/>
                                      <a:ea typeface="宋体" panose="02010600030101010101" pitchFamily="2" charset="-122"/>
                                      <a:cs typeface="宋体" panose="02010600030101010101" pitchFamily="2" charset="-122"/>
                                    </a:rPr>
                                    <m:t>𝑠𝑐𝑜𝑟𝑒</m:t>
                                  </m:r>
                                </m:e>
                                <m:sub>
                                  <m:r>
                                    <a:rPr lang="en-US" altLang="zh-CN" sz="2400" i="1">
                                      <a:effectLst/>
                                      <a:latin typeface="Cambria Math" panose="02040503050406030204" pitchFamily="18" charset="0"/>
                                      <a:ea typeface="宋体" panose="02010600030101010101" pitchFamily="2" charset="-122"/>
                                      <a:cs typeface="宋体" panose="02010600030101010101" pitchFamily="2" charset="-122"/>
                                    </a:rPr>
                                    <m:t>𝑖</m:t>
                                  </m:r>
                                </m:sub>
                              </m:sSub>
                            </m:e>
                          </m:nary>
                        </m:den>
                      </m:f>
                    </m:oMath>
                  </m:oMathPara>
                </a14:m>
                <a:endParaRPr lang="zh-CN" altLang="en-US" sz="2400" b="1" dirty="0"/>
              </a:p>
              <a:p>
                <a:endParaRPr lang="en-US" altLang="zh-CN" sz="2400" b="1" dirty="0"/>
              </a:p>
              <a:p>
                <a:r>
                  <a:rPr lang="zh-CN" altLang="zh-CN" sz="24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也就是说，</a:t>
                </a:r>
                <a14:m>
                  <m:oMath xmlns:m="http://schemas.openxmlformats.org/officeDocument/2006/math">
                    <m:sSub>
                      <m:sSubPr>
                        <m:ctrlPr>
                          <a:rPr lang="zh-CN" altLang="zh-CN" sz="2400" i="1" kern="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2400" i="1">
                            <a:effectLst/>
                            <a:latin typeface="Cambria Math" panose="02040503050406030204" pitchFamily="18" charset="0"/>
                            <a:ea typeface="宋体" panose="02010600030101010101" pitchFamily="2" charset="-122"/>
                            <a:cs typeface="宋体" panose="02010600030101010101" pitchFamily="2" charset="-122"/>
                          </a:rPr>
                          <m:t>𝑚𝑎𝑠𝑘</m:t>
                        </m:r>
                      </m:e>
                      <m:sub>
                        <m:r>
                          <a:rPr lang="en-US" altLang="zh-CN" sz="2400" i="1">
                            <a:effectLst/>
                            <a:latin typeface="Cambria Math" panose="02040503050406030204" pitchFamily="18" charset="0"/>
                            <a:ea typeface="宋体" panose="02010600030101010101" pitchFamily="2" charset="-122"/>
                            <a:cs typeface="宋体" panose="02010600030101010101" pitchFamily="2" charset="-122"/>
                          </a:rPr>
                          <m:t>𝑖</m:t>
                        </m:r>
                      </m:sub>
                    </m:sSub>
                  </m:oMath>
                </a14:m>
                <a:r>
                  <a:rPr lang="zh-CN" altLang="zh-CN" sz="24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将以概率</a:t>
                </a:r>
                <a14:m>
                  <m:oMath xmlns:m="http://schemas.openxmlformats.org/officeDocument/2006/math">
                    <m:sSub>
                      <m:sSubPr>
                        <m:ctrlPr>
                          <a:rPr lang="zh-CN" altLang="zh-CN" sz="2400" i="1" kern="0">
                            <a:effectLst/>
                            <a:latin typeface="Cambria Math" panose="02040503050406030204" pitchFamily="18" charset="0"/>
                            <a:ea typeface="Cambria Math" panose="02040503050406030204" pitchFamily="18" charset="0"/>
                            <a:cs typeface="CMMI10"/>
                          </a:rPr>
                        </m:ctrlPr>
                      </m:sSubPr>
                      <m:e>
                        <m:r>
                          <a:rPr lang="en-US" altLang="zh-CN" sz="2400" i="1">
                            <a:effectLst/>
                            <a:latin typeface="Cambria Math" panose="02040503050406030204" pitchFamily="18" charset="0"/>
                            <a:ea typeface="宋体" panose="02010600030101010101" pitchFamily="2" charset="-122"/>
                            <a:cs typeface="CMMI10"/>
                          </a:rPr>
                          <m:t>𝑝</m:t>
                        </m:r>
                      </m:e>
                      <m:sub>
                        <m:r>
                          <a:rPr lang="en-US" altLang="zh-CN" sz="2400" i="1">
                            <a:effectLst/>
                            <a:latin typeface="Cambria Math" panose="02040503050406030204" pitchFamily="18" charset="0"/>
                            <a:ea typeface="宋体" panose="02010600030101010101" pitchFamily="2" charset="-122"/>
                            <a:cs typeface="CMMI10"/>
                          </a:rPr>
                          <m:t>𝑖</m:t>
                        </m:r>
                      </m:sub>
                    </m:sSub>
                  </m:oMath>
                </a14:m>
                <a:r>
                  <a:rPr lang="zh-CN" altLang="zh-CN" sz="2400" dirty="0">
                    <a:effectLst/>
                    <a:latin typeface="Times New Roman" panose="02020603050405020304" pitchFamily="18" charset="0"/>
                    <a:ea typeface="宋体" panose="02010600030101010101" pitchFamily="2" charset="-122"/>
                    <a:cs typeface="Arial" panose="020B0604020202020204" pitchFamily="34" charset="0"/>
                  </a:rPr>
                  <a:t>被</a:t>
                </a:r>
                <a:r>
                  <a:rPr lang="zh-CN" altLang="zh-CN" sz="24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设置为</a:t>
                </a:r>
                <a:r>
                  <a:rPr lang="en-US" altLang="zh-CN" sz="24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1</a:t>
                </a:r>
                <a:r>
                  <a:rPr lang="zh-CN" altLang="en-US" sz="24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，分数较高的通道更有可能被保留。</a:t>
                </a:r>
                <a:endParaRPr lang="en-US" altLang="zh-CN" b="1" kern="10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p:txBody>
          </p:sp>
        </mc:Choice>
        <mc:Fallback xmlns="">
          <p:sp>
            <p:nvSpPr>
              <p:cNvPr id="2" name="文本框 1">
                <a:extLst>
                  <a:ext uri="{FF2B5EF4-FFF2-40B4-BE49-F238E27FC236}">
                    <a16:creationId xmlns:a16="http://schemas.microsoft.com/office/drawing/2014/main" id="{87D136E4-55B4-4E2E-95BE-15B5B7768416}"/>
                  </a:ext>
                </a:extLst>
              </p:cNvPr>
              <p:cNvSpPr txBox="1">
                <a:spLocks noRot="1" noChangeAspect="1" noMove="1" noResize="1" noEditPoints="1" noAdjustHandles="1" noChangeArrowheads="1" noChangeShapeType="1" noTextEdit="1"/>
              </p:cNvSpPr>
              <p:nvPr/>
            </p:nvSpPr>
            <p:spPr>
              <a:xfrm>
                <a:off x="781685" y="1192391"/>
                <a:ext cx="10517686" cy="3087768"/>
              </a:xfrm>
              <a:prstGeom prst="rect">
                <a:avLst/>
              </a:prstGeom>
              <a:blipFill>
                <a:blip r:embed="rId7"/>
                <a:stretch>
                  <a:fillRect l="-869" t="-1383" r="-232" b="-3953"/>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48260"/>
            <a:ext cx="3092450" cy="96139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WCD</a:t>
            </a:r>
            <a:r>
              <a:rPr lang="zh-CN" altLang="en-US" sz="2400" b="1" spc="600" dirty="0">
                <a:solidFill>
                  <a:srgbClr val="004EA2"/>
                </a:solidFill>
                <a:latin typeface="微软雅黑" panose="020B0503020204020204" charset="-122"/>
                <a:ea typeface="微软雅黑" panose="020B0503020204020204" charset="-122"/>
                <a:sym typeface="+mn-ea"/>
              </a:rPr>
              <a:t>实现方法</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7D136E4-55B4-4E2E-95BE-15B5B7768416}"/>
                  </a:ext>
                </a:extLst>
              </p:cNvPr>
              <p:cNvSpPr txBox="1"/>
              <p:nvPr/>
            </p:nvSpPr>
            <p:spPr>
              <a:xfrm>
                <a:off x="600075" y="1493752"/>
                <a:ext cx="11096625" cy="4677178"/>
              </a:xfrm>
              <a:prstGeom prst="rect">
                <a:avLst/>
              </a:prstGeom>
              <a:noFill/>
            </p:spPr>
            <p:txBody>
              <a:bodyPr wrap="square" rtlCol="0">
                <a:spAutoFit/>
              </a:bodyPr>
              <a:lstStyle/>
              <a:p>
                <a:pPr indent="304800">
                  <a:lnSpc>
                    <a:spcPts val="2700"/>
                  </a:lnSpc>
                </a:pPr>
                <a:r>
                  <a:rPr lang="en-US" altLang="zh-CN" sz="2400" b="1" dirty="0"/>
                  <a:t>    </a:t>
                </a:r>
                <a:r>
                  <a:rPr lang="zh-CN" altLang="zh-CN" sz="2400" b="1" kern="0" dirty="0">
                    <a:solidFill>
                      <a:srgbClr val="2E3033"/>
                    </a:solidFill>
                    <a:ea typeface="宋体" panose="02010600030101010101" pitchFamily="2" charset="-122"/>
                    <a:cs typeface="Arial" panose="020B0604020202020204" pitchFamily="34" charset="0"/>
                  </a:rPr>
                  <a:t>加权随机选择</a:t>
                </a:r>
                <a:r>
                  <a:rPr lang="en-US" altLang="zh-CN" sz="2400" b="1" kern="0" dirty="0">
                    <a:solidFill>
                      <a:srgbClr val="2E3033"/>
                    </a:solidFill>
                    <a:ea typeface="宋体" panose="02010600030101010101" pitchFamily="2" charset="-122"/>
                    <a:cs typeface="Arial" panose="020B0604020202020204" pitchFamily="34" charset="0"/>
                  </a:rPr>
                  <a:t>(WRS)</a:t>
                </a:r>
                <a:r>
                  <a:rPr lang="zh-CN" altLang="zh-CN" sz="2400" b="1" kern="0" dirty="0">
                    <a:solidFill>
                      <a:srgbClr val="2E3033"/>
                    </a:solidFill>
                    <a:ea typeface="宋体" panose="02010600030101010101" pitchFamily="2" charset="-122"/>
                    <a:cs typeface="Arial" panose="020B0604020202020204" pitchFamily="34" charset="0"/>
                  </a:rPr>
                  <a:t>：</a:t>
                </a:r>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我们发现，</a:t>
                </a:r>
                <a:endParaRPr lang="en-US"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a:p>
                <a:pPr>
                  <a:lnSpc>
                    <a:spcPts val="2700"/>
                  </a:lnSpc>
                </a:pPr>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根据分数生成</a:t>
                </a:r>
                <a14:m>
                  <m:oMath xmlns:m="http://schemas.openxmlformats.org/officeDocument/2006/math">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𝑚𝑎𝑠𝑘</m:t>
                    </m:r>
                  </m:oMath>
                </a14:m>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的过程可以归结为</a:t>
                </a:r>
                <a:endParaRPr lang="en-US"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a:p>
                <a:pPr>
                  <a:lnSpc>
                    <a:spcPts val="2700"/>
                  </a:lnSpc>
                </a:pPr>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加权随机选择的一种特殊情况。为此</a:t>
                </a:r>
                <a:endParaRPr lang="en-US"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a:p>
                <a:pPr>
                  <a:lnSpc>
                    <a:spcPts val="2700"/>
                  </a:lnSpc>
                </a:pPr>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我们采用了一种有效的算法，并在算</a:t>
                </a:r>
                <a:endParaRPr lang="en-US"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a:p>
                <a:pPr>
                  <a:lnSpc>
                    <a:spcPts val="2700"/>
                  </a:lnSpc>
                </a:pPr>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法中进行了说明。具体而言，首先，</a:t>
                </a:r>
                <a:endParaRPr lang="en-US"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a:p>
                <a:pPr>
                  <a:lnSpc>
                    <a:spcPts val="2700"/>
                  </a:lnSpc>
                </a:pPr>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对于带有</a:t>
                </a:r>
                <a14:m>
                  <m:oMath xmlns:m="http://schemas.openxmlformats.org/officeDocument/2006/math">
                    <m:sSub>
                      <m:sSubPr>
                        <m:ctrlPr>
                          <a:rPr lang="zh-CN" altLang="zh-CN" sz="2400" i="1" kern="0">
                            <a:solidFill>
                              <a:srgbClr val="2E3033"/>
                            </a:solidFill>
                            <a:latin typeface="Cambria Math" panose="02040503050406030204" pitchFamily="18" charset="0"/>
                            <a:ea typeface="宋体" panose="02010600030101010101" pitchFamily="2" charset="-122"/>
                            <a:cs typeface="Arial" panose="020B0604020202020204" pitchFamily="34" charset="0"/>
                          </a:rPr>
                        </m:ctrlPr>
                      </m:sSubPr>
                      <m:e>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𝑠𝑐𝑜𝑟𝑒</m:t>
                        </m:r>
                      </m:e>
                      <m:sub>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𝑖</m:t>
                        </m:r>
                      </m:sub>
                    </m:sSub>
                  </m:oMath>
                </a14:m>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的通道</a:t>
                </a:r>
                <a14:m>
                  <m:oMath xmlns:m="http://schemas.openxmlformats.org/officeDocument/2006/math">
                    <m:sSub>
                      <m:sSubPr>
                        <m:ctrlPr>
                          <a:rPr lang="zh-CN" altLang="zh-CN" sz="2400" i="1" kern="0">
                            <a:solidFill>
                              <a:srgbClr val="2E3033"/>
                            </a:solidFill>
                            <a:latin typeface="Cambria Math" panose="02040503050406030204" pitchFamily="18" charset="0"/>
                            <a:ea typeface="宋体" panose="02010600030101010101" pitchFamily="2" charset="-122"/>
                            <a:cs typeface="Arial" panose="020B0604020202020204" pitchFamily="34" charset="0"/>
                          </a:rPr>
                        </m:ctrlPr>
                      </m:sSubPr>
                      <m:e>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𝑥</m:t>
                        </m:r>
                      </m:e>
                      <m:sub>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𝑖</m:t>
                        </m:r>
                      </m:sub>
                    </m:sSub>
                  </m:oMath>
                </a14:m>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，生成了一</a:t>
                </a:r>
                <a:endParaRPr lang="en-US"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a:p>
                <a:pPr>
                  <a:lnSpc>
                    <a:spcPts val="2700"/>
                  </a:lnSpc>
                </a:pPr>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个随机数</a:t>
                </a:r>
                <a14:m>
                  <m:oMath xmlns:m="http://schemas.openxmlformats.org/officeDocument/2006/math">
                    <m:sSub>
                      <m:sSubPr>
                        <m:ctrlPr>
                          <a:rPr lang="zh-CN" altLang="zh-CN" sz="2400" i="1" kern="0">
                            <a:solidFill>
                              <a:srgbClr val="2E3033"/>
                            </a:solidFill>
                            <a:latin typeface="Cambria Math" panose="02040503050406030204" pitchFamily="18" charset="0"/>
                            <a:ea typeface="宋体" panose="02010600030101010101" pitchFamily="2" charset="-122"/>
                            <a:cs typeface="Arial" panose="020B0604020202020204" pitchFamily="34" charset="0"/>
                          </a:rPr>
                        </m:ctrlPr>
                      </m:sSubPr>
                      <m:e>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𝑟</m:t>
                        </m:r>
                      </m:e>
                      <m:sub>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𝑖</m:t>
                        </m:r>
                      </m:sub>
                    </m:sSub>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∈(0,1)</m:t>
                    </m:r>
                  </m:oMath>
                </a14:m>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，并设</a:t>
                </a:r>
                <a:r>
                  <a:rPr lang="en-US"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key</a:t>
                </a:r>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值</a:t>
                </a:r>
                <a14:m>
                  <m:oMath xmlns:m="http://schemas.openxmlformats.org/officeDocument/2006/math">
                    <m:sSub>
                      <m:sSubPr>
                        <m:ctrlPr>
                          <a:rPr lang="zh-CN" altLang="zh-CN" sz="2400" i="1" kern="0">
                            <a:solidFill>
                              <a:srgbClr val="2E3033"/>
                            </a:solidFill>
                            <a:latin typeface="Cambria Math" panose="02040503050406030204" pitchFamily="18" charset="0"/>
                            <a:ea typeface="宋体" panose="02010600030101010101" pitchFamily="2" charset="-122"/>
                            <a:cs typeface="Arial" panose="020B0604020202020204" pitchFamily="34" charset="0"/>
                          </a:rPr>
                        </m:ctrlPr>
                      </m:sSubPr>
                      <m:e>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𝑘𝑒𝑦</m:t>
                        </m:r>
                      </m:e>
                      <m:sub>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𝑖</m:t>
                        </m:r>
                      </m:sub>
                    </m:sSub>
                  </m:oMath>
                </a14:m>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为：</a:t>
                </a:r>
                <a:endParaRPr lang="en-US"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a:p>
                <a:pPr>
                  <a:lnSpc>
                    <a:spcPts val="2700"/>
                  </a:lnSpc>
                </a:pPr>
                <a:endParaRPr lang="en-US"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a:p>
                <a:r>
                  <a:rPr lang="en-US" altLang="zh-CN" sz="2400" kern="0" dirty="0">
                    <a:ea typeface="Cambria Math" panose="02040503050406030204" pitchFamily="18" charset="0"/>
                    <a:cs typeface="宋体" panose="02010600030101010101" pitchFamily="2" charset="-122"/>
                  </a:rPr>
                  <a:t>                    </a:t>
                </a:r>
                <a14:m>
                  <m:oMath xmlns:m="http://schemas.openxmlformats.org/officeDocument/2006/math">
                    <m:sSub>
                      <m:sSubPr>
                        <m:ctrlPr>
                          <a:rPr lang="zh-CN" altLang="zh-CN" sz="2400" i="1" kern="0">
                            <a:latin typeface="Cambria Math" panose="02040503050406030204" pitchFamily="18" charset="0"/>
                            <a:ea typeface="Cambria Math" panose="02040503050406030204" pitchFamily="18" charset="0"/>
                            <a:cs typeface="宋体" panose="02010600030101010101" pitchFamily="2" charset="-122"/>
                          </a:rPr>
                        </m:ctrlPr>
                      </m:sSubPr>
                      <m:e>
                        <m:r>
                          <a:rPr lang="en-US" altLang="zh-CN" sz="2400" i="1">
                            <a:latin typeface="Cambria Math" panose="02040503050406030204" pitchFamily="18" charset="0"/>
                            <a:ea typeface="宋体" panose="02010600030101010101" pitchFamily="2" charset="-122"/>
                            <a:cs typeface="宋体" panose="02010600030101010101" pitchFamily="2" charset="-122"/>
                          </a:rPr>
                          <m:t>𝑘𝑒𝑦</m:t>
                        </m:r>
                      </m:e>
                      <m:sub>
                        <m:r>
                          <a:rPr lang="en-US" altLang="zh-CN" sz="2400" i="1">
                            <a:latin typeface="Cambria Math" panose="02040503050406030204" pitchFamily="18" charset="0"/>
                            <a:ea typeface="宋体" panose="02010600030101010101" pitchFamily="2" charset="-122"/>
                            <a:cs typeface="宋体" panose="02010600030101010101" pitchFamily="2" charset="-122"/>
                          </a:rPr>
                          <m:t>𝑖</m:t>
                        </m:r>
                      </m:sub>
                    </m:sSub>
                    <m:r>
                      <a:rPr lang="en-US" altLang="zh-CN" sz="2400" i="1">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sz="2400" i="1" kern="0">
                            <a:latin typeface="Cambria Math" panose="02040503050406030204" pitchFamily="18" charset="0"/>
                            <a:ea typeface="Cambria Math" panose="02040503050406030204" pitchFamily="18" charset="0"/>
                            <a:cs typeface="宋体" panose="02010600030101010101" pitchFamily="2" charset="-122"/>
                          </a:rPr>
                        </m:ctrlPr>
                      </m:sSupPr>
                      <m:e>
                        <m:sSub>
                          <m:sSubPr>
                            <m:ctrlPr>
                              <a:rPr lang="zh-CN" altLang="zh-CN" sz="2400" i="1" kern="0">
                                <a:latin typeface="Cambria Math" panose="02040503050406030204" pitchFamily="18" charset="0"/>
                                <a:ea typeface="Cambria Math" panose="02040503050406030204" pitchFamily="18" charset="0"/>
                                <a:cs typeface="宋体" panose="02010600030101010101" pitchFamily="2" charset="-122"/>
                              </a:rPr>
                            </m:ctrlPr>
                          </m:sSubPr>
                          <m:e>
                            <m:r>
                              <a:rPr lang="en-US" altLang="zh-CN" sz="2400" i="1">
                                <a:latin typeface="Cambria Math" panose="02040503050406030204" pitchFamily="18" charset="0"/>
                                <a:ea typeface="宋体" panose="02010600030101010101" pitchFamily="2" charset="-122"/>
                                <a:cs typeface="宋体" panose="02010600030101010101" pitchFamily="2" charset="-122"/>
                              </a:rPr>
                              <m:t>𝑟</m:t>
                            </m:r>
                          </m:e>
                          <m:sub>
                            <m:r>
                              <a:rPr lang="en-US" altLang="zh-CN" sz="2400" i="1">
                                <a:latin typeface="Cambria Math" panose="02040503050406030204" pitchFamily="18" charset="0"/>
                                <a:ea typeface="宋体" panose="02010600030101010101" pitchFamily="2" charset="-122"/>
                                <a:cs typeface="宋体" panose="02010600030101010101" pitchFamily="2" charset="-122"/>
                              </a:rPr>
                              <m:t>𝑖</m:t>
                            </m:r>
                          </m:sub>
                        </m:sSub>
                      </m:e>
                      <m:sup>
                        <m:f>
                          <m:fPr>
                            <m:ctrlPr>
                              <a:rPr lang="zh-CN" altLang="zh-CN" sz="2400" i="1" kern="0">
                                <a:latin typeface="Cambria Math" panose="02040503050406030204" pitchFamily="18" charset="0"/>
                                <a:ea typeface="Cambria Math" panose="02040503050406030204" pitchFamily="18" charset="0"/>
                                <a:cs typeface="宋体" panose="02010600030101010101" pitchFamily="2" charset="-122"/>
                              </a:rPr>
                            </m:ctrlPr>
                          </m:fPr>
                          <m:num>
                            <m:r>
                              <a:rPr lang="en-US" altLang="zh-CN" sz="2400" i="1">
                                <a:latin typeface="Cambria Math" panose="02040503050406030204" pitchFamily="18" charset="0"/>
                                <a:ea typeface="宋体" panose="02010600030101010101" pitchFamily="2" charset="-122"/>
                                <a:cs typeface="宋体" panose="02010600030101010101" pitchFamily="2" charset="-122"/>
                              </a:rPr>
                              <m:t>1</m:t>
                            </m:r>
                          </m:num>
                          <m:den>
                            <m:sSub>
                              <m:sSubPr>
                                <m:ctrlPr>
                                  <a:rPr lang="zh-CN" altLang="zh-CN" sz="2400" i="1" kern="0">
                                    <a:latin typeface="Cambria Math" panose="02040503050406030204" pitchFamily="18" charset="0"/>
                                    <a:ea typeface="Cambria Math" panose="02040503050406030204" pitchFamily="18" charset="0"/>
                                    <a:cs typeface="宋体" panose="02010600030101010101" pitchFamily="2" charset="-122"/>
                                  </a:rPr>
                                </m:ctrlPr>
                              </m:sSubPr>
                              <m:e>
                                <m:r>
                                  <a:rPr lang="en-US" altLang="zh-CN" sz="2400" i="1">
                                    <a:latin typeface="Cambria Math" panose="02040503050406030204" pitchFamily="18" charset="0"/>
                                    <a:ea typeface="宋体" panose="02010600030101010101" pitchFamily="2" charset="-122"/>
                                    <a:cs typeface="宋体" panose="02010600030101010101" pitchFamily="2" charset="-122"/>
                                  </a:rPr>
                                  <m:t>𝑠𝑐𝑜𝑟𝑒</m:t>
                                </m:r>
                              </m:e>
                              <m:sub>
                                <m:r>
                                  <a:rPr lang="en-US" altLang="zh-CN" sz="2400" i="1">
                                    <a:latin typeface="Cambria Math" panose="02040503050406030204" pitchFamily="18" charset="0"/>
                                    <a:ea typeface="宋体" panose="02010600030101010101" pitchFamily="2" charset="-122"/>
                                    <a:cs typeface="宋体" panose="02010600030101010101" pitchFamily="2" charset="-122"/>
                                  </a:rPr>
                                  <m:t>𝑖</m:t>
                                </m:r>
                              </m:sub>
                            </m:sSub>
                          </m:den>
                        </m:f>
                      </m:sup>
                    </m:sSup>
                  </m:oMath>
                </a14:m>
                <a:r>
                  <a:rPr lang="en-US" altLang="zh-CN" sz="2400" dirty="0">
                    <a:latin typeface="Times New Roman" panose="02020603050405020304" pitchFamily="18" charset="0"/>
                    <a:ea typeface="宋体" panose="02010600030101010101" pitchFamily="2" charset="-122"/>
                  </a:rPr>
                  <a:t> </a:t>
                </a:r>
                <a:endParaRPr lang="zh-CN" altLang="en-US" sz="2400" b="1" dirty="0"/>
              </a:p>
              <a:p>
                <a:pPr>
                  <a:lnSpc>
                    <a:spcPts val="2700"/>
                  </a:lnSpc>
                </a:pPr>
                <a:endParaRPr lang="en-US" altLang="zh-CN" sz="2000" b="1" dirty="0"/>
              </a:p>
              <a:p>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然后选择</a:t>
                </a:r>
                <a:r>
                  <a:rPr lang="en-US"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key</a:t>
                </a:r>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值最大的</a:t>
                </a:r>
                <a:r>
                  <a:rPr lang="en-US"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M</a:t>
                </a:r>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个通道，将对应的</a:t>
                </a:r>
                <a14:m>
                  <m:oMath xmlns:m="http://schemas.openxmlformats.org/officeDocument/2006/math">
                    <m:sSub>
                      <m:sSubPr>
                        <m:ctrlPr>
                          <a:rPr lang="zh-CN" altLang="zh-CN" sz="2400" i="1" kern="0">
                            <a:solidFill>
                              <a:srgbClr val="2E3033"/>
                            </a:solidFill>
                            <a:latin typeface="Cambria Math" panose="02040503050406030204" pitchFamily="18" charset="0"/>
                            <a:ea typeface="宋体" panose="02010600030101010101" pitchFamily="2" charset="-122"/>
                            <a:cs typeface="Arial" panose="020B0604020202020204" pitchFamily="34" charset="0"/>
                          </a:rPr>
                        </m:ctrlPr>
                      </m:sSubPr>
                      <m:e>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𝑚𝑎𝑠𝑘</m:t>
                        </m:r>
                      </m:e>
                      <m:sub>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𝑖</m:t>
                        </m:r>
                      </m:sub>
                    </m:sSub>
                  </m:oMath>
                </a14:m>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设置为</a:t>
                </a:r>
                <a:r>
                  <a:rPr lang="en-US"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1</a:t>
                </a:r>
                <a:r>
                  <a:rPr lang="zh-CN" altLang="zh-CN" dirty="0"/>
                  <a:t>。</a:t>
                </a:r>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这里的</a:t>
                </a:r>
                <a14:m>
                  <m:oMath xmlns:m="http://schemas.openxmlformats.org/officeDocument/2006/math">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𝑤𝑟𝑠</m:t>
                    </m:r>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_</m:t>
                    </m:r>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𝑟𝑎𝑡𝑖𝑜</m:t>
                    </m:r>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m:t>
                    </m:r>
                    <m:f>
                      <m:fPr>
                        <m:ctrlPr>
                          <a:rPr lang="zh-CN" altLang="zh-CN" sz="2400" i="1" kern="0">
                            <a:solidFill>
                              <a:srgbClr val="2E3033"/>
                            </a:solidFill>
                            <a:latin typeface="Cambria Math" panose="02040503050406030204" pitchFamily="18" charset="0"/>
                            <a:ea typeface="宋体" panose="02010600030101010101" pitchFamily="2" charset="-122"/>
                            <a:cs typeface="Arial" panose="020B0604020202020204" pitchFamily="34" charset="0"/>
                          </a:rPr>
                        </m:ctrlPr>
                      </m:fPr>
                      <m:num>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𝑀</m:t>
                        </m:r>
                      </m:num>
                      <m:den>
                        <m:r>
                          <a:rPr lang="en-US" altLang="zh-CN" sz="2400" kern="0">
                            <a:solidFill>
                              <a:srgbClr val="2E3033"/>
                            </a:solidFill>
                            <a:latin typeface="Cambria Math" panose="02040503050406030204" pitchFamily="18" charset="0"/>
                            <a:ea typeface="宋体" panose="02010600030101010101" pitchFamily="2" charset="-122"/>
                            <a:cs typeface="Arial" panose="020B0604020202020204" pitchFamily="34" charset="0"/>
                          </a:rPr>
                          <m:t>𝑁</m:t>
                        </m:r>
                      </m:den>
                    </m:f>
                  </m:oMath>
                </a14:m>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是</a:t>
                </a:r>
                <a:r>
                  <a:rPr lang="en-US"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WCD</a:t>
                </a:r>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的超参数，表示</a:t>
                </a:r>
                <a:r>
                  <a:rPr lang="en-US"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WRS</a:t>
                </a:r>
                <a:r>
                  <a:rPr lang="zh-CN" altLang="zh-CN"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后保留了多少通道。</a:t>
                </a:r>
                <a:endParaRPr lang="zh-CN" altLang="en-US" sz="2400" kern="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p:txBody>
          </p:sp>
        </mc:Choice>
        <mc:Fallback xmlns="">
          <p:sp>
            <p:nvSpPr>
              <p:cNvPr id="2" name="文本框 1">
                <a:extLst>
                  <a:ext uri="{FF2B5EF4-FFF2-40B4-BE49-F238E27FC236}">
                    <a16:creationId xmlns:a16="http://schemas.microsoft.com/office/drawing/2014/main" id="{87D136E4-55B4-4E2E-95BE-15B5B7768416}"/>
                  </a:ext>
                </a:extLst>
              </p:cNvPr>
              <p:cNvSpPr txBox="1">
                <a:spLocks noRot="1" noChangeAspect="1" noMove="1" noResize="1" noEditPoints="1" noAdjustHandles="1" noChangeArrowheads="1" noChangeShapeType="1" noTextEdit="1"/>
              </p:cNvSpPr>
              <p:nvPr/>
            </p:nvSpPr>
            <p:spPr>
              <a:xfrm>
                <a:off x="600075" y="1493752"/>
                <a:ext cx="11096625" cy="4677178"/>
              </a:xfrm>
              <a:prstGeom prst="rect">
                <a:avLst/>
              </a:prstGeom>
              <a:blipFill>
                <a:blip r:embed="rId6"/>
                <a:stretch>
                  <a:fillRect l="-824" t="-2086" r="-110" b="-2216"/>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56B70A0C-DA3C-4CF3-BB0D-8CF38769227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805350" y="1493752"/>
            <a:ext cx="5974831" cy="2842194"/>
          </a:xfrm>
          <a:prstGeom prst="rect">
            <a:avLst/>
          </a:prstGeom>
          <a:noFill/>
          <a:ln>
            <a:noFill/>
          </a:ln>
        </p:spPr>
      </p:pic>
    </p:spTree>
    <p:extLst>
      <p:ext uri="{BB962C8B-B14F-4D97-AF65-F5344CB8AC3E}">
        <p14:creationId xmlns:p14="http://schemas.microsoft.com/office/powerpoint/2010/main" val="923445744"/>
      </p:ext>
    </p:extLst>
  </p:cSld>
  <p:clrMapOvr>
    <a:masterClrMapping/>
  </p:clrMapOvr>
  <mc:AlternateContent xmlns:mc="http://schemas.openxmlformats.org/markup-compatibility/2006" xmlns:p14="http://schemas.microsoft.com/office/powerpoint/2010/main">
    <mc:Choice Requires="p14">
      <p:transition spd="slow" p14:dur="2000" advTm="1932"/>
    </mc:Choice>
    <mc:Fallback xmlns="">
      <p:transition spd="slow" advTm="193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48260"/>
            <a:ext cx="3092450" cy="96139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WCD</a:t>
            </a:r>
            <a:r>
              <a:rPr lang="zh-CN" altLang="en-US" sz="2400" b="1" spc="600" dirty="0">
                <a:solidFill>
                  <a:srgbClr val="004EA2"/>
                </a:solidFill>
                <a:latin typeface="微软雅黑" panose="020B0503020204020204" charset="-122"/>
                <a:ea typeface="微软雅黑" panose="020B0503020204020204" charset="-122"/>
                <a:sym typeface="+mn-ea"/>
              </a:rPr>
              <a:t>实现方法</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7D136E4-55B4-4E2E-95BE-15B5B7768416}"/>
                  </a:ext>
                </a:extLst>
              </p:cNvPr>
              <p:cNvSpPr txBox="1"/>
              <p:nvPr/>
            </p:nvSpPr>
            <p:spPr>
              <a:xfrm>
                <a:off x="600075" y="1498600"/>
                <a:ext cx="11058525" cy="3395738"/>
              </a:xfrm>
              <a:prstGeom prst="rect">
                <a:avLst/>
              </a:prstGeom>
              <a:noFill/>
            </p:spPr>
            <p:txBody>
              <a:bodyPr wrap="square" rtlCol="0">
                <a:spAutoFit/>
              </a:bodyPr>
              <a:lstStyle/>
              <a:p>
                <a:pPr>
                  <a:lnSpc>
                    <a:spcPts val="2900"/>
                  </a:lnSpc>
                </a:pPr>
                <a:r>
                  <a:rPr lang="en-US" altLang="zh-CN" sz="2400" b="1" dirty="0"/>
                  <a:t>       </a:t>
                </a:r>
                <a:r>
                  <a:rPr lang="zh-CN" altLang="zh-CN" sz="2400" b="1" dirty="0"/>
                  <a:t>随机数生成</a:t>
                </a:r>
                <a:r>
                  <a:rPr lang="en-US" altLang="zh-CN" sz="2400" b="1" dirty="0"/>
                  <a:t>(RNG)</a:t>
                </a:r>
                <a:r>
                  <a:rPr lang="zh-CN" altLang="zh-CN" sz="2400" b="1" dirty="0"/>
                  <a:t>：</a:t>
                </a:r>
                <a:r>
                  <a:rPr lang="zh-CN" altLang="en-US" sz="2400" dirty="0"/>
                  <a:t>但是</a:t>
                </a:r>
                <a:r>
                  <a:rPr lang="zh-CN" altLang="zh-CN" sz="2400" dirty="0"/>
                  <a:t>对于小数据集，训练通常从已经</a:t>
                </a:r>
                <a:r>
                  <a:rPr lang="en-US" altLang="zh-CN" sz="2400" dirty="0"/>
                  <a:t>ImageNet</a:t>
                </a:r>
                <a:r>
                  <a:rPr lang="zh-CN" altLang="zh-CN" sz="2400" dirty="0"/>
                  <a:t>上预先过训练的模型开始，而不是从头开始。在预训练模型的高卷积层中，通道之间的差异较大，即只有少数通道被赋予较高的激活值，其他通道接近于零。如果我们在这些层中完全按照</a:t>
                </a:r>
                <a14:m>
                  <m:oMath xmlns:m="http://schemas.openxmlformats.org/officeDocument/2006/math">
                    <m:r>
                      <a:rPr lang="en-US" altLang="zh-CN" sz="2400" i="1">
                        <a:latin typeface="Cambria Math" panose="02040503050406030204" pitchFamily="18" charset="0"/>
                      </a:rPr>
                      <m:t>𝑠𝑐𝑜𝑟𝑒</m:t>
                    </m:r>
                  </m:oMath>
                </a14:m>
                <a:r>
                  <a:rPr lang="zh-CN" altLang="zh-CN" sz="2400" dirty="0"/>
                  <a:t>来选择</a:t>
                </a:r>
                <a:r>
                  <a:rPr lang="zh-CN" altLang="en-US" sz="2400" dirty="0"/>
                  <a:t>通道</a:t>
                </a:r>
                <a:r>
                  <a:rPr lang="zh-CN" altLang="zh-CN" sz="2400" dirty="0"/>
                  <a:t>，可能对于给定的图像，在每次前向传播中所选择的通道顺序基本相同，这不是我们想要的。</a:t>
                </a:r>
                <a:endParaRPr lang="en-US" altLang="zh-CN" sz="2400" dirty="0"/>
              </a:p>
              <a:p>
                <a:pPr>
                  <a:lnSpc>
                    <a:spcPts val="2900"/>
                  </a:lnSpc>
                </a:pPr>
                <a:endParaRPr lang="zh-CN" altLang="zh-CN" sz="2400" dirty="0"/>
              </a:p>
              <a:p>
                <a:pPr>
                  <a:lnSpc>
                    <a:spcPts val="2900"/>
                  </a:lnSpc>
                </a:pPr>
                <a:r>
                  <a:rPr lang="en-US" altLang="zh-CN" sz="2400" dirty="0"/>
                  <a:t>       </a:t>
                </a:r>
                <a:r>
                  <a:rPr lang="zh-CN" altLang="zh-CN" sz="2400" dirty="0"/>
                  <a:t>为了解决这一问题，我们进一步提出了在</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𝑚𝑎𝑠𝑘</m:t>
                        </m:r>
                      </m:e>
                      <m:sub>
                        <m:r>
                          <a:rPr lang="en-US" altLang="zh-CN" sz="2400" i="1">
                            <a:latin typeface="Cambria Math" panose="02040503050406030204" pitchFamily="18" charset="0"/>
                          </a:rPr>
                          <m:t>𝑖</m:t>
                        </m:r>
                      </m:sub>
                    </m:sSub>
                  </m:oMath>
                </a14:m>
                <a:r>
                  <a:rPr lang="zh-CN" altLang="zh-CN" sz="2400" dirty="0"/>
                  <a:t>中添加二进制随机数字生成器</a:t>
                </a:r>
                <a14:m>
                  <m:oMath xmlns:m="http://schemas.openxmlformats.org/officeDocument/2006/math">
                    <m:r>
                      <a:rPr lang="en-US" altLang="zh-CN" sz="2400" i="1">
                        <a:latin typeface="Cambria Math" panose="02040503050406030204" pitchFamily="18" charset="0"/>
                      </a:rPr>
                      <m:t>𝑟𝑛𝑔</m:t>
                    </m:r>
                  </m:oMath>
                </a14:m>
                <a:r>
                  <a:rPr lang="zh-CN" altLang="zh-CN" sz="2400" dirty="0"/>
                  <a:t>与参数</a:t>
                </a:r>
                <a14:m>
                  <m:oMath xmlns:m="http://schemas.openxmlformats.org/officeDocument/2006/math">
                    <m:r>
                      <a:rPr lang="en-US" altLang="zh-CN" sz="2400" i="1">
                        <a:latin typeface="Cambria Math" panose="02040503050406030204" pitchFamily="18" charset="0"/>
                      </a:rPr>
                      <m:t>𝑞</m:t>
                    </m:r>
                  </m:oMath>
                </a14:m>
                <a:r>
                  <a:rPr lang="zh-CN" altLang="zh-CN" sz="2400" dirty="0"/>
                  <a:t>。因此，在</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𝑚𝑎𝑠𝑘</m:t>
                        </m:r>
                      </m:e>
                      <m:sub>
                        <m:r>
                          <a:rPr lang="en-US" altLang="zh-CN" sz="2400" i="1">
                            <a:latin typeface="Cambria Math" panose="02040503050406030204" pitchFamily="18" charset="0"/>
                          </a:rPr>
                          <m:t>𝑖</m:t>
                        </m:r>
                      </m:sub>
                    </m:sSub>
                  </m:oMath>
                </a14:m>
                <a:r>
                  <a:rPr lang="zh-CN" altLang="zh-CN" sz="2400" dirty="0"/>
                  <a:t>被设为</a:t>
                </a:r>
                <a:r>
                  <a:rPr lang="en-US" altLang="zh-CN" sz="2400" dirty="0"/>
                  <a:t>1</a:t>
                </a:r>
                <a:r>
                  <a:rPr lang="zh-CN" altLang="zh-CN" sz="2400" dirty="0"/>
                  <a:t>的情况下，</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oMath>
                </a14:m>
                <a:r>
                  <a:rPr lang="zh-CN" altLang="zh-CN" sz="2400" dirty="0"/>
                  <a:t>仍然具有概率</a:t>
                </a:r>
                <a14:m>
                  <m:oMath xmlns:m="http://schemas.openxmlformats.org/officeDocument/2006/math">
                    <m:r>
                      <a:rPr lang="en-US" altLang="zh-CN" sz="2400" i="1">
                        <a:latin typeface="Cambria Math" panose="02040503050406030204" pitchFamily="18" charset="0"/>
                      </a:rPr>
                      <m:t>1</m:t>
                    </m:r>
                    <m:r>
                      <a:rPr lang="zh-CN" altLang="en-US" sz="2400" i="1">
                        <a:latin typeface="Cambria Math" panose="02040503050406030204" pitchFamily="18" charset="0"/>
                      </a:rPr>
                      <m:t>−</m:t>
                    </m:r>
                    <m:r>
                      <a:rPr lang="en-US" altLang="zh-CN" sz="2400" i="1">
                        <a:latin typeface="Cambria Math" panose="02040503050406030204" pitchFamily="18" charset="0"/>
                      </a:rPr>
                      <m:t>𝑞</m:t>
                    </m:r>
                  </m:oMath>
                </a14:m>
                <a:r>
                  <a:rPr lang="zh-CN" altLang="zh-CN" sz="2400" dirty="0"/>
                  <a:t>不选中。</a:t>
                </a:r>
              </a:p>
              <a:p>
                <a:pPr>
                  <a:lnSpc>
                    <a:spcPts val="2700"/>
                  </a:lnSpc>
                </a:pPr>
                <a:endParaRPr lang="zh-CN" altLang="en-US" sz="2000" b="1" dirty="0"/>
              </a:p>
            </p:txBody>
          </p:sp>
        </mc:Choice>
        <mc:Fallback xmlns="">
          <p:sp>
            <p:nvSpPr>
              <p:cNvPr id="2" name="文本框 1">
                <a:extLst>
                  <a:ext uri="{FF2B5EF4-FFF2-40B4-BE49-F238E27FC236}">
                    <a16:creationId xmlns:a16="http://schemas.microsoft.com/office/drawing/2014/main" id="{87D136E4-55B4-4E2E-95BE-15B5B7768416}"/>
                  </a:ext>
                </a:extLst>
              </p:cNvPr>
              <p:cNvSpPr txBox="1">
                <a:spLocks noRot="1" noChangeAspect="1" noMove="1" noResize="1" noEditPoints="1" noAdjustHandles="1" noChangeArrowheads="1" noChangeShapeType="1" noTextEdit="1"/>
              </p:cNvSpPr>
              <p:nvPr/>
            </p:nvSpPr>
            <p:spPr>
              <a:xfrm>
                <a:off x="600075" y="1498600"/>
                <a:ext cx="11058525" cy="3395738"/>
              </a:xfrm>
              <a:prstGeom prst="rect">
                <a:avLst/>
              </a:prstGeom>
              <a:blipFill>
                <a:blip r:embed="rId6"/>
                <a:stretch>
                  <a:fillRect l="-826" t="-1616" r="-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603403"/>
      </p:ext>
    </p:extLst>
  </p:cSld>
  <p:clrMapOvr>
    <a:masterClrMapping/>
  </p:clrMapOvr>
  <mc:AlternateContent xmlns:mc="http://schemas.openxmlformats.org/markup-compatibility/2006" xmlns:p14="http://schemas.microsoft.com/office/powerpoint/2010/main">
    <mc:Choice Requires="p14">
      <p:transition spd="slow" p14:dur="2000" advTm="4321"/>
    </mc:Choice>
    <mc:Fallback xmlns="">
      <p:transition spd="slow" advTm="432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48260"/>
            <a:ext cx="3092450" cy="96139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WCD</a:t>
            </a:r>
            <a:r>
              <a:rPr lang="zh-CN" altLang="en-US" sz="2400" b="1" spc="600" dirty="0">
                <a:solidFill>
                  <a:srgbClr val="004EA2"/>
                </a:solidFill>
                <a:latin typeface="微软雅黑" panose="020B0503020204020204" charset="-122"/>
                <a:ea typeface="微软雅黑" panose="020B0503020204020204" charset="-122"/>
                <a:sym typeface="+mn-ea"/>
              </a:rPr>
              <a:t>实现方法</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7D136E4-55B4-4E2E-95BE-15B5B7768416}"/>
                  </a:ext>
                </a:extLst>
              </p:cNvPr>
              <p:cNvSpPr txBox="1"/>
              <p:nvPr/>
            </p:nvSpPr>
            <p:spPr>
              <a:xfrm>
                <a:off x="566737" y="1261334"/>
                <a:ext cx="11058525" cy="4771819"/>
              </a:xfrm>
              <a:prstGeom prst="rect">
                <a:avLst/>
              </a:prstGeom>
              <a:noFill/>
            </p:spPr>
            <p:txBody>
              <a:bodyPr wrap="square" rtlCol="0">
                <a:spAutoFit/>
              </a:bodyPr>
              <a:lstStyle/>
              <a:p>
                <a:r>
                  <a:rPr lang="zh-CN" altLang="zh-CN" sz="2200" b="1" dirty="0"/>
                  <a:t>总结：</a:t>
                </a:r>
                <a:r>
                  <a:rPr lang="zh-CN" altLang="zh-CN" sz="2200" dirty="0"/>
                  <a:t>总的来说，</a:t>
                </a:r>
                <a14:m>
                  <m:oMath xmlns:m="http://schemas.openxmlformats.org/officeDocument/2006/math">
                    <m:acc>
                      <m:accPr>
                        <m:chr m:val="̃"/>
                        <m:ctrlPr>
                          <a:rPr lang="zh-CN" altLang="zh-CN" sz="2200" i="1">
                            <a:latin typeface="Cambria Math" panose="02040503050406030204" pitchFamily="18" charset="0"/>
                          </a:rPr>
                        </m:ctrlPr>
                      </m:accPr>
                      <m:e>
                        <m:r>
                          <m:rPr>
                            <m:nor/>
                          </m:rPr>
                          <a:rPr lang="en-US" altLang="zh-CN" sz="2200"/>
                          <m:t>X</m:t>
                        </m:r>
                      </m:e>
                    </m:acc>
                  </m:oMath>
                </a14:m>
                <a:r>
                  <a:rPr lang="zh-CN" altLang="zh-CN" sz="2200" dirty="0"/>
                  <a:t>按如下的方式构造：</a:t>
                </a:r>
                <a:endParaRPr lang="en-US" altLang="zh-CN" sz="2200" dirty="0"/>
              </a:p>
              <a:p>
                <a:endParaRPr lang="zh-CN" altLang="zh-CN" sz="2200" dirty="0"/>
              </a:p>
              <a:p>
                <a:pPr/>
                <a14:m>
                  <m:oMathPara xmlns:m="http://schemas.openxmlformats.org/officeDocument/2006/math">
                    <m:oMathParaPr>
                      <m:jc m:val="centerGroup"/>
                    </m:oMathParaPr>
                    <m:oMath xmlns:m="http://schemas.openxmlformats.org/officeDocument/2006/math">
                      <m:sSub>
                        <m:sSubPr>
                          <m:ctrlPr>
                            <a:rPr lang="zh-CN" altLang="zh-CN" sz="2200" i="1">
                              <a:latin typeface="Cambria Math" panose="02040503050406030204" pitchFamily="18" charset="0"/>
                            </a:rPr>
                          </m:ctrlPr>
                        </m:sSubPr>
                        <m:e>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𝑥</m:t>
                              </m:r>
                            </m:e>
                          </m:acc>
                        </m:e>
                        <m:sub>
                          <m:r>
                            <a:rPr lang="en-US" altLang="zh-CN" sz="2200" i="1">
                              <a:latin typeface="Cambria Math" panose="02040503050406030204" pitchFamily="18" charset="0"/>
                            </a:rPr>
                            <m:t>𝑖</m:t>
                          </m:r>
                        </m:sub>
                      </m:sSub>
                      <m:r>
                        <a:rPr lang="en-US" altLang="zh-CN" sz="2200" i="1">
                          <a:latin typeface="Cambria Math" panose="02040503050406030204" pitchFamily="18" charset="0"/>
                        </a:rPr>
                        <m:t>=</m:t>
                      </m:r>
                      <m:d>
                        <m:dPr>
                          <m:begChr m:val="{"/>
                          <m:endChr m:val=""/>
                          <m:ctrlPr>
                            <a:rPr lang="zh-CN" altLang="zh-CN" sz="2200" i="1">
                              <a:latin typeface="Cambria Math" panose="02040503050406030204" pitchFamily="18" charset="0"/>
                            </a:rPr>
                          </m:ctrlPr>
                        </m:dPr>
                        <m:e>
                          <m:eqArr>
                            <m:eqArrPr>
                              <m:ctrlPr>
                                <a:rPr lang="zh-CN" altLang="zh-CN" sz="2200" i="1" smtClean="0">
                                  <a:solidFill>
                                    <a:schemeClr val="tx1"/>
                                  </a:solidFill>
                                  <a:latin typeface="Cambria Math" panose="02040503050406030204" pitchFamily="18" charset="0"/>
                                </a:rPr>
                              </m:ctrlPr>
                            </m:eqArrPr>
                            <m:e>
                              <m:r>
                                <a:rPr lang="zh-CN" altLang="en-US" sz="2200" i="1">
                                  <a:latin typeface="Cambria Math" panose="02040503050406030204" pitchFamily="18" charset="0"/>
                                </a:rPr>
                                <m:t>𝛼</m:t>
                              </m:r>
                              <m:sSub>
                                <m:sSubPr>
                                  <m:ctrlPr>
                                    <a:rPr lang="zh-CN" altLang="zh-CN" sz="2200" i="1">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𝑥</m:t>
                                  </m:r>
                                </m:e>
                                <m:sub>
                                  <m:r>
                                    <a:rPr lang="en-US" altLang="zh-CN" sz="2200" i="1">
                                      <a:solidFill>
                                        <a:schemeClr val="tx1"/>
                                      </a:solidFill>
                                      <a:latin typeface="Cambria Math" panose="02040503050406030204" pitchFamily="18" charset="0"/>
                                    </a:rPr>
                                    <m:t>𝑖</m:t>
                                  </m:r>
                                </m:sub>
                              </m:sSub>
                              <m:r>
                                <a:rPr lang="en-US" altLang="zh-CN" sz="2200" i="1">
                                  <a:solidFill>
                                    <a:schemeClr val="tx1"/>
                                  </a:solidFill>
                                  <a:latin typeface="Cambria Math" panose="02040503050406030204" pitchFamily="18" charset="0"/>
                                </a:rPr>
                                <m:t>        </m:t>
                              </m:r>
                              <m:r>
                                <a:rPr lang="en-US" altLang="zh-CN" sz="2200" i="1">
                                  <a:solidFill>
                                    <a:schemeClr val="tx1"/>
                                  </a:solidFill>
                                  <a:latin typeface="Cambria Math" panose="02040503050406030204" pitchFamily="18" charset="0"/>
                                </a:rPr>
                                <m:t>𝑖𝑓</m:t>
                              </m:r>
                              <m:r>
                                <a:rPr lang="en-US" altLang="zh-CN" sz="2200" i="1">
                                  <a:solidFill>
                                    <a:schemeClr val="tx1"/>
                                  </a:solidFill>
                                  <a:latin typeface="Cambria Math" panose="02040503050406030204" pitchFamily="18" charset="0"/>
                                </a:rPr>
                                <m:t> </m:t>
                              </m:r>
                              <m:sSub>
                                <m:sSubPr>
                                  <m:ctrlPr>
                                    <a:rPr lang="zh-CN" altLang="zh-CN" sz="2200" i="1">
                                      <a:solidFill>
                                        <a:schemeClr val="tx1"/>
                                      </a:solidFill>
                                      <a:latin typeface="Cambria Math" panose="02040503050406030204" pitchFamily="18" charset="0"/>
                                    </a:rPr>
                                  </m:ctrlPr>
                                </m:sSubPr>
                                <m:e>
                                  <m:r>
                                    <a:rPr lang="en-US" altLang="zh-CN" sz="2200" i="1">
                                      <a:solidFill>
                                        <a:schemeClr val="tx1"/>
                                      </a:solidFill>
                                      <a:latin typeface="Cambria Math" panose="02040503050406030204" pitchFamily="18" charset="0"/>
                                    </a:rPr>
                                    <m:t>𝑚𝑎𝑠𝑘</m:t>
                                  </m:r>
                                </m:e>
                                <m:sub>
                                  <m:r>
                                    <a:rPr lang="en-US" altLang="zh-CN" sz="2200" i="1">
                                      <a:solidFill>
                                        <a:schemeClr val="tx1"/>
                                      </a:solidFill>
                                      <a:latin typeface="Cambria Math" panose="02040503050406030204" pitchFamily="18" charset="0"/>
                                      <a:hlinkClick r:id="" action="ppaction://noaction">
                                        <a:extLst>
                                          <a:ext uri="{A12FA001-AC4F-418D-AE19-62706E023703}">
                                            <ahyp:hlinkClr xmlns:ahyp="http://schemas.microsoft.com/office/drawing/2018/hyperlinkcolor" val="tx"/>
                                          </a:ext>
                                        </a:extLst>
                                      </a:hlinkClick>
                                    </a:rPr>
                                    <m:t>𝑖</m:t>
                                  </m:r>
                                </m:sub>
                              </m:sSub>
                              <m:r>
                                <a:rPr lang="en-US" altLang="zh-CN" sz="2200" i="1">
                                  <a:solidFill>
                                    <a:schemeClr val="tx1"/>
                                  </a:solidFill>
                                  <a:latin typeface="Cambria Math" panose="02040503050406030204" pitchFamily="18" charset="0"/>
                                </a:rPr>
                                <m:t>=1 </m:t>
                              </m:r>
                              <m:r>
                                <a:rPr lang="en-US" altLang="zh-CN" sz="2200" i="1">
                                  <a:solidFill>
                                    <a:schemeClr val="tx1"/>
                                  </a:solidFill>
                                  <a:latin typeface="Cambria Math" panose="02040503050406030204" pitchFamily="18" charset="0"/>
                                </a:rPr>
                                <m:t>𝑎𝑛𝑑</m:t>
                              </m:r>
                              <m:r>
                                <a:rPr lang="en-US" altLang="zh-CN" sz="2200" i="1">
                                  <a:solidFill>
                                    <a:schemeClr val="tx1"/>
                                  </a:solidFill>
                                  <a:latin typeface="Cambria Math" panose="02040503050406030204" pitchFamily="18" charset="0"/>
                                </a:rPr>
                                <m:t> </m:t>
                              </m:r>
                              <m:r>
                                <a:rPr lang="en-US" altLang="zh-CN" sz="2200" i="1">
                                  <a:solidFill>
                                    <a:schemeClr val="tx1"/>
                                  </a:solidFill>
                                  <a:latin typeface="Cambria Math" panose="02040503050406030204" pitchFamily="18" charset="0"/>
                                </a:rPr>
                                <m:t>𝑟𝑛𝑔</m:t>
                              </m:r>
                              <m:r>
                                <a:rPr lang="en-US" altLang="zh-CN" sz="2200" i="1">
                                  <a:solidFill>
                                    <a:schemeClr val="tx1"/>
                                  </a:solidFill>
                                  <a:latin typeface="Cambria Math" panose="02040503050406030204" pitchFamily="18" charset="0"/>
                                </a:rPr>
                                <m:t>=1</m:t>
                              </m:r>
                            </m:e>
                            <m:e>
                              <m:r>
                                <a:rPr lang="en-US" altLang="zh-CN" sz="2200" i="1">
                                  <a:solidFill>
                                    <a:schemeClr val="tx1"/>
                                  </a:solidFill>
                                  <a:latin typeface="Cambria Math" panose="02040503050406030204" pitchFamily="18" charset="0"/>
                                </a:rPr>
                                <m:t>0          </m:t>
                              </m:r>
                              <m:r>
                                <a:rPr lang="en-US" altLang="zh-CN" sz="2200" i="1">
                                  <a:solidFill>
                                    <a:schemeClr val="tx1"/>
                                  </a:solidFill>
                                  <a:latin typeface="Cambria Math" panose="02040503050406030204" pitchFamily="18" charset="0"/>
                                </a:rPr>
                                <m:t>𝑜𝑡h𝑒𝑟𝑤𝑖𝑠𝑒</m:t>
                              </m:r>
                              <m:r>
                                <a:rPr lang="en-US" altLang="zh-CN" sz="2200" i="1">
                                  <a:solidFill>
                                    <a:schemeClr val="tx1"/>
                                  </a:solidFill>
                                  <a:latin typeface="Cambria Math" panose="02040503050406030204" pitchFamily="18" charset="0"/>
                                </a:rPr>
                                <m:t>                              </m:t>
                              </m:r>
                            </m:e>
                          </m:eqArr>
                        </m:e>
                      </m:d>
                    </m:oMath>
                  </m:oMathPara>
                </a14:m>
                <a:endParaRPr lang="en-US" altLang="zh-CN" sz="2200" dirty="0"/>
              </a:p>
              <a:p>
                <a:endParaRPr lang="zh-CN" altLang="zh-CN" sz="2200" dirty="0"/>
              </a:p>
              <a:p>
                <a:pPr>
                  <a:lnSpc>
                    <a:spcPts val="2700"/>
                  </a:lnSpc>
                </a:pP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𝑚𝑎𝑠𝑘</m:t>
                        </m:r>
                      </m:e>
                      <m:sub>
                        <m:r>
                          <a:rPr lang="en-US" altLang="zh-CN" sz="2200" i="1">
                            <a:latin typeface="Cambria Math" panose="02040503050406030204" pitchFamily="18" charset="0"/>
                          </a:rPr>
                          <m:t>𝑖</m:t>
                        </m:r>
                      </m:sub>
                    </m:sSub>
                  </m:oMath>
                </a14:m>
                <a:r>
                  <a:rPr lang="zh-CN" altLang="zh-CN" sz="2200" dirty="0"/>
                  <a:t>有概率</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𝑝</m:t>
                        </m:r>
                      </m:e>
                      <m:sub>
                        <m:r>
                          <a:rPr lang="en-US" altLang="zh-CN" sz="2200" i="1">
                            <a:latin typeface="Cambria Math" panose="02040503050406030204" pitchFamily="18" charset="0"/>
                          </a:rPr>
                          <m:t>𝑖</m:t>
                        </m:r>
                      </m:sub>
                    </m:sSub>
                  </m:oMath>
                </a14:m>
                <a:r>
                  <a:rPr lang="zh-CN" altLang="zh-CN" sz="2200" dirty="0"/>
                  <a:t>被设为</a:t>
                </a:r>
                <a:r>
                  <a:rPr lang="en-US" altLang="zh-CN" sz="2200" dirty="0"/>
                  <a:t>1</a:t>
                </a:r>
                <a:r>
                  <a:rPr lang="zh-CN" altLang="zh-CN" sz="2200" dirty="0"/>
                  <a:t>，</a:t>
                </a:r>
                <a14:m>
                  <m:oMath xmlns:m="http://schemas.openxmlformats.org/officeDocument/2006/math">
                    <m:r>
                      <a:rPr lang="en-US" altLang="zh-CN" sz="2200" i="1">
                        <a:latin typeface="Cambria Math" panose="02040503050406030204" pitchFamily="18" charset="0"/>
                      </a:rPr>
                      <m:t>𝑟𝑛𝑔</m:t>
                    </m:r>
                  </m:oMath>
                </a14:m>
                <a:r>
                  <a:rPr lang="zh-CN" altLang="zh-CN" sz="2200" dirty="0"/>
                  <a:t>将以概率</a:t>
                </a:r>
                <a14:m>
                  <m:oMath xmlns:m="http://schemas.openxmlformats.org/officeDocument/2006/math">
                    <m:r>
                      <a:rPr lang="en-US" altLang="zh-CN" sz="2200" i="1">
                        <a:latin typeface="Cambria Math" panose="02040503050406030204" pitchFamily="18" charset="0"/>
                      </a:rPr>
                      <m:t>𝑞</m:t>
                    </m:r>
                  </m:oMath>
                </a14:m>
                <a:r>
                  <a:rPr lang="zh-CN" altLang="zh-CN" sz="2200" dirty="0"/>
                  <a:t>产生一个随机数</a:t>
                </a:r>
                <a:r>
                  <a:rPr lang="en-US" altLang="zh-CN" sz="2200" dirty="0"/>
                  <a:t>1</a:t>
                </a:r>
                <a:r>
                  <a:rPr lang="zh-CN" altLang="zh-CN" sz="2200" dirty="0"/>
                  <a:t>， </a:t>
                </a:r>
                <a14:m>
                  <m:oMath xmlns:m="http://schemas.openxmlformats.org/officeDocument/2006/math">
                    <m:sSub>
                      <m:sSubPr>
                        <m:ctrlPr>
                          <a:rPr lang="zh-CN" altLang="zh-CN" sz="2200" i="1">
                            <a:latin typeface="Cambria Math" panose="02040503050406030204" pitchFamily="18" charset="0"/>
                          </a:rPr>
                        </m:ctrlPr>
                      </m:sSubPr>
                      <m:e>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𝑥</m:t>
                            </m:r>
                          </m:e>
                        </m:acc>
                      </m:e>
                      <m:sub>
                        <m:r>
                          <a:rPr lang="en-US" altLang="zh-CN" sz="2200" i="1">
                            <a:latin typeface="Cambria Math" panose="02040503050406030204" pitchFamily="18" charset="0"/>
                          </a:rPr>
                          <m:t>𝑖</m:t>
                        </m:r>
                      </m:sub>
                    </m:sSub>
                    <m:r>
                      <a:rPr lang="en-US" altLang="zh-CN" sz="2200" i="1">
                        <a:latin typeface="Cambria Math" panose="02040503050406030204" pitchFamily="18" charset="0"/>
                      </a:rPr>
                      <m:t>=0</m:t>
                    </m:r>
                  </m:oMath>
                </a14:m>
                <a:r>
                  <a:rPr lang="zh-CN" altLang="zh-CN" sz="2200" dirty="0"/>
                  <a:t>表示在</a:t>
                </a:r>
                <a14:m>
                  <m:oMath xmlns:m="http://schemas.openxmlformats.org/officeDocument/2006/math">
                    <m:r>
                      <a:rPr lang="en-US" altLang="zh-CN" sz="2200" i="1">
                        <a:latin typeface="Cambria Math" panose="02040503050406030204" pitchFamily="18" charset="0"/>
                      </a:rPr>
                      <m:t>𝑊</m:t>
                    </m:r>
                    <m:r>
                      <a:rPr lang="en-US" altLang="zh-CN" sz="2200" i="1">
                        <a:latin typeface="Cambria Math" panose="02040503050406030204" pitchFamily="18" charset="0"/>
                      </a:rPr>
                      <m:t>×</m:t>
                    </m:r>
                    <m:r>
                      <a:rPr lang="en-US" altLang="zh-CN" sz="2200" i="1">
                        <a:latin typeface="Cambria Math" panose="02040503050406030204" pitchFamily="18" charset="0"/>
                      </a:rPr>
                      <m:t>𝐻</m:t>
                    </m:r>
                  </m:oMath>
                </a14:m>
                <a:r>
                  <a:rPr lang="zh-CN" altLang="zh-CN" sz="2200" dirty="0"/>
                  <a:t>区域的所有神经元都被设为</a:t>
                </a:r>
                <a:r>
                  <a:rPr lang="en-US" altLang="zh-CN" sz="2200" dirty="0"/>
                  <a:t>0</a:t>
                </a:r>
                <a:r>
                  <a:rPr lang="zh-CN" altLang="zh-CN" sz="2200" dirty="0"/>
                  <a:t>。系数</a:t>
                </a:r>
                <a14:m>
                  <m:oMath xmlns:m="http://schemas.openxmlformats.org/officeDocument/2006/math">
                    <m:r>
                      <a:rPr lang="en-US" altLang="zh-CN" sz="2200" i="1">
                        <a:latin typeface="Cambria Math" panose="02040503050406030204" pitchFamily="18" charset="0"/>
                      </a:rPr>
                      <m:t>𝛼</m:t>
                    </m:r>
                  </m:oMath>
                </a14:m>
                <a:r>
                  <a:rPr lang="zh-CN" altLang="zh-CN" sz="2200" dirty="0"/>
                  <a:t>用于减少训练数据和测试数据之间的偏差。在我们的实现中，</a:t>
                </a:r>
                <a14:m>
                  <m:oMath xmlns:m="http://schemas.openxmlformats.org/officeDocument/2006/math">
                    <m:r>
                      <a:rPr lang="en-US" altLang="zh-CN" sz="2200" i="1">
                        <a:latin typeface="Cambria Math" panose="02040503050406030204" pitchFamily="18" charset="0"/>
                      </a:rPr>
                      <m:t>𝛼</m:t>
                    </m:r>
                  </m:oMath>
                </a14:m>
                <a:r>
                  <a:rPr lang="zh-CN" altLang="zh-CN" sz="2200" dirty="0"/>
                  <a:t>根据经验设置为：</a:t>
                </a:r>
              </a:p>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𝛼</m:t>
                      </m:r>
                      <m:r>
                        <a:rPr lang="en-US" altLang="zh-CN" sz="2200" i="1">
                          <a:latin typeface="Cambria Math" panose="02040503050406030204" pitchFamily="18" charset="0"/>
                        </a:rPr>
                        <m:t>=</m:t>
                      </m:r>
                      <m:f>
                        <m:fPr>
                          <m:ctrlPr>
                            <a:rPr lang="zh-CN" altLang="zh-CN" sz="2200" i="1">
                              <a:latin typeface="Cambria Math" panose="02040503050406030204" pitchFamily="18" charset="0"/>
                            </a:rPr>
                          </m:ctrlPr>
                        </m:fPr>
                        <m:num>
                          <m:nary>
                            <m:naryPr>
                              <m:chr m:val="∑"/>
                              <m:limLoc m:val="subSup"/>
                              <m:ctrlPr>
                                <a:rPr lang="zh-CN" altLang="zh-CN" sz="2200" i="1">
                                  <a:latin typeface="Cambria Math" panose="02040503050406030204" pitchFamily="18" charset="0"/>
                                </a:rPr>
                              </m:ctrlPr>
                            </m:naryPr>
                            <m:sub>
                              <m:r>
                                <a:rPr lang="en-US" altLang="zh-CN" sz="2200" i="1">
                                  <a:latin typeface="Cambria Math" panose="02040503050406030204" pitchFamily="18" charset="0"/>
                                </a:rPr>
                                <m:t>𝑗</m:t>
                              </m:r>
                              <m:r>
                                <a:rPr lang="en-US" altLang="zh-CN" sz="2200" i="1">
                                  <a:latin typeface="Cambria Math" panose="02040503050406030204" pitchFamily="18" charset="0"/>
                                </a:rPr>
                                <m:t>=1</m:t>
                              </m:r>
                            </m:sub>
                            <m:sup>
                              <m:r>
                                <a:rPr lang="en-US" altLang="zh-CN" sz="2200" i="1">
                                  <a:latin typeface="Cambria Math" panose="02040503050406030204" pitchFamily="18" charset="0"/>
                                </a:rPr>
                                <m:t>𝑁</m:t>
                              </m:r>
                            </m:sup>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𝑠𝑐𝑜𝑟𝑒</m:t>
                                  </m:r>
                                </m:e>
                                <m:sub>
                                  <m:r>
                                    <a:rPr lang="en-US" altLang="zh-CN" sz="2200" i="1">
                                      <a:latin typeface="Cambria Math" panose="02040503050406030204" pitchFamily="18" charset="0"/>
                                    </a:rPr>
                                    <m:t>𝑗</m:t>
                                  </m:r>
                                </m:sub>
                              </m:sSub>
                            </m:e>
                          </m:nary>
                        </m:num>
                        <m:den>
                          <m:nary>
                            <m:naryPr>
                              <m:chr m:val="∑"/>
                              <m:limLoc m:val="undOvr"/>
                              <m:supHide m:val="on"/>
                              <m:ctrlPr>
                                <a:rPr lang="zh-CN" altLang="zh-CN" sz="2200" i="1">
                                  <a:latin typeface="Cambria Math" panose="02040503050406030204" pitchFamily="18" charset="0"/>
                                </a:rPr>
                              </m:ctrlPr>
                            </m:naryPr>
                            <m:sub>
                              <m:r>
                                <a:rPr lang="en-US" altLang="zh-CN" sz="2200" i="1">
                                  <a:latin typeface="Cambria Math" panose="02040503050406030204" pitchFamily="18" charset="0"/>
                                </a:rPr>
                                <m:t>𝑗</m:t>
                              </m:r>
                              <m:r>
                                <a:rPr lang="en-US" altLang="zh-CN" sz="2200" i="1">
                                  <a:latin typeface="Cambria Math" panose="02040503050406030204" pitchFamily="18" charset="0"/>
                                </a:rPr>
                                <m:t>𝜖</m:t>
                              </m:r>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𝑀</m:t>
                                  </m:r>
                                </m:e>
                              </m:acc>
                            </m:sub>
                            <m:sup/>
                            <m:e>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𝑠𝑐𝑜𝑟𝑒</m:t>
                                  </m:r>
                                </m:e>
                                <m:sub>
                                  <m:r>
                                    <a:rPr lang="en-US" altLang="zh-CN" sz="2200" i="1">
                                      <a:latin typeface="Cambria Math" panose="02040503050406030204" pitchFamily="18" charset="0"/>
                                    </a:rPr>
                                    <m:t>𝑗</m:t>
                                  </m:r>
                                </m:sub>
                              </m:sSub>
                            </m:e>
                          </m:nary>
                        </m:den>
                      </m:f>
                    </m:oMath>
                  </m:oMathPara>
                </a14:m>
                <a:endParaRPr lang="en-US" altLang="zh-CN" sz="2200" dirty="0"/>
              </a:p>
              <a:p>
                <a:pPr algn="ctr"/>
                <a:endParaRPr lang="zh-CN" altLang="zh-CN" sz="2200" dirty="0"/>
              </a:p>
              <a:p>
                <a:pPr>
                  <a:lnSpc>
                    <a:spcPts val="2700"/>
                  </a:lnSpc>
                </a:pPr>
                <a:r>
                  <a:rPr lang="zh-CN" altLang="zh-CN" sz="2200" dirty="0"/>
                  <a:t>其中</a:t>
                </a:r>
                <a14:m>
                  <m:oMath xmlns:m="http://schemas.openxmlformats.org/officeDocument/2006/math">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𝑀</m:t>
                        </m:r>
                      </m:e>
                    </m:acc>
                  </m:oMath>
                </a14:m>
                <a:r>
                  <a:rPr lang="zh-CN" altLang="zh-CN" sz="2200" dirty="0"/>
                  <a:t>为最终选定的频道集合，分子为所有频道得分的总和，分母为所选通道得分的总和。</a:t>
                </a:r>
                <a:r>
                  <a:rPr lang="en-US" altLang="zh-CN" sz="2200" dirty="0"/>
                  <a:t>WCD</a:t>
                </a:r>
                <a:r>
                  <a:rPr lang="zh-CN" altLang="zh-CN" sz="2200" dirty="0"/>
                  <a:t>只在训练阶段添加，在推理阶段，所有通道都被发送到下一层。</a:t>
                </a:r>
              </a:p>
            </p:txBody>
          </p:sp>
        </mc:Choice>
        <mc:Fallback xmlns="">
          <p:sp>
            <p:nvSpPr>
              <p:cNvPr id="2" name="文本框 1">
                <a:extLst>
                  <a:ext uri="{FF2B5EF4-FFF2-40B4-BE49-F238E27FC236}">
                    <a16:creationId xmlns:a16="http://schemas.microsoft.com/office/drawing/2014/main" id="{87D136E4-55B4-4E2E-95BE-15B5B7768416}"/>
                  </a:ext>
                </a:extLst>
              </p:cNvPr>
              <p:cNvSpPr txBox="1">
                <a:spLocks noRot="1" noChangeAspect="1" noMove="1" noResize="1" noEditPoints="1" noAdjustHandles="1" noChangeArrowheads="1" noChangeShapeType="1" noTextEdit="1"/>
              </p:cNvSpPr>
              <p:nvPr/>
            </p:nvSpPr>
            <p:spPr>
              <a:xfrm>
                <a:off x="566737" y="1261334"/>
                <a:ext cx="11058525" cy="4771819"/>
              </a:xfrm>
              <a:prstGeom prst="rect">
                <a:avLst/>
              </a:prstGeom>
              <a:blipFill>
                <a:blip r:embed="rId6"/>
                <a:stretch>
                  <a:fillRect l="-717" t="-639" r="-3197" b="-16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886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48260"/>
            <a:ext cx="3092450" cy="96139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WCD</a:t>
            </a:r>
            <a:r>
              <a:rPr lang="zh-CN" altLang="en-US" sz="2400" b="1" spc="600" dirty="0">
                <a:solidFill>
                  <a:srgbClr val="004EA2"/>
                </a:solidFill>
                <a:latin typeface="微软雅黑" panose="020B0503020204020204" charset="-122"/>
                <a:ea typeface="微软雅黑" panose="020B0503020204020204" charset="-122"/>
                <a:sym typeface="+mn-ea"/>
              </a:rPr>
              <a:t>实现方法</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7D136E4-55B4-4E2E-95BE-15B5B7768416}"/>
                  </a:ext>
                </a:extLst>
              </p:cNvPr>
              <p:cNvSpPr txBox="1"/>
              <p:nvPr/>
            </p:nvSpPr>
            <p:spPr>
              <a:xfrm>
                <a:off x="521334" y="1267143"/>
                <a:ext cx="10979971" cy="4850046"/>
              </a:xfrm>
              <a:prstGeom prst="rect">
                <a:avLst/>
              </a:prstGeom>
              <a:noFill/>
            </p:spPr>
            <p:txBody>
              <a:bodyPr wrap="square" rtlCol="0">
                <a:spAutoFit/>
              </a:bodyPr>
              <a:lstStyle/>
              <a:p>
                <a:r>
                  <a:rPr lang="zh-CN" altLang="zh-CN" sz="2000" b="1" dirty="0"/>
                  <a:t>总结：</a:t>
                </a:r>
                <a:r>
                  <a:rPr lang="zh-CN" altLang="zh-CN" sz="2000" dirty="0"/>
                  <a:t>让</a:t>
                </a:r>
                <a14:m>
                  <m:oMath xmlns:m="http://schemas.openxmlformats.org/officeDocument/2006/math">
                    <m:r>
                      <a:rPr lang="en-US" altLang="zh-CN" sz="2000" i="1">
                        <a:latin typeface="Cambria Math" panose="02040503050406030204" pitchFamily="18" charset="0"/>
                      </a:rPr>
                      <m:t>𝑘𝑒𝑒𝑝</m:t>
                    </m:r>
                    <m:r>
                      <a:rPr lang="en-US" altLang="zh-CN" sz="2000" i="1">
                        <a:latin typeface="Cambria Math" panose="02040503050406030204" pitchFamily="18" charset="0"/>
                      </a:rPr>
                      <m:t>_</m:t>
                    </m:r>
                    <m:r>
                      <a:rPr lang="en-US" altLang="zh-CN" sz="2000" i="1">
                        <a:latin typeface="Cambria Math" panose="02040503050406030204" pitchFamily="18" charset="0"/>
                      </a:rPr>
                      <m:t>𝑟𝑎𝑡𝑖𝑜</m:t>
                    </m:r>
                  </m:oMath>
                </a14:m>
                <a:r>
                  <a:rPr lang="zh-CN" altLang="zh-CN" sz="2000" dirty="0"/>
                  <a:t>表示在训练阶段中为</a:t>
                </a:r>
                <a14:m>
                  <m:oMath xmlns:m="http://schemas.openxmlformats.org/officeDocument/2006/math">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𝑋</m:t>
                        </m:r>
                      </m:e>
                    </m:acc>
                  </m:oMath>
                </a14:m>
                <a:r>
                  <a:rPr lang="zh-CN" altLang="zh-CN" sz="2000" dirty="0"/>
                  <a:t>保留通道的比例，</a:t>
                </a:r>
                <a:endParaRPr lang="en-US" altLang="zh-CN" sz="2000" dirty="0"/>
              </a:p>
              <a:p>
                <a:r>
                  <a:rPr lang="zh-CN" altLang="en-US" sz="2000" dirty="0"/>
                  <a:t>可以得到：</a:t>
                </a:r>
                <a:endParaRPr lang="en-US" altLang="zh-CN" sz="2000" dirty="0"/>
              </a:p>
              <a:p>
                <a:endParaRPr lang="en-US" altLang="zh-CN" sz="2000" dirty="0"/>
              </a:p>
              <a:p>
                <a:r>
                  <a:rPr lang="en-US" altLang="zh-CN" sz="2000" dirty="0"/>
                  <a:t>                      </a:t>
                </a:r>
                <a14:m>
                  <m:oMath xmlns:m="http://schemas.openxmlformats.org/officeDocument/2006/math">
                    <m:r>
                      <a:rPr lang="en-US" altLang="zh-CN" sz="2000" i="1">
                        <a:latin typeface="Cambria Math" panose="02040503050406030204" pitchFamily="18" charset="0"/>
                      </a:rPr>
                      <m:t>𝑘𝑒𝑒</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𝑟𝑎𝑡𝑖𝑜</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d>
                          <m:dPr>
                            <m:begChr m:val="|"/>
                            <m:endChr m:val="|"/>
                            <m:ctrlPr>
                              <a:rPr lang="zh-CN" altLang="zh-CN" sz="2000" i="1">
                                <a:latin typeface="Cambria Math" panose="02040503050406030204" pitchFamily="18" charset="0"/>
                              </a:rPr>
                            </m:ctrlPr>
                          </m:d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𝑀</m:t>
                                </m:r>
                              </m:e>
                            </m:acc>
                          </m:e>
                        </m:d>
                      </m:num>
                      <m:den>
                        <m:r>
                          <a:rPr lang="en-US" altLang="zh-CN" sz="2000" i="1">
                            <a:latin typeface="Cambria Math" panose="02040503050406030204" pitchFamily="18" charset="0"/>
                          </a:rPr>
                          <m:t>𝑁</m:t>
                        </m:r>
                      </m:den>
                    </m:f>
                    <m:r>
                      <a:rPr lang="en-US" altLang="zh-CN" sz="2000" i="1">
                        <a:latin typeface="Cambria Math" panose="02040503050406030204" pitchFamily="18" charset="0"/>
                      </a:rPr>
                      <m:t>≈</m:t>
                    </m:r>
                    <m:r>
                      <a:rPr lang="en-US" altLang="zh-CN" sz="2000">
                        <a:latin typeface="Cambria Math" panose="02040503050406030204" pitchFamily="18" charset="0"/>
                      </a:rPr>
                      <m:t>𝑤𝑟𝑠</m:t>
                    </m:r>
                    <m:r>
                      <a:rPr lang="en-US" altLang="zh-CN" sz="2000">
                        <a:latin typeface="Cambria Math" panose="02040503050406030204" pitchFamily="18" charset="0"/>
                      </a:rPr>
                      <m:t>_</m:t>
                    </m:r>
                    <m:r>
                      <a:rPr lang="en-US" altLang="zh-CN" sz="2000">
                        <a:latin typeface="Cambria Math" panose="02040503050406030204" pitchFamily="18" charset="0"/>
                      </a:rPr>
                      <m:t>𝑟𝑎𝑡𝑖𝑜</m:t>
                    </m:r>
                    <m:r>
                      <a:rPr lang="en-US" altLang="zh-CN" sz="2000" i="1">
                        <a:latin typeface="Cambria Math" panose="02040503050406030204" pitchFamily="18" charset="0"/>
                      </a:rPr>
                      <m:t>×</m:t>
                    </m:r>
                    <m:r>
                      <a:rPr lang="en-US" altLang="zh-CN" sz="2000" i="1">
                        <a:latin typeface="Cambria Math" panose="02040503050406030204" pitchFamily="18" charset="0"/>
                      </a:rPr>
                      <m:t>𝑞</m:t>
                    </m:r>
                  </m:oMath>
                </a14:m>
                <a:endParaRPr lang="en-US" altLang="zh-CN" sz="2000" dirty="0"/>
              </a:p>
              <a:p>
                <a:endParaRPr lang="en-US" altLang="zh-CN" sz="2000" dirty="0"/>
              </a:p>
              <a:p>
                <a:pPr>
                  <a:lnSpc>
                    <a:spcPts val="3000"/>
                  </a:lnSpc>
                </a:pPr>
                <a:r>
                  <a:rPr lang="zh-CN" altLang="zh-CN" sz="2000" dirty="0"/>
                  <a:t>式中</a:t>
                </a:r>
                <a14:m>
                  <m:oMath xmlns:m="http://schemas.openxmlformats.org/officeDocument/2006/math">
                    <m:d>
                      <m:dPr>
                        <m:begChr m:val="|"/>
                        <m:endChr m:val="|"/>
                        <m:ctrlPr>
                          <a:rPr lang="zh-CN" altLang="zh-CN" sz="2000" i="1">
                            <a:latin typeface="Cambria Math" panose="02040503050406030204" pitchFamily="18" charset="0"/>
                          </a:rPr>
                        </m:ctrlPr>
                      </m:dPr>
                      <m:e>
                        <m:acc>
                          <m:accPr>
                            <m:chr m:val="̃"/>
                            <m:ctrlPr>
                              <a:rPr lang="zh-CN" altLang="zh-CN" sz="2000" i="1">
                                <a:latin typeface="Cambria Math" panose="02040503050406030204" pitchFamily="18" charset="0"/>
                              </a:rPr>
                            </m:ctrlPr>
                          </m:accPr>
                          <m:e>
                            <m:r>
                              <a:rPr lang="en-US" altLang="zh-CN" sz="2000">
                                <a:latin typeface="Cambria Math" panose="02040503050406030204" pitchFamily="18" charset="0"/>
                              </a:rPr>
                              <m:t>𝑀</m:t>
                            </m:r>
                          </m:e>
                        </m:acc>
                      </m:e>
                    </m:d>
                  </m:oMath>
                </a14:m>
                <a:r>
                  <a:rPr lang="zh-CN" altLang="zh-CN" sz="2000" dirty="0"/>
                  <a:t>为</a:t>
                </a:r>
                <a14:m>
                  <m:oMath xmlns:m="http://schemas.openxmlformats.org/officeDocument/2006/math">
                    <m:acc>
                      <m:accPr>
                        <m:chr m:val="̃"/>
                        <m:ctrlPr>
                          <a:rPr lang="zh-CN" altLang="zh-CN" sz="2000" i="1">
                            <a:latin typeface="Cambria Math" panose="02040503050406030204" pitchFamily="18" charset="0"/>
                          </a:rPr>
                        </m:ctrlPr>
                      </m:accPr>
                      <m:e>
                        <m:r>
                          <a:rPr lang="en-US" altLang="zh-CN" sz="2000">
                            <a:latin typeface="Cambria Math" panose="02040503050406030204" pitchFamily="18" charset="0"/>
                          </a:rPr>
                          <m:t>𝑀</m:t>
                        </m:r>
                      </m:e>
                    </m:acc>
                  </m:oMath>
                </a14:m>
                <a:r>
                  <a:rPr lang="zh-CN" altLang="zh-CN" sz="2000" dirty="0"/>
                  <a:t>中元素的个数，</a:t>
                </a:r>
                <a14:m>
                  <m:oMath xmlns:m="http://schemas.openxmlformats.org/officeDocument/2006/math">
                    <m:r>
                      <a:rPr lang="en-US" altLang="zh-CN" sz="2000">
                        <a:latin typeface="Cambria Math" panose="02040503050406030204" pitchFamily="18" charset="0"/>
                      </a:rPr>
                      <m:t>𝑤𝑟𝑠</m:t>
                    </m:r>
                    <m:r>
                      <a:rPr lang="en-US" altLang="zh-CN" sz="2000">
                        <a:latin typeface="Cambria Math" panose="02040503050406030204" pitchFamily="18" charset="0"/>
                      </a:rPr>
                      <m:t>_</m:t>
                    </m:r>
                    <m:r>
                      <a:rPr lang="en-US" altLang="zh-CN" sz="2000">
                        <a:latin typeface="Cambria Math" panose="02040503050406030204" pitchFamily="18" charset="0"/>
                      </a:rPr>
                      <m:t>𝑟𝑎𝑡𝑖𝑜</m:t>
                    </m:r>
                  </m:oMath>
                </a14:m>
                <a:r>
                  <a:rPr lang="zh-CN" altLang="zh-CN" sz="2000" dirty="0"/>
                  <a:t>和</a:t>
                </a:r>
                <a14:m>
                  <m:oMath xmlns:m="http://schemas.openxmlformats.org/officeDocument/2006/math">
                    <m:r>
                      <a:rPr lang="en-US" altLang="zh-CN" sz="2000">
                        <a:latin typeface="Cambria Math" panose="02040503050406030204" pitchFamily="18" charset="0"/>
                      </a:rPr>
                      <m:t>𝑞</m:t>
                    </m:r>
                  </m:oMath>
                </a14:m>
                <a:r>
                  <a:rPr lang="zh-CN" altLang="zh-CN" sz="2000" dirty="0"/>
                  <a:t>为</a:t>
                </a:r>
                <a:r>
                  <a:rPr lang="en-US" altLang="zh-CN" sz="2000" dirty="0"/>
                  <a:t>WCD</a:t>
                </a:r>
                <a:r>
                  <a:rPr lang="zh-CN" altLang="zh-CN" sz="2000" dirty="0"/>
                  <a:t>的两个超</a:t>
                </a:r>
                <a:endParaRPr lang="en-US" altLang="zh-CN" sz="2000" dirty="0"/>
              </a:p>
              <a:p>
                <a:pPr>
                  <a:lnSpc>
                    <a:spcPts val="3000"/>
                  </a:lnSpc>
                </a:pPr>
                <a:r>
                  <a:rPr lang="zh-CN" altLang="zh-CN" sz="2000" dirty="0"/>
                  <a:t>参数。通常我们有</a:t>
                </a:r>
                <a:r>
                  <a:rPr lang="en-US" altLang="zh-CN" sz="2000" dirty="0"/>
                  <a:t>0 &lt;</a:t>
                </a:r>
                <a14:m>
                  <m:oMath xmlns:m="http://schemas.openxmlformats.org/officeDocument/2006/math">
                    <m:r>
                      <a:rPr lang="en-US" altLang="zh-CN" sz="2000">
                        <a:latin typeface="Cambria Math" panose="02040503050406030204" pitchFamily="18" charset="0"/>
                      </a:rPr>
                      <m:t>𝑤𝑟𝑠</m:t>
                    </m:r>
                    <m:r>
                      <a:rPr lang="en-US" altLang="zh-CN" sz="2000">
                        <a:latin typeface="Cambria Math" panose="02040503050406030204" pitchFamily="18" charset="0"/>
                      </a:rPr>
                      <m:t>_</m:t>
                    </m:r>
                    <m:r>
                      <a:rPr lang="en-US" altLang="zh-CN" sz="2000">
                        <a:latin typeface="Cambria Math" panose="02040503050406030204" pitchFamily="18" charset="0"/>
                      </a:rPr>
                      <m:t>𝑟𝑎𝑡𝑖𝑜</m:t>
                    </m:r>
                  </m:oMath>
                </a14:m>
                <a:r>
                  <a:rPr lang="en-US" altLang="zh-CN" sz="2000" dirty="0"/>
                  <a:t>&lt; 1,0 &lt; </a:t>
                </a:r>
                <a14:m>
                  <m:oMath xmlns:m="http://schemas.openxmlformats.org/officeDocument/2006/math">
                    <m:r>
                      <a:rPr lang="en-US" altLang="zh-CN" sz="2000">
                        <a:latin typeface="Cambria Math" panose="02040503050406030204" pitchFamily="18" charset="0"/>
                      </a:rPr>
                      <m:t>𝑞</m:t>
                    </m:r>
                  </m:oMath>
                </a14:m>
                <a:r>
                  <a:rPr lang="en-US" altLang="zh-CN" sz="2000" dirty="0"/>
                  <a:t> &lt; 1</a:t>
                </a:r>
                <a:r>
                  <a:rPr lang="zh-CN" altLang="zh-CN" sz="2000" dirty="0"/>
                  <a:t>。此外，</a:t>
                </a:r>
                <a:endParaRPr lang="en-US" altLang="zh-CN" sz="2000" dirty="0"/>
              </a:p>
              <a:p>
                <a:pPr>
                  <a:lnSpc>
                    <a:spcPts val="3000"/>
                  </a:lnSpc>
                </a:pPr>
                <a:r>
                  <a:rPr lang="en-US" altLang="zh-CN" sz="2000" dirty="0"/>
                  <a:t>WCD</a:t>
                </a:r>
                <a:r>
                  <a:rPr lang="zh-CN" altLang="zh-CN" sz="2000" dirty="0"/>
                  <a:t>还结合了以下例子：</a:t>
                </a:r>
                <a:endParaRPr lang="en-US" altLang="zh-CN" sz="2000" dirty="0"/>
              </a:p>
              <a:p>
                <a:pPr>
                  <a:lnSpc>
                    <a:spcPts val="3000"/>
                  </a:lnSpc>
                </a:pPr>
                <a:endParaRPr lang="zh-CN" altLang="zh-CN" sz="2000" dirty="0"/>
              </a:p>
              <a:p>
                <a:pPr>
                  <a:lnSpc>
                    <a:spcPts val="3000"/>
                  </a:lnSpc>
                </a:pPr>
                <a:r>
                  <a:rPr lang="en-US" altLang="zh-CN" sz="2000" dirty="0"/>
                  <a:t>       1</a:t>
                </a:r>
                <a:r>
                  <a:rPr lang="zh-CN" altLang="en-US" sz="2000" dirty="0"/>
                  <a:t>、</a:t>
                </a:r>
                <a14:m>
                  <m:oMath xmlns:m="http://schemas.openxmlformats.org/officeDocument/2006/math">
                    <m:r>
                      <a:rPr lang="en-US" altLang="zh-CN" sz="2000">
                        <a:latin typeface="Cambria Math" panose="02040503050406030204" pitchFamily="18" charset="0"/>
                      </a:rPr>
                      <m:t>𝑤𝑟𝑠</m:t>
                    </m:r>
                    <m:r>
                      <a:rPr lang="en-US" altLang="zh-CN" sz="2000">
                        <a:latin typeface="Cambria Math" panose="02040503050406030204" pitchFamily="18" charset="0"/>
                      </a:rPr>
                      <m:t>_</m:t>
                    </m:r>
                    <m:r>
                      <a:rPr lang="en-US" altLang="zh-CN" sz="2000">
                        <a:latin typeface="Cambria Math" panose="02040503050406030204" pitchFamily="18" charset="0"/>
                      </a:rPr>
                      <m:t>𝑟𝑎𝑡𝑖𝑜</m:t>
                    </m:r>
                  </m:oMath>
                </a14:m>
                <a:r>
                  <a:rPr lang="en-US" altLang="zh-CN" sz="2000" dirty="0"/>
                  <a:t>= 1</a:t>
                </a:r>
                <a:r>
                  <a:rPr lang="zh-CN" altLang="en-US" sz="2000" dirty="0"/>
                  <a:t>：</a:t>
                </a:r>
                <a:r>
                  <a:rPr lang="en-US" altLang="zh-CN" sz="2000" dirty="0"/>
                  <a:t>0 &lt; </a:t>
                </a:r>
                <a14:m>
                  <m:oMath xmlns:m="http://schemas.openxmlformats.org/officeDocument/2006/math">
                    <m:r>
                      <a:rPr lang="en-US" altLang="zh-CN" sz="2000">
                        <a:latin typeface="Cambria Math" panose="02040503050406030204" pitchFamily="18" charset="0"/>
                      </a:rPr>
                      <m:t>𝑞</m:t>
                    </m:r>
                  </m:oMath>
                </a14:m>
                <a:r>
                  <a:rPr lang="en-US" altLang="zh-CN" sz="2000" dirty="0"/>
                  <a:t> &lt; 1</a:t>
                </a:r>
                <a:r>
                  <a:rPr lang="zh-CN" altLang="zh-CN" sz="2000" dirty="0"/>
                  <a:t>。</a:t>
                </a:r>
                <a14:m>
                  <m:oMath xmlns:m="http://schemas.openxmlformats.org/officeDocument/2006/math">
                    <m:acc>
                      <m:accPr>
                        <m:chr m:val="̃"/>
                        <m:ctrlPr>
                          <a:rPr lang="zh-CN" altLang="zh-CN" sz="2000" i="1">
                            <a:latin typeface="Cambria Math" panose="02040503050406030204" pitchFamily="18" charset="0"/>
                          </a:rPr>
                        </m:ctrlPr>
                      </m:accPr>
                      <m:e>
                        <m:r>
                          <a:rPr lang="en-US" altLang="zh-CN" sz="2000">
                            <a:latin typeface="Cambria Math" panose="02040503050406030204" pitchFamily="18" charset="0"/>
                          </a:rPr>
                          <m:t>𝑋</m:t>
                        </m:r>
                      </m:e>
                    </m:acc>
                  </m:oMath>
                </a14:m>
                <a:r>
                  <a:rPr lang="zh-CN" altLang="zh-CN" sz="2000" dirty="0"/>
                  <a:t>是通过对</a:t>
                </a:r>
                <a14:m>
                  <m:oMath xmlns:m="http://schemas.openxmlformats.org/officeDocument/2006/math">
                    <m:r>
                      <a:rPr lang="en-US" altLang="zh-CN" sz="2000">
                        <a:latin typeface="Cambria Math" panose="02040503050406030204" pitchFamily="18" charset="0"/>
                      </a:rPr>
                      <m:t>𝑋</m:t>
                    </m:r>
                  </m:oMath>
                </a14:m>
                <a:r>
                  <a:rPr lang="zh-CN" altLang="zh-CN" sz="2000" dirty="0"/>
                  <a:t>中的信道进行完全随机选择来构造的，表示为</a:t>
                </a:r>
                <a:r>
                  <a:rPr lang="en-US" altLang="zh-CN" sz="2000" dirty="0"/>
                  <a:t>Channel-Wise Dropout</a:t>
                </a:r>
                <a:r>
                  <a:rPr lang="zh-CN" altLang="zh-CN" sz="2000" dirty="0"/>
                  <a:t>。当</a:t>
                </a:r>
                <a:r>
                  <a:rPr lang="en-US" altLang="zh-CN" sz="2000" dirty="0"/>
                  <a:t>W = H = 1</a:t>
                </a:r>
                <a:r>
                  <a:rPr lang="zh-CN" altLang="zh-CN" sz="2000" dirty="0"/>
                  <a:t>时，等于原来的</a:t>
                </a:r>
                <a:r>
                  <a:rPr lang="en-US" altLang="zh-CN" sz="2000" dirty="0"/>
                  <a:t>Dropout</a:t>
                </a:r>
                <a:r>
                  <a:rPr lang="zh-CN" altLang="zh-CN" sz="2000" dirty="0"/>
                  <a:t>。</a:t>
                </a:r>
              </a:p>
              <a:p>
                <a:pPr>
                  <a:lnSpc>
                    <a:spcPts val="3000"/>
                  </a:lnSpc>
                </a:pPr>
                <a:r>
                  <a:rPr lang="en-US" altLang="zh-CN" sz="2000" dirty="0"/>
                  <a:t>       2</a:t>
                </a:r>
                <a:r>
                  <a:rPr lang="zh-CN" altLang="en-US" sz="2000" dirty="0"/>
                  <a:t>、</a:t>
                </a:r>
                <a:r>
                  <a:rPr lang="en-US" altLang="zh-CN" sz="2000" dirty="0"/>
                  <a:t>0 &lt; </a:t>
                </a:r>
                <a14:m>
                  <m:oMath xmlns:m="http://schemas.openxmlformats.org/officeDocument/2006/math">
                    <m:r>
                      <a:rPr lang="en-US" altLang="zh-CN" sz="2000">
                        <a:latin typeface="Cambria Math" panose="02040503050406030204" pitchFamily="18" charset="0"/>
                      </a:rPr>
                      <m:t>𝑤𝑟𝑠</m:t>
                    </m:r>
                    <m:r>
                      <a:rPr lang="en-US" altLang="zh-CN" sz="2000">
                        <a:latin typeface="Cambria Math" panose="02040503050406030204" pitchFamily="18" charset="0"/>
                      </a:rPr>
                      <m:t>_</m:t>
                    </m:r>
                    <m:r>
                      <a:rPr lang="en-US" altLang="zh-CN" sz="2000">
                        <a:latin typeface="Cambria Math" panose="02040503050406030204" pitchFamily="18" charset="0"/>
                      </a:rPr>
                      <m:t>𝑟𝑎𝑡𝑖𝑜</m:t>
                    </m:r>
                    <m:r>
                      <a:rPr lang="en-US" altLang="zh-CN" sz="2000">
                        <a:latin typeface="Cambria Math" panose="02040503050406030204" pitchFamily="18" charset="0"/>
                      </a:rPr>
                      <m:t>  </m:t>
                    </m:r>
                  </m:oMath>
                </a14:m>
                <a:r>
                  <a:rPr lang="en-US" altLang="zh-CN" sz="2000" dirty="0"/>
                  <a:t>&lt; 1,</a:t>
                </a:r>
                <a14:m>
                  <m:oMath xmlns:m="http://schemas.openxmlformats.org/officeDocument/2006/math">
                    <m:r>
                      <a:rPr lang="en-US" altLang="zh-CN" sz="2000">
                        <a:latin typeface="Cambria Math" panose="02040503050406030204" pitchFamily="18" charset="0"/>
                      </a:rPr>
                      <m:t> </m:t>
                    </m:r>
                    <m:r>
                      <a:rPr lang="en-US" altLang="zh-CN" sz="2000">
                        <a:latin typeface="Cambria Math" panose="02040503050406030204" pitchFamily="18" charset="0"/>
                      </a:rPr>
                      <m:t>𝑞</m:t>
                    </m:r>
                  </m:oMath>
                </a14:m>
                <a:r>
                  <a:rPr lang="en-US" altLang="zh-CN" sz="2000" dirty="0"/>
                  <a:t>=1</a:t>
                </a:r>
                <a:r>
                  <a:rPr lang="zh-CN" altLang="zh-CN" sz="2000" dirty="0"/>
                  <a:t>。</a:t>
                </a: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𝑚𝑎𝑠𝑘</m:t>
                        </m:r>
                      </m:e>
                      <m:sub>
                        <m:r>
                          <a:rPr lang="en-US" altLang="zh-CN" sz="2000">
                            <a:latin typeface="Cambria Math" panose="02040503050406030204" pitchFamily="18" charset="0"/>
                          </a:rPr>
                          <m:t>𝑖</m:t>
                        </m:r>
                      </m:sub>
                    </m:sSub>
                    <m:r>
                      <a:rPr lang="en-US" altLang="zh-CN" sz="2000">
                        <a:latin typeface="Cambria Math" panose="02040503050406030204" pitchFamily="18" charset="0"/>
                      </a:rPr>
                      <m:t>=1</m:t>
                    </m:r>
                  </m:oMath>
                </a14:m>
                <a:r>
                  <a:rPr lang="zh-CN" altLang="zh-CN" sz="2000" dirty="0"/>
                  <a:t>的通道一定会被保留</a:t>
                </a:r>
                <a:endParaRPr lang="en-US" altLang="zh-CN" sz="2000" dirty="0"/>
              </a:p>
              <a:p>
                <a:pPr>
                  <a:lnSpc>
                    <a:spcPts val="3000"/>
                  </a:lnSpc>
                </a:pPr>
                <a:r>
                  <a:rPr lang="en-US" altLang="zh-CN" sz="2000" dirty="0"/>
                  <a:t>       </a:t>
                </a:r>
                <a14:m>
                  <m:oMath xmlns:m="http://schemas.openxmlformats.org/officeDocument/2006/math">
                    <m:r>
                      <a:rPr lang="en-US" altLang="zh-CN" sz="2000">
                        <a:latin typeface="Cambria Math" panose="02040503050406030204" pitchFamily="18" charset="0"/>
                      </a:rPr>
                      <m:t>𝑤𝑟𝑠</m:t>
                    </m:r>
                    <m:r>
                      <a:rPr lang="en-US" altLang="zh-CN" sz="2000">
                        <a:latin typeface="Cambria Math" panose="02040503050406030204" pitchFamily="18" charset="0"/>
                      </a:rPr>
                      <m:t>_</m:t>
                    </m:r>
                    <m:r>
                      <a:rPr lang="en-US" altLang="zh-CN" sz="2000">
                        <a:latin typeface="Cambria Math" panose="02040503050406030204" pitchFamily="18" charset="0"/>
                      </a:rPr>
                      <m:t>𝑟𝑎𝑡𝑖𝑜</m:t>
                    </m:r>
                  </m:oMath>
                </a14:m>
                <a:r>
                  <a:rPr lang="zh-CN" altLang="zh-CN" sz="2000" dirty="0"/>
                  <a:t>或</a:t>
                </a:r>
                <a14:m>
                  <m:oMath xmlns:m="http://schemas.openxmlformats.org/officeDocument/2006/math">
                    <m:r>
                      <a:rPr lang="en-US" altLang="zh-CN" sz="2000">
                        <a:latin typeface="Cambria Math" panose="02040503050406030204" pitchFamily="18" charset="0"/>
                      </a:rPr>
                      <m:t>𝑞</m:t>
                    </m:r>
                  </m:oMath>
                </a14:m>
                <a:r>
                  <a:rPr lang="zh-CN" altLang="zh-CN" sz="2000" dirty="0"/>
                  <a:t>被设为</a:t>
                </a:r>
                <a:r>
                  <a:rPr lang="en-US" altLang="zh-CN" sz="2000" dirty="0"/>
                  <a:t>0</a:t>
                </a:r>
                <a:r>
                  <a:rPr lang="zh-CN" altLang="zh-CN" sz="2000" dirty="0"/>
                  <a:t>的情况没有意义。</a:t>
                </a:r>
              </a:p>
            </p:txBody>
          </p:sp>
        </mc:Choice>
        <mc:Fallback xmlns="">
          <p:sp>
            <p:nvSpPr>
              <p:cNvPr id="2" name="文本框 1">
                <a:extLst>
                  <a:ext uri="{FF2B5EF4-FFF2-40B4-BE49-F238E27FC236}">
                    <a16:creationId xmlns:a16="http://schemas.microsoft.com/office/drawing/2014/main" id="{87D136E4-55B4-4E2E-95BE-15B5B7768416}"/>
                  </a:ext>
                </a:extLst>
              </p:cNvPr>
              <p:cNvSpPr txBox="1">
                <a:spLocks noRot="1" noChangeAspect="1" noMove="1" noResize="1" noEditPoints="1" noAdjustHandles="1" noChangeArrowheads="1" noChangeShapeType="1" noTextEdit="1"/>
              </p:cNvSpPr>
              <p:nvPr/>
            </p:nvSpPr>
            <p:spPr>
              <a:xfrm>
                <a:off x="521334" y="1267143"/>
                <a:ext cx="10979971" cy="4850046"/>
              </a:xfrm>
              <a:prstGeom prst="rect">
                <a:avLst/>
              </a:prstGeom>
              <a:blipFill>
                <a:blip r:embed="rId6"/>
                <a:stretch>
                  <a:fillRect l="-611" t="-629" b="-138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E0089000-4E11-4924-8A48-5A3B5EB28D79}"/>
              </a:ext>
            </a:extLst>
          </p:cNvPr>
          <p:cNvPicPr>
            <a:picLocks noChangeAspect="1"/>
          </p:cNvPicPr>
          <p:nvPr/>
        </p:nvPicPr>
        <p:blipFill>
          <a:blip r:embed="rId7"/>
          <a:stretch>
            <a:fillRect/>
          </a:stretch>
        </p:blipFill>
        <p:spPr>
          <a:xfrm>
            <a:off x="7303572" y="1791749"/>
            <a:ext cx="4010025" cy="2133600"/>
          </a:xfrm>
          <a:prstGeom prst="rect">
            <a:avLst/>
          </a:prstGeom>
        </p:spPr>
      </p:pic>
    </p:spTree>
    <p:extLst>
      <p:ext uri="{BB962C8B-B14F-4D97-AF65-F5344CB8AC3E}">
        <p14:creationId xmlns:p14="http://schemas.microsoft.com/office/powerpoint/2010/main" val="4263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7"/>
          <p:cNvSpPr/>
          <p:nvPr/>
        </p:nvSpPr>
        <p:spPr>
          <a:xfrm>
            <a:off x="5456555" y="1954530"/>
            <a:ext cx="1311910" cy="1107440"/>
          </a:xfrm>
          <a:prstGeom prst="rect">
            <a:avLst/>
          </a:prstGeom>
          <a:ln>
            <a:solidFill>
              <a:schemeClr val="bg1">
                <a:lumMod val="65000"/>
              </a:schemeClr>
            </a:solidFill>
          </a:ln>
        </p:spPr>
        <p:txBody>
          <a:bodyPr wrap="square" lIns="0" tIns="0" rIns="0" bIns="0">
            <a:spAutoFit/>
          </a:bodyPr>
          <a:lstStyle/>
          <a:p>
            <a:pPr algn="ctr"/>
            <a:r>
              <a:rPr lang="en-US" altLang="zh-CN" sz="7200" dirty="0">
                <a:solidFill>
                  <a:schemeClr val="tx1"/>
                </a:solidFill>
                <a:cs typeface="+mn-ea"/>
                <a:sym typeface="+mn-lt"/>
              </a:rPr>
              <a:t>04</a:t>
            </a:r>
          </a:p>
        </p:txBody>
      </p:sp>
      <p:sp>
        <p:nvSpPr>
          <p:cNvPr id="5" name="Rectangle 47"/>
          <p:cNvSpPr/>
          <p:nvPr/>
        </p:nvSpPr>
        <p:spPr>
          <a:xfrm>
            <a:off x="4320148" y="3488254"/>
            <a:ext cx="3582184" cy="615553"/>
          </a:xfrm>
          <a:prstGeom prst="rect">
            <a:avLst/>
          </a:prstGeom>
          <a:ln>
            <a:solidFill>
              <a:schemeClr val="bg1">
                <a:lumMod val="65000"/>
              </a:schemeClr>
            </a:solidFill>
          </a:ln>
        </p:spPr>
        <p:txBody>
          <a:bodyPr wrap="square" lIns="0" tIns="0" rIns="0" bIns="0">
            <a:spAutoFit/>
          </a:bodyPr>
          <a:lstStyle/>
          <a:p>
            <a:pPr algn="dist"/>
            <a:r>
              <a:rPr lang="en-US" altLang="zh-CN" sz="4000" dirty="0">
                <a:solidFill>
                  <a:schemeClr val="tx1"/>
                </a:solidFill>
                <a:cs typeface="+mn-ea"/>
                <a:sym typeface="+mn-lt"/>
              </a:rPr>
              <a:t>WCD</a:t>
            </a:r>
            <a:r>
              <a:rPr lang="zh-CN" altLang="en-US" sz="4000" dirty="0">
                <a:solidFill>
                  <a:schemeClr val="tx1"/>
                </a:solidFill>
                <a:cs typeface="+mn-ea"/>
                <a:sym typeface="+mn-lt"/>
              </a:rPr>
              <a:t>性能试验</a:t>
            </a:r>
          </a:p>
        </p:txBody>
      </p:sp>
      <p:sp>
        <p:nvSpPr>
          <p:cNvPr id="2" name="任意多边形 7">
            <a:extLst>
              <a:ext uri="{FF2B5EF4-FFF2-40B4-BE49-F238E27FC236}">
                <a16:creationId xmlns:a16="http://schemas.microsoft.com/office/drawing/2014/main" id="{06D2BBB1-98B3-42D1-82D6-69DA22485579}"/>
              </a:ext>
            </a:extLst>
          </p:cNvPr>
          <p:cNvSpPr/>
          <p:nvPr>
            <p:custDataLst>
              <p:tags r:id="rId1"/>
            </p:custDataLst>
          </p:nvPr>
        </p:nvSpPr>
        <p:spPr>
          <a:xfrm flipV="1">
            <a:off x="786765" y="485854"/>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4" name="任意多边形 8">
            <a:extLst>
              <a:ext uri="{FF2B5EF4-FFF2-40B4-BE49-F238E27FC236}">
                <a16:creationId xmlns:a16="http://schemas.microsoft.com/office/drawing/2014/main" id="{C168CC25-0498-4024-8C09-BDB758BFF743}"/>
              </a:ext>
            </a:extLst>
          </p:cNvPr>
          <p:cNvSpPr/>
          <p:nvPr>
            <p:custDataLst>
              <p:tags r:id="rId2"/>
            </p:custDataLst>
          </p:nvPr>
        </p:nvSpPr>
        <p:spPr>
          <a:xfrm>
            <a:off x="-13320" y="180168"/>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8" name="图片 7">
            <a:extLst>
              <a:ext uri="{FF2B5EF4-FFF2-40B4-BE49-F238E27FC236}">
                <a16:creationId xmlns:a16="http://schemas.microsoft.com/office/drawing/2014/main" id="{61B4D651-AA34-4C64-8928-22F3AA26BC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6071" y="41053"/>
            <a:ext cx="1478713" cy="392719"/>
          </a:xfrm>
          <a:prstGeom prst="rect">
            <a:avLst/>
          </a:prstGeom>
        </p:spPr>
      </p:pic>
      <p:sp>
        <p:nvSpPr>
          <p:cNvPr id="11" name="任意多边形 7">
            <a:extLst>
              <a:ext uri="{FF2B5EF4-FFF2-40B4-BE49-F238E27FC236}">
                <a16:creationId xmlns:a16="http://schemas.microsoft.com/office/drawing/2014/main" id="{7115E925-3B81-473C-995B-9029C68F6DF0}"/>
              </a:ext>
            </a:extLst>
          </p:cNvPr>
          <p:cNvSpPr/>
          <p:nvPr>
            <p:custDataLst>
              <p:tags r:id="rId3"/>
            </p:custDataLst>
          </p:nvPr>
        </p:nvSpPr>
        <p:spPr>
          <a:xfrm flipV="1">
            <a:off x="1" y="6278461"/>
            <a:ext cx="12222480" cy="81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363521050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48260"/>
            <a:ext cx="3092450" cy="96139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WCD</a:t>
            </a:r>
            <a:r>
              <a:rPr lang="zh-CN" altLang="en-US" sz="2400" b="1" spc="600" dirty="0">
                <a:solidFill>
                  <a:srgbClr val="004EA2"/>
                </a:solidFill>
                <a:latin typeface="微软雅黑" panose="020B0503020204020204" charset="-122"/>
                <a:ea typeface="微软雅黑" panose="020B0503020204020204" charset="-122"/>
                <a:sym typeface="+mn-ea"/>
              </a:rPr>
              <a:t>性能试验</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grpSp>
        <p:nvGrpSpPr>
          <p:cNvPr id="3" name="组合 2">
            <a:extLst>
              <a:ext uri="{FF2B5EF4-FFF2-40B4-BE49-F238E27FC236}">
                <a16:creationId xmlns:a16="http://schemas.microsoft.com/office/drawing/2014/main" id="{FBC1CCC0-459C-485C-919C-FEE3F6F08B12}"/>
              </a:ext>
            </a:extLst>
          </p:cNvPr>
          <p:cNvGrpSpPr/>
          <p:nvPr/>
        </p:nvGrpSpPr>
        <p:grpSpPr>
          <a:xfrm>
            <a:off x="6668613" y="1683899"/>
            <a:ext cx="4601018" cy="3483020"/>
            <a:chOff x="1100498" y="1274354"/>
            <a:chExt cx="2966087" cy="2245360"/>
          </a:xfrm>
        </p:grpSpPr>
        <p:pic>
          <p:nvPicPr>
            <p:cNvPr id="7" name="图片 6">
              <a:extLst>
                <a:ext uri="{FF2B5EF4-FFF2-40B4-BE49-F238E27FC236}">
                  <a16:creationId xmlns:a16="http://schemas.microsoft.com/office/drawing/2014/main" id="{FB3090E3-298B-4585-B93A-A9F99C372134}"/>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0500" y="1274354"/>
              <a:ext cx="2966085" cy="579120"/>
            </a:xfrm>
            <a:prstGeom prst="rect">
              <a:avLst/>
            </a:prstGeom>
            <a:noFill/>
            <a:ln>
              <a:noFill/>
            </a:ln>
          </p:spPr>
        </p:pic>
        <p:pic>
          <p:nvPicPr>
            <p:cNvPr id="10" name="图片 9">
              <a:extLst>
                <a:ext uri="{FF2B5EF4-FFF2-40B4-BE49-F238E27FC236}">
                  <a16:creationId xmlns:a16="http://schemas.microsoft.com/office/drawing/2014/main" id="{F5B74267-AD67-4458-A703-6D1B9107BFFC}"/>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00499" y="2071279"/>
              <a:ext cx="2966085" cy="604520"/>
            </a:xfrm>
            <a:prstGeom prst="rect">
              <a:avLst/>
            </a:prstGeom>
            <a:noFill/>
            <a:ln>
              <a:noFill/>
            </a:ln>
          </p:spPr>
        </p:pic>
        <p:pic>
          <p:nvPicPr>
            <p:cNvPr id="11" name="图片 10">
              <a:extLst>
                <a:ext uri="{FF2B5EF4-FFF2-40B4-BE49-F238E27FC236}">
                  <a16:creationId xmlns:a16="http://schemas.microsoft.com/office/drawing/2014/main" id="{5B1A1A38-414C-4DA4-A72F-8B8967D7B93A}"/>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00498" y="2922179"/>
              <a:ext cx="2966085" cy="597535"/>
            </a:xfrm>
            <a:prstGeom prst="rect">
              <a:avLst/>
            </a:prstGeom>
            <a:noFill/>
            <a:ln>
              <a:noFill/>
            </a:ln>
          </p:spPr>
        </p:pic>
      </p:grpSp>
      <p:sp>
        <p:nvSpPr>
          <p:cNvPr id="4" name="文本框 3">
            <a:extLst>
              <a:ext uri="{FF2B5EF4-FFF2-40B4-BE49-F238E27FC236}">
                <a16:creationId xmlns:a16="http://schemas.microsoft.com/office/drawing/2014/main" id="{F12BF238-957C-42B5-B0F2-428FACE5820D}"/>
              </a:ext>
            </a:extLst>
          </p:cNvPr>
          <p:cNvSpPr txBox="1"/>
          <p:nvPr/>
        </p:nvSpPr>
        <p:spPr>
          <a:xfrm>
            <a:off x="600075" y="1498600"/>
            <a:ext cx="5742002" cy="3970318"/>
          </a:xfrm>
          <a:prstGeom prst="rect">
            <a:avLst/>
          </a:prstGeom>
          <a:noFill/>
        </p:spPr>
        <p:txBody>
          <a:bodyPr wrap="square" rtlCol="0">
            <a:spAutoFit/>
          </a:bodyPr>
          <a:lstStyle/>
          <a:p>
            <a:r>
              <a:rPr lang="zh-CN" altLang="en-US"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       本文中</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，我们评估了</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WCD</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与</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VGGNet-16</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ResNet-101</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Inception-V3</a:t>
            </a:r>
            <a:r>
              <a:rPr lang="zh-CN" altLang="en-US"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在</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CUB-200-2011</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Stanford Cars</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以及</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Caltech-256</a:t>
            </a:r>
            <a:r>
              <a:rPr lang="zh-CN" altLang="en-US"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上的表现。</a:t>
            </a:r>
            <a:endPar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endParaRPr>
          </a:p>
          <a:p>
            <a:r>
              <a:rPr lang="en-US" altLang="zh-CN"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        CUB-200-2011 </a:t>
            </a:r>
            <a:r>
              <a:rPr lang="zh-CN" altLang="en-US"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以及 </a:t>
            </a:r>
            <a:r>
              <a:rPr lang="en-US" altLang="zh-CN"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Stanford Cars</a:t>
            </a:r>
            <a:r>
              <a:rPr lang="zh-CN" altLang="en-US"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a:t>
            </a:r>
            <a:r>
              <a:rPr lang="en-US" altLang="zh-CN"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CUB-200-2011 (Wah et al. 2011)</a:t>
            </a:r>
            <a:r>
              <a:rPr lang="zh-CN" altLang="en-US"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是一个广泛使用的细粒度数据集，它收集了</a:t>
            </a:r>
            <a:r>
              <a:rPr lang="en-US" altLang="zh-CN"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200</a:t>
            </a:r>
            <a:r>
              <a:rPr lang="zh-CN" altLang="en-US"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种鸟类的图像。对于每一个例子，大约有</a:t>
            </a:r>
            <a:r>
              <a:rPr lang="en-US" altLang="zh-CN"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30</a:t>
            </a:r>
            <a:r>
              <a:rPr lang="zh-CN" altLang="en-US"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张图片可供训练。</a:t>
            </a:r>
            <a:endParaRPr lang="en-US" altLang="zh-CN" kern="10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a:p>
            <a:r>
              <a:rPr lang="en-US" altLang="zh-CN" sz="18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        Stanford Cars (Krause et al. 2013)</a:t>
            </a:r>
            <a:r>
              <a:rPr lang="zh-CN" altLang="zh-CN" sz="18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是一个专注于汽车分类的新领域，如制造、型号和年份。每一个都有大约</a:t>
            </a:r>
            <a:r>
              <a:rPr lang="en-US" altLang="zh-CN" sz="18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40</a:t>
            </a:r>
            <a:r>
              <a:rPr lang="zh-CN" altLang="zh-CN" sz="18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张训练图像，共</a:t>
            </a:r>
            <a:r>
              <a:rPr lang="en-US" altLang="zh-CN" sz="18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196</a:t>
            </a:r>
            <a:r>
              <a:rPr lang="zh-CN" altLang="zh-CN" sz="18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类。</a:t>
            </a:r>
            <a:endParaRPr lang="en-US" altLang="zh-CN" sz="18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endParaRPr>
          </a:p>
          <a:p>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        Caltech-256</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侧重于一般分类</a:t>
            </a:r>
            <a:r>
              <a:rPr lang="zh-CN" altLang="en-US"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a:t>
            </a:r>
            <a:r>
              <a:rPr lang="zh-CN" altLang="zh-CN" sz="18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它显示了比细粒度数据集更大的类间差异。</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数据集中没有提供分割方式，对于每个类</a:t>
            </a:r>
            <a:r>
              <a:rPr lang="zh-CN" altLang="en-US"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本文</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随机选取</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20</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张图像进行训练，其余的作为测试集。</a:t>
            </a:r>
            <a:endParaRPr lang="zh-CN" altLang="en-US" kern="10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073253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48260"/>
            <a:ext cx="3092450" cy="96139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WCD</a:t>
            </a:r>
            <a:r>
              <a:rPr lang="zh-CN" altLang="en-US" sz="2400" b="1" spc="600" dirty="0">
                <a:solidFill>
                  <a:srgbClr val="004EA2"/>
                </a:solidFill>
                <a:latin typeface="微软雅黑" panose="020B0503020204020204" charset="-122"/>
                <a:ea typeface="微软雅黑" panose="020B0503020204020204" charset="-122"/>
                <a:sym typeface="+mn-ea"/>
              </a:rPr>
              <a:t>性能试验</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 name="文本框 3">
            <a:extLst>
              <a:ext uri="{FF2B5EF4-FFF2-40B4-BE49-F238E27FC236}">
                <a16:creationId xmlns:a16="http://schemas.microsoft.com/office/drawing/2014/main" id="{F12BF238-957C-42B5-B0F2-428FACE5820D}"/>
              </a:ext>
            </a:extLst>
          </p:cNvPr>
          <p:cNvSpPr txBox="1"/>
          <p:nvPr/>
        </p:nvSpPr>
        <p:spPr>
          <a:xfrm>
            <a:off x="821524" y="1504224"/>
            <a:ext cx="5742002" cy="923330"/>
          </a:xfrm>
          <a:prstGeom prst="rect">
            <a:avLst/>
          </a:prstGeom>
          <a:noFill/>
        </p:spPr>
        <p:txBody>
          <a:bodyPr wrap="square" rtlCol="0">
            <a:spAutoFit/>
          </a:bodyPr>
          <a:lstStyle/>
          <a:p>
            <a:r>
              <a:rPr lang="zh-CN" altLang="en-US"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        </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我们主要将</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WCD</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部署在高层的后面，在卷积层的堆栈中进行特征降维，如</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VGGNet-16</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中的</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pool5, ResNet-101</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中的</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res5c</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。性能比较和参数细节</a:t>
            </a:r>
            <a:r>
              <a:rPr lang="zh-CN" altLang="en-US"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右图</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所示。</a:t>
            </a:r>
            <a:endParaRPr lang="zh-CN" altLang="en-US" kern="10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p:txBody>
      </p:sp>
      <p:pic>
        <p:nvPicPr>
          <p:cNvPr id="13" name="图片 12">
            <a:extLst>
              <a:ext uri="{FF2B5EF4-FFF2-40B4-BE49-F238E27FC236}">
                <a16:creationId xmlns:a16="http://schemas.microsoft.com/office/drawing/2014/main" id="{E17EEDDD-7230-4A4A-A9EA-7B732FAABFEE}"/>
              </a:ext>
            </a:extLst>
          </p:cNvPr>
          <p:cNvPicPr/>
          <p:nvPr/>
        </p:nvPicPr>
        <p:blipFill>
          <a:blip r:embed="rId6"/>
          <a:stretch>
            <a:fillRect/>
          </a:stretch>
        </p:blipFill>
        <p:spPr>
          <a:xfrm>
            <a:off x="6763975" y="1498600"/>
            <a:ext cx="4502785" cy="1684020"/>
          </a:xfrm>
          <a:prstGeom prst="rect">
            <a:avLst/>
          </a:prstGeom>
        </p:spPr>
      </p:pic>
      <p:pic>
        <p:nvPicPr>
          <p:cNvPr id="16" name="图片 15">
            <a:extLst>
              <a:ext uri="{FF2B5EF4-FFF2-40B4-BE49-F238E27FC236}">
                <a16:creationId xmlns:a16="http://schemas.microsoft.com/office/drawing/2014/main" id="{2ED554FF-A118-4E81-BE59-CD51415C36FC}"/>
              </a:ext>
            </a:extLst>
          </p:cNvPr>
          <p:cNvPicPr/>
          <p:nvPr/>
        </p:nvPicPr>
        <p:blipFill>
          <a:blip r:embed="rId7"/>
          <a:stretch>
            <a:fillRect/>
          </a:stretch>
        </p:blipFill>
        <p:spPr>
          <a:xfrm>
            <a:off x="6763975" y="3356599"/>
            <a:ext cx="4502785" cy="2288571"/>
          </a:xfrm>
          <a:prstGeom prst="rect">
            <a:avLst/>
          </a:prstGeom>
        </p:spPr>
      </p:pic>
      <p:pic>
        <p:nvPicPr>
          <p:cNvPr id="10" name="图片 9">
            <a:extLst>
              <a:ext uri="{FF2B5EF4-FFF2-40B4-BE49-F238E27FC236}">
                <a16:creationId xmlns:a16="http://schemas.microsoft.com/office/drawing/2014/main" id="{47469A9C-465A-4B5C-B111-C054A9BA2039}"/>
              </a:ext>
            </a:extLst>
          </p:cNvPr>
          <p:cNvPicPr/>
          <p:nvPr/>
        </p:nvPicPr>
        <p:blipFill>
          <a:blip r:embed="rId8"/>
          <a:stretch>
            <a:fillRect/>
          </a:stretch>
        </p:blipFill>
        <p:spPr>
          <a:xfrm>
            <a:off x="821524" y="2629868"/>
            <a:ext cx="5605432" cy="3015302"/>
          </a:xfrm>
          <a:prstGeom prst="rect">
            <a:avLst/>
          </a:prstGeom>
        </p:spPr>
      </p:pic>
      <p:sp>
        <p:nvSpPr>
          <p:cNvPr id="2" name="文本框 1">
            <a:extLst>
              <a:ext uri="{FF2B5EF4-FFF2-40B4-BE49-F238E27FC236}">
                <a16:creationId xmlns:a16="http://schemas.microsoft.com/office/drawing/2014/main" id="{2DB1F141-F079-4A41-83A4-878081BBBCB4}"/>
              </a:ext>
            </a:extLst>
          </p:cNvPr>
          <p:cNvSpPr txBox="1"/>
          <p:nvPr/>
        </p:nvSpPr>
        <p:spPr>
          <a:xfrm>
            <a:off x="821523" y="5793983"/>
            <a:ext cx="5432319" cy="369332"/>
          </a:xfrm>
          <a:prstGeom prst="rect">
            <a:avLst/>
          </a:prstGeom>
          <a:noFill/>
        </p:spPr>
        <p:txBody>
          <a:bodyPr wrap="square" rtlCol="0">
            <a:spAutoFit/>
          </a:bodyPr>
          <a:lstStyle/>
          <a:p>
            <a:pPr algn="ctr"/>
            <a:r>
              <a:rPr lang="en-US" altLang="zh-CN" sz="1800" kern="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(a) </a:t>
            </a:r>
            <a:r>
              <a:rPr lang="en-US" altLang="zh-CN" sz="1800" kern="0" dirty="0" err="1">
                <a:solidFill>
                  <a:srgbClr val="2E3033"/>
                </a:solidFill>
                <a:effectLst/>
                <a:latin typeface="Times New Roman" panose="02020603050405020304" pitchFamily="18" charset="0"/>
                <a:ea typeface="宋体" panose="02010600030101010101" pitchFamily="2" charset="-122"/>
                <a:cs typeface="Arial" panose="020B0604020202020204" pitchFamily="34" charset="0"/>
              </a:rPr>
              <a:t>VGGNet</a:t>
            </a:r>
            <a:r>
              <a:rPr lang="en-US" altLang="zh-CN" kern="0" dirty="0">
                <a:solidFill>
                  <a:srgbClr val="2E3033"/>
                </a:solidFill>
                <a:latin typeface="Times New Roman" panose="02020603050405020304" pitchFamily="18" charset="0"/>
                <a:ea typeface="宋体" panose="02010600030101010101" pitchFamily="2" charset="-122"/>
                <a:cs typeface="Arial" panose="020B0604020202020204" pitchFamily="34" charset="0"/>
              </a:rPr>
              <a:t>     </a:t>
            </a:r>
            <a:r>
              <a:rPr lang="en-US" altLang="zh-CN" sz="1800" kern="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         (b) </a:t>
            </a:r>
            <a:r>
              <a:rPr lang="en-US" altLang="zh-CN" sz="1800" kern="0" dirty="0" err="1">
                <a:solidFill>
                  <a:srgbClr val="2E3033"/>
                </a:solidFill>
                <a:effectLst/>
                <a:latin typeface="Times New Roman" panose="02020603050405020304" pitchFamily="18" charset="0"/>
                <a:ea typeface="宋体" panose="02010600030101010101" pitchFamily="2" charset="-122"/>
                <a:cs typeface="Arial" panose="020B0604020202020204" pitchFamily="34" charset="0"/>
              </a:rPr>
              <a:t>ResNet</a:t>
            </a:r>
            <a:r>
              <a:rPr lang="en-US" altLang="zh-CN" sz="1800" kern="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            (c) Inception.</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36643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48260"/>
            <a:ext cx="3092450" cy="96139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WCD</a:t>
            </a:r>
            <a:r>
              <a:rPr lang="zh-CN" altLang="en-US" sz="2400" b="1" spc="600" dirty="0">
                <a:solidFill>
                  <a:srgbClr val="004EA2"/>
                </a:solidFill>
                <a:latin typeface="微软雅黑" panose="020B0503020204020204" charset="-122"/>
                <a:ea typeface="微软雅黑" panose="020B0503020204020204" charset="-122"/>
                <a:sym typeface="+mn-ea"/>
              </a:rPr>
              <a:t>性能试验</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 name="文本框 3">
            <a:extLst>
              <a:ext uri="{FF2B5EF4-FFF2-40B4-BE49-F238E27FC236}">
                <a16:creationId xmlns:a16="http://schemas.microsoft.com/office/drawing/2014/main" id="{F12BF238-957C-42B5-B0F2-428FACE5820D}"/>
              </a:ext>
            </a:extLst>
          </p:cNvPr>
          <p:cNvSpPr txBox="1"/>
          <p:nvPr/>
        </p:nvSpPr>
        <p:spPr>
          <a:xfrm>
            <a:off x="685800" y="1325294"/>
            <a:ext cx="10763250" cy="3062377"/>
          </a:xfrm>
          <a:prstGeom prst="rect">
            <a:avLst/>
          </a:prstGeom>
          <a:noFill/>
        </p:spPr>
        <p:txBody>
          <a:bodyPr wrap="square" rtlCol="0">
            <a:spAutoFit/>
          </a:bodyPr>
          <a:lstStyle/>
          <a:p>
            <a:pPr>
              <a:spcAft>
                <a:spcPts val="600"/>
              </a:spcAft>
            </a:pPr>
            <a:r>
              <a:rPr lang="en-US" altLang="zh-CN" sz="2400" b="1"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SE-Block</a:t>
            </a:r>
          </a:p>
          <a:p>
            <a:pPr>
              <a:spcAft>
                <a:spcPts val="600"/>
              </a:spcAft>
            </a:pPr>
            <a:r>
              <a:rPr lang="en-US" altLang="zh-CN" kern="100" dirty="0" err="1">
                <a:solidFill>
                  <a:srgbClr val="2E3033"/>
                </a:solidFill>
                <a:latin typeface="Times New Roman" panose="02020603050405020304" pitchFamily="18" charset="0"/>
                <a:ea typeface="宋体" panose="02010600030101010101" pitchFamily="2" charset="-122"/>
                <a:cs typeface="Arial" panose="020B0604020202020204" pitchFamily="34" charset="0"/>
              </a:rPr>
              <a:t>SENet</a:t>
            </a:r>
            <a:r>
              <a:rPr lang="zh-CN" altLang="en-US"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是在</a:t>
            </a:r>
            <a:r>
              <a:rPr lang="en-US" altLang="zh-CN"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2017</a:t>
            </a:r>
            <a:r>
              <a:rPr lang="zh-CN" altLang="en-US"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年公布的一种全新的图像识别结构，它通过对特征通道间的相关性进行建模，把重要的特征进行强化来提升准确率。这个结构是</a:t>
            </a:r>
            <a:r>
              <a:rPr lang="en-US" altLang="zh-CN"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2017 ILSVR</a:t>
            </a:r>
            <a:r>
              <a:rPr lang="zh-CN" altLang="en-US"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竞赛的冠军</a:t>
            </a:r>
            <a:endParaRPr lang="en-US" altLang="zh-CN" kern="10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a:p>
            <a:pPr>
              <a:spcAft>
                <a:spcPts val="600"/>
              </a:spcAft>
            </a:pPr>
            <a:endParaRPr lang="en-US" altLang="zh-CN" kern="10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a:p>
            <a:r>
              <a:rPr lang="en-US" altLang="zh-CN" sz="2000" b="1" kern="100" dirty="0">
                <a:solidFill>
                  <a:srgbClr val="2E3033"/>
                </a:solidFill>
                <a:ea typeface="宋体" panose="02010600030101010101" pitchFamily="2" charset="-122"/>
                <a:cs typeface="Arial" panose="020B0604020202020204" pitchFamily="34" charset="0"/>
              </a:rPr>
              <a:t>Squeeze</a:t>
            </a:r>
            <a:r>
              <a:rPr lang="zh-CN" altLang="en-US" sz="2000" b="1" kern="100" dirty="0">
                <a:solidFill>
                  <a:srgbClr val="2E3033"/>
                </a:solidFill>
                <a:ea typeface="宋体" panose="02010600030101010101" pitchFamily="2" charset="-122"/>
                <a:cs typeface="Arial" panose="020B0604020202020204" pitchFamily="34" charset="0"/>
              </a:rPr>
              <a:t>部分：</a:t>
            </a:r>
            <a:endParaRPr lang="en-US" altLang="zh-CN" sz="2000" b="1" kern="100" dirty="0">
              <a:solidFill>
                <a:srgbClr val="2E3033"/>
              </a:solidFill>
              <a:ea typeface="宋体" panose="02010600030101010101" pitchFamily="2" charset="-122"/>
              <a:cs typeface="Arial" panose="020B0604020202020204" pitchFamily="34" charset="0"/>
            </a:endParaRPr>
          </a:p>
          <a:p>
            <a:endParaRPr lang="en-US" altLang="zh-CN" sz="2000" kern="100" dirty="0">
              <a:solidFill>
                <a:srgbClr val="2E3033"/>
              </a:solidFill>
              <a:latin typeface="+mj-lt"/>
              <a:ea typeface="宋体" panose="02010600030101010101" pitchFamily="2" charset="-122"/>
              <a:cs typeface="Arial" panose="020B0604020202020204" pitchFamily="34" charset="0"/>
            </a:endParaRPr>
          </a:p>
          <a:p>
            <a:endParaRPr lang="en-US" altLang="zh-CN" sz="2000" kern="100" dirty="0">
              <a:solidFill>
                <a:srgbClr val="2E3033"/>
              </a:solidFill>
              <a:latin typeface="+mj-lt"/>
              <a:ea typeface="宋体" panose="02010600030101010101" pitchFamily="2" charset="-122"/>
              <a:cs typeface="Arial" panose="020B0604020202020204" pitchFamily="34" charset="0"/>
            </a:endParaRPr>
          </a:p>
          <a:p>
            <a:r>
              <a:rPr lang="en-US" altLang="zh-CN" sz="2000" b="1" kern="100" dirty="0">
                <a:solidFill>
                  <a:srgbClr val="2E3033"/>
                </a:solidFill>
                <a:ea typeface="宋体" panose="02010600030101010101" pitchFamily="2" charset="-122"/>
                <a:cs typeface="Arial" panose="020B0604020202020204" pitchFamily="34" charset="0"/>
              </a:rPr>
              <a:t>Excitation</a:t>
            </a:r>
            <a:r>
              <a:rPr lang="zh-CN" altLang="en-US" sz="2000" b="1" kern="100" dirty="0">
                <a:solidFill>
                  <a:srgbClr val="2E3033"/>
                </a:solidFill>
                <a:ea typeface="宋体" panose="02010600030101010101" pitchFamily="2" charset="-122"/>
                <a:cs typeface="Arial" panose="020B0604020202020204" pitchFamily="34" charset="0"/>
              </a:rPr>
              <a:t>部分：</a:t>
            </a:r>
            <a:r>
              <a:rPr lang="en-US" altLang="zh-CN" sz="2000" b="0" i="0" dirty="0">
                <a:solidFill>
                  <a:srgbClr val="121212"/>
                </a:solidFill>
                <a:effectLst/>
              </a:rPr>
              <a:t>2</a:t>
            </a:r>
            <a:r>
              <a:rPr lang="zh-CN" altLang="en-US" sz="2000" b="0" i="0" dirty="0">
                <a:solidFill>
                  <a:srgbClr val="121212"/>
                </a:solidFill>
                <a:effectLst/>
              </a:rPr>
              <a:t>个全连接来实现 ，第一个全连接把</a:t>
            </a:r>
            <a:r>
              <a:rPr lang="en-US" altLang="zh-CN" sz="2000" b="0" i="0" dirty="0">
                <a:solidFill>
                  <a:srgbClr val="121212"/>
                </a:solidFill>
                <a:effectLst/>
              </a:rPr>
              <a:t>C</a:t>
            </a:r>
            <a:r>
              <a:rPr lang="zh-CN" altLang="en-US" sz="2000" b="0" i="0" dirty="0">
                <a:solidFill>
                  <a:srgbClr val="121212"/>
                </a:solidFill>
                <a:effectLst/>
              </a:rPr>
              <a:t>个通道压缩成了</a:t>
            </a:r>
            <a:r>
              <a:rPr lang="en-US" altLang="zh-CN" sz="2000" b="0" i="0" dirty="0">
                <a:solidFill>
                  <a:srgbClr val="121212"/>
                </a:solidFill>
                <a:effectLst/>
              </a:rPr>
              <a:t>C/r</a:t>
            </a:r>
            <a:r>
              <a:rPr lang="zh-CN" altLang="en-US" sz="2000" b="0" i="0" dirty="0">
                <a:solidFill>
                  <a:srgbClr val="121212"/>
                </a:solidFill>
                <a:effectLst/>
              </a:rPr>
              <a:t>个通道来降低计算量（后面跟了</a:t>
            </a:r>
            <a:r>
              <a:rPr lang="en-US" altLang="zh-CN" sz="2000" b="0" i="0" dirty="0">
                <a:solidFill>
                  <a:srgbClr val="121212"/>
                </a:solidFill>
                <a:effectLst/>
              </a:rPr>
              <a:t>RELU</a:t>
            </a:r>
            <a:r>
              <a:rPr lang="zh-CN" altLang="en-US" sz="2000" b="0" i="0" dirty="0">
                <a:solidFill>
                  <a:srgbClr val="121212"/>
                </a:solidFill>
                <a:effectLst/>
              </a:rPr>
              <a:t>），第二个全连接再恢复回</a:t>
            </a:r>
            <a:r>
              <a:rPr lang="en-US" altLang="zh-CN" sz="2000" b="0" i="0" dirty="0">
                <a:solidFill>
                  <a:srgbClr val="121212"/>
                </a:solidFill>
                <a:effectLst/>
              </a:rPr>
              <a:t>C</a:t>
            </a:r>
            <a:r>
              <a:rPr lang="zh-CN" altLang="en-US" sz="2000" b="0" i="0" dirty="0">
                <a:solidFill>
                  <a:srgbClr val="121212"/>
                </a:solidFill>
                <a:effectLst/>
              </a:rPr>
              <a:t>个通道（后面跟了</a:t>
            </a:r>
            <a:r>
              <a:rPr lang="en-US" altLang="zh-CN" sz="2000" b="0" i="0" dirty="0">
                <a:solidFill>
                  <a:srgbClr val="121212"/>
                </a:solidFill>
                <a:effectLst/>
              </a:rPr>
              <a:t>Sigmoid</a:t>
            </a:r>
            <a:r>
              <a:rPr lang="zh-CN" altLang="en-US" sz="2000" b="0" i="0" dirty="0">
                <a:solidFill>
                  <a:srgbClr val="121212"/>
                </a:solidFill>
                <a:effectLst/>
              </a:rPr>
              <a:t>）</a:t>
            </a:r>
            <a:endParaRPr lang="zh-CN" altLang="en-US" sz="2000" kern="100" dirty="0">
              <a:solidFill>
                <a:srgbClr val="2E3033"/>
              </a:solidFill>
              <a:ea typeface="宋体" panose="02010600030101010101" pitchFamily="2" charset="-122"/>
              <a:cs typeface="Arial" panose="020B0604020202020204" pitchFamily="34" charset="0"/>
            </a:endParaRPr>
          </a:p>
        </p:txBody>
      </p:sp>
      <p:pic>
        <p:nvPicPr>
          <p:cNvPr id="1026" name="Picture 2" descr="preview">
            <a:extLst>
              <a:ext uri="{FF2B5EF4-FFF2-40B4-BE49-F238E27FC236}">
                <a16:creationId xmlns:a16="http://schemas.microsoft.com/office/drawing/2014/main" id="{AA8953D1-E979-40CA-8655-FBDAE6DEF73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6078"/>
          <a:stretch/>
        </p:blipFill>
        <p:spPr bwMode="auto">
          <a:xfrm>
            <a:off x="2528814" y="4663079"/>
            <a:ext cx="6767121" cy="1507851"/>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CD9168EC-B442-4355-B8AB-017326991ACD}"/>
              </a:ext>
            </a:extLst>
          </p:cNvPr>
          <p:cNvPicPr>
            <a:picLocks noChangeAspect="1"/>
          </p:cNvPicPr>
          <p:nvPr/>
        </p:nvPicPr>
        <p:blipFill rotWithShape="1">
          <a:blip r:embed="rId7"/>
          <a:srcRect t="14947" b="12200"/>
          <a:stretch/>
        </p:blipFill>
        <p:spPr>
          <a:xfrm>
            <a:off x="2528814" y="2514617"/>
            <a:ext cx="4454128" cy="870358"/>
          </a:xfrm>
          <a:prstGeom prst="rect">
            <a:avLst/>
          </a:prstGeom>
        </p:spPr>
      </p:pic>
    </p:spTree>
    <p:extLst>
      <p:ext uri="{BB962C8B-B14F-4D97-AF65-F5344CB8AC3E}">
        <p14:creationId xmlns:p14="http://schemas.microsoft.com/office/powerpoint/2010/main" val="3452018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4" y="-48260"/>
            <a:ext cx="8315325" cy="96139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目  录</a:t>
            </a:r>
          </a:p>
        </p:txBody>
      </p:sp>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grpSp>
        <p:nvGrpSpPr>
          <p:cNvPr id="10" name="组合 9">
            <a:extLst>
              <a:ext uri="{FF2B5EF4-FFF2-40B4-BE49-F238E27FC236}">
                <a16:creationId xmlns:a16="http://schemas.microsoft.com/office/drawing/2014/main" id="{5F57BDE1-8B87-4FD8-BE4B-E6245051052E}"/>
              </a:ext>
            </a:extLst>
          </p:cNvPr>
          <p:cNvGrpSpPr/>
          <p:nvPr/>
        </p:nvGrpSpPr>
        <p:grpSpPr>
          <a:xfrm>
            <a:off x="2129972" y="1336915"/>
            <a:ext cx="4225298" cy="623089"/>
            <a:chOff x="6816080" y="1784375"/>
            <a:chExt cx="4225298" cy="565752"/>
          </a:xfrm>
        </p:grpSpPr>
        <p:cxnSp>
          <p:nvCxnSpPr>
            <p:cNvPr id="11" name="直接连接符 10">
              <a:extLst>
                <a:ext uri="{FF2B5EF4-FFF2-40B4-BE49-F238E27FC236}">
                  <a16:creationId xmlns:a16="http://schemas.microsoft.com/office/drawing/2014/main" id="{A7F2BAF8-6FC8-43C6-B36F-5DD7B5D6E040}"/>
                </a:ext>
              </a:extLst>
            </p:cNvPr>
            <p:cNvCxnSpPr>
              <a:cxnSpLocks/>
            </p:cNvCxnSpPr>
            <p:nvPr/>
          </p:nvCxnSpPr>
          <p:spPr>
            <a:xfrm flipH="1">
              <a:off x="7140116" y="2350127"/>
              <a:ext cx="3312368"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íṡḻidé">
              <a:extLst>
                <a:ext uri="{FF2B5EF4-FFF2-40B4-BE49-F238E27FC236}">
                  <a16:creationId xmlns:a16="http://schemas.microsoft.com/office/drawing/2014/main" id="{37F372B4-B0C5-44EF-994D-C0C38E701FFA}"/>
                </a:ext>
              </a:extLst>
            </p:cNvPr>
            <p:cNvSpPr/>
            <p:nvPr/>
          </p:nvSpPr>
          <p:spPr bwMode="auto">
            <a:xfrm flipV="1">
              <a:off x="6816080" y="1863899"/>
              <a:ext cx="477953" cy="486054"/>
            </a:xfrm>
            <a:prstGeom prst="parallelogram">
              <a:avLst>
                <a:gd name="adj" fmla="val 65967"/>
              </a:avLst>
            </a:prstGeom>
            <a:solidFill>
              <a:schemeClr val="accent1"/>
            </a:solidFill>
            <a:ln w="19050">
              <a:noFill/>
              <a:round/>
              <a:headEnd/>
              <a:tailEnd/>
            </a:ln>
          </p:spPr>
          <p:txBody>
            <a:bodyPr wrap="square" lIns="91440" tIns="45720" rIns="91440" bIns="45720" anchor="ctr">
              <a:normAutofit fontScale="25000" lnSpcReduction="20000"/>
            </a:bodyPr>
            <a:lstStyle/>
            <a:p>
              <a:pPr algn="ctr">
                <a:lnSpc>
                  <a:spcPct val="120000"/>
                </a:lnSpc>
              </a:pPr>
              <a:endParaRPr/>
            </a:p>
          </p:txBody>
        </p:sp>
        <p:sp>
          <p:nvSpPr>
            <p:cNvPr id="13" name="íṩļidé">
              <a:extLst>
                <a:ext uri="{FF2B5EF4-FFF2-40B4-BE49-F238E27FC236}">
                  <a16:creationId xmlns:a16="http://schemas.microsoft.com/office/drawing/2014/main" id="{AA0826E9-8A17-41E4-B4AD-6E50E92D6CB1}"/>
                </a:ext>
              </a:extLst>
            </p:cNvPr>
            <p:cNvSpPr/>
            <p:nvPr/>
          </p:nvSpPr>
          <p:spPr bwMode="auto">
            <a:xfrm flipV="1">
              <a:off x="7055056" y="1863899"/>
              <a:ext cx="477953" cy="486054"/>
            </a:xfrm>
            <a:prstGeom prst="parallelogram">
              <a:avLst>
                <a:gd name="adj" fmla="val 65967"/>
              </a:avLst>
            </a:prstGeom>
            <a:solidFill>
              <a:schemeClr val="bg1">
                <a:lumMod val="50000"/>
              </a:schemeClr>
            </a:solidFill>
            <a:ln w="19050">
              <a:noFill/>
              <a:round/>
              <a:headEnd/>
              <a:tailEnd/>
            </a:ln>
          </p:spPr>
          <p:txBody>
            <a:bodyPr wrap="square" lIns="91440" tIns="45720" rIns="91440" bIns="45720" anchor="ctr">
              <a:normAutofit fontScale="25000" lnSpcReduction="20000"/>
            </a:bodyPr>
            <a:lstStyle/>
            <a:p>
              <a:pPr algn="ctr">
                <a:lnSpc>
                  <a:spcPct val="120000"/>
                </a:lnSpc>
              </a:pPr>
              <a:endParaRPr/>
            </a:p>
          </p:txBody>
        </p:sp>
        <p:sp>
          <p:nvSpPr>
            <p:cNvPr id="15" name="iS1íḑé">
              <a:extLst>
                <a:ext uri="{FF2B5EF4-FFF2-40B4-BE49-F238E27FC236}">
                  <a16:creationId xmlns:a16="http://schemas.microsoft.com/office/drawing/2014/main" id="{0ACD9560-F6C9-4F0A-BEB3-C7AEC47EFA46}"/>
                </a:ext>
              </a:extLst>
            </p:cNvPr>
            <p:cNvSpPr/>
            <p:nvPr/>
          </p:nvSpPr>
          <p:spPr>
            <a:xfrm>
              <a:off x="7729010" y="1784375"/>
              <a:ext cx="3312368" cy="461665"/>
            </a:xfrm>
            <a:prstGeom prst="rect">
              <a:avLst/>
            </a:prstGeom>
          </p:spPr>
          <p:txBody>
            <a:bodyPr wrap="square" lIns="91440" tIns="45720" rIns="91440" bIns="45720">
              <a:noAutofit/>
            </a:bodyPr>
            <a:lstStyle/>
            <a:p>
              <a:r>
                <a:rPr lang="zh-CN" altLang="en-US" sz="4000" dirty="0"/>
                <a:t>研究背景</a:t>
              </a:r>
            </a:p>
          </p:txBody>
        </p:sp>
      </p:grpSp>
      <p:cxnSp>
        <p:nvCxnSpPr>
          <p:cNvPr id="17" name="直接连接符 16">
            <a:extLst>
              <a:ext uri="{FF2B5EF4-FFF2-40B4-BE49-F238E27FC236}">
                <a16:creationId xmlns:a16="http://schemas.microsoft.com/office/drawing/2014/main" id="{E9EFE1CA-96AE-4E1F-82DF-8D112FE84E44}"/>
              </a:ext>
            </a:extLst>
          </p:cNvPr>
          <p:cNvCxnSpPr>
            <a:cxnSpLocks/>
          </p:cNvCxnSpPr>
          <p:nvPr/>
        </p:nvCxnSpPr>
        <p:spPr>
          <a:xfrm flipH="1">
            <a:off x="2454008" y="3054098"/>
            <a:ext cx="430602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íṡḻidé">
            <a:extLst>
              <a:ext uri="{FF2B5EF4-FFF2-40B4-BE49-F238E27FC236}">
                <a16:creationId xmlns:a16="http://schemas.microsoft.com/office/drawing/2014/main" id="{74F42CA1-E3E3-48A3-9E74-AB098A30CCE1}"/>
              </a:ext>
            </a:extLst>
          </p:cNvPr>
          <p:cNvSpPr/>
          <p:nvPr/>
        </p:nvSpPr>
        <p:spPr bwMode="auto">
          <a:xfrm flipV="1">
            <a:off x="2129972" y="2518592"/>
            <a:ext cx="477953" cy="535314"/>
          </a:xfrm>
          <a:prstGeom prst="parallelogram">
            <a:avLst>
              <a:gd name="adj" fmla="val 65967"/>
            </a:avLst>
          </a:prstGeom>
          <a:solidFill>
            <a:schemeClr val="accent1"/>
          </a:solidFill>
          <a:ln w="19050">
            <a:noFill/>
            <a:round/>
            <a:headEnd/>
            <a:tailEnd/>
          </a:ln>
        </p:spPr>
        <p:txBody>
          <a:bodyPr wrap="square" lIns="91440" tIns="45720" rIns="91440" bIns="45720" anchor="ctr">
            <a:normAutofit fontScale="25000" lnSpcReduction="20000"/>
          </a:bodyPr>
          <a:lstStyle/>
          <a:p>
            <a:pPr algn="ctr">
              <a:lnSpc>
                <a:spcPct val="120000"/>
              </a:lnSpc>
            </a:pPr>
            <a:endParaRPr/>
          </a:p>
        </p:txBody>
      </p:sp>
      <p:sp>
        <p:nvSpPr>
          <p:cNvPr id="19" name="íṩļidé">
            <a:extLst>
              <a:ext uri="{FF2B5EF4-FFF2-40B4-BE49-F238E27FC236}">
                <a16:creationId xmlns:a16="http://schemas.microsoft.com/office/drawing/2014/main" id="{5FA73A2E-1EB0-4569-AE9C-D66CBFF107FC}"/>
              </a:ext>
            </a:extLst>
          </p:cNvPr>
          <p:cNvSpPr/>
          <p:nvPr/>
        </p:nvSpPr>
        <p:spPr bwMode="auto">
          <a:xfrm flipV="1">
            <a:off x="2368948" y="2518592"/>
            <a:ext cx="477953" cy="535314"/>
          </a:xfrm>
          <a:prstGeom prst="parallelogram">
            <a:avLst>
              <a:gd name="adj" fmla="val 65967"/>
            </a:avLst>
          </a:prstGeom>
          <a:solidFill>
            <a:schemeClr val="bg1">
              <a:lumMod val="50000"/>
            </a:schemeClr>
          </a:solidFill>
          <a:ln w="19050">
            <a:noFill/>
            <a:round/>
            <a:headEnd/>
            <a:tailEnd/>
          </a:ln>
        </p:spPr>
        <p:txBody>
          <a:bodyPr wrap="square" lIns="91440" tIns="45720" rIns="91440" bIns="45720" anchor="ctr">
            <a:normAutofit fontScale="25000" lnSpcReduction="20000"/>
          </a:bodyPr>
          <a:lstStyle/>
          <a:p>
            <a:pPr algn="ctr">
              <a:lnSpc>
                <a:spcPct val="120000"/>
              </a:lnSpc>
            </a:pPr>
            <a:endParaRPr/>
          </a:p>
        </p:txBody>
      </p:sp>
      <p:sp>
        <p:nvSpPr>
          <p:cNvPr id="20" name="iS1íḑé">
            <a:extLst>
              <a:ext uri="{FF2B5EF4-FFF2-40B4-BE49-F238E27FC236}">
                <a16:creationId xmlns:a16="http://schemas.microsoft.com/office/drawing/2014/main" id="{3ECC22C7-14CB-4E06-A8DB-C17531B9ABE0}"/>
              </a:ext>
            </a:extLst>
          </p:cNvPr>
          <p:cNvSpPr/>
          <p:nvPr/>
        </p:nvSpPr>
        <p:spPr>
          <a:xfrm>
            <a:off x="3042901" y="2431009"/>
            <a:ext cx="3717127" cy="508453"/>
          </a:xfrm>
          <a:prstGeom prst="rect">
            <a:avLst/>
          </a:prstGeom>
        </p:spPr>
        <p:txBody>
          <a:bodyPr wrap="square" lIns="91440" tIns="45720" rIns="91440" bIns="45720">
            <a:noAutofit/>
          </a:bodyPr>
          <a:lstStyle/>
          <a:p>
            <a:r>
              <a:rPr lang="en-US" altLang="zh-CN" sz="4000" dirty="0"/>
              <a:t>WCD</a:t>
            </a:r>
            <a:r>
              <a:rPr lang="zh-CN" altLang="en-US" sz="4000" dirty="0"/>
              <a:t>基本原理</a:t>
            </a:r>
          </a:p>
        </p:txBody>
      </p:sp>
      <p:cxnSp>
        <p:nvCxnSpPr>
          <p:cNvPr id="32" name="直接连接符 31">
            <a:extLst>
              <a:ext uri="{FF2B5EF4-FFF2-40B4-BE49-F238E27FC236}">
                <a16:creationId xmlns:a16="http://schemas.microsoft.com/office/drawing/2014/main" id="{591A4162-EE83-4AC2-8807-62E106A44EC6}"/>
              </a:ext>
            </a:extLst>
          </p:cNvPr>
          <p:cNvCxnSpPr>
            <a:cxnSpLocks/>
          </p:cNvCxnSpPr>
          <p:nvPr/>
        </p:nvCxnSpPr>
        <p:spPr>
          <a:xfrm flipH="1">
            <a:off x="2394423" y="1959812"/>
            <a:ext cx="430602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F0F376A-FD7E-4E49-8320-05FA29A017EE}"/>
              </a:ext>
            </a:extLst>
          </p:cNvPr>
          <p:cNvCxnSpPr>
            <a:cxnSpLocks/>
          </p:cNvCxnSpPr>
          <p:nvPr/>
        </p:nvCxnSpPr>
        <p:spPr>
          <a:xfrm flipH="1">
            <a:off x="2383823" y="4033363"/>
            <a:ext cx="430602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C21B8196-66DA-4AA0-863E-E3FEEBE0947E}"/>
              </a:ext>
            </a:extLst>
          </p:cNvPr>
          <p:cNvGrpSpPr/>
          <p:nvPr/>
        </p:nvGrpSpPr>
        <p:grpSpPr>
          <a:xfrm>
            <a:off x="2129972" y="3410466"/>
            <a:ext cx="4559870" cy="623089"/>
            <a:chOff x="6816080" y="1784375"/>
            <a:chExt cx="4559870" cy="565752"/>
          </a:xfrm>
        </p:grpSpPr>
        <p:cxnSp>
          <p:nvCxnSpPr>
            <p:cNvPr id="22" name="直接连接符 21">
              <a:extLst>
                <a:ext uri="{FF2B5EF4-FFF2-40B4-BE49-F238E27FC236}">
                  <a16:creationId xmlns:a16="http://schemas.microsoft.com/office/drawing/2014/main" id="{EC2AF22A-58F9-408E-94CF-5EB7CE23004A}"/>
                </a:ext>
              </a:extLst>
            </p:cNvPr>
            <p:cNvCxnSpPr>
              <a:cxnSpLocks/>
            </p:cNvCxnSpPr>
            <p:nvPr/>
          </p:nvCxnSpPr>
          <p:spPr>
            <a:xfrm flipH="1">
              <a:off x="7140116" y="2350127"/>
              <a:ext cx="3312368"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íṡḻidé">
              <a:extLst>
                <a:ext uri="{FF2B5EF4-FFF2-40B4-BE49-F238E27FC236}">
                  <a16:creationId xmlns:a16="http://schemas.microsoft.com/office/drawing/2014/main" id="{A7418546-2ABD-4EA0-8014-64DDA7FCED76}"/>
                </a:ext>
              </a:extLst>
            </p:cNvPr>
            <p:cNvSpPr/>
            <p:nvPr/>
          </p:nvSpPr>
          <p:spPr bwMode="auto">
            <a:xfrm flipV="1">
              <a:off x="6816080" y="1863899"/>
              <a:ext cx="477953" cy="486054"/>
            </a:xfrm>
            <a:prstGeom prst="parallelogram">
              <a:avLst>
                <a:gd name="adj" fmla="val 65967"/>
              </a:avLst>
            </a:prstGeom>
            <a:solidFill>
              <a:schemeClr val="accent1"/>
            </a:solidFill>
            <a:ln w="19050">
              <a:noFill/>
              <a:round/>
              <a:headEnd/>
              <a:tailEnd/>
            </a:ln>
          </p:spPr>
          <p:txBody>
            <a:bodyPr wrap="square" lIns="91440" tIns="45720" rIns="91440" bIns="45720" anchor="ctr">
              <a:normAutofit fontScale="25000" lnSpcReduction="20000"/>
            </a:bodyPr>
            <a:lstStyle/>
            <a:p>
              <a:pPr algn="ctr">
                <a:lnSpc>
                  <a:spcPct val="120000"/>
                </a:lnSpc>
              </a:pPr>
              <a:endParaRPr/>
            </a:p>
          </p:txBody>
        </p:sp>
        <p:sp>
          <p:nvSpPr>
            <p:cNvPr id="24" name="íṩļidé">
              <a:extLst>
                <a:ext uri="{FF2B5EF4-FFF2-40B4-BE49-F238E27FC236}">
                  <a16:creationId xmlns:a16="http://schemas.microsoft.com/office/drawing/2014/main" id="{A5D37E04-C72F-452C-A21C-732F0A1646D6}"/>
                </a:ext>
              </a:extLst>
            </p:cNvPr>
            <p:cNvSpPr/>
            <p:nvPr/>
          </p:nvSpPr>
          <p:spPr bwMode="auto">
            <a:xfrm flipV="1">
              <a:off x="7055056" y="1863899"/>
              <a:ext cx="477953" cy="486054"/>
            </a:xfrm>
            <a:prstGeom prst="parallelogram">
              <a:avLst>
                <a:gd name="adj" fmla="val 65967"/>
              </a:avLst>
            </a:prstGeom>
            <a:solidFill>
              <a:schemeClr val="bg1">
                <a:lumMod val="50000"/>
              </a:schemeClr>
            </a:solidFill>
            <a:ln w="19050">
              <a:noFill/>
              <a:round/>
              <a:headEnd/>
              <a:tailEnd/>
            </a:ln>
          </p:spPr>
          <p:txBody>
            <a:bodyPr wrap="square" lIns="91440" tIns="45720" rIns="91440" bIns="45720" anchor="ctr">
              <a:normAutofit fontScale="25000" lnSpcReduction="20000"/>
            </a:bodyPr>
            <a:lstStyle/>
            <a:p>
              <a:pPr algn="ctr">
                <a:lnSpc>
                  <a:spcPct val="120000"/>
                </a:lnSpc>
              </a:pPr>
              <a:endParaRPr/>
            </a:p>
          </p:txBody>
        </p:sp>
        <p:sp>
          <p:nvSpPr>
            <p:cNvPr id="25" name="iS1íḑé">
              <a:extLst>
                <a:ext uri="{FF2B5EF4-FFF2-40B4-BE49-F238E27FC236}">
                  <a16:creationId xmlns:a16="http://schemas.microsoft.com/office/drawing/2014/main" id="{830F6B08-FB2D-4F0F-A085-B12B128712C9}"/>
                </a:ext>
              </a:extLst>
            </p:cNvPr>
            <p:cNvSpPr/>
            <p:nvPr/>
          </p:nvSpPr>
          <p:spPr>
            <a:xfrm>
              <a:off x="7729009" y="1784375"/>
              <a:ext cx="3646941" cy="461665"/>
            </a:xfrm>
            <a:prstGeom prst="rect">
              <a:avLst/>
            </a:prstGeom>
          </p:spPr>
          <p:txBody>
            <a:bodyPr wrap="square" lIns="91440" tIns="45720" rIns="91440" bIns="45720">
              <a:noAutofit/>
            </a:bodyPr>
            <a:lstStyle/>
            <a:p>
              <a:r>
                <a:rPr lang="en-US" altLang="zh-CN" sz="4000" dirty="0"/>
                <a:t>WCD</a:t>
              </a:r>
              <a:r>
                <a:rPr lang="zh-CN" altLang="en-US" sz="4000" dirty="0"/>
                <a:t>实现方法</a:t>
              </a:r>
            </a:p>
          </p:txBody>
        </p:sp>
      </p:grpSp>
      <p:grpSp>
        <p:nvGrpSpPr>
          <p:cNvPr id="27" name="组合 26">
            <a:extLst>
              <a:ext uri="{FF2B5EF4-FFF2-40B4-BE49-F238E27FC236}">
                <a16:creationId xmlns:a16="http://schemas.microsoft.com/office/drawing/2014/main" id="{B88F6C54-2F75-4B2E-9771-6542F87EAE4D}"/>
              </a:ext>
            </a:extLst>
          </p:cNvPr>
          <p:cNvGrpSpPr/>
          <p:nvPr/>
        </p:nvGrpSpPr>
        <p:grpSpPr>
          <a:xfrm>
            <a:off x="2129972" y="4459736"/>
            <a:ext cx="4559870" cy="623089"/>
            <a:chOff x="6816080" y="1784375"/>
            <a:chExt cx="4559870" cy="565752"/>
          </a:xfrm>
        </p:grpSpPr>
        <p:cxnSp>
          <p:nvCxnSpPr>
            <p:cNvPr id="28" name="直接连接符 27">
              <a:extLst>
                <a:ext uri="{FF2B5EF4-FFF2-40B4-BE49-F238E27FC236}">
                  <a16:creationId xmlns:a16="http://schemas.microsoft.com/office/drawing/2014/main" id="{893872EF-8159-4E17-8979-239075C1BE16}"/>
                </a:ext>
              </a:extLst>
            </p:cNvPr>
            <p:cNvCxnSpPr>
              <a:cxnSpLocks/>
            </p:cNvCxnSpPr>
            <p:nvPr/>
          </p:nvCxnSpPr>
          <p:spPr>
            <a:xfrm flipH="1">
              <a:off x="7140116" y="2350127"/>
              <a:ext cx="3312368"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9" name="íṡḻidé">
              <a:extLst>
                <a:ext uri="{FF2B5EF4-FFF2-40B4-BE49-F238E27FC236}">
                  <a16:creationId xmlns:a16="http://schemas.microsoft.com/office/drawing/2014/main" id="{1577F436-4C0A-47EF-83B5-48D72621D8EF}"/>
                </a:ext>
              </a:extLst>
            </p:cNvPr>
            <p:cNvSpPr/>
            <p:nvPr/>
          </p:nvSpPr>
          <p:spPr bwMode="auto">
            <a:xfrm flipV="1">
              <a:off x="6816080" y="1863899"/>
              <a:ext cx="477953" cy="486054"/>
            </a:xfrm>
            <a:prstGeom prst="parallelogram">
              <a:avLst>
                <a:gd name="adj" fmla="val 65967"/>
              </a:avLst>
            </a:prstGeom>
            <a:solidFill>
              <a:schemeClr val="accent1"/>
            </a:solidFill>
            <a:ln w="19050">
              <a:noFill/>
              <a:round/>
              <a:headEnd/>
              <a:tailEnd/>
            </a:ln>
          </p:spPr>
          <p:txBody>
            <a:bodyPr wrap="square" lIns="91440" tIns="45720" rIns="91440" bIns="45720" anchor="ctr">
              <a:normAutofit fontScale="25000" lnSpcReduction="20000"/>
            </a:bodyPr>
            <a:lstStyle/>
            <a:p>
              <a:pPr algn="ctr">
                <a:lnSpc>
                  <a:spcPct val="120000"/>
                </a:lnSpc>
              </a:pPr>
              <a:endParaRPr/>
            </a:p>
          </p:txBody>
        </p:sp>
        <p:sp>
          <p:nvSpPr>
            <p:cNvPr id="30" name="íṩļidé">
              <a:extLst>
                <a:ext uri="{FF2B5EF4-FFF2-40B4-BE49-F238E27FC236}">
                  <a16:creationId xmlns:a16="http://schemas.microsoft.com/office/drawing/2014/main" id="{23CAF1E4-A2F7-43D0-BAF7-7EC59350B976}"/>
                </a:ext>
              </a:extLst>
            </p:cNvPr>
            <p:cNvSpPr/>
            <p:nvPr/>
          </p:nvSpPr>
          <p:spPr bwMode="auto">
            <a:xfrm flipV="1">
              <a:off x="7055056" y="1863899"/>
              <a:ext cx="477953" cy="486054"/>
            </a:xfrm>
            <a:prstGeom prst="parallelogram">
              <a:avLst>
                <a:gd name="adj" fmla="val 65967"/>
              </a:avLst>
            </a:prstGeom>
            <a:solidFill>
              <a:schemeClr val="bg1">
                <a:lumMod val="50000"/>
              </a:schemeClr>
            </a:solidFill>
            <a:ln w="19050">
              <a:noFill/>
              <a:round/>
              <a:headEnd/>
              <a:tailEnd/>
            </a:ln>
          </p:spPr>
          <p:txBody>
            <a:bodyPr wrap="square" lIns="91440" tIns="45720" rIns="91440" bIns="45720" anchor="ctr">
              <a:normAutofit fontScale="25000" lnSpcReduction="20000"/>
            </a:bodyPr>
            <a:lstStyle/>
            <a:p>
              <a:pPr algn="ctr">
                <a:lnSpc>
                  <a:spcPct val="120000"/>
                </a:lnSpc>
              </a:pPr>
              <a:endParaRPr/>
            </a:p>
          </p:txBody>
        </p:sp>
        <p:sp>
          <p:nvSpPr>
            <p:cNvPr id="31" name="iS1íḑé">
              <a:extLst>
                <a:ext uri="{FF2B5EF4-FFF2-40B4-BE49-F238E27FC236}">
                  <a16:creationId xmlns:a16="http://schemas.microsoft.com/office/drawing/2014/main" id="{7653C1EF-1AD2-45C3-85BF-BD7F82380B0E}"/>
                </a:ext>
              </a:extLst>
            </p:cNvPr>
            <p:cNvSpPr/>
            <p:nvPr/>
          </p:nvSpPr>
          <p:spPr>
            <a:xfrm>
              <a:off x="7729010" y="1784375"/>
              <a:ext cx="3646940" cy="461665"/>
            </a:xfrm>
            <a:prstGeom prst="rect">
              <a:avLst/>
            </a:prstGeom>
          </p:spPr>
          <p:txBody>
            <a:bodyPr wrap="square" lIns="91440" tIns="45720" rIns="91440" bIns="45720">
              <a:noAutofit/>
            </a:bodyPr>
            <a:lstStyle/>
            <a:p>
              <a:r>
                <a:rPr lang="en-US" altLang="zh-CN" sz="4000" dirty="0"/>
                <a:t>WCD</a:t>
              </a:r>
              <a:r>
                <a:rPr lang="zh-CN" altLang="en-US" sz="4000" dirty="0"/>
                <a:t>性能试验</a:t>
              </a:r>
            </a:p>
          </p:txBody>
        </p:sp>
      </p:grpSp>
      <p:cxnSp>
        <p:nvCxnSpPr>
          <p:cNvPr id="35" name="直接连接符 34">
            <a:extLst>
              <a:ext uri="{FF2B5EF4-FFF2-40B4-BE49-F238E27FC236}">
                <a16:creationId xmlns:a16="http://schemas.microsoft.com/office/drawing/2014/main" id="{277B037B-4B74-4103-8BCA-6FD612AF72D4}"/>
              </a:ext>
            </a:extLst>
          </p:cNvPr>
          <p:cNvCxnSpPr>
            <a:cxnSpLocks/>
          </p:cNvCxnSpPr>
          <p:nvPr/>
        </p:nvCxnSpPr>
        <p:spPr>
          <a:xfrm flipH="1">
            <a:off x="2459737" y="3054098"/>
            <a:ext cx="430602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íṡḻidé">
            <a:extLst>
              <a:ext uri="{FF2B5EF4-FFF2-40B4-BE49-F238E27FC236}">
                <a16:creationId xmlns:a16="http://schemas.microsoft.com/office/drawing/2014/main" id="{313A4041-6898-452A-BEF2-447C4CF52CC2}"/>
              </a:ext>
            </a:extLst>
          </p:cNvPr>
          <p:cNvSpPr/>
          <p:nvPr/>
        </p:nvSpPr>
        <p:spPr bwMode="auto">
          <a:xfrm flipV="1">
            <a:off x="2135701" y="2518593"/>
            <a:ext cx="477953" cy="535314"/>
          </a:xfrm>
          <a:prstGeom prst="parallelogram">
            <a:avLst>
              <a:gd name="adj" fmla="val 65967"/>
            </a:avLst>
          </a:prstGeom>
          <a:solidFill>
            <a:schemeClr val="accent1"/>
          </a:solidFill>
          <a:ln w="19050">
            <a:noFill/>
            <a:round/>
            <a:headEnd/>
            <a:tailEnd/>
          </a:ln>
        </p:spPr>
        <p:txBody>
          <a:bodyPr wrap="square" lIns="91440" tIns="45720" rIns="91440" bIns="45720" anchor="ctr">
            <a:normAutofit fontScale="25000" lnSpcReduction="20000"/>
          </a:bodyPr>
          <a:lstStyle/>
          <a:p>
            <a:pPr algn="ctr">
              <a:lnSpc>
                <a:spcPct val="120000"/>
              </a:lnSpc>
            </a:pPr>
            <a:endParaRPr/>
          </a:p>
        </p:txBody>
      </p:sp>
      <p:sp>
        <p:nvSpPr>
          <p:cNvPr id="37" name="íṩļidé">
            <a:extLst>
              <a:ext uri="{FF2B5EF4-FFF2-40B4-BE49-F238E27FC236}">
                <a16:creationId xmlns:a16="http://schemas.microsoft.com/office/drawing/2014/main" id="{99B106E8-9D05-43A2-977B-ADDDA578B24F}"/>
              </a:ext>
            </a:extLst>
          </p:cNvPr>
          <p:cNvSpPr/>
          <p:nvPr/>
        </p:nvSpPr>
        <p:spPr bwMode="auto">
          <a:xfrm flipV="1">
            <a:off x="2374677" y="2518593"/>
            <a:ext cx="477953" cy="535314"/>
          </a:xfrm>
          <a:prstGeom prst="parallelogram">
            <a:avLst>
              <a:gd name="adj" fmla="val 65967"/>
            </a:avLst>
          </a:prstGeom>
          <a:solidFill>
            <a:schemeClr val="bg1">
              <a:lumMod val="50000"/>
            </a:schemeClr>
          </a:solidFill>
          <a:ln w="19050">
            <a:noFill/>
            <a:round/>
            <a:headEnd/>
            <a:tailEnd/>
          </a:ln>
        </p:spPr>
        <p:txBody>
          <a:bodyPr wrap="square" lIns="91440" tIns="45720" rIns="91440" bIns="45720" anchor="ctr">
            <a:normAutofit fontScale="25000" lnSpcReduction="20000"/>
          </a:bodyPr>
          <a:lstStyle/>
          <a:p>
            <a:pPr algn="ctr">
              <a:lnSpc>
                <a:spcPct val="120000"/>
              </a:lnSpc>
            </a:pPr>
            <a:endParaRPr/>
          </a:p>
        </p:txBody>
      </p:sp>
      <p:cxnSp>
        <p:nvCxnSpPr>
          <p:cNvPr id="39" name="直接连接符 38">
            <a:extLst>
              <a:ext uri="{FF2B5EF4-FFF2-40B4-BE49-F238E27FC236}">
                <a16:creationId xmlns:a16="http://schemas.microsoft.com/office/drawing/2014/main" id="{1EB2E1ED-C6F1-4889-A353-0E240BFCD286}"/>
              </a:ext>
            </a:extLst>
          </p:cNvPr>
          <p:cNvCxnSpPr>
            <a:cxnSpLocks/>
          </p:cNvCxnSpPr>
          <p:nvPr/>
        </p:nvCxnSpPr>
        <p:spPr>
          <a:xfrm flipH="1">
            <a:off x="2400152" y="1959812"/>
            <a:ext cx="430602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BF09A5B7-0C2D-4502-968A-4D64019B4047}"/>
              </a:ext>
            </a:extLst>
          </p:cNvPr>
          <p:cNvCxnSpPr>
            <a:cxnSpLocks/>
          </p:cNvCxnSpPr>
          <p:nvPr/>
        </p:nvCxnSpPr>
        <p:spPr>
          <a:xfrm flipH="1">
            <a:off x="2389552" y="4033363"/>
            <a:ext cx="430602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F2B21385-F898-49F5-A74C-9BBBCADF65A4}"/>
              </a:ext>
            </a:extLst>
          </p:cNvPr>
          <p:cNvCxnSpPr>
            <a:cxnSpLocks/>
          </p:cNvCxnSpPr>
          <p:nvPr/>
        </p:nvCxnSpPr>
        <p:spPr>
          <a:xfrm flipH="1">
            <a:off x="2394423" y="5082633"/>
            <a:ext cx="430602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2" name="组合 41">
            <a:extLst>
              <a:ext uri="{FF2B5EF4-FFF2-40B4-BE49-F238E27FC236}">
                <a16:creationId xmlns:a16="http://schemas.microsoft.com/office/drawing/2014/main" id="{E2E85C27-5892-4648-B359-F08791A9B639}"/>
              </a:ext>
            </a:extLst>
          </p:cNvPr>
          <p:cNvGrpSpPr/>
          <p:nvPr/>
        </p:nvGrpSpPr>
        <p:grpSpPr>
          <a:xfrm>
            <a:off x="2140573" y="5508622"/>
            <a:ext cx="4559870" cy="623089"/>
            <a:chOff x="6816080" y="1784375"/>
            <a:chExt cx="4559870" cy="565752"/>
          </a:xfrm>
        </p:grpSpPr>
        <p:cxnSp>
          <p:nvCxnSpPr>
            <p:cNvPr id="43" name="直接连接符 42">
              <a:extLst>
                <a:ext uri="{FF2B5EF4-FFF2-40B4-BE49-F238E27FC236}">
                  <a16:creationId xmlns:a16="http://schemas.microsoft.com/office/drawing/2014/main" id="{5A1720B5-AA6C-4CA6-B7DD-136394D67AC6}"/>
                </a:ext>
              </a:extLst>
            </p:cNvPr>
            <p:cNvCxnSpPr>
              <a:cxnSpLocks/>
            </p:cNvCxnSpPr>
            <p:nvPr/>
          </p:nvCxnSpPr>
          <p:spPr>
            <a:xfrm flipH="1">
              <a:off x="7140116" y="2350127"/>
              <a:ext cx="4225233"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íṡḻidé">
              <a:extLst>
                <a:ext uri="{FF2B5EF4-FFF2-40B4-BE49-F238E27FC236}">
                  <a16:creationId xmlns:a16="http://schemas.microsoft.com/office/drawing/2014/main" id="{35EA0BC8-7C80-4C7D-A775-BF32BB63F0DC}"/>
                </a:ext>
              </a:extLst>
            </p:cNvPr>
            <p:cNvSpPr/>
            <p:nvPr/>
          </p:nvSpPr>
          <p:spPr bwMode="auto">
            <a:xfrm flipV="1">
              <a:off x="6816080" y="1863899"/>
              <a:ext cx="477953" cy="486054"/>
            </a:xfrm>
            <a:prstGeom prst="parallelogram">
              <a:avLst>
                <a:gd name="adj" fmla="val 65967"/>
              </a:avLst>
            </a:prstGeom>
            <a:solidFill>
              <a:schemeClr val="accent1"/>
            </a:solidFill>
            <a:ln w="19050">
              <a:noFill/>
              <a:round/>
              <a:headEnd/>
              <a:tailEnd/>
            </a:ln>
          </p:spPr>
          <p:txBody>
            <a:bodyPr wrap="square" lIns="91440" tIns="45720" rIns="91440" bIns="45720" anchor="ctr">
              <a:normAutofit fontScale="25000" lnSpcReduction="20000"/>
            </a:bodyPr>
            <a:lstStyle/>
            <a:p>
              <a:pPr algn="ctr">
                <a:lnSpc>
                  <a:spcPct val="120000"/>
                </a:lnSpc>
              </a:pPr>
              <a:endParaRPr/>
            </a:p>
          </p:txBody>
        </p:sp>
        <p:sp>
          <p:nvSpPr>
            <p:cNvPr id="45" name="íṩļidé">
              <a:extLst>
                <a:ext uri="{FF2B5EF4-FFF2-40B4-BE49-F238E27FC236}">
                  <a16:creationId xmlns:a16="http://schemas.microsoft.com/office/drawing/2014/main" id="{7D8723F1-8DC6-4AF8-A4B9-93571163FCC1}"/>
                </a:ext>
              </a:extLst>
            </p:cNvPr>
            <p:cNvSpPr/>
            <p:nvPr/>
          </p:nvSpPr>
          <p:spPr bwMode="auto">
            <a:xfrm flipV="1">
              <a:off x="7055056" y="1863899"/>
              <a:ext cx="477953" cy="486054"/>
            </a:xfrm>
            <a:prstGeom prst="parallelogram">
              <a:avLst>
                <a:gd name="adj" fmla="val 65967"/>
              </a:avLst>
            </a:prstGeom>
            <a:solidFill>
              <a:schemeClr val="bg1">
                <a:lumMod val="50000"/>
              </a:schemeClr>
            </a:solidFill>
            <a:ln w="19050">
              <a:noFill/>
              <a:round/>
              <a:headEnd/>
              <a:tailEnd/>
            </a:ln>
          </p:spPr>
          <p:txBody>
            <a:bodyPr wrap="square" lIns="91440" tIns="45720" rIns="91440" bIns="45720" anchor="ctr">
              <a:normAutofit fontScale="25000" lnSpcReduction="20000"/>
            </a:bodyPr>
            <a:lstStyle/>
            <a:p>
              <a:pPr algn="ctr">
                <a:lnSpc>
                  <a:spcPct val="120000"/>
                </a:lnSpc>
              </a:pPr>
              <a:endParaRPr/>
            </a:p>
          </p:txBody>
        </p:sp>
        <p:sp>
          <p:nvSpPr>
            <p:cNvPr id="46" name="iS1íḑé">
              <a:extLst>
                <a:ext uri="{FF2B5EF4-FFF2-40B4-BE49-F238E27FC236}">
                  <a16:creationId xmlns:a16="http://schemas.microsoft.com/office/drawing/2014/main" id="{95D73099-1A70-4A3C-B210-2E279D7DFC65}"/>
                </a:ext>
              </a:extLst>
            </p:cNvPr>
            <p:cNvSpPr/>
            <p:nvPr/>
          </p:nvSpPr>
          <p:spPr>
            <a:xfrm>
              <a:off x="7729010" y="1784375"/>
              <a:ext cx="3646940" cy="461665"/>
            </a:xfrm>
            <a:prstGeom prst="rect">
              <a:avLst/>
            </a:prstGeom>
          </p:spPr>
          <p:txBody>
            <a:bodyPr wrap="square" lIns="91440" tIns="45720" rIns="91440" bIns="45720">
              <a:noAutofit/>
            </a:bodyPr>
            <a:lstStyle/>
            <a:p>
              <a:r>
                <a:rPr lang="zh-CN" altLang="en-US" sz="4000" dirty="0"/>
                <a:t>结    论</a:t>
              </a:r>
            </a:p>
          </p:txBody>
        </p:sp>
      </p:grpSp>
      <p:sp>
        <p:nvSpPr>
          <p:cNvPr id="38" name="任意多边形 8">
            <a:extLst>
              <a:ext uri="{FF2B5EF4-FFF2-40B4-BE49-F238E27FC236}">
                <a16:creationId xmlns:a16="http://schemas.microsoft.com/office/drawing/2014/main" id="{72CE2EF3-2341-4E2F-8F29-AD25251883CC}"/>
              </a:ext>
            </a:extLst>
          </p:cNvPr>
          <p:cNvSpPr/>
          <p:nvPr>
            <p:custDataLst>
              <p:tags r:id="rId4"/>
            </p:custDataLst>
          </p:nvPr>
        </p:nvSpPr>
        <p:spPr>
          <a:xfrm>
            <a:off x="-14603" y="356374"/>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47" name="图片 46">
            <a:extLst>
              <a:ext uri="{FF2B5EF4-FFF2-40B4-BE49-F238E27FC236}">
                <a16:creationId xmlns:a16="http://schemas.microsoft.com/office/drawing/2014/main" id="{AA5B6B30-D768-41F4-A6EB-082E8805A2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01468" y="108118"/>
            <a:ext cx="1478713" cy="392719"/>
          </a:xfrm>
          <a:prstGeom prst="rect">
            <a:avLst/>
          </a:prstGeom>
        </p:spPr>
      </p:pic>
    </p:spTree>
    <p:custDataLst>
      <p:tags r:id="rId1"/>
    </p:custDataLst>
    <p:extLst>
      <p:ext uri="{BB962C8B-B14F-4D97-AF65-F5344CB8AC3E}">
        <p14:creationId xmlns:p14="http://schemas.microsoft.com/office/powerpoint/2010/main" val="3042374025"/>
      </p:ext>
    </p:extLst>
  </p:cSld>
  <p:clrMapOvr>
    <a:masterClrMapping/>
  </p:clrMapOvr>
  <mc:AlternateContent xmlns:mc="http://schemas.openxmlformats.org/markup-compatibility/2006" xmlns:p14="http://schemas.microsoft.com/office/powerpoint/2010/main">
    <mc:Choice Requires="p14">
      <p:transition spd="slow" p14:dur="2000" advTm="2575"/>
    </mc:Choice>
    <mc:Fallback xmlns="">
      <p:transition spd="slow" advTm="25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500" fill="hold"/>
                                        <p:tgtEl>
                                          <p:spTgt spid="36"/>
                                        </p:tgtEl>
                                        <p:attrNameLst>
                                          <p:attrName>ppt_x</p:attrName>
                                        </p:attrNameLst>
                                      </p:cBhvr>
                                      <p:tavLst>
                                        <p:tav tm="0">
                                          <p:val>
                                            <p:strVal val="#ppt_x"/>
                                          </p:val>
                                        </p:tav>
                                        <p:tav tm="100000">
                                          <p:val>
                                            <p:strVal val="#ppt_x"/>
                                          </p:val>
                                        </p:tav>
                                      </p:tavLst>
                                    </p:anim>
                                    <p:anim calcmode="lin" valueType="num">
                                      <p:cBhvr additive="base">
                                        <p:cTn id="42" dur="500" fill="hold"/>
                                        <p:tgtEl>
                                          <p:spTgt spid="3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fill="hold"/>
                                        <p:tgtEl>
                                          <p:spTgt spid="40"/>
                                        </p:tgtEl>
                                        <p:attrNameLst>
                                          <p:attrName>ppt_x</p:attrName>
                                        </p:attrNameLst>
                                      </p:cBhvr>
                                      <p:tavLst>
                                        <p:tav tm="0">
                                          <p:val>
                                            <p:strVal val="#ppt_x"/>
                                          </p:val>
                                        </p:tav>
                                        <p:tav tm="100000">
                                          <p:val>
                                            <p:strVal val="#ppt_x"/>
                                          </p:val>
                                        </p:tav>
                                      </p:tavLst>
                                    </p:anim>
                                    <p:anim calcmode="lin" valueType="num">
                                      <p:cBhvr additive="base">
                                        <p:cTn id="6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additive="base">
                                        <p:cTn id="69" dur="500" fill="hold"/>
                                        <p:tgtEl>
                                          <p:spTgt spid="41"/>
                                        </p:tgtEl>
                                        <p:attrNameLst>
                                          <p:attrName>ppt_x</p:attrName>
                                        </p:attrNameLst>
                                      </p:cBhvr>
                                      <p:tavLst>
                                        <p:tav tm="0">
                                          <p:val>
                                            <p:strVal val="#ppt_x"/>
                                          </p:val>
                                        </p:tav>
                                        <p:tav tm="100000">
                                          <p:val>
                                            <p:strVal val="#ppt_x"/>
                                          </p:val>
                                        </p:tav>
                                      </p:tavLst>
                                    </p:anim>
                                    <p:anim calcmode="lin" valueType="num">
                                      <p:cBhvr additive="base">
                                        <p:cTn id="7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500" fill="hold"/>
                                        <p:tgtEl>
                                          <p:spTgt spid="42"/>
                                        </p:tgtEl>
                                        <p:attrNameLst>
                                          <p:attrName>ppt_x</p:attrName>
                                        </p:attrNameLst>
                                      </p:cBhvr>
                                      <p:tavLst>
                                        <p:tav tm="0">
                                          <p:val>
                                            <p:strVal val="#ppt_x"/>
                                          </p:val>
                                        </p:tav>
                                        <p:tav tm="100000">
                                          <p:val>
                                            <p:strVal val="#ppt_x"/>
                                          </p:val>
                                        </p:tav>
                                      </p:tavLst>
                                    </p:anim>
                                    <p:anim calcmode="lin" valueType="num">
                                      <p:cBhvr additive="base">
                                        <p:cTn id="7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36"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48260"/>
            <a:ext cx="3092450" cy="96139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WCD</a:t>
            </a:r>
            <a:r>
              <a:rPr lang="zh-CN" altLang="en-US" sz="2400" b="1" spc="600" dirty="0">
                <a:solidFill>
                  <a:srgbClr val="004EA2"/>
                </a:solidFill>
                <a:latin typeface="微软雅黑" panose="020B0503020204020204" charset="-122"/>
                <a:ea typeface="微软雅黑" panose="020B0503020204020204" charset="-122"/>
                <a:sym typeface="+mn-ea"/>
              </a:rPr>
              <a:t>性能试验</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 name="文本框 3">
            <a:extLst>
              <a:ext uri="{FF2B5EF4-FFF2-40B4-BE49-F238E27FC236}">
                <a16:creationId xmlns:a16="http://schemas.microsoft.com/office/drawing/2014/main" id="{F12BF238-957C-42B5-B0F2-428FACE5820D}"/>
              </a:ext>
            </a:extLst>
          </p:cNvPr>
          <p:cNvSpPr txBox="1"/>
          <p:nvPr/>
        </p:nvSpPr>
        <p:spPr>
          <a:xfrm>
            <a:off x="600075" y="1498600"/>
            <a:ext cx="4975810" cy="2769989"/>
          </a:xfrm>
          <a:prstGeom prst="rect">
            <a:avLst/>
          </a:prstGeom>
          <a:noFill/>
        </p:spPr>
        <p:txBody>
          <a:bodyPr wrap="square" rtlCol="0">
            <a:spAutoFit/>
          </a:bodyPr>
          <a:lstStyle/>
          <a:p>
            <a:pPr>
              <a:spcAft>
                <a:spcPts val="600"/>
              </a:spcAft>
            </a:pPr>
            <a:r>
              <a:rPr lang="en-US" altLang="zh-CN" sz="2400" b="1"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SE-Block</a:t>
            </a:r>
          </a:p>
          <a:p>
            <a:pPr>
              <a:spcAft>
                <a:spcPts val="600"/>
              </a:spcAft>
            </a:pPr>
            <a:r>
              <a:rPr lang="zh-CN" altLang="en-US"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添加了</a:t>
            </a:r>
            <a:r>
              <a:rPr lang="en-US"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SE block</a:t>
            </a:r>
            <a:r>
              <a:rPr lang="zh-CN" altLang="en-US"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后，模型的参数也会有一定程度增加，尤其是全连接层，两个全连接层的维度都是</a:t>
            </a:r>
            <a:r>
              <a:rPr lang="en-US"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C/r ×C</a:t>
            </a:r>
            <a:r>
              <a:rPr lang="zh-CN" altLang="en-US"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，那么这两个全连接层的参数量就是</a:t>
            </a:r>
            <a:r>
              <a:rPr lang="en-US"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2×C^2/r</a:t>
            </a:r>
            <a:r>
              <a:rPr lang="zh-CN" altLang="en-US"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a:t>
            </a:r>
          </a:p>
          <a:p>
            <a:pPr>
              <a:spcAft>
                <a:spcPts val="600"/>
              </a:spcAft>
            </a:pPr>
            <a:r>
              <a:rPr lang="zh-CN"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最后，</a:t>
            </a:r>
            <a:r>
              <a:rPr lang="en-US"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WCD</a:t>
            </a:r>
            <a:r>
              <a:rPr lang="zh-CN"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通常用于</a:t>
            </a:r>
            <a:r>
              <a:rPr lang="en-US"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CNN</a:t>
            </a:r>
            <a:r>
              <a:rPr lang="zh-CN"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内部的高层卷积层，而</a:t>
            </a:r>
            <a:r>
              <a:rPr lang="en-US"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SE-Block</a:t>
            </a:r>
            <a:r>
              <a:rPr lang="zh-CN"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主要影响早期卷积层。从这个角度来看，</a:t>
            </a:r>
            <a:r>
              <a:rPr lang="en-US"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WCD</a:t>
            </a:r>
            <a:r>
              <a:rPr lang="zh-CN"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和</a:t>
            </a:r>
            <a:r>
              <a:rPr lang="en-US"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SE-Block</a:t>
            </a:r>
            <a:r>
              <a:rPr lang="zh-CN"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相辅相成</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a:t>
            </a:r>
            <a:endParaRPr lang="en-US"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p:txBody>
      </p:sp>
      <p:pic>
        <p:nvPicPr>
          <p:cNvPr id="5" name="图片 4">
            <a:extLst>
              <a:ext uri="{FF2B5EF4-FFF2-40B4-BE49-F238E27FC236}">
                <a16:creationId xmlns:a16="http://schemas.microsoft.com/office/drawing/2014/main" id="{9BF87AE0-4E09-469E-B684-4BC2047913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6507" y="965577"/>
            <a:ext cx="5520063" cy="3052762"/>
          </a:xfrm>
          <a:prstGeom prst="rect">
            <a:avLst/>
          </a:prstGeom>
        </p:spPr>
      </p:pic>
      <p:pic>
        <p:nvPicPr>
          <p:cNvPr id="7" name="图片 6">
            <a:extLst>
              <a:ext uri="{FF2B5EF4-FFF2-40B4-BE49-F238E27FC236}">
                <a16:creationId xmlns:a16="http://schemas.microsoft.com/office/drawing/2014/main" id="{3C531FAB-1183-4164-B671-37234AEC9D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0090" y="4381501"/>
            <a:ext cx="5333297" cy="2009774"/>
          </a:xfrm>
          <a:prstGeom prst="rect">
            <a:avLst/>
          </a:prstGeom>
        </p:spPr>
      </p:pic>
      <p:pic>
        <p:nvPicPr>
          <p:cNvPr id="3" name="图片 2">
            <a:extLst>
              <a:ext uri="{FF2B5EF4-FFF2-40B4-BE49-F238E27FC236}">
                <a16:creationId xmlns:a16="http://schemas.microsoft.com/office/drawing/2014/main" id="{1ADD41B5-F801-42BB-AB53-700CDCD658F7}"/>
              </a:ext>
            </a:extLst>
          </p:cNvPr>
          <p:cNvPicPr>
            <a:picLocks noChangeAspect="1"/>
          </p:cNvPicPr>
          <p:nvPr/>
        </p:nvPicPr>
        <p:blipFill>
          <a:blip r:embed="rId8"/>
          <a:stretch>
            <a:fillRect/>
          </a:stretch>
        </p:blipFill>
        <p:spPr>
          <a:xfrm>
            <a:off x="10281780" y="5892423"/>
            <a:ext cx="1781131" cy="954482"/>
          </a:xfrm>
          <a:prstGeom prst="rect">
            <a:avLst/>
          </a:prstGeom>
        </p:spPr>
      </p:pic>
      <p:pic>
        <p:nvPicPr>
          <p:cNvPr id="10" name="图片 9">
            <a:extLst>
              <a:ext uri="{FF2B5EF4-FFF2-40B4-BE49-F238E27FC236}">
                <a16:creationId xmlns:a16="http://schemas.microsoft.com/office/drawing/2014/main" id="{D2EC3E43-2310-4AAC-B118-705B880E5B95}"/>
              </a:ext>
            </a:extLst>
          </p:cNvPr>
          <p:cNvPicPr>
            <a:picLocks noChangeAspect="1"/>
          </p:cNvPicPr>
          <p:nvPr/>
        </p:nvPicPr>
        <p:blipFill>
          <a:blip r:embed="rId9"/>
          <a:stretch>
            <a:fillRect/>
          </a:stretch>
        </p:blipFill>
        <p:spPr>
          <a:xfrm>
            <a:off x="10784112" y="3796785"/>
            <a:ext cx="996069" cy="83358"/>
          </a:xfrm>
          <a:prstGeom prst="rect">
            <a:avLst/>
          </a:prstGeom>
        </p:spPr>
      </p:pic>
      <p:pic>
        <p:nvPicPr>
          <p:cNvPr id="13" name="图片 12">
            <a:extLst>
              <a:ext uri="{FF2B5EF4-FFF2-40B4-BE49-F238E27FC236}">
                <a16:creationId xmlns:a16="http://schemas.microsoft.com/office/drawing/2014/main" id="{9ABE66A8-767B-4BCC-8421-09340EFC7845}"/>
              </a:ext>
            </a:extLst>
          </p:cNvPr>
          <p:cNvPicPr>
            <a:picLocks noChangeAspect="1"/>
          </p:cNvPicPr>
          <p:nvPr/>
        </p:nvPicPr>
        <p:blipFill>
          <a:blip r:embed="rId9"/>
          <a:stretch>
            <a:fillRect/>
          </a:stretch>
        </p:blipFill>
        <p:spPr>
          <a:xfrm>
            <a:off x="10637723" y="3796785"/>
            <a:ext cx="996069" cy="83358"/>
          </a:xfrm>
          <a:prstGeom prst="rect">
            <a:avLst/>
          </a:prstGeom>
        </p:spPr>
      </p:pic>
      <p:pic>
        <p:nvPicPr>
          <p:cNvPr id="15" name="图片 14">
            <a:extLst>
              <a:ext uri="{FF2B5EF4-FFF2-40B4-BE49-F238E27FC236}">
                <a16:creationId xmlns:a16="http://schemas.microsoft.com/office/drawing/2014/main" id="{DA026BDC-8505-4383-B282-F423D9C429F4}"/>
              </a:ext>
            </a:extLst>
          </p:cNvPr>
          <p:cNvPicPr>
            <a:picLocks noChangeAspect="1"/>
          </p:cNvPicPr>
          <p:nvPr/>
        </p:nvPicPr>
        <p:blipFill>
          <a:blip r:embed="rId9"/>
          <a:stretch>
            <a:fillRect/>
          </a:stretch>
        </p:blipFill>
        <p:spPr>
          <a:xfrm>
            <a:off x="11310721" y="3722699"/>
            <a:ext cx="400470" cy="52387"/>
          </a:xfrm>
          <a:prstGeom prst="rect">
            <a:avLst/>
          </a:prstGeom>
        </p:spPr>
      </p:pic>
      <p:pic>
        <p:nvPicPr>
          <p:cNvPr id="16" name="图片 15">
            <a:extLst>
              <a:ext uri="{FF2B5EF4-FFF2-40B4-BE49-F238E27FC236}">
                <a16:creationId xmlns:a16="http://schemas.microsoft.com/office/drawing/2014/main" id="{79BF9525-FBB6-416E-A107-F370C2D801E3}"/>
              </a:ext>
            </a:extLst>
          </p:cNvPr>
          <p:cNvPicPr>
            <a:picLocks noChangeAspect="1"/>
          </p:cNvPicPr>
          <p:nvPr/>
        </p:nvPicPr>
        <p:blipFill>
          <a:blip r:embed="rId9"/>
          <a:stretch>
            <a:fillRect/>
          </a:stretch>
        </p:blipFill>
        <p:spPr>
          <a:xfrm>
            <a:off x="11391690" y="3728266"/>
            <a:ext cx="400470" cy="52387"/>
          </a:xfrm>
          <a:prstGeom prst="rect">
            <a:avLst/>
          </a:prstGeom>
        </p:spPr>
      </p:pic>
      <p:pic>
        <p:nvPicPr>
          <p:cNvPr id="17" name="图片 16">
            <a:extLst>
              <a:ext uri="{FF2B5EF4-FFF2-40B4-BE49-F238E27FC236}">
                <a16:creationId xmlns:a16="http://schemas.microsoft.com/office/drawing/2014/main" id="{4768F954-5CB5-4BC2-ADF3-9095C080076F}"/>
              </a:ext>
            </a:extLst>
          </p:cNvPr>
          <p:cNvPicPr>
            <a:picLocks noChangeAspect="1"/>
          </p:cNvPicPr>
          <p:nvPr/>
        </p:nvPicPr>
        <p:blipFill>
          <a:blip r:embed="rId9"/>
          <a:stretch>
            <a:fillRect/>
          </a:stretch>
        </p:blipFill>
        <p:spPr>
          <a:xfrm>
            <a:off x="11070002" y="3722699"/>
            <a:ext cx="400470" cy="52387"/>
          </a:xfrm>
          <a:prstGeom prst="rect">
            <a:avLst/>
          </a:prstGeom>
        </p:spPr>
      </p:pic>
      <p:pic>
        <p:nvPicPr>
          <p:cNvPr id="18" name="图片 17">
            <a:extLst>
              <a:ext uri="{FF2B5EF4-FFF2-40B4-BE49-F238E27FC236}">
                <a16:creationId xmlns:a16="http://schemas.microsoft.com/office/drawing/2014/main" id="{D54AC202-AA4E-4A3C-A30C-35965E3B223B}"/>
              </a:ext>
            </a:extLst>
          </p:cNvPr>
          <p:cNvPicPr>
            <a:picLocks noChangeAspect="1"/>
          </p:cNvPicPr>
          <p:nvPr/>
        </p:nvPicPr>
        <p:blipFill>
          <a:blip r:embed="rId9"/>
          <a:stretch>
            <a:fillRect/>
          </a:stretch>
        </p:blipFill>
        <p:spPr>
          <a:xfrm>
            <a:off x="10771875" y="3722699"/>
            <a:ext cx="400470" cy="52387"/>
          </a:xfrm>
          <a:prstGeom prst="rect">
            <a:avLst/>
          </a:prstGeom>
        </p:spPr>
      </p:pic>
      <p:pic>
        <p:nvPicPr>
          <p:cNvPr id="19" name="图片 18">
            <a:extLst>
              <a:ext uri="{FF2B5EF4-FFF2-40B4-BE49-F238E27FC236}">
                <a16:creationId xmlns:a16="http://schemas.microsoft.com/office/drawing/2014/main" id="{5C2778EC-15A6-4447-80E6-AF92E70FA491}"/>
              </a:ext>
            </a:extLst>
          </p:cNvPr>
          <p:cNvPicPr>
            <a:picLocks noChangeAspect="1"/>
          </p:cNvPicPr>
          <p:nvPr/>
        </p:nvPicPr>
        <p:blipFill>
          <a:blip r:embed="rId9"/>
          <a:stretch>
            <a:fillRect/>
          </a:stretch>
        </p:blipFill>
        <p:spPr>
          <a:xfrm>
            <a:off x="10629048" y="3718741"/>
            <a:ext cx="400470" cy="52387"/>
          </a:xfrm>
          <a:prstGeom prst="rect">
            <a:avLst/>
          </a:prstGeom>
        </p:spPr>
      </p:pic>
      <p:pic>
        <p:nvPicPr>
          <p:cNvPr id="20" name="图片 19">
            <a:extLst>
              <a:ext uri="{FF2B5EF4-FFF2-40B4-BE49-F238E27FC236}">
                <a16:creationId xmlns:a16="http://schemas.microsoft.com/office/drawing/2014/main" id="{7C4722CC-D6FA-4668-A5B2-E16877537311}"/>
              </a:ext>
            </a:extLst>
          </p:cNvPr>
          <p:cNvPicPr>
            <a:picLocks noChangeAspect="1"/>
          </p:cNvPicPr>
          <p:nvPr/>
        </p:nvPicPr>
        <p:blipFill>
          <a:blip r:embed="rId9"/>
          <a:stretch>
            <a:fillRect/>
          </a:stretch>
        </p:blipFill>
        <p:spPr>
          <a:xfrm>
            <a:off x="10542789" y="3792827"/>
            <a:ext cx="996069" cy="83358"/>
          </a:xfrm>
          <a:prstGeom prst="rect">
            <a:avLst/>
          </a:prstGeom>
        </p:spPr>
      </p:pic>
    </p:spTree>
    <p:extLst>
      <p:ext uri="{BB962C8B-B14F-4D97-AF65-F5344CB8AC3E}">
        <p14:creationId xmlns:p14="http://schemas.microsoft.com/office/powerpoint/2010/main" val="372909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48260"/>
            <a:ext cx="3092450" cy="96139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WCD</a:t>
            </a:r>
            <a:r>
              <a:rPr lang="zh-CN" altLang="en-US" sz="2400" b="1" spc="600" dirty="0">
                <a:solidFill>
                  <a:srgbClr val="004EA2"/>
                </a:solidFill>
                <a:latin typeface="微软雅黑" panose="020B0503020204020204" charset="-122"/>
                <a:ea typeface="微软雅黑" panose="020B0503020204020204" charset="-122"/>
                <a:sym typeface="+mn-ea"/>
              </a:rPr>
              <a:t>性能试验</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 name="文本框 3">
            <a:extLst>
              <a:ext uri="{FF2B5EF4-FFF2-40B4-BE49-F238E27FC236}">
                <a16:creationId xmlns:a16="http://schemas.microsoft.com/office/drawing/2014/main" id="{F12BF238-957C-42B5-B0F2-428FACE5820D}"/>
              </a:ext>
            </a:extLst>
          </p:cNvPr>
          <p:cNvSpPr txBox="1"/>
          <p:nvPr/>
        </p:nvSpPr>
        <p:spPr>
          <a:xfrm>
            <a:off x="600075" y="1498600"/>
            <a:ext cx="10314562" cy="4592860"/>
          </a:xfrm>
          <a:prstGeom prst="rect">
            <a:avLst/>
          </a:prstGeom>
          <a:noFill/>
        </p:spPr>
        <p:txBody>
          <a:bodyPr wrap="square" rtlCol="0">
            <a:spAutoFit/>
          </a:bodyPr>
          <a:lstStyle/>
          <a:p>
            <a:pPr algn="l">
              <a:lnSpc>
                <a:spcPts val="2200"/>
              </a:lnSpc>
            </a:pPr>
            <a:r>
              <a:rPr lang="zh-CN" altLang="zh-CN" sz="1800" b="1" kern="100" dirty="0">
                <a:solidFill>
                  <a:srgbClr val="2E3033"/>
                </a:solidFill>
                <a:effectLst/>
                <a:latin typeface="Times New Roman" panose="02020603050405020304" pitchFamily="18" charset="0"/>
                <a:ea typeface="黑体" panose="02010609060101010101" pitchFamily="49" charset="-122"/>
                <a:cs typeface="Arial" panose="020B0604020202020204" pitchFamily="34" charset="0"/>
              </a:rPr>
              <a:t>与</a:t>
            </a:r>
            <a:r>
              <a:rPr lang="en-US" altLang="zh-CN" sz="1800" b="1" kern="100" dirty="0">
                <a:solidFill>
                  <a:srgbClr val="2E3033"/>
                </a:solidFill>
                <a:effectLst/>
                <a:latin typeface="Times New Roman" panose="02020603050405020304" pitchFamily="18" charset="0"/>
                <a:ea typeface="黑体" panose="02010609060101010101" pitchFamily="49" charset="-122"/>
                <a:cs typeface="Arial" panose="020B0604020202020204" pitchFamily="34" charset="0"/>
              </a:rPr>
              <a:t>Dropout</a:t>
            </a:r>
            <a:r>
              <a:rPr lang="zh-CN" altLang="zh-CN" sz="1800" b="1" kern="100" dirty="0">
                <a:solidFill>
                  <a:srgbClr val="2E3033"/>
                </a:solidFill>
                <a:effectLst/>
                <a:latin typeface="Times New Roman" panose="02020603050405020304" pitchFamily="18" charset="0"/>
                <a:ea typeface="黑体" panose="02010609060101010101" pitchFamily="49" charset="-122"/>
                <a:cs typeface="Arial" panose="020B0604020202020204" pitchFamily="34" charset="0"/>
              </a:rPr>
              <a:t>和</a:t>
            </a:r>
            <a:r>
              <a:rPr lang="en-US" altLang="zh-CN" sz="1800" b="1" kern="100" dirty="0">
                <a:solidFill>
                  <a:srgbClr val="2E3033"/>
                </a:solidFill>
                <a:effectLst/>
                <a:latin typeface="Times New Roman" panose="02020603050405020304" pitchFamily="18" charset="0"/>
                <a:ea typeface="黑体" panose="02010609060101010101" pitchFamily="49" charset="-122"/>
                <a:cs typeface="Arial" panose="020B0604020202020204" pitchFamily="34" charset="0"/>
              </a:rPr>
              <a:t>SE-Block</a:t>
            </a:r>
            <a:r>
              <a:rPr lang="zh-CN" altLang="zh-CN" sz="1800" b="1" kern="100" dirty="0">
                <a:solidFill>
                  <a:srgbClr val="2E3033"/>
                </a:solidFill>
                <a:effectLst/>
                <a:latin typeface="Times New Roman" panose="02020603050405020304" pitchFamily="18" charset="0"/>
                <a:ea typeface="黑体" panose="02010609060101010101" pitchFamily="49" charset="-122"/>
                <a:cs typeface="Arial" panose="020B0604020202020204" pitchFamily="34" charset="0"/>
              </a:rPr>
              <a:t>进行比较</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a:t>
            </a:r>
            <a:r>
              <a:rPr lang="zh-CN" altLang="en-US"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如右表</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的第一部分所示，</a:t>
            </a:r>
            <a:endPar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endParaRPr>
          </a:p>
          <a:p>
            <a:pPr algn="l">
              <a:lnSpc>
                <a:spcPts val="2200"/>
              </a:lnSpc>
            </a:pP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在</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VGGNet-16</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的</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pool5 (B</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行</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后面插入一个</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Dropout</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层，然后将</a:t>
            </a:r>
            <a:endPar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endParaRPr>
          </a:p>
          <a:p>
            <a:pPr algn="l">
              <a:lnSpc>
                <a:spcPts val="2200"/>
              </a:lnSpc>
            </a:pP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一个</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SE-Block</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添加在同一位置</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第</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C</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行和第</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D</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行</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a:t>
            </a:r>
            <a:r>
              <a:rPr lang="en-US" altLang="zh-CN" sz="1800" kern="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SE-Block</a:t>
            </a:r>
            <a:r>
              <a:rPr lang="zh-CN" altLang="zh-CN" sz="1800" kern="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a:t>
            </a:r>
            <a:endParaRPr lang="en-US" altLang="zh-CN" sz="1800" kern="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endParaRPr>
          </a:p>
          <a:p>
            <a:pPr algn="l">
              <a:lnSpc>
                <a:spcPts val="2200"/>
              </a:lnSpc>
            </a:pPr>
            <a:r>
              <a:rPr lang="zh-CN" altLang="zh-CN" sz="1800" kern="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使用它的</a:t>
            </a:r>
            <a:r>
              <a:rPr lang="en-US" altLang="zh-CN" sz="1800" kern="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VGGNet-16</a:t>
            </a:r>
            <a:r>
              <a:rPr lang="zh-CN" altLang="zh-CN" sz="1800" kern="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首先直接在来自</a:t>
            </a:r>
            <a:r>
              <a:rPr lang="en-US" altLang="zh-CN" sz="1800" kern="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ImageNet</a:t>
            </a:r>
            <a:r>
              <a:rPr lang="zh-CN" altLang="zh-CN" sz="1800" kern="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上预训练模型</a:t>
            </a:r>
            <a:endParaRPr lang="en-US" altLang="zh-CN" sz="1800" kern="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endParaRPr>
          </a:p>
          <a:p>
            <a:pPr algn="l">
              <a:lnSpc>
                <a:spcPts val="2200"/>
              </a:lnSpc>
            </a:pPr>
            <a:r>
              <a:rPr lang="zh-CN" altLang="zh-CN" sz="1800" kern="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的特定数据集进行微调。</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然后，考虑到</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SE-Block</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包含两个全</a:t>
            </a:r>
            <a:endPar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endParaRPr>
          </a:p>
          <a:p>
            <a:pPr algn="l">
              <a:lnSpc>
                <a:spcPts val="2200"/>
              </a:lnSpc>
            </a:pP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连接层，在对小数据集进行微调之前，我们在</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ImageNet</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上对</a:t>
            </a:r>
            <a:endPar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endParaRPr>
          </a:p>
          <a:p>
            <a:pPr algn="l">
              <a:lnSpc>
                <a:spcPts val="2200"/>
              </a:lnSpc>
            </a:pP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整个模型进行重新训练。得到的精度比未经过重新预训练的</a:t>
            </a:r>
            <a:endPar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endParaRPr>
          </a:p>
          <a:p>
            <a:pPr algn="l">
              <a:lnSpc>
                <a:spcPts val="2200"/>
              </a:lnSpc>
            </a:pP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精度稍好，但仍低于</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WCD(</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第</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E</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行</a:t>
            </a: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a:t>
            </a:r>
            <a:r>
              <a:rPr lang="zh-CN"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a:t>
            </a:r>
            <a:endPar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endParaRPr>
          </a:p>
          <a:p>
            <a:pPr indent="304800" algn="l">
              <a:lnSpc>
                <a:spcPts val="2200"/>
              </a:lnSpc>
            </a:pPr>
            <a:endParaRPr lang="en-US" altLang="zh-CN" kern="100" dirty="0">
              <a:solidFill>
                <a:srgbClr val="2E3033"/>
              </a:solidFill>
              <a:latin typeface="Times New Roman" panose="02020603050405020304" pitchFamily="18" charset="0"/>
              <a:ea typeface="宋体" panose="02010600030101010101" pitchFamily="2" charset="-122"/>
              <a:cs typeface="Arial" panose="020B0604020202020204" pitchFamily="34" charset="0"/>
            </a:endParaRPr>
          </a:p>
          <a:p>
            <a:pPr algn="l">
              <a:lnSpc>
                <a:spcPts val="2200"/>
              </a:lnSpc>
            </a:pPr>
            <a:r>
              <a:rPr lang="zh-CN" altLang="en-US" sz="1800" b="1" kern="100" dirty="0">
                <a:effectLst/>
                <a:latin typeface="Times New Roman" panose="02020603050405020304" pitchFamily="18" charset="0"/>
                <a:ea typeface="宋体" panose="02010600030101010101" pitchFamily="2" charset="-122"/>
              </a:rPr>
              <a:t>微调：</a:t>
            </a:r>
            <a:r>
              <a:rPr lang="zh-CN" altLang="en-US" sz="1800" kern="100" dirty="0">
                <a:effectLst/>
                <a:latin typeface="Times New Roman" panose="02020603050405020304" pitchFamily="18" charset="0"/>
                <a:ea typeface="宋体" panose="02010600030101010101" pitchFamily="2" charset="-122"/>
              </a:rPr>
              <a:t>卷积神经网络的核心：</a:t>
            </a:r>
            <a:endParaRPr lang="en-US" altLang="zh-CN" sz="1800" kern="100" dirty="0">
              <a:effectLst/>
              <a:latin typeface="Times New Roman" panose="02020603050405020304" pitchFamily="18" charset="0"/>
              <a:ea typeface="宋体" panose="02010600030101010101" pitchFamily="2" charset="-122"/>
            </a:endParaRPr>
          </a:p>
          <a:p>
            <a:pPr indent="304800" algn="l">
              <a:lnSpc>
                <a:spcPts val="2200"/>
              </a:lnSpc>
            </a:pPr>
            <a:r>
              <a:rPr lang="zh-CN" altLang="en-US"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1</a:t>
            </a:r>
            <a:r>
              <a:rPr lang="zh-CN" altLang="en-US" kern="100" dirty="0">
                <a:latin typeface="Times New Roman" panose="02020603050405020304" pitchFamily="18" charset="0"/>
                <a:ea typeface="宋体" panose="02010600030101010101" pitchFamily="2" charset="-122"/>
              </a:rPr>
              <a:t>）浅卷积层提取基础特征，如边缘，轮廓</a:t>
            </a:r>
            <a:endParaRPr lang="en-US" altLang="zh-CN" kern="100" dirty="0">
              <a:latin typeface="Times New Roman" panose="02020603050405020304" pitchFamily="18" charset="0"/>
              <a:ea typeface="宋体" panose="02010600030101010101" pitchFamily="2" charset="-122"/>
            </a:endParaRPr>
          </a:p>
          <a:p>
            <a:pPr indent="304800" algn="l">
              <a:lnSpc>
                <a:spcPts val="2200"/>
              </a:lnSpc>
            </a:pPr>
            <a:r>
              <a:rPr lang="zh-CN" altLang="en-US"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2</a:t>
            </a:r>
            <a:r>
              <a:rPr lang="zh-CN" altLang="en-US" sz="1800" kern="100" dirty="0">
                <a:effectLst/>
                <a:latin typeface="Times New Roman" panose="02020603050405020304" pitchFamily="18" charset="0"/>
                <a:ea typeface="宋体" panose="02010600030101010101" pitchFamily="2" charset="-122"/>
              </a:rPr>
              <a:t>）深卷积层提取抽象特征，如整个脸型</a:t>
            </a:r>
            <a:endParaRPr lang="en-US" altLang="zh-CN" sz="1800" kern="100" dirty="0">
              <a:effectLst/>
              <a:latin typeface="Times New Roman" panose="02020603050405020304" pitchFamily="18" charset="0"/>
              <a:ea typeface="宋体" panose="02010600030101010101" pitchFamily="2" charset="-122"/>
            </a:endParaRPr>
          </a:p>
          <a:p>
            <a:pPr indent="304800" algn="l">
              <a:lnSpc>
                <a:spcPts val="2200"/>
              </a:lnSpc>
            </a:pPr>
            <a:r>
              <a:rPr lang="zh-CN" altLang="en-US"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3</a:t>
            </a:r>
            <a:r>
              <a:rPr lang="zh-CN" altLang="en-US" kern="100" dirty="0">
                <a:latin typeface="Times New Roman" panose="02020603050405020304" pitchFamily="18" charset="0"/>
                <a:ea typeface="宋体" panose="02010600030101010101" pitchFamily="2" charset="-122"/>
              </a:rPr>
              <a:t>）全连接层根据特征进行分类</a:t>
            </a:r>
            <a:endParaRPr lang="en-US" altLang="zh-CN" kern="100" dirty="0">
              <a:latin typeface="Times New Roman" panose="02020603050405020304" pitchFamily="18" charset="0"/>
              <a:ea typeface="宋体" panose="02010600030101010101" pitchFamily="2" charset="-122"/>
            </a:endParaRPr>
          </a:p>
          <a:p>
            <a:pPr indent="304800" algn="l">
              <a:lnSpc>
                <a:spcPts val="2200"/>
              </a:lnSpc>
            </a:pPr>
            <a:r>
              <a:rPr lang="zh-CN" altLang="en-US" sz="1800" kern="100" dirty="0">
                <a:effectLst/>
                <a:latin typeface="Times New Roman" panose="02020603050405020304" pitchFamily="18" charset="0"/>
                <a:ea typeface="宋体" panose="02010600030101010101" pitchFamily="2" charset="-122"/>
              </a:rPr>
              <a:t>已经在大型数据集上进行了预训练的模型，已经具备了提取浅层基础特征和深层抽象特征的能力，</a:t>
            </a:r>
            <a:r>
              <a:rPr lang="zh-CN" altLang="en-US" b="0" i="0" u="none" strike="noStrike" dirty="0">
                <a:solidFill>
                  <a:srgbClr val="121212"/>
                </a:solidFill>
                <a:effectLst/>
                <a:latin typeface="-apple-system"/>
              </a:rPr>
              <a:t>假设</a:t>
            </a:r>
            <a:r>
              <a:rPr lang="zh-CN" altLang="en-US" kern="100" dirty="0">
                <a:latin typeface="Times New Roman" panose="02020603050405020304" pitchFamily="18" charset="0"/>
                <a:ea typeface="宋体" panose="02010600030101010101" pitchFamily="2" charset="-122"/>
              </a:rPr>
              <a:t>我们的数据集与原始数据集（例如</a:t>
            </a:r>
            <a:r>
              <a:rPr lang="en-US" altLang="zh-CN" kern="100" dirty="0">
                <a:latin typeface="Times New Roman" panose="02020603050405020304" pitchFamily="18" charset="0"/>
                <a:ea typeface="宋体" panose="02010600030101010101" pitchFamily="2" charset="-122"/>
              </a:rPr>
              <a:t>ImageNet</a:t>
            </a:r>
            <a:r>
              <a:rPr lang="zh-CN" altLang="en-US" kern="100" dirty="0">
                <a:latin typeface="Times New Roman" panose="02020603050405020304" pitchFamily="18" charset="0"/>
                <a:ea typeface="宋体" panose="02010600030101010101" pitchFamily="2" charset="-122"/>
              </a:rPr>
              <a:t>）没有很大不同，预先训练的模型已经学习了与我们自己的分类问题相关的特征。而我们只需</a:t>
            </a:r>
            <a:r>
              <a:rPr lang="zh-CN" altLang="en-US" b="0" i="0" u="none" strike="noStrike" dirty="0">
                <a:solidFill>
                  <a:srgbClr val="121212"/>
                </a:solidFill>
                <a:effectLst/>
                <a:latin typeface="-apple-system"/>
              </a:rPr>
              <a:t>对</a:t>
            </a:r>
            <a:r>
              <a:rPr lang="zh-CN" altLang="en-US" kern="100" dirty="0">
                <a:latin typeface="Times New Roman" panose="02020603050405020304" pitchFamily="18" charset="0"/>
                <a:ea typeface="宋体" panose="02010600030101010101" pitchFamily="2" charset="-122"/>
              </a:rPr>
              <a:t>我们拥有的较小数据集进行训练，对现有网络进行微调。</a:t>
            </a:r>
            <a:endParaRPr lang="zh-CN" altLang="zh-CN" kern="100" dirty="0">
              <a:latin typeface="Times New Roman" panose="02020603050405020304" pitchFamily="18" charset="0"/>
              <a:ea typeface="宋体" panose="02010600030101010101" pitchFamily="2" charset="-122"/>
            </a:endParaRPr>
          </a:p>
        </p:txBody>
      </p:sp>
      <p:pic>
        <p:nvPicPr>
          <p:cNvPr id="10" name="图片 9">
            <a:extLst>
              <a:ext uri="{FF2B5EF4-FFF2-40B4-BE49-F238E27FC236}">
                <a16:creationId xmlns:a16="http://schemas.microsoft.com/office/drawing/2014/main" id="{BD9A55CF-EF02-4CB6-9320-5BA49743A45A}"/>
              </a:ext>
            </a:extLst>
          </p:cNvPr>
          <p:cNvPicPr/>
          <p:nvPr/>
        </p:nvPicPr>
        <p:blipFill>
          <a:blip r:embed="rId6"/>
          <a:stretch>
            <a:fillRect/>
          </a:stretch>
        </p:blipFill>
        <p:spPr>
          <a:xfrm>
            <a:off x="7332589" y="1446293"/>
            <a:ext cx="3600450" cy="3677285"/>
          </a:xfrm>
          <a:prstGeom prst="rect">
            <a:avLst/>
          </a:prstGeom>
        </p:spPr>
      </p:pic>
    </p:spTree>
    <p:extLst>
      <p:ext uri="{BB962C8B-B14F-4D97-AF65-F5344CB8AC3E}">
        <p14:creationId xmlns:p14="http://schemas.microsoft.com/office/powerpoint/2010/main" val="1373990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7"/>
          <p:cNvSpPr/>
          <p:nvPr/>
        </p:nvSpPr>
        <p:spPr>
          <a:xfrm>
            <a:off x="5456555" y="1954530"/>
            <a:ext cx="1311910" cy="1107440"/>
          </a:xfrm>
          <a:prstGeom prst="rect">
            <a:avLst/>
          </a:prstGeom>
          <a:ln>
            <a:solidFill>
              <a:schemeClr val="bg1">
                <a:lumMod val="65000"/>
              </a:schemeClr>
            </a:solidFill>
          </a:ln>
        </p:spPr>
        <p:txBody>
          <a:bodyPr wrap="square" lIns="0" tIns="0" rIns="0" bIns="0">
            <a:spAutoFit/>
          </a:bodyPr>
          <a:lstStyle/>
          <a:p>
            <a:pPr algn="ctr"/>
            <a:r>
              <a:rPr lang="en-US" altLang="zh-CN" sz="7200" dirty="0">
                <a:solidFill>
                  <a:schemeClr val="tx1"/>
                </a:solidFill>
                <a:cs typeface="+mn-ea"/>
                <a:sym typeface="+mn-lt"/>
              </a:rPr>
              <a:t>05</a:t>
            </a:r>
          </a:p>
        </p:txBody>
      </p:sp>
      <p:sp>
        <p:nvSpPr>
          <p:cNvPr id="5" name="Rectangle 47"/>
          <p:cNvSpPr/>
          <p:nvPr/>
        </p:nvSpPr>
        <p:spPr>
          <a:xfrm>
            <a:off x="5208074" y="3555366"/>
            <a:ext cx="1775852" cy="615553"/>
          </a:xfrm>
          <a:prstGeom prst="rect">
            <a:avLst/>
          </a:prstGeom>
          <a:ln>
            <a:solidFill>
              <a:schemeClr val="bg1">
                <a:lumMod val="65000"/>
              </a:schemeClr>
            </a:solidFill>
          </a:ln>
        </p:spPr>
        <p:txBody>
          <a:bodyPr wrap="square" lIns="0" tIns="0" rIns="0" bIns="0">
            <a:spAutoFit/>
          </a:bodyPr>
          <a:lstStyle/>
          <a:p>
            <a:pPr algn="dist"/>
            <a:r>
              <a:rPr lang="zh-CN" altLang="en-US" sz="4000" dirty="0">
                <a:cs typeface="+mn-ea"/>
                <a:sym typeface="+mn-lt"/>
              </a:rPr>
              <a:t>结论</a:t>
            </a:r>
            <a:endParaRPr lang="zh-CN" altLang="en-US" sz="4000" dirty="0">
              <a:solidFill>
                <a:schemeClr val="tx1"/>
              </a:solidFill>
              <a:cs typeface="+mn-ea"/>
              <a:sym typeface="+mn-lt"/>
            </a:endParaRPr>
          </a:p>
        </p:txBody>
      </p:sp>
      <p:sp>
        <p:nvSpPr>
          <p:cNvPr id="2" name="任意多边形 7">
            <a:extLst>
              <a:ext uri="{FF2B5EF4-FFF2-40B4-BE49-F238E27FC236}">
                <a16:creationId xmlns:a16="http://schemas.microsoft.com/office/drawing/2014/main" id="{06D2BBB1-98B3-42D1-82D6-69DA22485579}"/>
              </a:ext>
            </a:extLst>
          </p:cNvPr>
          <p:cNvSpPr/>
          <p:nvPr>
            <p:custDataLst>
              <p:tags r:id="rId1"/>
            </p:custDataLst>
          </p:nvPr>
        </p:nvSpPr>
        <p:spPr>
          <a:xfrm flipV="1">
            <a:off x="786765" y="485854"/>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4" name="任意多边形 8">
            <a:extLst>
              <a:ext uri="{FF2B5EF4-FFF2-40B4-BE49-F238E27FC236}">
                <a16:creationId xmlns:a16="http://schemas.microsoft.com/office/drawing/2014/main" id="{C168CC25-0498-4024-8C09-BDB758BFF743}"/>
              </a:ext>
            </a:extLst>
          </p:cNvPr>
          <p:cNvSpPr/>
          <p:nvPr>
            <p:custDataLst>
              <p:tags r:id="rId2"/>
            </p:custDataLst>
          </p:nvPr>
        </p:nvSpPr>
        <p:spPr>
          <a:xfrm>
            <a:off x="-13320" y="180168"/>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8" name="图片 7">
            <a:extLst>
              <a:ext uri="{FF2B5EF4-FFF2-40B4-BE49-F238E27FC236}">
                <a16:creationId xmlns:a16="http://schemas.microsoft.com/office/drawing/2014/main" id="{61B4D651-AA34-4C64-8928-22F3AA26BC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6071" y="41053"/>
            <a:ext cx="1478713" cy="392719"/>
          </a:xfrm>
          <a:prstGeom prst="rect">
            <a:avLst/>
          </a:prstGeom>
        </p:spPr>
      </p:pic>
      <p:sp>
        <p:nvSpPr>
          <p:cNvPr id="11" name="任意多边形 7">
            <a:extLst>
              <a:ext uri="{FF2B5EF4-FFF2-40B4-BE49-F238E27FC236}">
                <a16:creationId xmlns:a16="http://schemas.microsoft.com/office/drawing/2014/main" id="{7115E925-3B81-473C-995B-9029C68F6DF0}"/>
              </a:ext>
            </a:extLst>
          </p:cNvPr>
          <p:cNvSpPr/>
          <p:nvPr>
            <p:custDataLst>
              <p:tags r:id="rId3"/>
            </p:custDataLst>
          </p:nvPr>
        </p:nvSpPr>
        <p:spPr>
          <a:xfrm flipV="1">
            <a:off x="1" y="6278461"/>
            <a:ext cx="12222480" cy="81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204272754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48260"/>
            <a:ext cx="3092450" cy="96139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结  论</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2" name="文本框 1">
            <a:extLst>
              <a:ext uri="{FF2B5EF4-FFF2-40B4-BE49-F238E27FC236}">
                <a16:creationId xmlns:a16="http://schemas.microsoft.com/office/drawing/2014/main" id="{87D136E4-55B4-4E2E-95BE-15B5B7768416}"/>
              </a:ext>
            </a:extLst>
          </p:cNvPr>
          <p:cNvSpPr txBox="1"/>
          <p:nvPr/>
        </p:nvSpPr>
        <p:spPr>
          <a:xfrm>
            <a:off x="600075" y="2044900"/>
            <a:ext cx="5784532" cy="3011081"/>
          </a:xfrm>
          <a:prstGeom prst="rect">
            <a:avLst/>
          </a:prstGeom>
          <a:noFill/>
        </p:spPr>
        <p:txBody>
          <a:bodyPr wrap="square" rtlCol="0">
            <a:spAutoFit/>
          </a:bodyPr>
          <a:lstStyle/>
          <a:p>
            <a:pPr>
              <a:lnSpc>
                <a:spcPts val="2900"/>
              </a:lnSpc>
            </a:pPr>
            <a:r>
              <a:rPr lang="zh-CN" altLang="en-US" sz="2000" b="1" kern="100" dirty="0">
                <a:solidFill>
                  <a:srgbClr val="2E3033"/>
                </a:solidFill>
                <a:latin typeface="+mn-ea"/>
                <a:cs typeface="Arial" panose="020B0604020202020204" pitchFamily="34" charset="0"/>
              </a:rPr>
              <a:t>优点：  </a:t>
            </a:r>
            <a:r>
              <a:rPr lang="en-US" altLang="zh-CN" sz="2000" kern="100" dirty="0">
                <a:solidFill>
                  <a:srgbClr val="2E3033"/>
                </a:solidFill>
                <a:latin typeface="+mn-ea"/>
                <a:cs typeface="Arial" panose="020B0604020202020204" pitchFamily="34" charset="0"/>
              </a:rPr>
              <a:t>1</a:t>
            </a:r>
            <a:r>
              <a:rPr lang="zh-CN" altLang="en-US" sz="2000" kern="100" dirty="0">
                <a:solidFill>
                  <a:srgbClr val="2E3033"/>
                </a:solidFill>
                <a:latin typeface="+mn-ea"/>
                <a:cs typeface="Arial" panose="020B0604020202020204" pitchFamily="34" charset="0"/>
              </a:rPr>
              <a:t>、无参数</a:t>
            </a:r>
            <a:endParaRPr lang="en-US" altLang="zh-CN" sz="2000" kern="100" dirty="0">
              <a:solidFill>
                <a:srgbClr val="2E3033"/>
              </a:solidFill>
              <a:effectLst/>
              <a:latin typeface="+mn-ea"/>
              <a:cs typeface="Arial" panose="020B0604020202020204" pitchFamily="34" charset="0"/>
            </a:endParaRPr>
          </a:p>
          <a:p>
            <a:pPr>
              <a:lnSpc>
                <a:spcPts val="2900"/>
              </a:lnSpc>
            </a:pPr>
            <a:r>
              <a:rPr lang="en-US" altLang="zh-CN" sz="2000" dirty="0">
                <a:latin typeface="+mn-ea"/>
              </a:rPr>
              <a:t>	2</a:t>
            </a:r>
            <a:r>
              <a:rPr lang="zh-CN" altLang="en-US" sz="2000" dirty="0">
                <a:latin typeface="+mn-ea"/>
              </a:rPr>
              <a:t>、只在训练阶段添加，不增加推理成本</a:t>
            </a:r>
            <a:endParaRPr lang="en-US" altLang="zh-CN" sz="2000" dirty="0">
              <a:latin typeface="+mn-ea"/>
            </a:endParaRPr>
          </a:p>
          <a:p>
            <a:pPr>
              <a:lnSpc>
                <a:spcPts val="2900"/>
              </a:lnSpc>
            </a:pPr>
            <a:r>
              <a:rPr lang="en-US" altLang="zh-CN" sz="2000" dirty="0"/>
              <a:t>	3</a:t>
            </a:r>
            <a:r>
              <a:rPr lang="zh-CN" altLang="en-US" sz="2000" dirty="0"/>
              <a:t>、可以添加在任意层后</a:t>
            </a:r>
            <a:endParaRPr lang="en-US" altLang="zh-CN" sz="2000" dirty="0"/>
          </a:p>
          <a:p>
            <a:pPr>
              <a:lnSpc>
                <a:spcPts val="2900"/>
              </a:lnSpc>
            </a:pPr>
            <a:r>
              <a:rPr lang="en-US" altLang="zh-CN" sz="2000" dirty="0"/>
              <a:t>	4</a:t>
            </a:r>
            <a:r>
              <a:rPr lang="zh-CN" altLang="en-US" sz="2000" dirty="0"/>
              <a:t>、 无需重新预训练</a:t>
            </a:r>
            <a:endParaRPr lang="en-US" altLang="zh-CN" sz="2000" dirty="0"/>
          </a:p>
          <a:p>
            <a:pPr>
              <a:lnSpc>
                <a:spcPts val="2700"/>
              </a:lnSpc>
            </a:pPr>
            <a:endParaRPr lang="en-US" altLang="zh-CN" sz="2000" b="1" dirty="0">
              <a:latin typeface="+mn-ea"/>
            </a:endParaRPr>
          </a:p>
          <a:p>
            <a:pPr>
              <a:lnSpc>
                <a:spcPts val="2700"/>
              </a:lnSpc>
            </a:pPr>
            <a:endParaRPr lang="en-US" altLang="zh-CN" sz="2000" b="1" dirty="0">
              <a:latin typeface="+mn-ea"/>
            </a:endParaRPr>
          </a:p>
          <a:p>
            <a:pPr>
              <a:lnSpc>
                <a:spcPts val="3000"/>
              </a:lnSpc>
            </a:pPr>
            <a:r>
              <a:rPr lang="zh-CN" altLang="en-US" sz="2000" b="1" dirty="0">
                <a:latin typeface="+mn-ea"/>
              </a:rPr>
              <a:t>缺点：</a:t>
            </a:r>
            <a:r>
              <a:rPr lang="en-US" altLang="zh-CN" sz="2000" b="1" dirty="0">
                <a:latin typeface="+mn-ea"/>
              </a:rPr>
              <a:t>  </a:t>
            </a:r>
            <a:r>
              <a:rPr lang="en-US" altLang="zh-CN" sz="2000" dirty="0">
                <a:latin typeface="+mn-ea"/>
              </a:rPr>
              <a:t>1</a:t>
            </a:r>
            <a:r>
              <a:rPr lang="zh-CN" altLang="en-US" sz="2000" dirty="0">
                <a:latin typeface="+mn-ea"/>
              </a:rPr>
              <a:t>、收敛速度降低</a:t>
            </a:r>
          </a:p>
          <a:p>
            <a:endParaRPr lang="zh-CN" altLang="en-US" b="1" dirty="0"/>
          </a:p>
        </p:txBody>
      </p:sp>
      <p:pic>
        <p:nvPicPr>
          <p:cNvPr id="10" name="图片 9">
            <a:extLst>
              <a:ext uri="{FF2B5EF4-FFF2-40B4-BE49-F238E27FC236}">
                <a16:creationId xmlns:a16="http://schemas.microsoft.com/office/drawing/2014/main" id="{DB7F1430-26F1-4FDA-BBFE-CC1D30DE445E}"/>
              </a:ext>
            </a:extLst>
          </p:cNvPr>
          <p:cNvPicPr/>
          <p:nvPr/>
        </p:nvPicPr>
        <p:blipFill>
          <a:blip r:embed="rId6"/>
          <a:stretch>
            <a:fillRect/>
          </a:stretch>
        </p:blipFill>
        <p:spPr>
          <a:xfrm>
            <a:off x="6298019" y="1635307"/>
            <a:ext cx="4983799" cy="4392465"/>
          </a:xfrm>
          <a:prstGeom prst="rect">
            <a:avLst/>
          </a:prstGeom>
        </p:spPr>
      </p:pic>
    </p:spTree>
    <p:extLst>
      <p:ext uri="{BB962C8B-B14F-4D97-AF65-F5344CB8AC3E}">
        <p14:creationId xmlns:p14="http://schemas.microsoft.com/office/powerpoint/2010/main" val="539953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500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00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24739" y="2215086"/>
            <a:ext cx="8067261"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9945303" y="298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942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523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024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755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186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87" y="257691"/>
            <a:ext cx="3596928" cy="955280"/>
          </a:xfrm>
          <a:prstGeom prst="rect">
            <a:avLst/>
          </a:prstGeom>
        </p:spPr>
      </p:pic>
      <p:cxnSp>
        <p:nvCxnSpPr>
          <p:cNvPr id="8" name="直接连接符 7"/>
          <p:cNvCxnSpPr>
            <a:endCxn id="26" idx="1"/>
          </p:cNvCxnSpPr>
          <p:nvPr/>
        </p:nvCxnSpPr>
        <p:spPr>
          <a:xfrm>
            <a:off x="0" y="1500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474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7005530" y="2699804"/>
            <a:ext cx="2282371" cy="707886"/>
          </a:xfrm>
          <a:prstGeom prst="rect">
            <a:avLst/>
          </a:prstGeom>
          <a:noFill/>
        </p:spPr>
        <p:txBody>
          <a:bodyPr wrap="square" rtlCol="0">
            <a:spAutoFit/>
          </a:bodyPr>
          <a:lstStyle/>
          <a:p>
            <a:pPr algn="dist"/>
            <a:r>
              <a:rPr lang="zh-CN" altLang="en-US" sz="4000" b="1" dirty="0">
                <a:solidFill>
                  <a:schemeClr val="bg1"/>
                </a:solidFill>
                <a:latin typeface="微软雅黑" panose="020B0503020204020204" charset="-122"/>
                <a:ea typeface="微软雅黑" panose="020B0503020204020204" charset="-122"/>
              </a:rPr>
              <a:t> 谢谢</a:t>
            </a:r>
            <a:endParaRPr lang="zh-CN" sz="4000" b="1" dirty="0">
              <a:solidFill>
                <a:schemeClr val="bg1"/>
              </a:solidFill>
              <a:latin typeface="微软雅黑" panose="020B0503020204020204" charset="-122"/>
              <a:ea typeface="微软雅黑" panose="020B0503020204020204" charset="-122"/>
            </a:endParaRPr>
          </a:p>
        </p:txBody>
      </p:sp>
      <p:sp>
        <p:nvSpPr>
          <p:cNvPr id="35" name="矩形 34"/>
          <p:cNvSpPr/>
          <p:nvPr/>
        </p:nvSpPr>
        <p:spPr>
          <a:xfrm>
            <a:off x="5141760" y="3407690"/>
            <a:ext cx="5885904" cy="369332"/>
          </a:xfrm>
          <a:prstGeom prst="rect">
            <a:avLst/>
          </a:prstGeom>
        </p:spPr>
        <p:txBody>
          <a:bodyPr wrap="square">
            <a:spAutoFit/>
          </a:bodyPr>
          <a:lstStyle/>
          <a:p>
            <a:pPr algn="dist"/>
            <a:r>
              <a:rPr lang="en-US" altLang="zh-CN" dirty="0">
                <a:solidFill>
                  <a:schemeClr val="bg1"/>
                </a:solidFill>
              </a:rPr>
              <a:t>THANK YOU FOR LISTENING AND GUIDING</a:t>
            </a:r>
            <a:endParaRPr lang="zh-CN" altLang="en-US" dirty="0">
              <a:solidFill>
                <a:schemeClr val="bg1"/>
              </a:solidFill>
            </a:endParaRPr>
          </a:p>
        </p:txBody>
      </p:sp>
      <p:cxnSp>
        <p:nvCxnSpPr>
          <p:cNvPr id="36" name="直接连接符 35"/>
          <p:cNvCxnSpPr/>
          <p:nvPr/>
        </p:nvCxnSpPr>
        <p:spPr>
          <a:xfrm>
            <a:off x="4610100" y="3592356"/>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1118674" y="3592356"/>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7"/>
          <p:cNvSpPr/>
          <p:nvPr/>
        </p:nvSpPr>
        <p:spPr>
          <a:xfrm>
            <a:off x="5456555" y="1954530"/>
            <a:ext cx="1311910" cy="1107440"/>
          </a:xfrm>
          <a:prstGeom prst="rect">
            <a:avLst/>
          </a:prstGeom>
          <a:ln>
            <a:solidFill>
              <a:schemeClr val="bg1">
                <a:lumMod val="65000"/>
              </a:schemeClr>
            </a:solidFill>
          </a:ln>
        </p:spPr>
        <p:txBody>
          <a:bodyPr wrap="square" lIns="0" tIns="0" rIns="0" bIns="0">
            <a:spAutoFit/>
          </a:bodyPr>
          <a:lstStyle/>
          <a:p>
            <a:pPr algn="ctr"/>
            <a:r>
              <a:rPr lang="en-US" altLang="zh-CN" sz="7200" dirty="0">
                <a:solidFill>
                  <a:schemeClr val="tx1"/>
                </a:solidFill>
                <a:cs typeface="+mn-ea"/>
                <a:sym typeface="+mn-lt"/>
              </a:rPr>
              <a:t>01</a:t>
            </a:r>
          </a:p>
        </p:txBody>
      </p:sp>
      <p:sp>
        <p:nvSpPr>
          <p:cNvPr id="5" name="Rectangle 47"/>
          <p:cNvSpPr/>
          <p:nvPr/>
        </p:nvSpPr>
        <p:spPr>
          <a:xfrm>
            <a:off x="4317365" y="3548380"/>
            <a:ext cx="3588385" cy="615315"/>
          </a:xfrm>
          <a:prstGeom prst="rect">
            <a:avLst/>
          </a:prstGeom>
          <a:ln>
            <a:solidFill>
              <a:schemeClr val="bg1">
                <a:lumMod val="65000"/>
              </a:schemeClr>
            </a:solidFill>
          </a:ln>
        </p:spPr>
        <p:txBody>
          <a:bodyPr wrap="square" lIns="0" tIns="0" rIns="0" bIns="0">
            <a:spAutoFit/>
          </a:bodyPr>
          <a:lstStyle/>
          <a:p>
            <a:pPr algn="dist"/>
            <a:r>
              <a:rPr lang="zh-CN" altLang="en-US" sz="4000" dirty="0">
                <a:solidFill>
                  <a:schemeClr val="tx1"/>
                </a:solidFill>
                <a:cs typeface="+mn-ea"/>
                <a:sym typeface="+mn-lt"/>
              </a:rPr>
              <a:t>研究背景</a:t>
            </a:r>
          </a:p>
        </p:txBody>
      </p:sp>
      <p:sp>
        <p:nvSpPr>
          <p:cNvPr id="2" name="任意多边形 7">
            <a:extLst>
              <a:ext uri="{FF2B5EF4-FFF2-40B4-BE49-F238E27FC236}">
                <a16:creationId xmlns:a16="http://schemas.microsoft.com/office/drawing/2014/main" id="{06D2BBB1-98B3-42D1-82D6-69DA22485579}"/>
              </a:ext>
            </a:extLst>
          </p:cNvPr>
          <p:cNvSpPr/>
          <p:nvPr>
            <p:custDataLst>
              <p:tags r:id="rId2"/>
            </p:custDataLst>
          </p:nvPr>
        </p:nvSpPr>
        <p:spPr>
          <a:xfrm flipV="1">
            <a:off x="786765" y="485854"/>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4" name="任意多边形 8">
            <a:extLst>
              <a:ext uri="{FF2B5EF4-FFF2-40B4-BE49-F238E27FC236}">
                <a16:creationId xmlns:a16="http://schemas.microsoft.com/office/drawing/2014/main" id="{C168CC25-0498-4024-8C09-BDB758BFF743}"/>
              </a:ext>
            </a:extLst>
          </p:cNvPr>
          <p:cNvSpPr/>
          <p:nvPr>
            <p:custDataLst>
              <p:tags r:id="rId3"/>
            </p:custDataLst>
          </p:nvPr>
        </p:nvSpPr>
        <p:spPr>
          <a:xfrm>
            <a:off x="-13320" y="180168"/>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8" name="图片 7">
            <a:extLst>
              <a:ext uri="{FF2B5EF4-FFF2-40B4-BE49-F238E27FC236}">
                <a16:creationId xmlns:a16="http://schemas.microsoft.com/office/drawing/2014/main" id="{61B4D651-AA34-4C64-8928-22F3AA26BC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16071" y="41053"/>
            <a:ext cx="1478713" cy="392719"/>
          </a:xfrm>
          <a:prstGeom prst="rect">
            <a:avLst/>
          </a:prstGeom>
        </p:spPr>
      </p:pic>
      <p:sp>
        <p:nvSpPr>
          <p:cNvPr id="11" name="任意多边形 7">
            <a:extLst>
              <a:ext uri="{FF2B5EF4-FFF2-40B4-BE49-F238E27FC236}">
                <a16:creationId xmlns:a16="http://schemas.microsoft.com/office/drawing/2014/main" id="{7115E925-3B81-473C-995B-9029C68F6DF0}"/>
              </a:ext>
            </a:extLst>
          </p:cNvPr>
          <p:cNvSpPr/>
          <p:nvPr>
            <p:custDataLst>
              <p:tags r:id="rId4"/>
            </p:custDataLst>
          </p:nvPr>
        </p:nvSpPr>
        <p:spPr>
          <a:xfrm flipV="1">
            <a:off x="1" y="6278461"/>
            <a:ext cx="12222480" cy="81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Click="0" advTm="2960">
        <p:random/>
      </p:transition>
    </mc:Choice>
    <mc:Fallback xmlns="">
      <p:transition spd="slow" advClick="0" advTm="296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48260"/>
            <a:ext cx="3092450" cy="96139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研究背景介绍</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 name="文本框 3"/>
          <p:cNvSpPr txBox="1"/>
          <p:nvPr/>
        </p:nvSpPr>
        <p:spPr>
          <a:xfrm>
            <a:off x="600074" y="1613118"/>
            <a:ext cx="10944225" cy="3120662"/>
          </a:xfrm>
          <a:prstGeom prst="rect">
            <a:avLst/>
          </a:prstGeom>
          <a:noFill/>
        </p:spPr>
        <p:txBody>
          <a:bodyPr wrap="square" rtlCol="0">
            <a:spAutoFit/>
          </a:bodyPr>
          <a:lstStyle/>
          <a:p>
            <a:pPr algn="l">
              <a:lnSpc>
                <a:spcPts val="2760"/>
              </a:lnSpc>
              <a:spcAft>
                <a:spcPts val="600"/>
              </a:spcAft>
            </a:pPr>
            <a:r>
              <a:rPr lang="en-US" altLang="zh-CN" sz="2300" b="1" i="0" u="none" strike="noStrike" baseline="0" dirty="0">
                <a:ea typeface="黑体" panose="02010609060101010101" pitchFamily="49" charset="-122"/>
              </a:rPr>
              <a:t>1</a:t>
            </a:r>
            <a:r>
              <a:rPr lang="zh-CN" altLang="en-US" sz="2300" b="1" i="0" u="none" strike="noStrike" baseline="0" dirty="0">
                <a:ea typeface="黑体" panose="02010609060101010101" pitchFamily="49" charset="-122"/>
              </a:rPr>
              <a:t>、</a:t>
            </a:r>
            <a:r>
              <a:rPr lang="en-US" altLang="zh-CN" sz="2300" b="1" i="0" u="none" strike="noStrike" baseline="0" dirty="0">
                <a:ea typeface="黑体" panose="02010609060101010101" pitchFamily="49" charset="-122"/>
              </a:rPr>
              <a:t>WCD </a:t>
            </a:r>
            <a:r>
              <a:rPr lang="zh-CN" altLang="en-US" sz="2300" b="1" i="0" u="none" strike="noStrike" baseline="0" dirty="0">
                <a:ea typeface="黑体" panose="02010609060101010101" pitchFamily="49" charset="-122"/>
              </a:rPr>
              <a:t>（</a:t>
            </a:r>
            <a:r>
              <a:rPr lang="en-US" altLang="zh-CN" sz="2300" b="1" i="0" u="none" strike="noStrike" baseline="0" dirty="0">
                <a:ea typeface="黑体" panose="02010609060101010101" pitchFamily="49" charset="-122"/>
              </a:rPr>
              <a:t>Weighted channel dropout</a:t>
            </a:r>
            <a:r>
              <a:rPr lang="zh-CN" altLang="en-US" sz="2300" b="1" i="0" u="none" strike="noStrike" baseline="0" dirty="0">
                <a:ea typeface="黑体" panose="02010609060101010101" pitchFamily="49" charset="-122"/>
              </a:rPr>
              <a:t>）相关介绍</a:t>
            </a:r>
            <a:endParaRPr lang="en-US" altLang="zh-CN" sz="2300" b="1" i="0" u="none" strike="noStrike" baseline="0" dirty="0">
              <a:ea typeface="黑体" panose="02010609060101010101" pitchFamily="49" charset="-122"/>
            </a:endParaRPr>
          </a:p>
          <a:p>
            <a:pPr algn="l">
              <a:lnSpc>
                <a:spcPts val="2900"/>
              </a:lnSpc>
            </a:pPr>
            <a:r>
              <a:rPr lang="en-US" altLang="zh-CN" sz="2400" dirty="0">
                <a:latin typeface="CMR10"/>
              </a:rPr>
              <a:t>         </a:t>
            </a:r>
            <a:r>
              <a:rPr lang="zh-CN" altLang="en-US" sz="2400" dirty="0">
                <a:latin typeface="CMR10"/>
              </a:rPr>
              <a:t>近年来，深度卷积神经网络蓬勃发展，显著提升了各种视觉任务的性能。近年来，深度卷积神经网络的成功很大程度上是因为它是由多个非线性隐含层构成的结构，这些隐含层包含数百万个参数，因此能够学习输入和输出之间的复杂关系。然而，在训练数据有限的情况下，例如在细粒度视觉分类</a:t>
            </a:r>
            <a:r>
              <a:rPr lang="en-US" altLang="zh-CN" sz="2400" dirty="0">
                <a:latin typeface="CMR10"/>
              </a:rPr>
              <a:t>(FGVC)</a:t>
            </a:r>
            <a:r>
              <a:rPr lang="zh-CN" altLang="en-US" sz="2400" dirty="0">
                <a:latin typeface="CMR10"/>
              </a:rPr>
              <a:t>领域，很可能会出现过拟合，导致性能下降。</a:t>
            </a:r>
            <a:endParaRPr lang="en-US" altLang="zh-CN" sz="2400" dirty="0">
              <a:latin typeface="CMR10"/>
            </a:endParaRPr>
          </a:p>
          <a:p>
            <a:pPr algn="l">
              <a:lnSpc>
                <a:spcPts val="2900"/>
              </a:lnSpc>
            </a:pPr>
            <a:r>
              <a:rPr lang="zh-CN" altLang="en-US" sz="2400" dirty="0">
                <a:latin typeface="CMR10"/>
              </a:rPr>
              <a:t>         我们在本文中提出了一种全新的方法，名为加权式通道丢弃 </a:t>
            </a:r>
            <a:r>
              <a:rPr lang="en-US" altLang="zh-CN" sz="2400" dirty="0">
                <a:latin typeface="CMR10"/>
              </a:rPr>
              <a:t>(WCD)</a:t>
            </a:r>
            <a:r>
              <a:rPr lang="zh-CN" altLang="en-US" sz="2400" dirty="0">
                <a:latin typeface="CMR10"/>
              </a:rPr>
              <a:t>用于深度卷积神经网络</a:t>
            </a:r>
            <a:r>
              <a:rPr lang="en-US" altLang="zh-CN" sz="2400" dirty="0">
                <a:latin typeface="CMR10"/>
              </a:rPr>
              <a:t>(CNN)</a:t>
            </a:r>
            <a:r>
              <a:rPr lang="zh-CN" altLang="en-US" sz="2400" dirty="0">
                <a:latin typeface="CMR10"/>
              </a:rPr>
              <a:t>的正则化。</a:t>
            </a:r>
            <a:endParaRPr lang="zh-CN" altLang="en-US" sz="2400" dirty="0"/>
          </a:p>
        </p:txBody>
      </p:sp>
    </p:spTree>
    <p:extLst>
      <p:ext uri="{BB962C8B-B14F-4D97-AF65-F5344CB8AC3E}">
        <p14:creationId xmlns:p14="http://schemas.microsoft.com/office/powerpoint/2010/main" val="776681126"/>
      </p:ext>
    </p:extLst>
  </p:cSld>
  <p:clrMapOvr>
    <a:masterClrMapping/>
  </p:clrMapOvr>
  <mc:AlternateContent xmlns:mc="http://schemas.openxmlformats.org/markup-compatibility/2006" xmlns:p14="http://schemas.microsoft.com/office/powerpoint/2010/main">
    <mc:Choice Requires="p14">
      <p:transition spd="slow" p14:dur="2000" advTm="1078"/>
    </mc:Choice>
    <mc:Fallback xmlns="">
      <p:transition spd="slow" advTm="107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7"/>
          <p:cNvSpPr/>
          <p:nvPr/>
        </p:nvSpPr>
        <p:spPr>
          <a:xfrm>
            <a:off x="5456555" y="1954530"/>
            <a:ext cx="1311910" cy="1107440"/>
          </a:xfrm>
          <a:prstGeom prst="rect">
            <a:avLst/>
          </a:prstGeom>
          <a:ln>
            <a:solidFill>
              <a:schemeClr val="bg1">
                <a:lumMod val="65000"/>
              </a:schemeClr>
            </a:solidFill>
          </a:ln>
        </p:spPr>
        <p:txBody>
          <a:bodyPr wrap="square" lIns="0" tIns="0" rIns="0" bIns="0">
            <a:spAutoFit/>
          </a:bodyPr>
          <a:lstStyle/>
          <a:p>
            <a:pPr algn="ctr"/>
            <a:r>
              <a:rPr lang="en-US" altLang="zh-CN" sz="7200" dirty="0">
                <a:solidFill>
                  <a:schemeClr val="tx1"/>
                </a:solidFill>
                <a:cs typeface="+mn-ea"/>
                <a:sym typeface="+mn-lt"/>
              </a:rPr>
              <a:t>02</a:t>
            </a:r>
          </a:p>
        </p:txBody>
      </p:sp>
      <p:sp>
        <p:nvSpPr>
          <p:cNvPr id="5" name="Rectangle 47"/>
          <p:cNvSpPr/>
          <p:nvPr/>
        </p:nvSpPr>
        <p:spPr>
          <a:xfrm>
            <a:off x="3991537" y="3488254"/>
            <a:ext cx="4239406" cy="615553"/>
          </a:xfrm>
          <a:prstGeom prst="rect">
            <a:avLst/>
          </a:prstGeom>
          <a:ln>
            <a:solidFill>
              <a:schemeClr val="bg1">
                <a:lumMod val="65000"/>
              </a:schemeClr>
            </a:solidFill>
          </a:ln>
        </p:spPr>
        <p:txBody>
          <a:bodyPr wrap="square" lIns="0" tIns="0" rIns="0" bIns="0">
            <a:spAutoFit/>
          </a:bodyPr>
          <a:lstStyle/>
          <a:p>
            <a:pPr algn="dist"/>
            <a:r>
              <a:rPr lang="en-US" altLang="zh-CN" sz="4000" dirty="0">
                <a:solidFill>
                  <a:schemeClr val="tx1"/>
                </a:solidFill>
                <a:cs typeface="+mn-ea"/>
                <a:sym typeface="+mn-lt"/>
              </a:rPr>
              <a:t>WCD</a:t>
            </a:r>
            <a:r>
              <a:rPr lang="zh-CN" altLang="en-US" sz="4000" dirty="0">
                <a:solidFill>
                  <a:schemeClr val="tx1"/>
                </a:solidFill>
                <a:cs typeface="+mn-ea"/>
                <a:sym typeface="+mn-lt"/>
              </a:rPr>
              <a:t>基本原理介绍</a:t>
            </a:r>
          </a:p>
        </p:txBody>
      </p:sp>
      <p:sp>
        <p:nvSpPr>
          <p:cNvPr id="2" name="任意多边形 7">
            <a:extLst>
              <a:ext uri="{FF2B5EF4-FFF2-40B4-BE49-F238E27FC236}">
                <a16:creationId xmlns:a16="http://schemas.microsoft.com/office/drawing/2014/main" id="{06D2BBB1-98B3-42D1-82D6-69DA22485579}"/>
              </a:ext>
            </a:extLst>
          </p:cNvPr>
          <p:cNvSpPr/>
          <p:nvPr>
            <p:custDataLst>
              <p:tags r:id="rId1"/>
            </p:custDataLst>
          </p:nvPr>
        </p:nvSpPr>
        <p:spPr>
          <a:xfrm flipV="1">
            <a:off x="786765" y="485854"/>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4" name="任意多边形 8">
            <a:extLst>
              <a:ext uri="{FF2B5EF4-FFF2-40B4-BE49-F238E27FC236}">
                <a16:creationId xmlns:a16="http://schemas.microsoft.com/office/drawing/2014/main" id="{C168CC25-0498-4024-8C09-BDB758BFF743}"/>
              </a:ext>
            </a:extLst>
          </p:cNvPr>
          <p:cNvSpPr/>
          <p:nvPr>
            <p:custDataLst>
              <p:tags r:id="rId2"/>
            </p:custDataLst>
          </p:nvPr>
        </p:nvSpPr>
        <p:spPr>
          <a:xfrm>
            <a:off x="-13320" y="180168"/>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8" name="图片 7">
            <a:extLst>
              <a:ext uri="{FF2B5EF4-FFF2-40B4-BE49-F238E27FC236}">
                <a16:creationId xmlns:a16="http://schemas.microsoft.com/office/drawing/2014/main" id="{61B4D651-AA34-4C64-8928-22F3AA26BC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6071" y="41053"/>
            <a:ext cx="1478713" cy="392719"/>
          </a:xfrm>
          <a:prstGeom prst="rect">
            <a:avLst/>
          </a:prstGeom>
        </p:spPr>
      </p:pic>
      <p:sp>
        <p:nvSpPr>
          <p:cNvPr id="11" name="任意多边形 7">
            <a:extLst>
              <a:ext uri="{FF2B5EF4-FFF2-40B4-BE49-F238E27FC236}">
                <a16:creationId xmlns:a16="http://schemas.microsoft.com/office/drawing/2014/main" id="{7115E925-3B81-473C-995B-9029C68F6DF0}"/>
              </a:ext>
            </a:extLst>
          </p:cNvPr>
          <p:cNvSpPr/>
          <p:nvPr>
            <p:custDataLst>
              <p:tags r:id="rId3"/>
            </p:custDataLst>
          </p:nvPr>
        </p:nvSpPr>
        <p:spPr>
          <a:xfrm flipV="1">
            <a:off x="1" y="6278461"/>
            <a:ext cx="12222480" cy="81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3165746243"/>
      </p:ext>
    </p:extLst>
  </p:cSld>
  <p:clrMapOvr>
    <a:masterClrMapping/>
  </p:clrMapOvr>
  <mc:AlternateContent xmlns:mc="http://schemas.openxmlformats.org/markup-compatibility/2006" xmlns:p14="http://schemas.microsoft.com/office/powerpoint/2010/main">
    <mc:Choice Requires="p14">
      <p:transition spd="slow" p14:dur="1500" advClick="0" advTm="2980">
        <p:random/>
      </p:transition>
    </mc:Choice>
    <mc:Fallback xmlns="">
      <p:transition spd="slow" advClick="0" advTm="298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48260"/>
            <a:ext cx="3547382" cy="96139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WCD</a:t>
            </a:r>
            <a:r>
              <a:rPr lang="zh-CN" altLang="en-US" sz="2400" b="1" spc="600" dirty="0">
                <a:solidFill>
                  <a:srgbClr val="004EA2"/>
                </a:solidFill>
                <a:latin typeface="微软雅黑" panose="020B0503020204020204" charset="-122"/>
                <a:ea typeface="微软雅黑" panose="020B0503020204020204" charset="-122"/>
                <a:sym typeface="+mn-ea"/>
              </a:rPr>
              <a:t>基本原理介绍</a:t>
            </a:r>
          </a:p>
        </p:txBody>
      </p:sp>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 name="文本框 3"/>
          <p:cNvSpPr txBox="1"/>
          <p:nvPr/>
        </p:nvSpPr>
        <p:spPr>
          <a:xfrm>
            <a:off x="600075" y="1613118"/>
            <a:ext cx="5056806" cy="4185056"/>
          </a:xfrm>
          <a:prstGeom prst="rect">
            <a:avLst/>
          </a:prstGeom>
          <a:noFill/>
        </p:spPr>
        <p:txBody>
          <a:bodyPr wrap="square" rtlCol="0">
            <a:spAutoFit/>
          </a:bodyPr>
          <a:lstStyle/>
          <a:p>
            <a:pPr algn="l">
              <a:lnSpc>
                <a:spcPts val="2760"/>
              </a:lnSpc>
              <a:spcAft>
                <a:spcPts val="600"/>
              </a:spcAft>
            </a:pPr>
            <a:r>
              <a:rPr lang="en-US" altLang="zh-CN" sz="2300" b="1" i="0" u="none" strike="noStrike" baseline="0" dirty="0">
                <a:ea typeface="黑体" panose="02010609060101010101" pitchFamily="49" charset="-122"/>
              </a:rPr>
              <a:t>1</a:t>
            </a:r>
            <a:r>
              <a:rPr lang="zh-CN" altLang="en-US" sz="2300" b="1" i="0" u="none" strike="noStrike" baseline="0" dirty="0">
                <a:ea typeface="黑体" panose="02010609060101010101" pitchFamily="49" charset="-122"/>
              </a:rPr>
              <a:t>、与</a:t>
            </a:r>
            <a:r>
              <a:rPr lang="en-US" altLang="zh-CN" sz="2300" b="1" i="0" u="none" strike="noStrike" baseline="0" dirty="0">
                <a:ea typeface="黑体" panose="02010609060101010101" pitchFamily="49" charset="-122"/>
              </a:rPr>
              <a:t>Dropout</a:t>
            </a:r>
            <a:r>
              <a:rPr lang="zh-CN" altLang="en-US" sz="2300" b="1" i="0" u="none" strike="noStrike" baseline="0" dirty="0">
                <a:ea typeface="黑体" panose="02010609060101010101" pitchFamily="49" charset="-122"/>
              </a:rPr>
              <a:t>的类比</a:t>
            </a:r>
            <a:endParaRPr lang="en-US" altLang="zh-CN" sz="2300" b="1" i="0" u="none" strike="noStrike" baseline="0" dirty="0">
              <a:ea typeface="黑体" panose="02010609060101010101" pitchFamily="49" charset="-122"/>
            </a:endParaRPr>
          </a:p>
          <a:p>
            <a:pPr algn="l">
              <a:lnSpc>
                <a:spcPts val="2760"/>
              </a:lnSpc>
            </a:pPr>
            <a:r>
              <a:rPr lang="en-US" altLang="zh-CN" sz="2300" dirty="0">
                <a:latin typeface="CMR10"/>
              </a:rPr>
              <a:t>         </a:t>
            </a:r>
            <a:r>
              <a:rPr lang="en-US" altLang="zh-CN" sz="2300" b="0" i="0" u="none" strike="noStrike" baseline="0" dirty="0">
                <a:latin typeface="CMR10"/>
              </a:rPr>
              <a:t>Dropout </a:t>
            </a:r>
            <a:r>
              <a:rPr lang="zh-CN" altLang="en-US" sz="2300" b="0" i="0" u="none" strike="noStrike" baseline="0" dirty="0">
                <a:latin typeface="FZSSK--GBK1-0"/>
              </a:rPr>
              <a:t>是一种在学习的过程中随机删除神经元的方法。训练时，随机选出隐藏层的神经元，然后将其删除。</a:t>
            </a:r>
            <a:endParaRPr lang="en-US" altLang="zh-CN" sz="2300" b="0" i="0" u="none" strike="noStrike" baseline="0" dirty="0">
              <a:latin typeface="FZSSK--GBK1-0"/>
            </a:endParaRPr>
          </a:p>
          <a:p>
            <a:pPr algn="l">
              <a:lnSpc>
                <a:spcPts val="2760"/>
              </a:lnSpc>
            </a:pPr>
            <a:r>
              <a:rPr lang="zh-CN" altLang="en-US" sz="2300" b="0" i="0" u="none" strike="noStrike" baseline="0" dirty="0">
                <a:latin typeface="FZSSK--GBK1-0"/>
              </a:rPr>
              <a:t>被删除的神经元不再进行信号的传递，如图</a:t>
            </a:r>
            <a:r>
              <a:rPr lang="en-US" altLang="zh-CN" sz="2300" b="0" i="0" u="none" strike="noStrike" baseline="0" dirty="0">
                <a:latin typeface="CMR10"/>
              </a:rPr>
              <a:t>6-22 </a:t>
            </a:r>
            <a:r>
              <a:rPr lang="zh-CN" altLang="en-US" sz="2300" b="0" i="0" u="none" strike="noStrike" baseline="0" dirty="0">
                <a:latin typeface="FZSSK--GBK1-0"/>
              </a:rPr>
              <a:t>所示。训练时，每传递一次数据，就会随机选择要删除的神经元。</a:t>
            </a:r>
          </a:p>
          <a:p>
            <a:pPr algn="l">
              <a:lnSpc>
                <a:spcPts val="2760"/>
              </a:lnSpc>
            </a:pPr>
            <a:r>
              <a:rPr lang="zh-CN" altLang="en-US" sz="2300" b="0" i="0" u="none" strike="noStrike" baseline="0" dirty="0">
                <a:latin typeface="FZSSK--GBK1-0"/>
              </a:rPr>
              <a:t>然后，测试时，虽然会传递所有的神经元信号，但是对于各个神经元的输出，要乘上训练时的删除比例后再输出。</a:t>
            </a:r>
            <a:endParaRPr lang="zh-CN" altLang="en-US" sz="2300" dirty="0"/>
          </a:p>
        </p:txBody>
      </p:sp>
      <p:pic>
        <p:nvPicPr>
          <p:cNvPr id="6" name="图片 5">
            <a:extLst>
              <a:ext uri="{FF2B5EF4-FFF2-40B4-BE49-F238E27FC236}">
                <a16:creationId xmlns:a16="http://schemas.microsoft.com/office/drawing/2014/main" id="{68D47018-7266-4A73-BA4E-E67230771E25}"/>
              </a:ext>
            </a:extLst>
          </p:cNvPr>
          <p:cNvPicPr>
            <a:picLocks noChangeAspect="1"/>
          </p:cNvPicPr>
          <p:nvPr/>
        </p:nvPicPr>
        <p:blipFill>
          <a:blip r:embed="rId7"/>
          <a:stretch>
            <a:fillRect/>
          </a:stretch>
        </p:blipFill>
        <p:spPr>
          <a:xfrm>
            <a:off x="6096000" y="1809610"/>
            <a:ext cx="5228823" cy="2794715"/>
          </a:xfrm>
          <a:prstGeom prst="rect">
            <a:avLst/>
          </a:prstGeom>
        </p:spPr>
      </p:pic>
      <p:sp>
        <p:nvSpPr>
          <p:cNvPr id="7" name="文本框 6">
            <a:extLst>
              <a:ext uri="{FF2B5EF4-FFF2-40B4-BE49-F238E27FC236}">
                <a16:creationId xmlns:a16="http://schemas.microsoft.com/office/drawing/2014/main" id="{BEA55E88-97FE-4E31-A363-BD01684F9AFF}"/>
              </a:ext>
            </a:extLst>
          </p:cNvPr>
          <p:cNvSpPr txBox="1"/>
          <p:nvPr/>
        </p:nvSpPr>
        <p:spPr>
          <a:xfrm>
            <a:off x="7718115" y="4961295"/>
            <a:ext cx="1984591" cy="369332"/>
          </a:xfrm>
          <a:prstGeom prst="rect">
            <a:avLst/>
          </a:prstGeom>
          <a:noFill/>
        </p:spPr>
        <p:txBody>
          <a:bodyPr wrap="square" rtlCol="0">
            <a:spAutoFit/>
          </a:bodyPr>
          <a:lstStyle/>
          <a:p>
            <a:r>
              <a:rPr lang="en-US" altLang="zh-CN" dirty="0"/>
              <a:t>Dropout</a:t>
            </a:r>
            <a:r>
              <a:rPr lang="zh-CN" altLang="en-US" dirty="0"/>
              <a:t>的概念图</a:t>
            </a:r>
          </a:p>
        </p:txBody>
      </p:sp>
    </p:spTree>
  </p:cSld>
  <p:clrMapOvr>
    <a:masterClrMapping/>
  </p:clrMapOvr>
  <mc:AlternateContent xmlns:mc="http://schemas.openxmlformats.org/markup-compatibility/2006" xmlns:p14="http://schemas.microsoft.com/office/powerpoint/2010/main">
    <mc:Choice Requires="p14">
      <p:transition spd="slow" p14:dur="2000" advTm="10007"/>
    </mc:Choice>
    <mc:Fallback xmlns="">
      <p:transition spd="slow" advTm="1000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48260"/>
            <a:ext cx="3661682" cy="96139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WCD</a:t>
            </a:r>
            <a:r>
              <a:rPr lang="zh-CN" altLang="en-US" sz="2400" b="1" spc="600" dirty="0">
                <a:solidFill>
                  <a:srgbClr val="004EA2"/>
                </a:solidFill>
                <a:latin typeface="微软雅黑" panose="020B0503020204020204" charset="-122"/>
                <a:ea typeface="微软雅黑" panose="020B0503020204020204" charset="-122"/>
                <a:sym typeface="+mn-ea"/>
              </a:rPr>
              <a:t>基本原理介绍</a:t>
            </a:r>
          </a:p>
        </p:txBody>
      </p:sp>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 name="文本框 3"/>
          <p:cNvSpPr txBox="1"/>
          <p:nvPr/>
        </p:nvSpPr>
        <p:spPr>
          <a:xfrm>
            <a:off x="781685" y="2526089"/>
            <a:ext cx="5145586" cy="2426305"/>
          </a:xfrm>
          <a:prstGeom prst="rect">
            <a:avLst/>
          </a:prstGeom>
          <a:noFill/>
        </p:spPr>
        <p:txBody>
          <a:bodyPr wrap="square" rtlCol="0">
            <a:spAutoFit/>
          </a:bodyPr>
          <a:lstStyle/>
          <a:p>
            <a:pPr>
              <a:spcAft>
                <a:spcPts val="600"/>
              </a:spcAft>
            </a:pPr>
            <a:r>
              <a:rPr lang="en-US" altLang="zh-CN" sz="2400" b="1" dirty="0"/>
              <a:t>2</a:t>
            </a:r>
            <a:r>
              <a:rPr lang="zh-CN" altLang="en-US" sz="2400" b="1" dirty="0"/>
              <a:t>、</a:t>
            </a:r>
            <a:r>
              <a:rPr lang="en-US" altLang="zh-CN" sz="2400" b="1" dirty="0"/>
              <a:t>WCD </a:t>
            </a:r>
            <a:r>
              <a:rPr lang="zh-CN" altLang="en-US" sz="2400" b="1" dirty="0"/>
              <a:t>基本原理介绍</a:t>
            </a:r>
            <a:endParaRPr lang="en-US" altLang="zh-CN" sz="2400" b="1" dirty="0"/>
          </a:p>
          <a:p>
            <a:pPr>
              <a:lnSpc>
                <a:spcPts val="2600"/>
              </a:lnSpc>
            </a:pPr>
            <a:r>
              <a:rPr lang="en-US" altLang="zh-CN" sz="18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        </a:t>
            </a:r>
            <a:r>
              <a:rPr lang="en-US" altLang="zh-CN" sz="20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Dropout</a:t>
            </a:r>
            <a:r>
              <a:rPr lang="zh-CN" altLang="zh-CN" sz="20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是用来规范</a:t>
            </a:r>
            <a:r>
              <a:rPr lang="en-US" altLang="zh-CN" sz="20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CNN</a:t>
            </a:r>
            <a:r>
              <a:rPr lang="zh-CN" altLang="zh-CN" sz="20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内部的全连接层，不太适合卷积层。主要原因之一是</a:t>
            </a:r>
            <a:r>
              <a:rPr lang="en-US" altLang="zh-CN" sz="20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Dropout</a:t>
            </a:r>
            <a:r>
              <a:rPr lang="zh-CN" altLang="zh-CN" sz="2000" kern="100" dirty="0">
                <a:solidFill>
                  <a:srgbClr val="2E3033"/>
                </a:solidFill>
                <a:effectLst/>
                <a:latin typeface="Times New Roman" panose="02020603050405020304" pitchFamily="18" charset="0"/>
                <a:ea typeface="宋体" panose="02010600030101010101" pitchFamily="2" charset="-122"/>
                <a:cs typeface="Arial" panose="020B0604020202020204" pitchFamily="34" charset="0"/>
              </a:rPr>
              <a:t>作用于每个神经元，而在卷积层中，由多个神经元组成的每个通道是一个基本单元</a:t>
            </a:r>
            <a:r>
              <a:rPr lang="zh-CN" altLang="en-US"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a:t>
            </a:r>
            <a:endParaRPr lang="en-US" altLang="zh-CN" b="1" dirty="0"/>
          </a:p>
          <a:p>
            <a:endParaRPr lang="zh-CN" altLang="en-US" b="1" dirty="0"/>
          </a:p>
          <a:p>
            <a:endParaRPr lang="zh-CN" altLang="en-US" b="1" dirty="0"/>
          </a:p>
        </p:txBody>
      </p:sp>
      <p:pic>
        <p:nvPicPr>
          <p:cNvPr id="7" name="图片 6">
            <a:extLst>
              <a:ext uri="{FF2B5EF4-FFF2-40B4-BE49-F238E27FC236}">
                <a16:creationId xmlns:a16="http://schemas.microsoft.com/office/drawing/2014/main" id="{DDAF4A2C-DA52-45C7-9FD8-DC42B5A65F33}"/>
              </a:ext>
            </a:extLst>
          </p:cNvPr>
          <p:cNvPicPr>
            <a:picLocks noChangeAspect="1"/>
          </p:cNvPicPr>
          <p:nvPr/>
        </p:nvPicPr>
        <p:blipFill>
          <a:blip r:embed="rId7"/>
          <a:stretch>
            <a:fillRect/>
          </a:stretch>
        </p:blipFill>
        <p:spPr>
          <a:xfrm>
            <a:off x="5927271" y="2081892"/>
            <a:ext cx="5686425" cy="33147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3795"/>
    </mc:Choice>
    <mc:Fallback xmlns="">
      <p:transition spd="slow" advTm="3379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48260"/>
            <a:ext cx="3661682" cy="96139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WCD</a:t>
            </a:r>
            <a:r>
              <a:rPr lang="zh-CN" altLang="en-US" sz="2400" b="1" spc="600" dirty="0">
                <a:solidFill>
                  <a:srgbClr val="004EA2"/>
                </a:solidFill>
                <a:latin typeface="微软雅黑" panose="020B0503020204020204" charset="-122"/>
                <a:ea typeface="微软雅黑" panose="020B0503020204020204" charset="-122"/>
                <a:sym typeface="+mn-ea"/>
              </a:rPr>
              <a:t>基本原理介绍</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 name="文本框 3"/>
          <p:cNvSpPr txBox="1"/>
          <p:nvPr/>
        </p:nvSpPr>
        <p:spPr>
          <a:xfrm>
            <a:off x="781685" y="1192391"/>
            <a:ext cx="10753090" cy="2149306"/>
          </a:xfrm>
          <a:prstGeom prst="rect">
            <a:avLst/>
          </a:prstGeom>
          <a:noFill/>
        </p:spPr>
        <p:txBody>
          <a:bodyPr wrap="square" rtlCol="0">
            <a:spAutoFit/>
          </a:bodyPr>
          <a:lstStyle/>
          <a:p>
            <a:pPr>
              <a:spcAft>
                <a:spcPts val="600"/>
              </a:spcAft>
            </a:pPr>
            <a:r>
              <a:rPr lang="en-US" altLang="zh-CN" sz="2400" b="1" dirty="0"/>
              <a:t>2</a:t>
            </a:r>
            <a:r>
              <a:rPr lang="zh-CN" altLang="en-US" sz="2400" b="1" dirty="0"/>
              <a:t>、</a:t>
            </a:r>
            <a:r>
              <a:rPr lang="en-US" altLang="zh-CN" sz="2400" b="1" dirty="0"/>
              <a:t>WCD </a:t>
            </a:r>
            <a:r>
              <a:rPr lang="zh-CN" altLang="en-US" sz="2400" b="1" dirty="0"/>
              <a:t>基本原理介绍</a:t>
            </a:r>
            <a:endParaRPr lang="en-US" altLang="zh-CN" sz="2400" b="1" dirty="0"/>
          </a:p>
          <a:p>
            <a:pPr>
              <a:lnSpc>
                <a:spcPts val="2600"/>
              </a:lnSpc>
            </a:pPr>
            <a:r>
              <a:rPr lang="en-US"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        </a:t>
            </a:r>
            <a:r>
              <a:rPr lang="zh-CN"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在</a:t>
            </a:r>
            <a:r>
              <a:rPr lang="en-US"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CNN</a:t>
            </a:r>
            <a:r>
              <a:rPr lang="zh-CN" altLang="zh-CN"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内部的卷积层的堆叠中，前一层生成的所有通道都在下一层中被平等地对待。这并不是最佳的，特别是对于高层次，不同特征有更大的特异性。对于每个输入图像，只有高层的少数通道被激活，而其他通道的神经元响应接近于零。因此，我们建议根据激活状态的相对大小来选择通道，而不是完全随机选择</a:t>
            </a:r>
            <a:r>
              <a:rPr lang="zh-CN" altLang="en-US" sz="20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a:t>
            </a:r>
            <a:endParaRPr lang="zh-CN" altLang="en-US" b="1" dirty="0"/>
          </a:p>
          <a:p>
            <a:endParaRPr lang="zh-CN" altLang="en-US" b="1" dirty="0"/>
          </a:p>
        </p:txBody>
      </p:sp>
      <p:pic>
        <p:nvPicPr>
          <p:cNvPr id="3" name="图片 2">
            <a:extLst>
              <a:ext uri="{FF2B5EF4-FFF2-40B4-BE49-F238E27FC236}">
                <a16:creationId xmlns:a16="http://schemas.microsoft.com/office/drawing/2014/main" id="{5BA033B1-5770-41A7-BB21-B5D83E2B4841}"/>
              </a:ext>
            </a:extLst>
          </p:cNvPr>
          <p:cNvPicPr>
            <a:picLocks noChangeAspect="1"/>
          </p:cNvPicPr>
          <p:nvPr/>
        </p:nvPicPr>
        <p:blipFill>
          <a:blip r:embed="rId6"/>
          <a:stretch>
            <a:fillRect/>
          </a:stretch>
        </p:blipFill>
        <p:spPr>
          <a:xfrm>
            <a:off x="1374451" y="3216584"/>
            <a:ext cx="6800850" cy="3162300"/>
          </a:xfrm>
          <a:prstGeom prst="rect">
            <a:avLst/>
          </a:prstGeom>
        </p:spPr>
      </p:pic>
      <p:sp>
        <p:nvSpPr>
          <p:cNvPr id="6" name="文本框 5">
            <a:extLst>
              <a:ext uri="{FF2B5EF4-FFF2-40B4-BE49-F238E27FC236}">
                <a16:creationId xmlns:a16="http://schemas.microsoft.com/office/drawing/2014/main" id="{CB9652F1-1B38-4B1D-8E8B-F728A03C17AF}"/>
              </a:ext>
            </a:extLst>
          </p:cNvPr>
          <p:cNvSpPr txBox="1"/>
          <p:nvPr/>
        </p:nvSpPr>
        <p:spPr>
          <a:xfrm>
            <a:off x="8472897" y="3770818"/>
            <a:ext cx="2567927" cy="2053832"/>
          </a:xfrm>
          <a:prstGeom prst="rect">
            <a:avLst/>
          </a:prstGeom>
          <a:noFill/>
        </p:spPr>
        <p:txBody>
          <a:bodyPr wrap="square" rtlCol="0">
            <a:spAutoFit/>
          </a:bodyPr>
          <a:lstStyle/>
          <a:p>
            <a:pPr>
              <a:lnSpc>
                <a:spcPts val="2600"/>
              </a:lnSpc>
            </a:pPr>
            <a:r>
              <a:rPr lang="en-US" altLang="zh-CN" sz="14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CNN</a:t>
            </a:r>
            <a:r>
              <a:rPr lang="zh-CN" altLang="en-US" sz="14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的卷积层中提取的信息。第</a:t>
            </a:r>
            <a:r>
              <a:rPr lang="en-US" altLang="zh-CN" sz="14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1</a:t>
            </a:r>
            <a:r>
              <a:rPr lang="zh-CN" altLang="en-US" sz="14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层的神经元对边缘或斑块有响应，第</a:t>
            </a:r>
            <a:r>
              <a:rPr lang="en-US" altLang="zh-CN" sz="14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3 </a:t>
            </a:r>
            <a:r>
              <a:rPr lang="zh-CN" altLang="en-US" sz="14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层对纹理有响应，第</a:t>
            </a:r>
            <a:r>
              <a:rPr lang="en-US" altLang="zh-CN" sz="14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5 </a:t>
            </a:r>
            <a:r>
              <a:rPr lang="zh-CN" altLang="en-US" sz="1400" kern="100" dirty="0">
                <a:solidFill>
                  <a:srgbClr val="2E3033"/>
                </a:solidFill>
                <a:latin typeface="Times New Roman" panose="02020603050405020304" pitchFamily="18" charset="0"/>
                <a:ea typeface="宋体" panose="02010600030101010101" pitchFamily="2" charset="-122"/>
                <a:cs typeface="Arial" panose="020B0604020202020204" pitchFamily="34" charset="0"/>
              </a:rPr>
              <a:t>层对物体部件有响应，最后的全连接层对物体的类别（狗或车）有响应</a:t>
            </a:r>
            <a:endParaRPr lang="en-US" altLang="zh-CN" sz="1400" b="1" dirty="0"/>
          </a:p>
        </p:txBody>
      </p:sp>
    </p:spTree>
    <p:extLst>
      <p:ext uri="{BB962C8B-B14F-4D97-AF65-F5344CB8AC3E}">
        <p14:creationId xmlns:p14="http://schemas.microsoft.com/office/powerpoint/2010/main" val="1178472049"/>
      </p:ext>
    </p:extLst>
  </p:cSld>
  <p:clrMapOvr>
    <a:masterClrMapping/>
  </p:clrMapOvr>
  <mc:AlternateContent xmlns:mc="http://schemas.openxmlformats.org/markup-compatibility/2006" xmlns:p14="http://schemas.microsoft.com/office/powerpoint/2010/main">
    <mc:Choice Requires="p14">
      <p:transition spd="slow" p14:dur="2000" advTm="24679"/>
    </mc:Choice>
    <mc:Fallback xmlns="">
      <p:transition spd="slow" advTm="2467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7"/>
          <p:cNvSpPr/>
          <p:nvPr/>
        </p:nvSpPr>
        <p:spPr>
          <a:xfrm>
            <a:off x="5456555" y="1954530"/>
            <a:ext cx="1311910" cy="1107440"/>
          </a:xfrm>
          <a:prstGeom prst="rect">
            <a:avLst/>
          </a:prstGeom>
          <a:ln>
            <a:solidFill>
              <a:schemeClr val="bg1">
                <a:lumMod val="65000"/>
              </a:schemeClr>
            </a:solidFill>
          </a:ln>
        </p:spPr>
        <p:txBody>
          <a:bodyPr wrap="square" lIns="0" tIns="0" rIns="0" bIns="0">
            <a:spAutoFit/>
          </a:bodyPr>
          <a:lstStyle/>
          <a:p>
            <a:pPr algn="ctr"/>
            <a:r>
              <a:rPr lang="en-US" altLang="zh-CN" sz="7200" dirty="0">
                <a:solidFill>
                  <a:schemeClr val="tx1"/>
                </a:solidFill>
                <a:cs typeface="+mn-ea"/>
                <a:sym typeface="+mn-lt"/>
              </a:rPr>
              <a:t>03</a:t>
            </a:r>
          </a:p>
        </p:txBody>
      </p:sp>
      <p:sp>
        <p:nvSpPr>
          <p:cNvPr id="5" name="Rectangle 47"/>
          <p:cNvSpPr/>
          <p:nvPr/>
        </p:nvSpPr>
        <p:spPr>
          <a:xfrm>
            <a:off x="4320148" y="3488254"/>
            <a:ext cx="3582184" cy="615553"/>
          </a:xfrm>
          <a:prstGeom prst="rect">
            <a:avLst/>
          </a:prstGeom>
          <a:ln>
            <a:solidFill>
              <a:schemeClr val="bg1">
                <a:lumMod val="65000"/>
              </a:schemeClr>
            </a:solidFill>
          </a:ln>
        </p:spPr>
        <p:txBody>
          <a:bodyPr wrap="square" lIns="0" tIns="0" rIns="0" bIns="0">
            <a:spAutoFit/>
          </a:bodyPr>
          <a:lstStyle/>
          <a:p>
            <a:pPr algn="dist"/>
            <a:r>
              <a:rPr lang="en-US" altLang="zh-CN" sz="4000" dirty="0">
                <a:solidFill>
                  <a:schemeClr val="tx1"/>
                </a:solidFill>
                <a:cs typeface="+mn-ea"/>
                <a:sym typeface="+mn-lt"/>
              </a:rPr>
              <a:t>WCD</a:t>
            </a:r>
            <a:r>
              <a:rPr lang="zh-CN" altLang="en-US" sz="4000" dirty="0">
                <a:solidFill>
                  <a:schemeClr val="tx1"/>
                </a:solidFill>
                <a:cs typeface="+mn-ea"/>
                <a:sym typeface="+mn-lt"/>
              </a:rPr>
              <a:t>实现方法</a:t>
            </a:r>
          </a:p>
        </p:txBody>
      </p:sp>
      <p:sp>
        <p:nvSpPr>
          <p:cNvPr id="2" name="任意多边形 7">
            <a:extLst>
              <a:ext uri="{FF2B5EF4-FFF2-40B4-BE49-F238E27FC236}">
                <a16:creationId xmlns:a16="http://schemas.microsoft.com/office/drawing/2014/main" id="{06D2BBB1-98B3-42D1-82D6-69DA22485579}"/>
              </a:ext>
            </a:extLst>
          </p:cNvPr>
          <p:cNvSpPr/>
          <p:nvPr>
            <p:custDataLst>
              <p:tags r:id="rId1"/>
            </p:custDataLst>
          </p:nvPr>
        </p:nvSpPr>
        <p:spPr>
          <a:xfrm flipV="1">
            <a:off x="786765" y="485854"/>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4" name="任意多边形 8">
            <a:extLst>
              <a:ext uri="{FF2B5EF4-FFF2-40B4-BE49-F238E27FC236}">
                <a16:creationId xmlns:a16="http://schemas.microsoft.com/office/drawing/2014/main" id="{C168CC25-0498-4024-8C09-BDB758BFF743}"/>
              </a:ext>
            </a:extLst>
          </p:cNvPr>
          <p:cNvSpPr/>
          <p:nvPr>
            <p:custDataLst>
              <p:tags r:id="rId2"/>
            </p:custDataLst>
          </p:nvPr>
        </p:nvSpPr>
        <p:spPr>
          <a:xfrm>
            <a:off x="-13320" y="180168"/>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8" name="图片 7">
            <a:extLst>
              <a:ext uri="{FF2B5EF4-FFF2-40B4-BE49-F238E27FC236}">
                <a16:creationId xmlns:a16="http://schemas.microsoft.com/office/drawing/2014/main" id="{61B4D651-AA34-4C64-8928-22F3AA26BC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6071" y="41053"/>
            <a:ext cx="1478713" cy="392719"/>
          </a:xfrm>
          <a:prstGeom prst="rect">
            <a:avLst/>
          </a:prstGeom>
        </p:spPr>
      </p:pic>
      <p:sp>
        <p:nvSpPr>
          <p:cNvPr id="11" name="任意多边形 7">
            <a:extLst>
              <a:ext uri="{FF2B5EF4-FFF2-40B4-BE49-F238E27FC236}">
                <a16:creationId xmlns:a16="http://schemas.microsoft.com/office/drawing/2014/main" id="{7115E925-3B81-473C-995B-9029C68F6DF0}"/>
              </a:ext>
            </a:extLst>
          </p:cNvPr>
          <p:cNvSpPr/>
          <p:nvPr>
            <p:custDataLst>
              <p:tags r:id="rId3"/>
            </p:custDataLst>
          </p:nvPr>
        </p:nvSpPr>
        <p:spPr>
          <a:xfrm flipV="1">
            <a:off x="1" y="6278461"/>
            <a:ext cx="12222480" cy="81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2381929024"/>
      </p:ext>
    </p:extLst>
  </p:cSld>
  <p:clrMapOvr>
    <a:masterClrMapping/>
  </p:clrMapOvr>
  <mc:AlternateContent xmlns:mc="http://schemas.openxmlformats.org/markup-compatibility/2006" xmlns:p14="http://schemas.microsoft.com/office/powerpoint/2010/main">
    <mc:Choice Requires="p14">
      <p:transition spd="slow" p14:dur="1500" advClick="0" advTm="3672">
        <p:random/>
      </p:transition>
    </mc:Choice>
    <mc:Fallback xmlns="">
      <p:transition spd="slow" advClick="0" advTm="3672">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厦门大学论文答辩模板"/>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TIMING" val="|0.8|0.2|0.2|0.2|0.4"/>
</p:tagLst>
</file>

<file path=ppt/tags/tag2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TIMING" val="|0.9"/>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下载更多PPT模板，请登陆蘑菇创意www.imogu.cn​​">
  <a:themeElements>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745</TotalTime>
  <Words>2009</Words>
  <Application>Microsoft Office PowerPoint</Application>
  <PresentationFormat>宽屏</PresentationFormat>
  <Paragraphs>156</Paragraphs>
  <Slides>24</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-apple-system</vt:lpstr>
      <vt:lpstr>CMR10</vt:lpstr>
      <vt:lpstr>FZSSK--GBK1-0</vt:lpstr>
      <vt:lpstr>等线</vt:lpstr>
      <vt:lpstr>等线 Light</vt:lpstr>
      <vt:lpstr>微软雅黑</vt:lpstr>
      <vt:lpstr>Arial</vt:lpstr>
      <vt:lpstr>Cambria Math</vt:lpstr>
      <vt:lpstr>Times New Roman</vt:lpstr>
      <vt:lpstr>下载更多PPT模板，请登陆蘑菇创意www.imogu.cn​​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蓝色厦门大学论文答辩模板</dc:title>
  <dc:creator>Administrator</dc:creator>
  <cp:lastModifiedBy>zhao jiahua</cp:lastModifiedBy>
  <cp:revision>264</cp:revision>
  <dcterms:created xsi:type="dcterms:W3CDTF">2018-03-09T23:56:00Z</dcterms:created>
  <dcterms:modified xsi:type="dcterms:W3CDTF">2020-12-09T02:12:27Z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