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84" r:id="rId3"/>
    <p:sldId id="298" r:id="rId4"/>
    <p:sldId id="295" r:id="rId5"/>
    <p:sldId id="301" r:id="rId6"/>
    <p:sldId id="299" r:id="rId7"/>
    <p:sldId id="302" r:id="rId8"/>
    <p:sldId id="300" r:id="rId9"/>
    <p:sldId id="280" r:id="rId10"/>
  </p:sldIdLst>
  <p:sldSz cx="11520488" cy="6480175"/>
  <p:notesSz cx="6858000" cy="9144000"/>
  <p:defaultTextStyle>
    <a:defPPr>
      <a:defRPr lang="zh-CN"/>
    </a:defPPr>
    <a:lvl1pPr marL="0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85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71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956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942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927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913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898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883" algn="l" defTabSz="863971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860"/>
    <a:srgbClr val="227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92" y="96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77308EB-3160-42BD-9E79-7D5D350165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126" y="3603281"/>
            <a:ext cx="3413910" cy="1007808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4DDC8CAA-0E1E-4B93-AEA3-9F12A719C97A}"/>
              </a:ext>
            </a:extLst>
          </p:cNvPr>
          <p:cNvSpPr/>
          <p:nvPr userDrawn="1"/>
        </p:nvSpPr>
        <p:spPr>
          <a:xfrm>
            <a:off x="0" y="0"/>
            <a:ext cx="11520488" cy="6483703"/>
          </a:xfrm>
          <a:prstGeom prst="rect">
            <a:avLst/>
          </a:prstGeom>
          <a:solidFill>
            <a:srgbClr val="006FBF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思源黑体 CN Normal"/>
              <a:cs typeface="+mn-cs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9A9E4D82-59F6-43AF-B3D2-25F8A7C14B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90592"/>
            <a:ext cx="3453197" cy="31774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037" y="1382488"/>
            <a:ext cx="9792415" cy="1389038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73" y="3923557"/>
            <a:ext cx="8064342" cy="14045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77BF3F9-B53C-47FF-9529-F12705566303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7" t="54442" r="49794" b="-93"/>
          <a:stretch/>
        </p:blipFill>
        <p:spPr>
          <a:xfrm>
            <a:off x="8015" y="0"/>
            <a:ext cx="11512473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8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5" y="196988"/>
            <a:ext cx="8364775" cy="57904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1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2354" y="259508"/>
            <a:ext cx="2592110" cy="55291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025" y="259508"/>
            <a:ext cx="7584321" cy="5529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4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8859CA8B-DCAB-4D88-971A-357239BB8E4D}"/>
              </a:ext>
            </a:extLst>
          </p:cNvPr>
          <p:cNvSpPr/>
          <p:nvPr userDrawn="1"/>
        </p:nvSpPr>
        <p:spPr>
          <a:xfrm>
            <a:off x="-7084" y="2709"/>
            <a:ext cx="11527572" cy="88519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025" y="1083642"/>
            <a:ext cx="10368439" cy="47050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213" y="175592"/>
            <a:ext cx="8581321" cy="57904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圆角矩形 1">
            <a:extLst>
              <a:ext uri="{FF2B5EF4-FFF2-40B4-BE49-F238E27FC236}">
                <a16:creationId xmlns:a16="http://schemas.microsoft.com/office/drawing/2014/main" id="{414E6C5B-9309-47FC-A58E-8537CC1D4FA7}"/>
              </a:ext>
            </a:extLst>
          </p:cNvPr>
          <p:cNvSpPr/>
          <p:nvPr userDrawn="1"/>
        </p:nvSpPr>
        <p:spPr>
          <a:xfrm>
            <a:off x="239516" y="138350"/>
            <a:ext cx="111755" cy="653531"/>
          </a:xfrm>
          <a:prstGeom prst="roundRect">
            <a:avLst>
              <a:gd name="adj" fmla="val 50000"/>
            </a:avLst>
          </a:prstGeom>
          <a:solidFill>
            <a:srgbClr val="006FBF"/>
          </a:solidFill>
          <a:ln w="19050" cap="flat">
            <a:noFill/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思源黑体 CN Normal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11D42C1-7FC4-4BDE-B0C2-DB2B870F9F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6684" y="125642"/>
            <a:ext cx="2206708" cy="6516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CBB1FF41-900C-4CD6-A584-D5622CAD0CC2}"/>
              </a:ext>
            </a:extLst>
          </p:cNvPr>
          <p:cNvSpPr/>
          <p:nvPr userDrawn="1"/>
        </p:nvSpPr>
        <p:spPr>
          <a:xfrm>
            <a:off x="-1" y="887900"/>
            <a:ext cx="1152048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</p:spTree>
    <p:extLst>
      <p:ext uri="{BB962C8B-B14F-4D97-AF65-F5344CB8AC3E}">
        <p14:creationId xmlns:p14="http://schemas.microsoft.com/office/powerpoint/2010/main" val="373187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62A55AE-C979-425A-8065-01938E9F256B}"/>
              </a:ext>
            </a:extLst>
          </p:cNvPr>
          <p:cNvSpPr/>
          <p:nvPr userDrawn="1"/>
        </p:nvSpPr>
        <p:spPr>
          <a:xfrm>
            <a:off x="-7084" y="2709"/>
            <a:ext cx="11527572" cy="88519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039" y="4164114"/>
            <a:ext cx="9792415" cy="1287034"/>
          </a:xfrm>
          <a:prstGeom prst="rect">
            <a:avLst/>
          </a:prstGeom>
        </p:spPr>
        <p:txBody>
          <a:bodyPr anchor="t"/>
          <a:lstStyle>
            <a:lvl1pPr algn="l">
              <a:defRPr sz="504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039" y="2746575"/>
            <a:ext cx="9792415" cy="1417537"/>
          </a:xfrm>
        </p:spPr>
        <p:txBody>
          <a:bodyPr anchor="b"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57602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2C745D0-F3B5-44DB-B0C2-DB2EBF902071}"/>
              </a:ext>
            </a:extLst>
          </p:cNvPr>
          <p:cNvSpPr txBox="1">
            <a:spLocks/>
          </p:cNvSpPr>
          <p:nvPr userDrawn="1"/>
        </p:nvSpPr>
        <p:spPr>
          <a:xfrm>
            <a:off x="576025" y="196988"/>
            <a:ext cx="8364775" cy="579048"/>
          </a:xfrm>
          <a:prstGeom prst="rect">
            <a:avLst/>
          </a:prstGeom>
        </p:spPr>
        <p:txBody>
          <a:bodyPr/>
          <a:lstStyle>
            <a:lvl1pPr algn="l" defTabSz="11520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单击此处编辑母版标题样式</a:t>
            </a: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5FF0D7CA-A7AD-4E33-A693-DB0A26D049A5}"/>
              </a:ext>
            </a:extLst>
          </p:cNvPr>
          <p:cNvSpPr/>
          <p:nvPr userDrawn="1"/>
        </p:nvSpPr>
        <p:spPr>
          <a:xfrm>
            <a:off x="239516" y="138350"/>
            <a:ext cx="111755" cy="653531"/>
          </a:xfrm>
          <a:prstGeom prst="roundRect">
            <a:avLst>
              <a:gd name="adj" fmla="val 50000"/>
            </a:avLst>
          </a:prstGeom>
          <a:solidFill>
            <a:srgbClr val="006FBF"/>
          </a:solidFill>
          <a:ln w="19050" cap="flat">
            <a:noFill/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思源黑体 CN Norm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F87041-8D2A-4713-AE31-77220293A6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6684" y="125642"/>
            <a:ext cx="2206708" cy="6516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D858909-5BA6-462E-8A31-88FD1E45EAED}"/>
              </a:ext>
            </a:extLst>
          </p:cNvPr>
          <p:cNvSpPr/>
          <p:nvPr userDrawn="1"/>
        </p:nvSpPr>
        <p:spPr>
          <a:xfrm>
            <a:off x="-1" y="887900"/>
            <a:ext cx="1152048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</p:spTree>
    <p:extLst>
      <p:ext uri="{BB962C8B-B14F-4D97-AF65-F5344CB8AC3E}">
        <p14:creationId xmlns:p14="http://schemas.microsoft.com/office/powerpoint/2010/main" val="272299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539E62C-25F1-4620-ADD3-70161DF2B7F0}"/>
              </a:ext>
            </a:extLst>
          </p:cNvPr>
          <p:cNvSpPr/>
          <p:nvPr userDrawn="1"/>
        </p:nvSpPr>
        <p:spPr>
          <a:xfrm>
            <a:off x="-7084" y="2709"/>
            <a:ext cx="11527572" cy="88519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5" y="196988"/>
            <a:ext cx="8364775" cy="57904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024" y="1512042"/>
            <a:ext cx="5088216" cy="4276616"/>
          </a:xfrm>
        </p:spPr>
        <p:txBody>
          <a:bodyPr/>
          <a:lstStyle>
            <a:lvl1pPr>
              <a:defRPr sz="3528"/>
            </a:lvl1pPr>
            <a:lvl2pPr>
              <a:defRPr sz="3024"/>
            </a:lvl2pPr>
            <a:lvl3pPr>
              <a:defRPr sz="2520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6248" y="1512042"/>
            <a:ext cx="5088216" cy="4276616"/>
          </a:xfrm>
        </p:spPr>
        <p:txBody>
          <a:bodyPr/>
          <a:lstStyle>
            <a:lvl1pPr>
              <a:defRPr sz="3528"/>
            </a:lvl1pPr>
            <a:lvl2pPr>
              <a:defRPr sz="3024"/>
            </a:lvl2pPr>
            <a:lvl3pPr>
              <a:defRPr sz="2520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圆角矩形 1">
            <a:extLst>
              <a:ext uri="{FF2B5EF4-FFF2-40B4-BE49-F238E27FC236}">
                <a16:creationId xmlns:a16="http://schemas.microsoft.com/office/drawing/2014/main" id="{AD4CB1F8-71CD-4CBD-B161-03670B7E4098}"/>
              </a:ext>
            </a:extLst>
          </p:cNvPr>
          <p:cNvSpPr/>
          <p:nvPr userDrawn="1"/>
        </p:nvSpPr>
        <p:spPr>
          <a:xfrm>
            <a:off x="239516" y="138350"/>
            <a:ext cx="111755" cy="653531"/>
          </a:xfrm>
          <a:prstGeom prst="roundRect">
            <a:avLst>
              <a:gd name="adj" fmla="val 50000"/>
            </a:avLst>
          </a:prstGeom>
          <a:solidFill>
            <a:srgbClr val="006FBF"/>
          </a:solidFill>
          <a:ln w="19050" cap="flat">
            <a:noFill/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思源黑体 CN Normal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690B90-0CF8-477D-811B-430E2F083E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6684" y="125642"/>
            <a:ext cx="2206708" cy="6516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AF22A5C-2E9F-4F36-8115-4B0825B96D4F}"/>
              </a:ext>
            </a:extLst>
          </p:cNvPr>
          <p:cNvSpPr/>
          <p:nvPr userDrawn="1"/>
        </p:nvSpPr>
        <p:spPr>
          <a:xfrm>
            <a:off x="-1" y="887900"/>
            <a:ext cx="1152048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</p:spTree>
    <p:extLst>
      <p:ext uri="{BB962C8B-B14F-4D97-AF65-F5344CB8AC3E}">
        <p14:creationId xmlns:p14="http://schemas.microsoft.com/office/powerpoint/2010/main" val="384546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8D8BB80-6F1A-44D8-B14B-141C78B94A5E}"/>
              </a:ext>
            </a:extLst>
          </p:cNvPr>
          <p:cNvSpPr/>
          <p:nvPr userDrawn="1"/>
        </p:nvSpPr>
        <p:spPr>
          <a:xfrm>
            <a:off x="-7084" y="2709"/>
            <a:ext cx="11527572" cy="88519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5AC934-C80F-46FF-A762-28C2FE101BE9}"/>
              </a:ext>
            </a:extLst>
          </p:cNvPr>
          <p:cNvSpPr/>
          <p:nvPr userDrawn="1"/>
        </p:nvSpPr>
        <p:spPr>
          <a:xfrm>
            <a:off x="-1" y="887900"/>
            <a:ext cx="1152048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5" y="196988"/>
            <a:ext cx="8364775" cy="57904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025" y="2055055"/>
            <a:ext cx="5090216" cy="3733601"/>
          </a:xfrm>
        </p:spPr>
        <p:txBody>
          <a:bodyPr/>
          <a:lstStyle>
            <a:lvl1pPr>
              <a:defRPr sz="3024"/>
            </a:lvl1pPr>
            <a:lvl2pPr>
              <a:defRPr sz="2520"/>
            </a:lvl2pPr>
            <a:lvl3pPr>
              <a:defRPr sz="2268"/>
            </a:lvl3pPr>
            <a:lvl4pPr>
              <a:defRPr sz="2016"/>
            </a:lvl4pPr>
            <a:lvl5pPr>
              <a:defRPr sz="2016"/>
            </a:lvl5pPr>
            <a:lvl6pPr>
              <a:defRPr sz="2016"/>
            </a:lvl6pPr>
            <a:lvl7pPr>
              <a:defRPr sz="2016"/>
            </a:lvl7pPr>
            <a:lvl8pPr>
              <a:defRPr sz="2016"/>
            </a:lvl8pPr>
            <a:lvl9pPr>
              <a:defRPr sz="20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2250" y="1450540"/>
            <a:ext cx="5092216" cy="604516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2250" y="2055055"/>
            <a:ext cx="5092216" cy="3733601"/>
          </a:xfrm>
        </p:spPr>
        <p:txBody>
          <a:bodyPr/>
          <a:lstStyle>
            <a:lvl1pPr>
              <a:defRPr sz="3024"/>
            </a:lvl1pPr>
            <a:lvl2pPr>
              <a:defRPr sz="2520"/>
            </a:lvl2pPr>
            <a:lvl3pPr>
              <a:defRPr sz="2268"/>
            </a:lvl3pPr>
            <a:lvl4pPr>
              <a:defRPr sz="2016"/>
            </a:lvl4pPr>
            <a:lvl5pPr>
              <a:defRPr sz="2016"/>
            </a:lvl5pPr>
            <a:lvl6pPr>
              <a:defRPr sz="2016"/>
            </a:lvl6pPr>
            <a:lvl7pPr>
              <a:defRPr sz="2016"/>
            </a:lvl7pPr>
            <a:lvl8pPr>
              <a:defRPr sz="2016"/>
            </a:lvl8pPr>
            <a:lvl9pPr>
              <a:defRPr sz="20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圆角矩形 1">
            <a:extLst>
              <a:ext uri="{FF2B5EF4-FFF2-40B4-BE49-F238E27FC236}">
                <a16:creationId xmlns:a16="http://schemas.microsoft.com/office/drawing/2014/main" id="{18C84601-29F9-42E6-978A-A2260D8CD061}"/>
              </a:ext>
            </a:extLst>
          </p:cNvPr>
          <p:cNvSpPr/>
          <p:nvPr userDrawn="1"/>
        </p:nvSpPr>
        <p:spPr>
          <a:xfrm>
            <a:off x="239516" y="138350"/>
            <a:ext cx="111755" cy="653531"/>
          </a:xfrm>
          <a:prstGeom prst="roundRect">
            <a:avLst>
              <a:gd name="adj" fmla="val 50000"/>
            </a:avLst>
          </a:prstGeom>
          <a:solidFill>
            <a:srgbClr val="006FBF"/>
          </a:solidFill>
          <a:ln w="19050" cap="flat">
            <a:noFill/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思源黑体 CN Normal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113EB4A-4E6B-474F-9BDC-267544B9A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6684" y="125642"/>
            <a:ext cx="2206708" cy="6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1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2879A1B-591D-453F-B0D2-1C478225BE62}"/>
              </a:ext>
            </a:extLst>
          </p:cNvPr>
          <p:cNvSpPr/>
          <p:nvPr userDrawn="1"/>
        </p:nvSpPr>
        <p:spPr>
          <a:xfrm>
            <a:off x="-7084" y="2709"/>
            <a:ext cx="11527572" cy="88519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97E662-903D-4C55-8392-2C1E7AC2E5BD}"/>
              </a:ext>
            </a:extLst>
          </p:cNvPr>
          <p:cNvSpPr/>
          <p:nvPr userDrawn="1"/>
        </p:nvSpPr>
        <p:spPr>
          <a:xfrm>
            <a:off x="-1" y="887900"/>
            <a:ext cx="1152048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5" y="196988"/>
            <a:ext cx="8364775" cy="57904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CEFE7B67-16B7-4CA9-AA8E-ABAE653ADE15}"/>
              </a:ext>
            </a:extLst>
          </p:cNvPr>
          <p:cNvSpPr/>
          <p:nvPr userDrawn="1"/>
        </p:nvSpPr>
        <p:spPr>
          <a:xfrm>
            <a:off x="239516" y="138350"/>
            <a:ext cx="111755" cy="653531"/>
          </a:xfrm>
          <a:prstGeom prst="roundRect">
            <a:avLst>
              <a:gd name="adj" fmla="val 50000"/>
            </a:avLst>
          </a:prstGeom>
          <a:solidFill>
            <a:srgbClr val="006FBF"/>
          </a:solidFill>
          <a:ln w="19050" cap="flat">
            <a:noFill/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思源黑体 CN Norm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AF7CE0-6769-42BD-A804-3991D44661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6684" y="125642"/>
            <a:ext cx="2206708" cy="6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BBE99C1-2397-4A58-B6A8-D5DD02F336B2}"/>
              </a:ext>
            </a:extLst>
          </p:cNvPr>
          <p:cNvSpPr/>
          <p:nvPr userDrawn="1"/>
        </p:nvSpPr>
        <p:spPr>
          <a:xfrm>
            <a:off x="-7084" y="2709"/>
            <a:ext cx="11527572" cy="88519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5ED383-CCA1-4F4B-A808-814895CCBAB2}"/>
              </a:ext>
            </a:extLst>
          </p:cNvPr>
          <p:cNvSpPr/>
          <p:nvPr userDrawn="1"/>
        </p:nvSpPr>
        <p:spPr>
          <a:xfrm>
            <a:off x="-1" y="887900"/>
            <a:ext cx="1152048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3F99EEC-0EF5-46F7-9D87-D87156C5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25" y="196988"/>
            <a:ext cx="8364775" cy="57904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圆角矩形 1">
            <a:extLst>
              <a:ext uri="{FF2B5EF4-FFF2-40B4-BE49-F238E27FC236}">
                <a16:creationId xmlns:a16="http://schemas.microsoft.com/office/drawing/2014/main" id="{FB3CFAE6-3C67-4432-BFAB-B9953B24182E}"/>
              </a:ext>
            </a:extLst>
          </p:cNvPr>
          <p:cNvSpPr/>
          <p:nvPr userDrawn="1"/>
        </p:nvSpPr>
        <p:spPr>
          <a:xfrm>
            <a:off x="239516" y="138350"/>
            <a:ext cx="111755" cy="653531"/>
          </a:xfrm>
          <a:prstGeom prst="roundRect">
            <a:avLst>
              <a:gd name="adj" fmla="val 50000"/>
            </a:avLst>
          </a:prstGeom>
          <a:solidFill>
            <a:srgbClr val="006FBF"/>
          </a:solidFill>
          <a:ln w="19050" cap="flat">
            <a:noFill/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思源黑体 CN Norm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6D0229-2550-4920-83C9-768522E39A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6684" y="125642"/>
            <a:ext cx="2206708" cy="6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6" y="258006"/>
            <a:ext cx="3790161" cy="1098030"/>
          </a:xfrm>
          <a:prstGeom prst="rect">
            <a:avLst/>
          </a:prstGeom>
        </p:spPr>
        <p:txBody>
          <a:bodyPr anchor="b"/>
          <a:lstStyle>
            <a:lvl1pPr algn="l">
              <a:defRPr sz="252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191" y="258008"/>
            <a:ext cx="6440273" cy="5530650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026" y="1356038"/>
            <a:ext cx="3790161" cy="4432620"/>
          </a:xfrm>
        </p:spPr>
        <p:txBody>
          <a:bodyPr/>
          <a:lstStyle>
            <a:lvl1pPr marL="0" indent="0">
              <a:buNone/>
              <a:defRPr sz="1764"/>
            </a:lvl1pPr>
            <a:lvl2pPr marL="576026" indent="0">
              <a:buNone/>
              <a:defRPr sz="1512"/>
            </a:lvl2pPr>
            <a:lvl3pPr marL="1152053" indent="0">
              <a:buNone/>
              <a:defRPr sz="1260"/>
            </a:lvl3pPr>
            <a:lvl4pPr marL="1728079" indent="0">
              <a:buNone/>
              <a:defRPr sz="1134"/>
            </a:lvl4pPr>
            <a:lvl5pPr marL="2304105" indent="0">
              <a:buNone/>
              <a:defRPr sz="1134"/>
            </a:lvl5pPr>
            <a:lvl6pPr marL="2880131" indent="0">
              <a:buNone/>
              <a:defRPr sz="1134"/>
            </a:lvl6pPr>
            <a:lvl7pPr marL="3456158" indent="0">
              <a:buNone/>
              <a:defRPr sz="1134"/>
            </a:lvl7pPr>
            <a:lvl8pPr marL="4032184" indent="0">
              <a:buNone/>
              <a:defRPr sz="1134"/>
            </a:lvl8pPr>
            <a:lvl9pPr marL="4608210" indent="0">
              <a:buNone/>
              <a:defRPr sz="113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4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096" y="4536122"/>
            <a:ext cx="6912293" cy="535516"/>
          </a:xfrm>
          <a:prstGeom prst="rect">
            <a:avLst/>
          </a:prstGeom>
        </p:spPr>
        <p:txBody>
          <a:bodyPr anchor="b"/>
          <a:lstStyle>
            <a:lvl1pPr algn="l">
              <a:defRPr sz="252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096" y="579015"/>
            <a:ext cx="6912293" cy="3888105"/>
          </a:xfrm>
        </p:spPr>
        <p:txBody>
          <a:bodyPr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096" y="5071637"/>
            <a:ext cx="6912293" cy="760521"/>
          </a:xfrm>
        </p:spPr>
        <p:txBody>
          <a:bodyPr/>
          <a:lstStyle>
            <a:lvl1pPr marL="0" indent="0">
              <a:buNone/>
              <a:defRPr sz="1764"/>
            </a:lvl1pPr>
            <a:lvl2pPr marL="576026" indent="0">
              <a:buNone/>
              <a:defRPr sz="1512"/>
            </a:lvl2pPr>
            <a:lvl3pPr marL="1152053" indent="0">
              <a:buNone/>
              <a:defRPr sz="1260"/>
            </a:lvl3pPr>
            <a:lvl4pPr marL="1728079" indent="0">
              <a:buNone/>
              <a:defRPr sz="1134"/>
            </a:lvl4pPr>
            <a:lvl5pPr marL="2304105" indent="0">
              <a:buNone/>
              <a:defRPr sz="1134"/>
            </a:lvl5pPr>
            <a:lvl6pPr marL="2880131" indent="0">
              <a:buNone/>
              <a:defRPr sz="1134"/>
            </a:lvl6pPr>
            <a:lvl7pPr marL="3456158" indent="0">
              <a:buNone/>
              <a:defRPr sz="1134"/>
            </a:lvl7pPr>
            <a:lvl8pPr marL="4032184" indent="0">
              <a:buNone/>
              <a:defRPr sz="1134"/>
            </a:lvl8pPr>
            <a:lvl9pPr marL="4608210" indent="0">
              <a:buNone/>
              <a:defRPr sz="113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2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25" y="1512042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024" y="6006163"/>
            <a:ext cx="268811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53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152053"/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167" y="6006163"/>
            <a:ext cx="3648155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53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6350" y="6006163"/>
            <a:ext cx="268811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53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152053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1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52053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32020" indent="-432020" algn="l" defTabSz="1152053" rtl="0" eaLnBrk="1" latinLnBrk="0" hangingPunct="1">
        <a:spcBef>
          <a:spcPct val="20000"/>
        </a:spcBef>
        <a:buFont typeface="Arial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936043" indent="-360016" algn="l" defTabSz="1152053" rtl="0" eaLnBrk="1" latinLnBrk="0" hangingPunct="1">
        <a:spcBef>
          <a:spcPct val="20000"/>
        </a:spcBef>
        <a:buFont typeface="Arial" pitchFamily="34" charset="0"/>
        <a:buChar char="–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spcBef>
          <a:spcPct val="20000"/>
        </a:spcBef>
        <a:buFont typeface="Arial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spcBef>
          <a:spcPct val="20000"/>
        </a:spcBef>
        <a:buFont typeface="Arial" pitchFamily="34" charset="0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spcBef>
          <a:spcPct val="20000"/>
        </a:spcBef>
        <a:buFont typeface="Arial" pitchFamily="34" charset="0"/>
        <a:buChar char="»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E5D69-642D-482F-988A-33CFC6C23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750" y="1486246"/>
            <a:ext cx="10540403" cy="1389038"/>
          </a:xfrm>
        </p:spPr>
        <p:txBody>
          <a:bodyPr>
            <a:normAutofit fontScale="90000"/>
          </a:bodyPr>
          <a:lstStyle/>
          <a:p>
            <a:r>
              <a:rPr lang="en-US" altLang="zh-CN" sz="3100" dirty="0" err="1"/>
              <a:t>DeepCF</a:t>
            </a:r>
            <a:r>
              <a:rPr lang="en-US" altLang="zh-CN" sz="3100" dirty="0"/>
              <a:t>: A Unified Framework of Representation Learning and Matching Function Learning in Recommender System</a:t>
            </a:r>
            <a:br>
              <a:rPr lang="en-US" altLang="zh-CN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1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DeepCF</a:t>
            </a:r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100" b="1" i="0" dirty="0">
                <a:effectLst/>
                <a:latin typeface="PingFang SC"/>
              </a:rPr>
              <a:t>推荐系统中</a:t>
            </a:r>
            <a:r>
              <a:rPr lang="zh-CN" altLang="en-US" sz="3100" b="1" dirty="0">
                <a:latin typeface="PingFang SC"/>
              </a:rPr>
              <a:t>表征</a:t>
            </a:r>
            <a:r>
              <a:rPr lang="zh-CN" altLang="en-US" sz="3100" b="1" i="0" dirty="0">
                <a:effectLst/>
                <a:latin typeface="PingFang SC"/>
              </a:rPr>
              <a:t>学习和匹配函数学习的统一框架</a:t>
            </a:r>
            <a:b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15ECEC-E04E-4AB4-8DAA-2B240730C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590" y="3620411"/>
            <a:ext cx="8064342" cy="1402530"/>
          </a:xfrm>
        </p:spPr>
        <p:txBody>
          <a:bodyPr>
            <a:normAutofit fontScale="62500" lnSpcReduction="2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  <a:r>
              <a:rPr lang="zh-CN" altLang="en-US" sz="4400" dirty="0"/>
              <a:t>芦新凯</a:t>
            </a: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4400" dirty="0"/>
              <a:t>12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</a:p>
          <a:p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2AF98A-66FC-4AE8-846E-DCD651CB0692}"/>
              </a:ext>
            </a:extLst>
          </p:cNvPr>
          <p:cNvSpPr txBox="1"/>
          <p:nvPr/>
        </p:nvSpPr>
        <p:spPr>
          <a:xfrm>
            <a:off x="8379676" y="5768068"/>
            <a:ext cx="282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8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Source Han Sans CN ExtraLight" charset="-122"/>
              </a:rPr>
              <a:t>大工至善</a:t>
            </a:r>
            <a:r>
              <a:rPr kumimoji="1" lang="en-US" altLang="zh-CN" sz="18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Source Han Sans CN ExtraLight" charset="-122"/>
              </a:rPr>
              <a:t>·</a:t>
            </a:r>
            <a:r>
              <a:rPr kumimoji="1" lang="zh-CN" altLang="en-US" sz="18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Source Han Sans CN ExtraLight" charset="-122"/>
              </a:rPr>
              <a:t>大学至真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BAA577-9969-4C79-9BE6-6F52B86F4E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1" y="516702"/>
            <a:ext cx="2751083" cy="7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3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61C5F0E-19AA-4F2B-BF33-48256704213C}"/>
              </a:ext>
            </a:extLst>
          </p:cNvPr>
          <p:cNvSpPr/>
          <p:nvPr/>
        </p:nvSpPr>
        <p:spPr>
          <a:xfrm>
            <a:off x="6992901" y="0"/>
            <a:ext cx="4858082" cy="6469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E1BA3CD1-8119-4C8D-B3CC-9705CE9C05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85"/>
          <a:stretch/>
        </p:blipFill>
        <p:spPr>
          <a:xfrm>
            <a:off x="6992902" y="-15377"/>
            <a:ext cx="4858081" cy="64691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4E5CDA-DDC8-4EC1-9B4C-1D8071DADDEC}"/>
              </a:ext>
            </a:extLst>
          </p:cNvPr>
          <p:cNvSpPr/>
          <p:nvPr/>
        </p:nvSpPr>
        <p:spPr>
          <a:xfrm>
            <a:off x="0" y="0"/>
            <a:ext cx="6992900" cy="6483703"/>
          </a:xfrm>
          <a:prstGeom prst="rect">
            <a:avLst/>
          </a:prstGeom>
          <a:solidFill>
            <a:srgbClr val="006FBF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思源黑体 CN Normal"/>
              <a:cs typeface="+mn-cs"/>
            </a:endParaRPr>
          </a:p>
        </p:txBody>
      </p:sp>
      <p:pic>
        <p:nvPicPr>
          <p:cNvPr id="55" name="Picture 2" descr="C:\Users\Administrator\Desktop\png\20169_0000_-----2.png">
            <a:extLst>
              <a:ext uri="{FF2B5EF4-FFF2-40B4-BE49-F238E27FC236}">
                <a16:creationId xmlns:a16="http://schemas.microsoft.com/office/drawing/2014/main" id="{B8310B47-AB7E-42F5-B28A-392E9C920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5369" y="323213"/>
            <a:ext cx="1577050" cy="76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98077829-9B57-4044-9E08-CA0C2EC25C40}"/>
              </a:ext>
            </a:extLst>
          </p:cNvPr>
          <p:cNvGrpSpPr/>
          <p:nvPr/>
        </p:nvGrpSpPr>
        <p:grpSpPr>
          <a:xfrm>
            <a:off x="1549131" y="1108089"/>
            <a:ext cx="4861021" cy="1015663"/>
            <a:chOff x="1368329" y="4307470"/>
            <a:chExt cx="4861021" cy="1015663"/>
          </a:xfrm>
        </p:grpSpPr>
        <p:grpSp>
          <p:nvGrpSpPr>
            <p:cNvPr id="87" name="组 26">
              <a:extLst>
                <a:ext uri="{FF2B5EF4-FFF2-40B4-BE49-F238E27FC236}">
                  <a16:creationId xmlns:a16="http://schemas.microsoft.com/office/drawing/2014/main" id="{B22EF42A-1F94-4431-AA6C-5032BE74A120}"/>
                </a:ext>
              </a:extLst>
            </p:cNvPr>
            <p:cNvGrpSpPr/>
            <p:nvPr/>
          </p:nvGrpSpPr>
          <p:grpSpPr>
            <a:xfrm>
              <a:off x="2545762" y="4537649"/>
              <a:ext cx="3683588" cy="674496"/>
              <a:chOff x="1244833" y="5126107"/>
              <a:chExt cx="5550544" cy="674496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61A48E6-30F4-4FCF-B664-544D40C9330E}"/>
                  </a:ext>
                </a:extLst>
              </p:cNvPr>
              <p:cNvSpPr/>
              <p:nvPr/>
            </p:nvSpPr>
            <p:spPr>
              <a:xfrm>
                <a:off x="1244833" y="5126107"/>
                <a:ext cx="275069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200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Abstract</a:t>
                </a:r>
                <a:endParaRPr lang="zh-CN" altLang="en-US" sz="1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536135E9-DE88-46CC-A9A5-830023030C85}"/>
                  </a:ext>
                </a:extLst>
              </p:cNvPr>
              <p:cNvSpPr/>
              <p:nvPr/>
            </p:nvSpPr>
            <p:spPr>
              <a:xfrm>
                <a:off x="1244833" y="5400493"/>
                <a:ext cx="555054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000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研究背景</a:t>
                </a:r>
              </a:p>
            </p:txBody>
          </p:sp>
        </p:grp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8C456C3-A4E3-4775-AA6A-78CCDD364171}"/>
                </a:ext>
              </a:extLst>
            </p:cNvPr>
            <p:cNvSpPr/>
            <p:nvPr/>
          </p:nvSpPr>
          <p:spPr>
            <a:xfrm>
              <a:off x="1368329" y="4307470"/>
              <a:ext cx="13281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01</a:t>
              </a:r>
              <a:endParaRPr lang="zh-CN" altLang="en-US" sz="6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</p:grpSp>
      <p:cxnSp>
        <p:nvCxnSpPr>
          <p:cNvPr id="99" name="直线连接符 41">
            <a:extLst>
              <a:ext uri="{FF2B5EF4-FFF2-40B4-BE49-F238E27FC236}">
                <a16:creationId xmlns:a16="http://schemas.microsoft.com/office/drawing/2014/main" id="{EBA812F4-80A4-42C9-AC2D-1250D7572448}"/>
              </a:ext>
            </a:extLst>
          </p:cNvPr>
          <p:cNvCxnSpPr>
            <a:cxnSpLocks/>
          </p:cNvCxnSpPr>
          <p:nvPr/>
        </p:nvCxnSpPr>
        <p:spPr>
          <a:xfrm>
            <a:off x="1107941" y="1567184"/>
            <a:ext cx="0" cy="4176754"/>
          </a:xfrm>
          <a:prstGeom prst="line">
            <a:avLst/>
          </a:prstGeom>
          <a:ln w="444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80EDE2FC-675E-455F-AEAF-8D3AA44846B0}"/>
              </a:ext>
            </a:extLst>
          </p:cNvPr>
          <p:cNvGrpSpPr/>
          <p:nvPr/>
        </p:nvGrpSpPr>
        <p:grpSpPr>
          <a:xfrm>
            <a:off x="1549131" y="2196205"/>
            <a:ext cx="4861021" cy="1015663"/>
            <a:chOff x="1368329" y="4307470"/>
            <a:chExt cx="4861021" cy="1015663"/>
          </a:xfrm>
        </p:grpSpPr>
        <p:grpSp>
          <p:nvGrpSpPr>
            <p:cNvPr id="101" name="组 26">
              <a:extLst>
                <a:ext uri="{FF2B5EF4-FFF2-40B4-BE49-F238E27FC236}">
                  <a16:creationId xmlns:a16="http://schemas.microsoft.com/office/drawing/2014/main" id="{0EAC375F-38FC-4A11-9C67-B0D7BD91ACC5}"/>
                </a:ext>
              </a:extLst>
            </p:cNvPr>
            <p:cNvGrpSpPr/>
            <p:nvPr/>
          </p:nvGrpSpPr>
          <p:grpSpPr>
            <a:xfrm>
              <a:off x="2545762" y="4537649"/>
              <a:ext cx="3683588" cy="674496"/>
              <a:chOff x="1244833" y="5126107"/>
              <a:chExt cx="5550544" cy="674496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8BC68FA-939D-4EF9-9D46-E590E3C7A1C3}"/>
                  </a:ext>
                </a:extLst>
              </p:cNvPr>
              <p:cNvSpPr/>
              <p:nvPr/>
            </p:nvSpPr>
            <p:spPr>
              <a:xfrm>
                <a:off x="1244833" y="5126107"/>
                <a:ext cx="275069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200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Related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Work</a:t>
                </a:r>
                <a:endParaRPr lang="zh-CN" altLang="en-US" sz="1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51AF9253-8375-4FE2-A508-874A187587A7}"/>
                  </a:ext>
                </a:extLst>
              </p:cNvPr>
              <p:cNvSpPr/>
              <p:nvPr/>
            </p:nvSpPr>
            <p:spPr>
              <a:xfrm>
                <a:off x="1244833" y="5400493"/>
                <a:ext cx="555054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000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推荐系统</a:t>
                </a:r>
              </a:p>
            </p:txBody>
          </p:sp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FBD8D40-351F-4D8C-A1AB-97971542CF3D}"/>
                </a:ext>
              </a:extLst>
            </p:cNvPr>
            <p:cNvSpPr/>
            <p:nvPr/>
          </p:nvSpPr>
          <p:spPr>
            <a:xfrm>
              <a:off x="1368329" y="4307470"/>
              <a:ext cx="13281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02</a:t>
              </a:r>
              <a:endParaRPr lang="zh-CN" altLang="en-US" sz="6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4246A7F-2EE3-427A-B3EB-7C4EBEC8D05E}"/>
              </a:ext>
            </a:extLst>
          </p:cNvPr>
          <p:cNvGrpSpPr/>
          <p:nvPr/>
        </p:nvGrpSpPr>
        <p:grpSpPr>
          <a:xfrm>
            <a:off x="1549131" y="3517734"/>
            <a:ext cx="4861021" cy="1015663"/>
            <a:chOff x="1368329" y="4307470"/>
            <a:chExt cx="4861021" cy="1015663"/>
          </a:xfrm>
        </p:grpSpPr>
        <p:grpSp>
          <p:nvGrpSpPr>
            <p:cNvPr id="116" name="组 26">
              <a:extLst>
                <a:ext uri="{FF2B5EF4-FFF2-40B4-BE49-F238E27FC236}">
                  <a16:creationId xmlns:a16="http://schemas.microsoft.com/office/drawing/2014/main" id="{84AA03A2-6B68-47CD-8C87-6CC1ADF10A74}"/>
                </a:ext>
              </a:extLst>
            </p:cNvPr>
            <p:cNvGrpSpPr/>
            <p:nvPr/>
          </p:nvGrpSpPr>
          <p:grpSpPr>
            <a:xfrm>
              <a:off x="2545762" y="4537649"/>
              <a:ext cx="3683588" cy="674496"/>
              <a:chOff x="1244833" y="5126107"/>
              <a:chExt cx="5550544" cy="674496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5E0D3926-61A8-4FEE-9AC9-C82B7E887E5B}"/>
                  </a:ext>
                </a:extLst>
              </p:cNvPr>
              <p:cNvSpPr/>
              <p:nvPr/>
            </p:nvSpPr>
            <p:spPr>
              <a:xfrm>
                <a:off x="1244833" y="5126107"/>
                <a:ext cx="275069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200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Model</a:t>
                </a:r>
                <a:endParaRPr lang="zh-CN" altLang="en-US" sz="1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EEC4DEA8-6A4B-44F8-BDCC-6BF737B38DDE}"/>
                  </a:ext>
                </a:extLst>
              </p:cNvPr>
              <p:cNvSpPr/>
              <p:nvPr/>
            </p:nvSpPr>
            <p:spPr>
              <a:xfrm>
                <a:off x="1244833" y="5400493"/>
                <a:ext cx="555054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000" dirty="0" err="1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DeepCF</a:t>
                </a:r>
                <a:endParaRPr lang="zh-CN" altLang="en-US" sz="2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endParaRPr>
              </a:p>
            </p:txBody>
          </p:sp>
        </p:grp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9BBE23D-E43C-4C23-8B85-BB8C236BC8D2}"/>
                </a:ext>
              </a:extLst>
            </p:cNvPr>
            <p:cNvSpPr/>
            <p:nvPr/>
          </p:nvSpPr>
          <p:spPr>
            <a:xfrm>
              <a:off x="1368329" y="4307470"/>
              <a:ext cx="13281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03</a:t>
              </a:r>
              <a:endParaRPr lang="zh-CN" altLang="en-US" sz="6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F4FEDA1-5A91-4233-89F5-4DF7B8A865FD}"/>
              </a:ext>
            </a:extLst>
          </p:cNvPr>
          <p:cNvGrpSpPr/>
          <p:nvPr/>
        </p:nvGrpSpPr>
        <p:grpSpPr>
          <a:xfrm>
            <a:off x="1549131" y="4839263"/>
            <a:ext cx="4861021" cy="1015663"/>
            <a:chOff x="1368329" y="4307470"/>
            <a:chExt cx="4861021" cy="1015663"/>
          </a:xfrm>
        </p:grpSpPr>
        <p:grpSp>
          <p:nvGrpSpPr>
            <p:cNvPr id="121" name="组 26">
              <a:extLst>
                <a:ext uri="{FF2B5EF4-FFF2-40B4-BE49-F238E27FC236}">
                  <a16:creationId xmlns:a16="http://schemas.microsoft.com/office/drawing/2014/main" id="{703DF74F-3071-40A5-85A0-7EE32D47A78E}"/>
                </a:ext>
              </a:extLst>
            </p:cNvPr>
            <p:cNvGrpSpPr/>
            <p:nvPr/>
          </p:nvGrpSpPr>
          <p:grpSpPr>
            <a:xfrm>
              <a:off x="2545762" y="4537649"/>
              <a:ext cx="3683588" cy="674496"/>
              <a:chOff x="1244833" y="5126107"/>
              <a:chExt cx="5550544" cy="674496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127AC8E6-F168-471D-94E4-1503FBFF0552}"/>
                  </a:ext>
                </a:extLst>
              </p:cNvPr>
              <p:cNvSpPr/>
              <p:nvPr/>
            </p:nvSpPr>
            <p:spPr>
              <a:xfrm>
                <a:off x="1244833" y="5126107"/>
                <a:ext cx="275069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200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Experiments</a:t>
                </a:r>
                <a:endParaRPr lang="zh-CN" altLang="en-US" sz="1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C6D9A337-DAAC-48B7-A010-099DBAFE15C7}"/>
                  </a:ext>
                </a:extLst>
              </p:cNvPr>
              <p:cNvSpPr/>
              <p:nvPr/>
            </p:nvSpPr>
            <p:spPr>
              <a:xfrm>
                <a:off x="1244833" y="5400493"/>
                <a:ext cx="555054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000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Source Han Sans CN Normal" charset="-122"/>
                  </a:rPr>
                  <a:t>实验总结</a:t>
                </a:r>
              </a:p>
            </p:txBody>
          </p:sp>
        </p:grp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4E6C327-5C4F-41F1-BC3D-129141CA0C1C}"/>
                </a:ext>
              </a:extLst>
            </p:cNvPr>
            <p:cNvSpPr/>
            <p:nvPr/>
          </p:nvSpPr>
          <p:spPr>
            <a:xfrm>
              <a:off x="1368329" y="4307470"/>
              <a:ext cx="13281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Source Han Sans CN Normal" charset="-122"/>
                </a:rPr>
                <a:t>04</a:t>
              </a:r>
              <a:endParaRPr lang="zh-CN" altLang="en-US" sz="6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71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E2A5282-D19E-4B7A-B022-E503EB4077FA}"/>
              </a:ext>
            </a:extLst>
          </p:cNvPr>
          <p:cNvSpPr txBox="1"/>
          <p:nvPr/>
        </p:nvSpPr>
        <p:spPr>
          <a:xfrm>
            <a:off x="334963" y="332502"/>
            <a:ext cx="210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Source Han Sans CN ExtraLight" charset="-122"/>
              </a:rPr>
              <a:t>大工至善</a:t>
            </a:r>
            <a:r>
              <a:rPr kumimoji="1"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Source Han Sans CN ExtraLight" charset="-122"/>
              </a:rPr>
              <a:t>·</a:t>
            </a:r>
            <a:r>
              <a:rPr kumimoji="1"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Source Han Sans CN ExtraLight" charset="-122"/>
              </a:rPr>
              <a:t>大学至真</a:t>
            </a:r>
          </a:p>
        </p:txBody>
      </p:sp>
      <p:pic>
        <p:nvPicPr>
          <p:cNvPr id="27" name="图片占位符 7">
            <a:extLst>
              <a:ext uri="{FF2B5EF4-FFF2-40B4-BE49-F238E27FC236}">
                <a16:creationId xmlns:a16="http://schemas.microsoft.com/office/drawing/2014/main" id="{D06DDB71-DE2F-47A3-A40B-03822834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00"/>
            <a:ext cx="11520488" cy="6480275"/>
          </a:xfrm>
          <a:prstGeom prst="rect">
            <a:avLst/>
          </a:prstGeom>
          <a:noFill/>
        </p:spPr>
      </p:pic>
      <p:sp>
        <p:nvSpPr>
          <p:cNvPr id="38" name="任意形状 6">
            <a:extLst>
              <a:ext uri="{FF2B5EF4-FFF2-40B4-BE49-F238E27FC236}">
                <a16:creationId xmlns:a16="http://schemas.microsoft.com/office/drawing/2014/main" id="{49AC4C93-A2BB-43A1-8938-2D71B738B4D9}"/>
              </a:ext>
            </a:extLst>
          </p:cNvPr>
          <p:cNvSpPr/>
          <p:nvPr/>
        </p:nvSpPr>
        <p:spPr>
          <a:xfrm>
            <a:off x="1857137" y="-100"/>
            <a:ext cx="9663352" cy="6480175"/>
          </a:xfrm>
          <a:custGeom>
            <a:avLst/>
            <a:gdLst>
              <a:gd name="connsiteX0" fmla="*/ 0 w 7228990"/>
              <a:gd name="connsiteY0" fmla="*/ 0 h 6858000"/>
              <a:gd name="connsiteX1" fmla="*/ 7228990 w 7228990"/>
              <a:gd name="connsiteY1" fmla="*/ 0 h 6858000"/>
              <a:gd name="connsiteX2" fmla="*/ 7228990 w 7228990"/>
              <a:gd name="connsiteY2" fmla="*/ 6858000 h 6858000"/>
              <a:gd name="connsiteX3" fmla="*/ 0 w 7228990"/>
              <a:gd name="connsiteY3" fmla="*/ 6858000 h 6858000"/>
              <a:gd name="connsiteX4" fmla="*/ 154323 w 7228990"/>
              <a:gd name="connsiteY4" fmla="*/ 6696135 h 6858000"/>
              <a:gd name="connsiteX5" fmla="*/ 1416624 w 7228990"/>
              <a:gd name="connsiteY5" fmla="*/ 3429000 h 6858000"/>
              <a:gd name="connsiteX6" fmla="*/ 154323 w 7228990"/>
              <a:gd name="connsiteY6" fmla="*/ 161865 h 6858000"/>
              <a:gd name="connsiteX7" fmla="*/ 0 w 722899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8990" h="6858000">
                <a:moveTo>
                  <a:pt x="0" y="0"/>
                </a:moveTo>
                <a:lnTo>
                  <a:pt x="7228990" y="0"/>
                </a:lnTo>
                <a:lnTo>
                  <a:pt x="7228990" y="6858000"/>
                </a:lnTo>
                <a:lnTo>
                  <a:pt x="0" y="6858000"/>
                </a:lnTo>
                <a:lnTo>
                  <a:pt x="154323" y="6696135"/>
                </a:lnTo>
                <a:cubicBezTo>
                  <a:pt x="938612" y="5833225"/>
                  <a:pt x="1416624" y="4686935"/>
                  <a:pt x="1416624" y="3429000"/>
                </a:cubicBezTo>
                <a:cubicBezTo>
                  <a:pt x="1416624" y="2171065"/>
                  <a:pt x="938612" y="1024775"/>
                  <a:pt x="154323" y="1618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05BBEC-99CF-402F-86EC-714C4371B5C4}"/>
              </a:ext>
            </a:extLst>
          </p:cNvPr>
          <p:cNvSpPr/>
          <p:nvPr/>
        </p:nvSpPr>
        <p:spPr>
          <a:xfrm>
            <a:off x="3881222" y="1164519"/>
            <a:ext cx="39850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Source Han Sans CN" charset="-122"/>
              </a:rPr>
              <a:t>研究背景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C7CA83-700F-4A34-9D90-740FAA2E8FEB}"/>
              </a:ext>
            </a:extLst>
          </p:cNvPr>
          <p:cNvSpPr/>
          <p:nvPr/>
        </p:nvSpPr>
        <p:spPr>
          <a:xfrm>
            <a:off x="4956941" y="455369"/>
            <a:ext cx="16066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Abstract</a:t>
            </a:r>
            <a:endParaRPr lang="zh-CN" altLang="en-US" sz="12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612F506-3433-4B38-A049-48BC3ED9A235}"/>
              </a:ext>
            </a:extLst>
          </p:cNvPr>
          <p:cNvSpPr/>
          <p:nvPr/>
        </p:nvSpPr>
        <p:spPr>
          <a:xfrm>
            <a:off x="3881222" y="363037"/>
            <a:ext cx="160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Medium" charset="-122"/>
              </a:rPr>
              <a:t>第一章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E280BDF-DADE-4341-A8DB-76377C6B4E33}"/>
              </a:ext>
            </a:extLst>
          </p:cNvPr>
          <p:cNvSpPr/>
          <p:nvPr/>
        </p:nvSpPr>
        <p:spPr>
          <a:xfrm>
            <a:off x="3881222" y="2120239"/>
            <a:ext cx="6996162" cy="326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3925">
              <a:lnSpc>
                <a:spcPct val="130000"/>
              </a:lnSpc>
            </a:pP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近几年，随着基于</a:t>
            </a:r>
            <a:r>
              <a:rPr lang="en-US" altLang="zh-CN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的服务平台快速发展，推荐系统被广泛应用以缓解信息过载的问题。协同过滤（</a:t>
            </a:r>
            <a:r>
              <a:rPr lang="en-US" altLang="zh-CN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）方法，特别是矩阵分解（</a:t>
            </a:r>
            <a:r>
              <a:rPr lang="en-US" altLang="zh-CN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MF</a:t>
            </a: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）算法，由于其对群体智慧和经验的独特利用能力，被广泛应用于推荐系统的构建。</a:t>
            </a:r>
            <a:endParaRPr lang="en-US" altLang="zh-CN" sz="16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63925">
              <a:lnSpc>
                <a:spcPct val="130000"/>
              </a:lnSpc>
            </a:pP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主流的方法分为两类：基于表征学习和基于函数匹配学习：</a:t>
            </a:r>
            <a:endParaRPr lang="en-US" altLang="zh-CN" sz="16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63925">
              <a:lnSpc>
                <a:spcPct val="130000"/>
              </a:lnSpc>
            </a:pP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1</a:t>
            </a: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受限制的点积表达能力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863925">
              <a:lnSpc>
                <a:spcPct val="130000"/>
              </a:lnSpc>
            </a:pPr>
            <a:r>
              <a:rPr lang="en-US" altLang="zh-CN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2</a:t>
            </a: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捕获低阶关系的弱能力</a:t>
            </a: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863925">
              <a:lnSpc>
                <a:spcPct val="130000"/>
              </a:lnSpc>
            </a:pPr>
            <a:endParaRPr lang="en-US" altLang="zh-CN" sz="16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863925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本文从这两点出发，本文首先提出了融合</a:t>
            </a: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基于表征学习和基于函数匹配学习的</a:t>
            </a:r>
            <a:r>
              <a:rPr lang="en-US" altLang="zh-CN" sz="16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DeepCF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模型。并用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解决上述两个问题。</a:t>
            </a:r>
            <a:endParaRPr lang="en-US" altLang="zh-CN" sz="16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63925">
              <a:lnSpc>
                <a:spcPct val="130000"/>
              </a:lnSpc>
            </a:pPr>
            <a:endParaRPr lang="en-US" altLang="zh-CN" sz="16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D44DF2-414D-4293-A1B9-695530C6B1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8517" y="173102"/>
            <a:ext cx="2206708" cy="6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7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528AA-0E80-4CAE-A28B-733A7EB3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推荐系统</a:t>
            </a:r>
          </a:p>
        </p:txBody>
      </p:sp>
      <p:grpSp>
        <p:nvGrpSpPr>
          <p:cNvPr id="3" name="Group 98">
            <a:extLst>
              <a:ext uri="{FF2B5EF4-FFF2-40B4-BE49-F238E27FC236}">
                <a16:creationId xmlns:a16="http://schemas.microsoft.com/office/drawing/2014/main" id="{A27EA2C4-55D4-4937-AC70-09DE75BFBFCE}"/>
              </a:ext>
            </a:extLst>
          </p:cNvPr>
          <p:cNvGrpSpPr/>
          <p:nvPr/>
        </p:nvGrpSpPr>
        <p:grpSpPr>
          <a:xfrm>
            <a:off x="4438693" y="2522172"/>
            <a:ext cx="2495462" cy="2938075"/>
            <a:chOff x="654733" y="1776695"/>
            <a:chExt cx="1917883" cy="2258054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66730B43-4D2D-4EEF-8A92-374493631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649" y="1840152"/>
              <a:ext cx="1815066" cy="2147615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15175" tIns="57587" rIns="115175" bIns="57587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863834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1917" algn="l" defTabSz="863834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3834" algn="l" defTabSz="863834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5751" algn="l" defTabSz="863834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7667" algn="l" defTabSz="863834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59584" algn="l" defTabSz="863834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1501" algn="l" defTabSz="863834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3418" algn="l" defTabSz="863834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5335" algn="l" defTabSz="863834" rtl="0" eaLnBrk="1" latinLnBrk="0" hangingPunct="1"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267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62" name="Group 81">
              <a:extLst>
                <a:ext uri="{FF2B5EF4-FFF2-40B4-BE49-F238E27FC236}">
                  <a16:creationId xmlns:a16="http://schemas.microsoft.com/office/drawing/2014/main" id="{1E2F5A40-1671-415C-86D7-072B1394C1C8}"/>
                </a:ext>
              </a:extLst>
            </p:cNvPr>
            <p:cNvGrpSpPr/>
            <p:nvPr/>
          </p:nvGrpSpPr>
          <p:grpSpPr>
            <a:xfrm>
              <a:off x="654733" y="1776695"/>
              <a:ext cx="1917883" cy="2258054"/>
              <a:chOff x="3371851" y="1649413"/>
              <a:chExt cx="2398713" cy="2824162"/>
            </a:xfrm>
          </p:grpSpPr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id="{D201A3A0-0A47-4C25-9E19-C7A31A60C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Freeform 7">
                <a:extLst>
                  <a:ext uri="{FF2B5EF4-FFF2-40B4-BE49-F238E27FC236}">
                    <a16:creationId xmlns:a16="http://schemas.microsoft.com/office/drawing/2014/main" id="{1E5A1C1E-5F64-46C0-B64A-B8320A6C5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5" name="Freeform 8">
                <a:extLst>
                  <a:ext uri="{FF2B5EF4-FFF2-40B4-BE49-F238E27FC236}">
                    <a16:creationId xmlns:a16="http://schemas.microsoft.com/office/drawing/2014/main" id="{6C004919-D9A5-4E61-A150-6015E1229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Freeform 9">
                <a:extLst>
                  <a:ext uri="{FF2B5EF4-FFF2-40B4-BE49-F238E27FC236}">
                    <a16:creationId xmlns:a16="http://schemas.microsoft.com/office/drawing/2014/main" id="{E9ED50FC-D804-4C71-9E9C-D00DC4864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Freeform 10">
                <a:extLst>
                  <a:ext uri="{FF2B5EF4-FFF2-40B4-BE49-F238E27FC236}">
                    <a16:creationId xmlns:a16="http://schemas.microsoft.com/office/drawing/2014/main" id="{17E16750-AE46-4436-9030-DA69EE096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Freeform 11">
                <a:extLst>
                  <a:ext uri="{FF2B5EF4-FFF2-40B4-BE49-F238E27FC236}">
                    <a16:creationId xmlns:a16="http://schemas.microsoft.com/office/drawing/2014/main" id="{FF7684DA-CE59-47AE-B908-48E750BCB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Freeform 12">
                <a:extLst>
                  <a:ext uri="{FF2B5EF4-FFF2-40B4-BE49-F238E27FC236}">
                    <a16:creationId xmlns:a16="http://schemas.microsoft.com/office/drawing/2014/main" id="{F8BEC7C2-118B-4432-8432-095B6ED19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9BD069BD-67D7-415F-91B5-0CCA86C3A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Freeform 14">
                <a:extLst>
                  <a:ext uri="{FF2B5EF4-FFF2-40B4-BE49-F238E27FC236}">
                    <a16:creationId xmlns:a16="http://schemas.microsoft.com/office/drawing/2014/main" id="{0C918D17-DC1E-496F-99F6-B140C9594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E4FD2229-0026-4A3E-BE89-C6C10133B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3" name="Freeform 16">
                <a:extLst>
                  <a:ext uri="{FF2B5EF4-FFF2-40B4-BE49-F238E27FC236}">
                    <a16:creationId xmlns:a16="http://schemas.microsoft.com/office/drawing/2014/main" id="{F0A523FC-C081-4E8B-98D4-9425D7E67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4" name="Freeform 17">
                <a:extLst>
                  <a:ext uri="{FF2B5EF4-FFF2-40B4-BE49-F238E27FC236}">
                    <a16:creationId xmlns:a16="http://schemas.microsoft.com/office/drawing/2014/main" id="{1806DD40-1D54-4CB0-AB6F-7EB0D7DDC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5" name="Freeform 18">
                <a:extLst>
                  <a:ext uri="{FF2B5EF4-FFF2-40B4-BE49-F238E27FC236}">
                    <a16:creationId xmlns:a16="http://schemas.microsoft.com/office/drawing/2014/main" id="{C675D500-2D36-414D-AB40-75905824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6" name="Freeform 19">
                <a:extLst>
                  <a:ext uri="{FF2B5EF4-FFF2-40B4-BE49-F238E27FC236}">
                    <a16:creationId xmlns:a16="http://schemas.microsoft.com/office/drawing/2014/main" id="{73EF57F2-F31E-472F-BD80-72FC444B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7" name="Freeform 20">
                <a:extLst>
                  <a:ext uri="{FF2B5EF4-FFF2-40B4-BE49-F238E27FC236}">
                    <a16:creationId xmlns:a16="http://schemas.microsoft.com/office/drawing/2014/main" id="{AC562528-E9E3-4CD6-A356-8D3CF2B16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8" name="Freeform 21">
                <a:extLst>
                  <a:ext uri="{FF2B5EF4-FFF2-40B4-BE49-F238E27FC236}">
                    <a16:creationId xmlns:a16="http://schemas.microsoft.com/office/drawing/2014/main" id="{634AE69E-8230-4102-9A31-8D8020E13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9" name="Freeform 22">
                <a:extLst>
                  <a:ext uri="{FF2B5EF4-FFF2-40B4-BE49-F238E27FC236}">
                    <a16:creationId xmlns:a16="http://schemas.microsoft.com/office/drawing/2014/main" id="{EF2F869D-9F4F-4E87-9437-60FA65BE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0" name="Freeform 23">
                <a:extLst>
                  <a:ext uri="{FF2B5EF4-FFF2-40B4-BE49-F238E27FC236}">
                    <a16:creationId xmlns:a16="http://schemas.microsoft.com/office/drawing/2014/main" id="{7451E701-A0E3-41E4-8FCF-02DAD6BB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1" name="Freeform 24">
                <a:extLst>
                  <a:ext uri="{FF2B5EF4-FFF2-40B4-BE49-F238E27FC236}">
                    <a16:creationId xmlns:a16="http://schemas.microsoft.com/office/drawing/2014/main" id="{C8A222A1-AE27-45B2-B1DD-17F68104D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2" name="Freeform 25">
                <a:extLst>
                  <a:ext uri="{FF2B5EF4-FFF2-40B4-BE49-F238E27FC236}">
                    <a16:creationId xmlns:a16="http://schemas.microsoft.com/office/drawing/2014/main" id="{66D2D776-062B-4744-8495-C3ECEB837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3" name="Freeform 26">
                <a:extLst>
                  <a:ext uri="{FF2B5EF4-FFF2-40B4-BE49-F238E27FC236}">
                    <a16:creationId xmlns:a16="http://schemas.microsoft.com/office/drawing/2014/main" id="{77B9ECAF-889D-4E9C-944B-4B3DBE69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4" name="Freeform 27">
                <a:extLst>
                  <a:ext uri="{FF2B5EF4-FFF2-40B4-BE49-F238E27FC236}">
                    <a16:creationId xmlns:a16="http://schemas.microsoft.com/office/drawing/2014/main" id="{5F0FDAD9-ECF7-426D-A43B-680128531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5" name="Freeform 28">
                <a:extLst>
                  <a:ext uri="{FF2B5EF4-FFF2-40B4-BE49-F238E27FC236}">
                    <a16:creationId xmlns:a16="http://schemas.microsoft.com/office/drawing/2014/main" id="{4A35AF00-70A2-4C9F-B1CC-0EBCFB5DD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6" name="Freeform 29">
                <a:extLst>
                  <a:ext uri="{FF2B5EF4-FFF2-40B4-BE49-F238E27FC236}">
                    <a16:creationId xmlns:a16="http://schemas.microsoft.com/office/drawing/2014/main" id="{D6A80EC0-849C-4F23-9A1A-1C061D1AA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7" name="Freeform 30">
                <a:extLst>
                  <a:ext uri="{FF2B5EF4-FFF2-40B4-BE49-F238E27FC236}">
                    <a16:creationId xmlns:a16="http://schemas.microsoft.com/office/drawing/2014/main" id="{1FB6B064-BBFB-4792-A8C5-406F21954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2E202B05-3BD1-4EFA-BDA0-C418A1DD2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A4EB0EE7-05E3-425C-9863-E382E88FA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B4FB1575-26E7-4A1A-85AF-DB1907E2A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D567BF74-1848-41DA-993E-1A9E7397E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7D1C110D-95D7-4BF6-B759-5FD70E9A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7245B81F-89BE-4403-8CD7-AF28BDC51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026744B3-8D67-4FBF-A721-F515F973A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23070769-243A-4F8C-96C2-5555B3767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D0EE125B-8F68-48D7-9427-BBEEFC658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5175" tIns="57587" rIns="115175" bIns="5758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191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383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575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7667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59584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1501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3418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5335" algn="l" defTabSz="863834" rtl="0" eaLnBrk="1" latinLnBrk="0" hangingPunct="1"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67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Oval 142">
            <a:extLst>
              <a:ext uri="{FF2B5EF4-FFF2-40B4-BE49-F238E27FC236}">
                <a16:creationId xmlns:a16="http://schemas.microsoft.com/office/drawing/2014/main" id="{B8A0B1ED-61E0-418B-86E6-626E8110FDB8}"/>
              </a:ext>
            </a:extLst>
          </p:cNvPr>
          <p:cNvSpPr/>
          <p:nvPr/>
        </p:nvSpPr>
        <p:spPr>
          <a:xfrm rot="16200000">
            <a:off x="3337597" y="4099893"/>
            <a:ext cx="452580" cy="452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917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834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751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7667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59584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91501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23418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455335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67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Oval 143">
            <a:extLst>
              <a:ext uri="{FF2B5EF4-FFF2-40B4-BE49-F238E27FC236}">
                <a16:creationId xmlns:a16="http://schemas.microsoft.com/office/drawing/2014/main" id="{59535822-CB8E-42F8-8F91-405BFB630F07}"/>
              </a:ext>
            </a:extLst>
          </p:cNvPr>
          <p:cNvSpPr/>
          <p:nvPr/>
        </p:nvSpPr>
        <p:spPr>
          <a:xfrm rot="16200000">
            <a:off x="3698164" y="2906079"/>
            <a:ext cx="452580" cy="4525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917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834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751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7667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59584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91501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23418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455335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67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Oval 144">
            <a:extLst>
              <a:ext uri="{FF2B5EF4-FFF2-40B4-BE49-F238E27FC236}">
                <a16:creationId xmlns:a16="http://schemas.microsoft.com/office/drawing/2014/main" id="{0A32090E-3257-4260-90F0-58B1892EED2A}"/>
              </a:ext>
            </a:extLst>
          </p:cNvPr>
          <p:cNvSpPr/>
          <p:nvPr/>
        </p:nvSpPr>
        <p:spPr>
          <a:xfrm rot="16200000">
            <a:off x="4534661" y="2234226"/>
            <a:ext cx="452580" cy="4525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917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834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751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7667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59584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91501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23418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455335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67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2" name="Oval 145">
            <a:extLst>
              <a:ext uri="{FF2B5EF4-FFF2-40B4-BE49-F238E27FC236}">
                <a16:creationId xmlns:a16="http://schemas.microsoft.com/office/drawing/2014/main" id="{CE42750D-3A35-4EC3-9D34-B318735D9D7A}"/>
              </a:ext>
            </a:extLst>
          </p:cNvPr>
          <p:cNvSpPr/>
          <p:nvPr/>
        </p:nvSpPr>
        <p:spPr>
          <a:xfrm rot="16200000">
            <a:off x="6457052" y="2239078"/>
            <a:ext cx="452580" cy="4525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917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834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751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7667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59584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91501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23418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455335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67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4" name="Oval 146">
            <a:extLst>
              <a:ext uri="{FF2B5EF4-FFF2-40B4-BE49-F238E27FC236}">
                <a16:creationId xmlns:a16="http://schemas.microsoft.com/office/drawing/2014/main" id="{83667812-0EC6-4439-A343-5FA1734A91C4}"/>
              </a:ext>
            </a:extLst>
          </p:cNvPr>
          <p:cNvSpPr/>
          <p:nvPr/>
        </p:nvSpPr>
        <p:spPr>
          <a:xfrm rot="16200000">
            <a:off x="7345369" y="3034682"/>
            <a:ext cx="452580" cy="4525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917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834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751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7667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59584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91501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23418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455335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67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6" name="Oval 148">
            <a:extLst>
              <a:ext uri="{FF2B5EF4-FFF2-40B4-BE49-F238E27FC236}">
                <a16:creationId xmlns:a16="http://schemas.microsoft.com/office/drawing/2014/main" id="{E22EFB53-6B5C-4867-8C8F-DFCE173FE09F}"/>
              </a:ext>
            </a:extLst>
          </p:cNvPr>
          <p:cNvSpPr/>
          <p:nvPr/>
        </p:nvSpPr>
        <p:spPr>
          <a:xfrm rot="16200000">
            <a:off x="7582642" y="4099893"/>
            <a:ext cx="452580" cy="4525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917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834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751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7667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159584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91501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023418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455335" algn="l" defTabSz="863834" rtl="0" eaLnBrk="1" latinLnBrk="0" hangingPunct="1"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267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8" name="TextBox 100">
            <a:extLst>
              <a:ext uri="{FF2B5EF4-FFF2-40B4-BE49-F238E27FC236}">
                <a16:creationId xmlns:a16="http://schemas.microsoft.com/office/drawing/2014/main" id="{B15C56E8-1256-4924-B327-721265D8CB2E}"/>
              </a:ext>
            </a:extLst>
          </p:cNvPr>
          <p:cNvSpPr txBox="1"/>
          <p:nvPr/>
        </p:nvSpPr>
        <p:spPr>
          <a:xfrm>
            <a:off x="6934137" y="1785598"/>
            <a:ext cx="3167309" cy="71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1917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3834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5751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7667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584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1501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3418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5335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512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相似度计算</a:t>
            </a:r>
            <a:br>
              <a:rPr lang="en-US" altLang="zh-CN" sz="1512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zh-CN" altLang="en-US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计算物与物或者用户与用户之间的相似性。如余弦相似度，欧氏距离等等。</a:t>
            </a:r>
            <a:endParaRPr lang="en-US" sz="125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0" name="TextBox 101">
            <a:extLst>
              <a:ext uri="{FF2B5EF4-FFF2-40B4-BE49-F238E27FC236}">
                <a16:creationId xmlns:a16="http://schemas.microsoft.com/office/drawing/2014/main" id="{C790E151-3827-40E5-A0BB-ED7F2870A5D8}"/>
              </a:ext>
            </a:extLst>
          </p:cNvPr>
          <p:cNvSpPr txBox="1"/>
          <p:nvPr/>
        </p:nvSpPr>
        <p:spPr>
          <a:xfrm>
            <a:off x="661737" y="1785598"/>
            <a:ext cx="3854491" cy="71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1917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3834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5751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7667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584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1501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3418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5335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512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基于内容</a:t>
            </a:r>
            <a:endParaRPr lang="en-US" altLang="zh-CN" sz="1512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/>
            <a:r>
              <a:rPr lang="zh-CN" altLang="en-US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根据物品或这内容的元数据吗，发现物品或内容的相关性，基于用户以前的喜好做相应的推荐。</a:t>
            </a:r>
            <a:endParaRPr lang="en-US" sz="125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2" name="TextBox 102">
            <a:extLst>
              <a:ext uri="{FF2B5EF4-FFF2-40B4-BE49-F238E27FC236}">
                <a16:creationId xmlns:a16="http://schemas.microsoft.com/office/drawing/2014/main" id="{E0B681B1-8E2E-48EF-B60E-9D915C3F4F4C}"/>
              </a:ext>
            </a:extLst>
          </p:cNvPr>
          <p:cNvSpPr txBox="1"/>
          <p:nvPr/>
        </p:nvSpPr>
        <p:spPr>
          <a:xfrm>
            <a:off x="127456" y="2777745"/>
            <a:ext cx="3524961" cy="906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1917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3834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5751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7667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584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1501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3418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5335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512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基于协同过滤</a:t>
            </a:r>
            <a:endParaRPr lang="en-US" altLang="zh-CN" sz="1512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/>
            <a:r>
              <a:rPr lang="zh-CN" altLang="en-US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有分为基于用户和基于物品的协同过滤。前者是捕获用户之间的相关性，后者是捕获物品之间的相关性</a:t>
            </a:r>
            <a:endParaRPr lang="en-US" sz="125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4" name="TextBox 103">
            <a:extLst>
              <a:ext uri="{FF2B5EF4-FFF2-40B4-BE49-F238E27FC236}">
                <a16:creationId xmlns:a16="http://schemas.microsoft.com/office/drawing/2014/main" id="{5FE749F1-F76A-43F8-81FB-13A8D37D3B4C}"/>
              </a:ext>
            </a:extLst>
          </p:cNvPr>
          <p:cNvSpPr txBox="1"/>
          <p:nvPr/>
        </p:nvSpPr>
        <p:spPr>
          <a:xfrm>
            <a:off x="317956" y="3973610"/>
            <a:ext cx="2958375" cy="71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1917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3834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5751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7667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584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1501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3418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5335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512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混合模型</a:t>
            </a:r>
            <a:endParaRPr lang="en-US" altLang="zh-CN" sz="1512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/>
            <a:r>
              <a:rPr lang="zh-CN" altLang="en-US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混合模型主要是将上面两种方法的优点进行融合。</a:t>
            </a:r>
            <a:endParaRPr lang="en-US" sz="125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6" name="TextBox 104">
            <a:extLst>
              <a:ext uri="{FF2B5EF4-FFF2-40B4-BE49-F238E27FC236}">
                <a16:creationId xmlns:a16="http://schemas.microsoft.com/office/drawing/2014/main" id="{56FD0621-E829-4EF1-ABF6-BBA07EFC8744}"/>
              </a:ext>
            </a:extLst>
          </p:cNvPr>
          <p:cNvSpPr txBox="1"/>
          <p:nvPr/>
        </p:nvSpPr>
        <p:spPr>
          <a:xfrm>
            <a:off x="7820409" y="2851263"/>
            <a:ext cx="3167309" cy="71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1917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3834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5751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7667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584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1501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3418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5335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512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矩阵分解</a:t>
            </a:r>
            <a:endParaRPr lang="en-US" altLang="zh-CN" sz="1512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将用户物品的评分矩阵分解成用户表征矩阵</a:t>
            </a:r>
            <a:r>
              <a:rPr lang="en-US" altLang="zh-CN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</a:t>
            </a:r>
            <a:r>
              <a:rPr lang="zh-CN" altLang="en-US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和物品表征矩阵</a:t>
            </a:r>
            <a:r>
              <a:rPr lang="en-US" altLang="zh-CN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</a:t>
            </a:r>
            <a:r>
              <a:rPr lang="zh-CN" altLang="en-US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 = U · V</a:t>
            </a:r>
            <a:endParaRPr lang="en-US" sz="125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8" name="TextBox 105">
            <a:extLst>
              <a:ext uri="{FF2B5EF4-FFF2-40B4-BE49-F238E27FC236}">
                <a16:creationId xmlns:a16="http://schemas.microsoft.com/office/drawing/2014/main" id="{00CCB535-BAD8-4C80-84E8-92EF33620010}"/>
              </a:ext>
            </a:extLst>
          </p:cNvPr>
          <p:cNvSpPr txBox="1"/>
          <p:nvPr/>
        </p:nvSpPr>
        <p:spPr>
          <a:xfrm>
            <a:off x="8035222" y="3985316"/>
            <a:ext cx="3167309" cy="71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1917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3834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5751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7667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584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1501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3418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5335" algn="l" defTabSz="863834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512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深度学习</a:t>
            </a:r>
          </a:p>
          <a:p>
            <a:r>
              <a:rPr lang="zh-CN" altLang="en-US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将深度学习技术应用于推荐系统，例如</a:t>
            </a:r>
            <a:r>
              <a:rPr lang="en-US" altLang="zh-CN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MLP</a:t>
            </a:r>
            <a:r>
              <a:rPr lang="zh-CN" altLang="en-US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RNN</a:t>
            </a:r>
            <a:r>
              <a:rPr lang="zh-CN" altLang="en-US" sz="125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、图神经网络等等。</a:t>
            </a:r>
            <a:endParaRPr lang="en-US" sz="125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07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528AA-0E80-4CAE-A28B-733A7EB3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F91BA15-6E0E-4100-87FC-9D5D3F0E8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2" y="1353417"/>
            <a:ext cx="7009255" cy="19092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A347D66-A8B1-4809-A8B8-A5F056D7F9AF}"/>
              </a:ext>
            </a:extLst>
          </p:cNvPr>
          <p:cNvSpPr txBox="1"/>
          <p:nvPr/>
        </p:nvSpPr>
        <p:spPr>
          <a:xfrm>
            <a:off x="576025" y="33783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8976D5-BD21-4050-81FC-F17548BF7347}"/>
              </a:ext>
            </a:extLst>
          </p:cNvPr>
          <p:cNvSpPr txBox="1"/>
          <p:nvPr/>
        </p:nvSpPr>
        <p:spPr>
          <a:xfrm>
            <a:off x="978011" y="4071469"/>
            <a:ext cx="6712094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该模型的输入是用户</a:t>
            </a:r>
            <a:r>
              <a:rPr lang="en-US" altLang="zh-CN" dirty="0" err="1"/>
              <a:t>i</a:t>
            </a:r>
            <a:r>
              <a:rPr lang="zh-CN" altLang="en-US" dirty="0"/>
              <a:t>在交互矩阵的第</a:t>
            </a:r>
            <a:r>
              <a:rPr lang="en-US" altLang="zh-CN" dirty="0" err="1"/>
              <a:t>i</a:t>
            </a:r>
            <a:r>
              <a:rPr lang="zh-CN" altLang="en-US" dirty="0"/>
              <a:t>行，物品</a:t>
            </a:r>
            <a:r>
              <a:rPr lang="en-US" altLang="zh-CN" dirty="0"/>
              <a:t>j</a:t>
            </a:r>
            <a:r>
              <a:rPr lang="zh-CN" altLang="en-US" dirty="0"/>
              <a:t>在交互矩阵的第</a:t>
            </a:r>
            <a:r>
              <a:rPr lang="en-US" altLang="zh-CN" dirty="0"/>
              <a:t>j</a:t>
            </a:r>
            <a:r>
              <a:rPr lang="zh-CN" altLang="en-US" dirty="0"/>
              <a:t>列。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02CFEC-FA5D-4CDB-8174-61B29AAE7AE9}"/>
              </a:ext>
            </a:extLst>
          </p:cNvPr>
          <p:cNvSpPr txBox="1"/>
          <p:nvPr/>
        </p:nvSpPr>
        <p:spPr>
          <a:xfrm>
            <a:off x="576025" y="45644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2F4415-FEA1-4BB4-9A2C-88B77152ADF9}"/>
              </a:ext>
            </a:extLst>
          </p:cNvPr>
          <p:cNvSpPr txBox="1"/>
          <p:nvPr/>
        </p:nvSpPr>
        <p:spPr>
          <a:xfrm>
            <a:off x="978011" y="5165005"/>
            <a:ext cx="6647974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输出是一个概率值，范围是</a:t>
            </a:r>
            <a:r>
              <a:rPr lang="en-US" altLang="zh-CN" dirty="0"/>
              <a:t>0—1</a:t>
            </a:r>
            <a:r>
              <a:rPr lang="zh-CN" altLang="en-US" dirty="0"/>
              <a:t>，用来判断用户是否喜欢这个物品。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7364E9-2EDC-4840-BCA3-2658168E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964" y="1246059"/>
            <a:ext cx="4209524" cy="10952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21350D-1E59-404B-938A-8DEC44372F66}"/>
              </a:ext>
            </a:extLst>
          </p:cNvPr>
          <p:cNvSpPr txBox="1"/>
          <p:nvPr/>
        </p:nvSpPr>
        <p:spPr>
          <a:xfrm>
            <a:off x="3700588" y="3101280"/>
            <a:ext cx="513282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8008D8-666D-431D-9BF9-4F5EDF69393A}"/>
              </a:ext>
            </a:extLst>
          </p:cNvPr>
          <p:cNvSpPr txBox="1"/>
          <p:nvPr/>
        </p:nvSpPr>
        <p:spPr>
          <a:xfrm>
            <a:off x="9159085" y="2447904"/>
            <a:ext cx="513282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618CF2-C5FE-4F61-B6C3-A205C050E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834" y="3278315"/>
            <a:ext cx="2732257" cy="19892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E9770F-9D21-4909-9711-B816945F6C8A}"/>
              </a:ext>
            </a:extLst>
          </p:cNvPr>
          <p:cNvSpPr txBox="1"/>
          <p:nvPr/>
        </p:nvSpPr>
        <p:spPr>
          <a:xfrm>
            <a:off x="9159085" y="5414284"/>
            <a:ext cx="513282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98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528AA-0E80-4CAE-A28B-733A7EB3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F32126D8-2A5F-4E11-9870-40EB409A2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5897"/>
            <a:ext cx="4964594" cy="31995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D7CBEDB-516A-4704-BF53-884B542F3952}"/>
              </a:ext>
            </a:extLst>
          </p:cNvPr>
          <p:cNvSpPr/>
          <p:nvPr/>
        </p:nvSpPr>
        <p:spPr>
          <a:xfrm>
            <a:off x="257284" y="1152801"/>
            <a:ext cx="4964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Source Han Sans CN" charset="-122"/>
              </a:rPr>
              <a:t>基于</a:t>
            </a:r>
            <a:r>
              <a:rPr lang="en-US" altLang="zh-CN" sz="36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Source Han Sans CN" charset="-122"/>
              </a:rPr>
              <a:t>CF</a:t>
            </a:r>
            <a:r>
              <a:rPr lang="zh-CN" altLang="en-US" sz="36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Source Han Sans CN" charset="-122"/>
              </a:rPr>
              <a:t>的表征学习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F924FE-418E-46AB-AA87-6CB74E120748}"/>
              </a:ext>
            </a:extLst>
          </p:cNvPr>
          <p:cNvSpPr txBox="1"/>
          <p:nvPr/>
        </p:nvSpPr>
        <p:spPr>
          <a:xfrm>
            <a:off x="5163927" y="2170616"/>
            <a:ext cx="5299989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这部分主要</a:t>
            </a:r>
            <a:r>
              <a:rPr lang="zh-CN" altLang="en-US"/>
              <a:t>是通过多层</a:t>
            </a:r>
            <a:r>
              <a:rPr lang="en-US" altLang="zh-CN"/>
              <a:t>MLP</a:t>
            </a:r>
            <a:r>
              <a:rPr lang="zh-CN" altLang="en-US" dirty="0"/>
              <a:t>替代点积来学习用户和物品的</a:t>
            </a:r>
            <a:r>
              <a:rPr lang="en-US" altLang="zh-CN" dirty="0"/>
              <a:t>Embedding</a:t>
            </a:r>
            <a:r>
              <a:rPr lang="zh-CN" altLang="en-US" dirty="0"/>
              <a:t>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D7D7029-A330-406D-80D0-836936A36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928" y="3039294"/>
            <a:ext cx="4876190" cy="12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48B96B8-5B75-4A87-B809-779DB52F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594" y="4325008"/>
            <a:ext cx="4866667" cy="40000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6CBC5B-FE97-47A1-89F6-BBD8749D12AE}"/>
              </a:ext>
            </a:extLst>
          </p:cNvPr>
          <p:cNvSpPr/>
          <p:nvPr/>
        </p:nvSpPr>
        <p:spPr>
          <a:xfrm>
            <a:off x="500932" y="3039294"/>
            <a:ext cx="2186609" cy="18110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9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528AA-0E80-4CAE-A28B-733A7EB3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F32126D8-2A5F-4E11-9870-40EB409A2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5897"/>
            <a:ext cx="4964594" cy="31995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D7CBEDB-516A-4704-BF53-884B542F3952}"/>
              </a:ext>
            </a:extLst>
          </p:cNvPr>
          <p:cNvSpPr/>
          <p:nvPr/>
        </p:nvSpPr>
        <p:spPr>
          <a:xfrm>
            <a:off x="233430" y="1147520"/>
            <a:ext cx="5435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Source Han Sans CN" charset="-122"/>
              </a:rPr>
              <a:t>基于</a:t>
            </a:r>
            <a:r>
              <a:rPr lang="en-US" altLang="zh-CN" sz="36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Source Han Sans CN" charset="-122"/>
              </a:rPr>
              <a:t>CF</a:t>
            </a:r>
            <a:r>
              <a:rPr lang="zh-CN" altLang="en-US" sz="36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Source Han Sans CN" charset="-122"/>
              </a:rPr>
              <a:t>的匹配函数学习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F924FE-418E-46AB-AA87-6CB74E120748}"/>
              </a:ext>
            </a:extLst>
          </p:cNvPr>
          <p:cNvSpPr txBox="1"/>
          <p:nvPr/>
        </p:nvSpPr>
        <p:spPr>
          <a:xfrm>
            <a:off x="5163928" y="2003965"/>
            <a:ext cx="5435850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基于匹配函数学习的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模型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主要是学习用户和物品的匹配程度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。也是使用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MLP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来学习特征匹配函数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433EF9-7F32-4116-871C-B509AFF4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24" y="2829889"/>
            <a:ext cx="2521176" cy="278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62306E-FEC2-41C6-8EB7-9C815636D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793" y="5426884"/>
            <a:ext cx="3047619" cy="761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43D2EB-2CBA-4C07-B08D-0B6EE3222EFF}"/>
              </a:ext>
            </a:extLst>
          </p:cNvPr>
          <p:cNvSpPr txBox="1"/>
          <p:nvPr/>
        </p:nvSpPr>
        <p:spPr>
          <a:xfrm>
            <a:off x="860613" y="5641748"/>
            <a:ext cx="127470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融合模型：</a:t>
            </a:r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63C0E8A-98DC-458A-B45A-3C384585630F}"/>
              </a:ext>
            </a:extLst>
          </p:cNvPr>
          <p:cNvSpPr/>
          <p:nvPr/>
        </p:nvSpPr>
        <p:spPr>
          <a:xfrm>
            <a:off x="2528512" y="3039294"/>
            <a:ext cx="2186609" cy="18110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12BB8F8-B35B-4E73-99CE-24625AB0A130}"/>
              </a:ext>
            </a:extLst>
          </p:cNvPr>
          <p:cNvSpPr/>
          <p:nvPr/>
        </p:nvSpPr>
        <p:spPr>
          <a:xfrm>
            <a:off x="699715" y="5426884"/>
            <a:ext cx="3896139" cy="8120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6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528AA-0E80-4CAE-A28B-733A7EB3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实验部分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4C8028-8771-4F11-86E1-AF8A3EC8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3" y="1425371"/>
            <a:ext cx="10352381" cy="2790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D062BF-7EC0-4CA6-89BD-A1A629512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52" y="4140449"/>
            <a:ext cx="4952381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2696072" y="3366000"/>
            <a:ext cx="6128344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040" b="1" spc="756" dirty="0">
                <a:ln w="635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非常感谢您的聆听</a:t>
            </a:r>
            <a:endParaRPr lang="en-US" altLang="zh-CN" sz="5040" b="1" spc="756" dirty="0">
              <a:ln w="6350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48A19D-BAED-4FC9-8AEA-9073BF2B8C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3" y="1996298"/>
            <a:ext cx="3243262" cy="8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5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Content="1" isInverted="1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471</Words>
  <Application>Microsoft Office PowerPoint</Application>
  <PresentationFormat>自定义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PingFang SC</vt:lpstr>
      <vt:lpstr>思源黑体 CN Bold</vt:lpstr>
      <vt:lpstr>思源黑体 CN ExtraLight</vt:lpstr>
      <vt:lpstr>思源黑体 CN Medium</vt:lpstr>
      <vt:lpstr>思源黑体 CN Normal</vt:lpstr>
      <vt:lpstr>微软雅黑</vt:lpstr>
      <vt:lpstr>Arial</vt:lpstr>
      <vt:lpstr>Calibri</vt:lpstr>
      <vt:lpstr>Verdana</vt:lpstr>
      <vt:lpstr>Office 主题</vt:lpstr>
      <vt:lpstr>DeepCF: A Unified Framework of Representation Learning and Matching Function Learning in Recommender System DeepCF：推荐系统中表征学习和匹配函数学习的统一框架 </vt:lpstr>
      <vt:lpstr>PowerPoint 演示文稿</vt:lpstr>
      <vt:lpstr>PowerPoint 演示文稿</vt:lpstr>
      <vt:lpstr>推荐系统</vt:lpstr>
      <vt:lpstr>Model </vt:lpstr>
      <vt:lpstr>Model</vt:lpstr>
      <vt:lpstr>Model</vt:lpstr>
      <vt:lpstr>实验部分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哈尔滨工程大学</dc:creator>
  <cp:lastModifiedBy>新凯 芦</cp:lastModifiedBy>
  <cp:revision>187</cp:revision>
  <dcterms:created xsi:type="dcterms:W3CDTF">2017-03-16T08:47:32Z</dcterms:created>
  <dcterms:modified xsi:type="dcterms:W3CDTF">2020-12-18T03:05:57Z</dcterms:modified>
</cp:coreProperties>
</file>