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2" r:id="rId2"/>
    <p:sldId id="288" r:id="rId3"/>
    <p:sldId id="258" r:id="rId4"/>
    <p:sldId id="298" r:id="rId5"/>
    <p:sldId id="357" r:id="rId6"/>
    <p:sldId id="328" r:id="rId7"/>
    <p:sldId id="348" r:id="rId8"/>
    <p:sldId id="326" r:id="rId9"/>
    <p:sldId id="334" r:id="rId10"/>
    <p:sldId id="349" r:id="rId11"/>
    <p:sldId id="350" r:id="rId12"/>
    <p:sldId id="351" r:id="rId13"/>
    <p:sldId id="353" r:id="rId14"/>
    <p:sldId id="354" r:id="rId15"/>
    <p:sldId id="355" r:id="rId16"/>
    <p:sldId id="356" r:id="rId17"/>
    <p:sldId id="327" r:id="rId18"/>
    <p:sldId id="346" r:id="rId19"/>
    <p:sldId id="347" r:id="rId20"/>
    <p:sldId id="340" r:id="rId21"/>
    <p:sldId id="315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A2"/>
    <a:srgbClr val="A7C6DC"/>
    <a:srgbClr val="7F7F7F"/>
    <a:srgbClr val="047EDA"/>
    <a:srgbClr val="0A55A6"/>
    <a:srgbClr val="2C7CB3"/>
    <a:srgbClr val="035C9C"/>
    <a:srgbClr val="0363A5"/>
    <a:srgbClr val="035C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2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6262-C5EE-49E8-82C9-5B482EFE472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21C3-B83B-4F67-8F2E-568770AE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83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97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61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31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20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09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68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8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81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9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15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18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9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2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63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3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3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26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64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3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8032A-B20A-4D61-930B-4D827A8AE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AC396-59C7-4E2F-A700-E53D3F8F2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C9892-3A12-48D3-8E07-3783FE88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006B2-C4AB-45A6-B40C-6A02FDF8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EDEEE-6D9E-441E-8A29-C8C6F76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0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E5E06-2A11-41B6-8871-36FE65E0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EA20C-945C-4B54-8FF4-05F0638B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DBE8B-C4A9-4E30-B103-F3D78E32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A5AD8-9911-4B6F-8419-4F614CA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2C6D1-7E00-4617-81F8-F4D840AE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2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23F58-FB6E-4414-88E4-78874379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F6D2DD-424F-4D6E-94F5-5EAEE11C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C6221-42BE-4312-8D17-86783648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882B8E-FC45-4A17-A666-D9826D27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3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DCBB4-4435-4714-8BAA-4277D222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D4F7D-F1AD-40BC-AD5B-952FD658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B166F-7E37-43F9-95BD-F4C212350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0F19-8CFC-41BA-AB99-D3970B82F7EB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71A76-7BF3-4B07-B28B-AAD6B8BC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A0754-2778-481F-AC59-50C239AB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DBE7E7C-B049-4902-A34B-0BC1AEF1535C}"/>
              </a:ext>
            </a:extLst>
          </p:cNvPr>
          <p:cNvCxnSpPr>
            <a:cxnSpLocks/>
            <a:stCxn id="26" idx="1"/>
            <a:endCxn id="26" idx="2"/>
          </p:cNvCxnSpPr>
          <p:nvPr/>
        </p:nvCxnSpPr>
        <p:spPr>
          <a:xfrm flipH="1">
            <a:off x="5036985" y="1754526"/>
            <a:ext cx="1117989" cy="3985867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6D155800-8F15-4C9A-B7F6-5BE968331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526"/>
            <a:ext cx="6154974" cy="3985867"/>
          </a:xfrm>
          <a:custGeom>
            <a:avLst/>
            <a:gdLst>
              <a:gd name="connsiteX0" fmla="*/ 321 w 3943295"/>
              <a:gd name="connsiteY0" fmla="*/ 0 h 2311888"/>
              <a:gd name="connsiteX1" fmla="*/ 3943295 w 3943295"/>
              <a:gd name="connsiteY1" fmla="*/ 0 h 2311888"/>
              <a:gd name="connsiteX2" fmla="*/ 3227035 w 3943295"/>
              <a:gd name="connsiteY2" fmla="*/ 2311888 h 2311888"/>
              <a:gd name="connsiteX3" fmla="*/ 321 w 3943295"/>
              <a:gd name="connsiteY3" fmla="*/ 2304796 h 2311888"/>
              <a:gd name="connsiteX4" fmla="*/ 321 w 3943295"/>
              <a:gd name="connsiteY4" fmla="*/ 0 h 2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295" h="2311888">
                <a:moveTo>
                  <a:pt x="321" y="0"/>
                </a:moveTo>
                <a:lnTo>
                  <a:pt x="3943295" y="0"/>
                </a:lnTo>
                <a:lnTo>
                  <a:pt x="3227035" y="2311888"/>
                </a:lnTo>
                <a:lnTo>
                  <a:pt x="321" y="2304796"/>
                </a:lnTo>
                <a:cubicBezTo>
                  <a:pt x="-2044" y="1538895"/>
                  <a:pt x="9777" y="765902"/>
                  <a:pt x="321" y="0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/>
        </p:nvSpPr>
        <p:spPr>
          <a:xfrm>
            <a:off x="4175185" y="2469086"/>
            <a:ext cx="8016815" cy="2587626"/>
          </a:xfrm>
          <a:custGeom>
            <a:avLst/>
            <a:gdLst>
              <a:gd name="connsiteX0" fmla="*/ 385762 w 4895850"/>
              <a:gd name="connsiteY0" fmla="*/ 0 h 1190625"/>
              <a:gd name="connsiteX1" fmla="*/ 0 w 4895850"/>
              <a:gd name="connsiteY1" fmla="*/ 1190625 h 1190625"/>
              <a:gd name="connsiteX2" fmla="*/ 4876800 w 4895850"/>
              <a:gd name="connsiteY2" fmla="*/ 1181100 h 1190625"/>
              <a:gd name="connsiteX3" fmla="*/ 4895850 w 4895850"/>
              <a:gd name="connsiteY3" fmla="*/ 14287 h 1190625"/>
              <a:gd name="connsiteX4" fmla="*/ 385762 w 4895850"/>
              <a:gd name="connsiteY4" fmla="*/ 0 h 1190625"/>
              <a:gd name="connsiteX0-1" fmla="*/ 385762 w 4891087"/>
              <a:gd name="connsiteY0-2" fmla="*/ 0 h 1190625"/>
              <a:gd name="connsiteX1-3" fmla="*/ 0 w 4891087"/>
              <a:gd name="connsiteY1-4" fmla="*/ 1190625 h 1190625"/>
              <a:gd name="connsiteX2-5" fmla="*/ 4876800 w 4891087"/>
              <a:gd name="connsiteY2-6" fmla="*/ 1181100 h 1190625"/>
              <a:gd name="connsiteX3-7" fmla="*/ 4891087 w 4891087"/>
              <a:gd name="connsiteY3-8" fmla="*/ 23812 h 1190625"/>
              <a:gd name="connsiteX4-9" fmla="*/ 385762 w 4891087"/>
              <a:gd name="connsiteY4-10" fmla="*/ 0 h 1190625"/>
              <a:gd name="connsiteX0-11" fmla="*/ 385762 w 4891087"/>
              <a:gd name="connsiteY0-12" fmla="*/ 0 h 1190625"/>
              <a:gd name="connsiteX1-13" fmla="*/ 0 w 4891087"/>
              <a:gd name="connsiteY1-14" fmla="*/ 1190625 h 1190625"/>
              <a:gd name="connsiteX2-15" fmla="*/ 4876800 w 4891087"/>
              <a:gd name="connsiteY2-16" fmla="*/ 1181100 h 1190625"/>
              <a:gd name="connsiteX3-17" fmla="*/ 4891087 w 4891087"/>
              <a:gd name="connsiteY3-18" fmla="*/ 0 h 1190625"/>
              <a:gd name="connsiteX4-19" fmla="*/ 385762 w 4891087"/>
              <a:gd name="connsiteY4-20" fmla="*/ 0 h 1190625"/>
              <a:gd name="connsiteX0-21" fmla="*/ 385762 w 4891087"/>
              <a:gd name="connsiteY0-22" fmla="*/ 0 h 1190625"/>
              <a:gd name="connsiteX1-23" fmla="*/ 0 w 4891087"/>
              <a:gd name="connsiteY1-24" fmla="*/ 1190625 h 1190625"/>
              <a:gd name="connsiteX2-25" fmla="*/ 4889717 w 4891087"/>
              <a:gd name="connsiteY2-26" fmla="*/ 1179440 h 1190625"/>
              <a:gd name="connsiteX3-27" fmla="*/ 4891087 w 4891087"/>
              <a:gd name="connsiteY3-28" fmla="*/ 0 h 1190625"/>
              <a:gd name="connsiteX4-29" fmla="*/ 385762 w 4891087"/>
              <a:gd name="connsiteY4-30" fmla="*/ 0 h 1190625"/>
              <a:gd name="connsiteX0-31" fmla="*/ 385762 w 4891087"/>
              <a:gd name="connsiteY0-32" fmla="*/ 0 h 1190625"/>
              <a:gd name="connsiteX1-33" fmla="*/ 0 w 4891087"/>
              <a:gd name="connsiteY1-34" fmla="*/ 1190625 h 1190625"/>
              <a:gd name="connsiteX2-35" fmla="*/ 4886026 w 4891087"/>
              <a:gd name="connsiteY2-36" fmla="*/ 1189400 h 1190625"/>
              <a:gd name="connsiteX3-37" fmla="*/ 4891087 w 4891087"/>
              <a:gd name="connsiteY3-38" fmla="*/ 0 h 1190625"/>
              <a:gd name="connsiteX4-39" fmla="*/ 385762 w 4891087"/>
              <a:gd name="connsiteY4-40" fmla="*/ 0 h 1190625"/>
              <a:gd name="connsiteX0-41" fmla="*/ 385762 w 4891087"/>
              <a:gd name="connsiteY0-42" fmla="*/ 0 h 1190625"/>
              <a:gd name="connsiteX1-43" fmla="*/ 0 w 4891087"/>
              <a:gd name="connsiteY1-44" fmla="*/ 1190625 h 1190625"/>
              <a:gd name="connsiteX2-45" fmla="*/ 4889717 w 4891087"/>
              <a:gd name="connsiteY2-46" fmla="*/ 1189400 h 1190625"/>
              <a:gd name="connsiteX3-47" fmla="*/ 4891087 w 4891087"/>
              <a:gd name="connsiteY3-48" fmla="*/ 0 h 1190625"/>
              <a:gd name="connsiteX4-49" fmla="*/ 385762 w 4891087"/>
              <a:gd name="connsiteY4-50" fmla="*/ 0 h 1190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91087" h="1190625">
                <a:moveTo>
                  <a:pt x="385762" y="0"/>
                </a:moveTo>
                <a:lnTo>
                  <a:pt x="0" y="1190625"/>
                </a:lnTo>
                <a:lnTo>
                  <a:pt x="4889717" y="1189400"/>
                </a:lnTo>
                <a:cubicBezTo>
                  <a:pt x="4890174" y="796253"/>
                  <a:pt x="4890630" y="393147"/>
                  <a:pt x="4891087" y="0"/>
                </a:cubicBezTo>
                <a:lnTo>
                  <a:pt x="385762" y="0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99794" y="2961208"/>
            <a:ext cx="789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ALBERT</a:t>
            </a:r>
            <a:r>
              <a:rPr lang="zh-CN" altLang="en-US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lite </a:t>
            </a:r>
            <a:r>
              <a:rPr lang="en-US" altLang="zh-CN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ert for self-supervised learning of language representations</a:t>
            </a:r>
            <a:endParaRPr lang="zh-CN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1760" y="3661690"/>
            <a:ext cx="5885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spc="600" dirty="0">
                <a:solidFill>
                  <a:schemeClr val="bg1"/>
                </a:solidFill>
                <a:latin typeface="+mj-ea"/>
                <a:ea typeface="+mj-ea"/>
              </a:rPr>
              <a:t>论文出处</a:t>
            </a:r>
            <a:r>
              <a:rPr lang="en-US" altLang="zh-CN" b="1" spc="600" dirty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  <a:r>
              <a:rPr lang="en-US" altLang="zh-CN" b="1" spc="600" dirty="0" err="1">
                <a:solidFill>
                  <a:schemeClr val="bg1"/>
                </a:solidFill>
                <a:latin typeface="+mj-ea"/>
                <a:ea typeface="+mj-ea"/>
              </a:rPr>
              <a:t>ICLR2020</a:t>
            </a:r>
            <a:endParaRPr lang="zh-CN" altLang="en-US" b="1" spc="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19675" y="3867374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704606" y="3888393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5496829" y="4333114"/>
            <a:ext cx="5012983" cy="335556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S320060002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陈伟鹏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945303" y="55257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945303" y="119636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946521" y="5777823"/>
            <a:ext cx="829994" cy="91440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832350" y="5278904"/>
            <a:ext cx="1263650" cy="141121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854987" y="1009771"/>
            <a:ext cx="432914" cy="47693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687013" y="5440471"/>
            <a:ext cx="432914" cy="476939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6A26299-C9F2-4E7E-8999-09921C909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7" y="463519"/>
            <a:ext cx="3596928" cy="95528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B37AFA-1CF6-4F06-AA62-7C8BDC206D3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0" y="1754526"/>
            <a:ext cx="615497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B78FDC8-D4F5-4493-9769-3ADA0A5B83E0}"/>
              </a:ext>
            </a:extLst>
          </p:cNvPr>
          <p:cNvCxnSpPr>
            <a:cxnSpLocks/>
            <a:stCxn id="26" idx="3"/>
            <a:endCxn id="26" idx="2"/>
          </p:cNvCxnSpPr>
          <p:nvPr/>
        </p:nvCxnSpPr>
        <p:spPr>
          <a:xfrm>
            <a:off x="501" y="5728166"/>
            <a:ext cx="5036484" cy="122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8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69" y="231314"/>
            <a:ext cx="861501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优化策略</a:t>
            </a: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1——Embedding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层参数因式分解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EAA7E66-79E3-4F78-885A-6BFB271D1F7C}"/>
              </a:ext>
            </a:extLst>
          </p:cNvPr>
          <p:cNvSpPr txBox="1"/>
          <p:nvPr/>
        </p:nvSpPr>
        <p:spPr>
          <a:xfrm>
            <a:off x="600069" y="1140146"/>
            <a:ext cx="109599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原始的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BERT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模型以及各种依据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Transformer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的预训连语言模型都有一个共同特点，即 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E=H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，其中 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E 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指的是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Embedding Dimension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，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H 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指的是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Hidden Dimension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。</a:t>
            </a:r>
            <a:endParaRPr lang="en-US" altLang="zh-CN" i="0" dirty="0">
              <a:solidFill>
                <a:srgbClr val="333333"/>
              </a:solidFill>
              <a:effectLst/>
              <a:latin typeface="Mirages Custom"/>
            </a:endParaRPr>
          </a:p>
          <a:p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这就会导致一个问题，当提升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Hidden Dimension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时，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Embedding Dimension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也需要提升，最终会导致参数量呈平方级的增加。所以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ALBERT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的作者将 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E 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和 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H 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进行解绑，具体的操作就是在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Embedding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后面加入一个矩阵进行维度变换。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724206-5FEA-46E1-96A2-BD9DFB41F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8012" y="2928412"/>
            <a:ext cx="70770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6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84097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优化策略</a:t>
            </a: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1—— Embedding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层参数因式分解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4EE24CB-E539-46F3-85F4-9D641196FB91}"/>
              </a:ext>
            </a:extLst>
          </p:cNvPr>
          <p:cNvSpPr txBox="1"/>
          <p:nvPr/>
        </p:nvSpPr>
        <p:spPr>
          <a:xfrm>
            <a:off x="600069" y="1077634"/>
            <a:ext cx="111801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所以，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ALBERT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不直接将原本的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one-hot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向量映射到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hidden layer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，而是分解成两个矩阵，原本参数数量为 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rages Custom"/>
              </a:rPr>
              <a:t>V∗H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V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表示的是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vocabulary Size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。分解成两步则减少为 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rages Custom"/>
              </a:rPr>
              <a:t>V∗E+E∗H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，当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H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的值很大时，这样的做法能够大幅降低参数数量。</a:t>
            </a:r>
            <a:endParaRPr lang="en-US" altLang="zh-CN" b="0" i="0" dirty="0">
              <a:solidFill>
                <a:srgbClr val="333333"/>
              </a:solidFill>
              <a:effectLst/>
              <a:latin typeface="Mirages Custom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Mirages Custom"/>
            </a:endParaRPr>
          </a:p>
          <a:p>
            <a:r>
              <a:rPr lang="zh-CN" altLang="en-US" b="0" i="0" dirty="0">
                <a:solidFill>
                  <a:srgbClr val="555555"/>
                </a:solidFill>
                <a:effectLst/>
                <a:latin typeface="Mirages Custom"/>
              </a:rPr>
              <a:t>举个例子，当 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rages Custom"/>
              </a:rPr>
              <a:t>V 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rages Custom"/>
              </a:rPr>
              <a:t>为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rages Custom"/>
              </a:rPr>
              <a:t>30000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rages Custom"/>
              </a:rPr>
              <a:t>，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rages Custom"/>
              </a:rPr>
              <a:t>H 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rages Custom"/>
              </a:rPr>
              <a:t>为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rages Custom"/>
              </a:rPr>
              <a:t>768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rages Custom"/>
              </a:rPr>
              <a:t>，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rages Custom"/>
              </a:rPr>
              <a:t>E 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rages Custom"/>
              </a:rPr>
              <a:t>为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rages Custom"/>
              </a:rPr>
              <a:t>256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rages Custom"/>
              </a:rPr>
              <a:t>时：</a:t>
            </a:r>
            <a:endParaRPr lang="en-US" altLang="zh-CN" b="0" i="0" dirty="0">
              <a:solidFill>
                <a:srgbClr val="555555"/>
              </a:solidFill>
              <a:effectLst/>
              <a:latin typeface="Mirages Custom"/>
            </a:endParaRPr>
          </a:p>
          <a:p>
            <a:r>
              <a:rPr lang="en-US" altLang="zh-CN" dirty="0">
                <a:solidFill>
                  <a:srgbClr val="555555"/>
                </a:solidFill>
                <a:latin typeface="Mirages Custom"/>
              </a:rPr>
              <a:t>V*H=30000*768=23040000</a:t>
            </a:r>
          </a:p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Mirages Custom"/>
              </a:rPr>
              <a:t>V*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Mirages Custom"/>
              </a:rPr>
              <a:t>E+E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rages Custom"/>
              </a:rPr>
              <a:t>*H=30000*256+256*768=7876608</a:t>
            </a:r>
          </a:p>
          <a:p>
            <a:r>
              <a:rPr lang="zh-CN" altLang="en-US" dirty="0">
                <a:solidFill>
                  <a:srgbClr val="555555"/>
                </a:solidFill>
                <a:latin typeface="Mirages Custom"/>
              </a:rPr>
              <a:t>可以看到，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rages Custom"/>
              </a:rPr>
              <a:t>参数量从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rages Custom"/>
              </a:rPr>
              <a:t>2300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rages Custom"/>
              </a:rPr>
              <a:t>万降低到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rages Custom"/>
              </a:rPr>
              <a:t>780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rages Custom"/>
              </a:rPr>
              <a:t>万。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D4639A-B778-4B6F-B030-891979F5283F}"/>
              </a:ext>
            </a:extLst>
          </p:cNvPr>
          <p:cNvSpPr txBox="1"/>
          <p:nvPr/>
        </p:nvSpPr>
        <p:spPr>
          <a:xfrm>
            <a:off x="521335" y="3493664"/>
            <a:ext cx="1140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通过因式分解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Embedding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的实验可以看出，对于参数不共享的版本，随着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E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的增大，效果是不断提升的。但是参数共享的版本似乎不是这样，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E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最大并不是效果最好。同时也能发现参数共享对于效果可能带来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1-2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个点的下降。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0E134A-9054-4C4E-A833-A8F40E5FEB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1" y="4276156"/>
            <a:ext cx="9271757" cy="23807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FE53E4-C4A0-46F9-97AD-00650CC9EA94}"/>
              </a:ext>
            </a:extLst>
          </p:cNvPr>
          <p:cNvSpPr/>
          <p:nvPr/>
        </p:nvSpPr>
        <p:spPr>
          <a:xfrm>
            <a:off x="2055303" y="4815281"/>
            <a:ext cx="1543574" cy="30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34A1F7-45BE-420C-8784-B4EE899B7760}"/>
              </a:ext>
            </a:extLst>
          </p:cNvPr>
          <p:cNvSpPr/>
          <p:nvPr/>
        </p:nvSpPr>
        <p:spPr>
          <a:xfrm>
            <a:off x="2055303" y="5327009"/>
            <a:ext cx="1543574" cy="30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E29E13-13AC-4EB2-9FC1-69D71029296B}"/>
              </a:ext>
            </a:extLst>
          </p:cNvPr>
          <p:cNvSpPr/>
          <p:nvPr/>
        </p:nvSpPr>
        <p:spPr>
          <a:xfrm>
            <a:off x="9378892" y="4815281"/>
            <a:ext cx="486561" cy="30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5E0A75-33D8-42CD-93D3-23D6B6B7AC51}"/>
              </a:ext>
            </a:extLst>
          </p:cNvPr>
          <p:cNvSpPr/>
          <p:nvPr/>
        </p:nvSpPr>
        <p:spPr>
          <a:xfrm>
            <a:off x="9378891" y="5315553"/>
            <a:ext cx="486561" cy="30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B2AEEB0-0933-4530-9927-E50983000AEE}"/>
              </a:ext>
            </a:extLst>
          </p:cNvPr>
          <p:cNvSpPr/>
          <p:nvPr/>
        </p:nvSpPr>
        <p:spPr>
          <a:xfrm>
            <a:off x="2055303" y="5868927"/>
            <a:ext cx="1543574" cy="30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2606F4E-BE83-410E-97CE-545D7EA0967C}"/>
              </a:ext>
            </a:extLst>
          </p:cNvPr>
          <p:cNvSpPr/>
          <p:nvPr/>
        </p:nvSpPr>
        <p:spPr>
          <a:xfrm>
            <a:off x="2055303" y="6354952"/>
            <a:ext cx="1543574" cy="30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10434B-5641-4892-BE11-49CF2E3AC4AA}"/>
              </a:ext>
            </a:extLst>
          </p:cNvPr>
          <p:cNvSpPr/>
          <p:nvPr/>
        </p:nvSpPr>
        <p:spPr>
          <a:xfrm>
            <a:off x="9378890" y="5815825"/>
            <a:ext cx="486561" cy="30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D037DD-F853-4E46-8D7F-47D4B62AE390}"/>
              </a:ext>
            </a:extLst>
          </p:cNvPr>
          <p:cNvSpPr/>
          <p:nvPr/>
        </p:nvSpPr>
        <p:spPr>
          <a:xfrm>
            <a:off x="9378890" y="6360273"/>
            <a:ext cx="486561" cy="30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4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523027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优化策略</a:t>
            </a: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2——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跨层参数共享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DC3540-1F83-4485-9F31-D6E3AE7E541B}"/>
              </a:ext>
            </a:extLst>
          </p:cNvPr>
          <p:cNvSpPr txBox="1"/>
          <p:nvPr/>
        </p:nvSpPr>
        <p:spPr>
          <a:xfrm>
            <a:off x="521335" y="1073197"/>
            <a:ext cx="112588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传统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Transformer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的每一层参数都是独立的，包括各层的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self-attention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、全连接。这样就导致层数增加时，参数量会明显上升。</a:t>
            </a:r>
            <a:endParaRPr lang="en-US" altLang="zh-CN" b="0" i="0" dirty="0">
              <a:solidFill>
                <a:srgbClr val="333333"/>
              </a:solidFill>
              <a:effectLst/>
              <a:latin typeface="Mirages Custom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ALBERT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作者尝试将所有层的参数进行共享，相当于只学习第一层的参数，并在剩下的所有层中重用该层的参数，而不是每个层都学习不同的参数。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96A4FE-1B91-4029-9036-10E244679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86" y="2752419"/>
            <a:ext cx="10202513" cy="320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523027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优化策略</a:t>
            </a: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2——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跨层参数共享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84A16D-D217-42A2-9CCE-1108B8A1AF00}"/>
              </a:ext>
            </a:extLst>
          </p:cNvPr>
          <p:cNvSpPr txBox="1"/>
          <p:nvPr/>
        </p:nvSpPr>
        <p:spPr>
          <a:xfrm>
            <a:off x="600070" y="1161361"/>
            <a:ext cx="110186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BERT-base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ALBERT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使用相同的层数以及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768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个隐藏单元，结果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BERT-base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共有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1.1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亿个参数，而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ALBERT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只有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3100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万个参数。</a:t>
            </a:r>
            <a:endParaRPr lang="en-US" altLang="zh-CN" b="0" i="0" dirty="0">
              <a:solidFill>
                <a:srgbClr val="333333"/>
              </a:solidFill>
              <a:effectLst/>
              <a:latin typeface="Mirages Custom"/>
            </a:endParaRPr>
          </a:p>
          <a:p>
            <a:pPr algn="just"/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通过实验发现，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feed-forward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层的参数共享会对精度产生比较大的影响；共享注意力参数的影响是最小的。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EF2EAA-21D4-4F05-8EB7-6003B1556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0" y="2719038"/>
            <a:ext cx="11337164" cy="2809307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59528F4-5AFC-491B-B9D6-AA619FB4F12E}"/>
              </a:ext>
            </a:extLst>
          </p:cNvPr>
          <p:cNvCxnSpPr/>
          <p:nvPr/>
        </p:nvCxnSpPr>
        <p:spPr>
          <a:xfrm flipV="1">
            <a:off x="4269996" y="3254928"/>
            <a:ext cx="0" cy="88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71E8F56-E298-405A-9BA2-266D1CEE94C5}"/>
              </a:ext>
            </a:extLst>
          </p:cNvPr>
          <p:cNvCxnSpPr/>
          <p:nvPr/>
        </p:nvCxnSpPr>
        <p:spPr>
          <a:xfrm flipV="1">
            <a:off x="4269996" y="4303552"/>
            <a:ext cx="0" cy="88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F42BB8D-C2F6-4C6E-9510-DB7DAE24A97E}"/>
              </a:ext>
            </a:extLst>
          </p:cNvPr>
          <p:cNvCxnSpPr/>
          <p:nvPr/>
        </p:nvCxnSpPr>
        <p:spPr>
          <a:xfrm flipV="1">
            <a:off x="11720818" y="3180825"/>
            <a:ext cx="0" cy="88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9770145-C79E-4F0D-80D3-F049731B725B}"/>
              </a:ext>
            </a:extLst>
          </p:cNvPr>
          <p:cNvCxnSpPr/>
          <p:nvPr/>
        </p:nvCxnSpPr>
        <p:spPr>
          <a:xfrm flipV="1">
            <a:off x="11764801" y="4303552"/>
            <a:ext cx="0" cy="88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2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768825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优化策略</a:t>
            </a: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3——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2400" b="1" spc="600" dirty="0" err="1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NSP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任务改为</a:t>
            </a: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SOP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ED3E15A-2950-4543-B7AB-EB48B00C3BE1}"/>
              </a:ext>
            </a:extLst>
          </p:cNvPr>
          <p:cNvSpPr txBox="1"/>
          <p:nvPr/>
        </p:nvSpPr>
        <p:spPr>
          <a:xfrm>
            <a:off x="521335" y="1022700"/>
            <a:ext cx="112588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BERT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 引入了一个叫做下一个句子预测的二分类问题。这是专门为提高使用句子对，如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“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自然语言推理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”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的下游任务的性能而创建的。但是像 </a:t>
            </a:r>
            <a:r>
              <a:rPr lang="en-US" altLang="zh-CN" i="0" dirty="0" err="1">
                <a:solidFill>
                  <a:srgbClr val="333333"/>
                </a:solidFill>
                <a:effectLst/>
                <a:latin typeface="Mirages Custom"/>
              </a:rPr>
              <a:t>RoBERTa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和 </a:t>
            </a:r>
            <a:r>
              <a:rPr lang="en-US" altLang="zh-CN" i="0" dirty="0" err="1">
                <a:solidFill>
                  <a:srgbClr val="333333"/>
                </a:solidFill>
                <a:effectLst/>
                <a:latin typeface="Mirages Custom"/>
              </a:rPr>
              <a:t>XLNet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这样的论文已经阐明了 </a:t>
            </a:r>
            <a:r>
              <a:rPr lang="en-US" altLang="zh-CN" i="0" dirty="0" err="1">
                <a:solidFill>
                  <a:srgbClr val="333333"/>
                </a:solidFill>
                <a:effectLst/>
                <a:latin typeface="Mirages Custom"/>
              </a:rPr>
              <a:t>NSP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的无效性，并且发现它对下游任务的影响是不可靠的</a:t>
            </a:r>
            <a:r>
              <a:rPr lang="zh-CN" altLang="en-US" dirty="0">
                <a:solidFill>
                  <a:srgbClr val="333333"/>
                </a:solidFill>
                <a:latin typeface="Mirages Custom"/>
              </a:rPr>
              <a:t>。</a:t>
            </a:r>
            <a:endParaRPr lang="zh-CN" altLang="en-US" i="0" dirty="0">
              <a:solidFill>
                <a:srgbClr val="333333"/>
              </a:solidFill>
              <a:effectLst/>
              <a:latin typeface="Mirages Custom"/>
            </a:endParaRPr>
          </a:p>
          <a:p>
            <a:pPr algn="just"/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因此，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ALBERT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提出了另一个任务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rages Custom"/>
              </a:rPr>
              <a:t>—— 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句子顺序预测。关键思想是：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从同一个文档中取两个连续的句子作为一个正样本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Mirages Custom"/>
              </a:rPr>
              <a:t>交换这两个句子的顺序，并使用它作为一个负样本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290941-D7CC-4095-88DA-17DE8CC1A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7421" y="2861738"/>
            <a:ext cx="93726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9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743658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优化策略</a:t>
            </a: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3——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2400" b="1" spc="600" dirty="0" err="1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NSP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任务改为</a:t>
            </a: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SOP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BE0784C-CAD9-4E23-B464-EA436B04B7CE}"/>
              </a:ext>
            </a:extLst>
          </p:cNvPr>
          <p:cNvSpPr txBox="1"/>
          <p:nvPr/>
        </p:nvSpPr>
        <p:spPr>
          <a:xfrm>
            <a:off x="521335" y="1597914"/>
            <a:ext cx="10275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SOP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提高了下游多种任务（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SQUAD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rages Custom"/>
              </a:rPr>
              <a:t>MNLI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SST-2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RACE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）的表现</a:t>
            </a:r>
            <a:r>
              <a:rPr lang="zh-CN" altLang="en-US" dirty="0">
                <a:solidFill>
                  <a:srgbClr val="333333"/>
                </a:solidFill>
                <a:latin typeface="Mirages Custom"/>
              </a:rPr>
              <a:t>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E749C9-625A-4FE6-8081-2A3E7C301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37" y="3110235"/>
            <a:ext cx="10694607" cy="17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1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85607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优化策略</a:t>
            </a: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4——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增加数据量</a:t>
            </a: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移除</a:t>
            </a: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dropout</a:t>
            </a:r>
            <a:endParaRPr lang="zh-CN" altLang="en-US" sz="2400" b="1" spc="600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84A16D-D217-42A2-9CCE-1108B8A1AF00}"/>
              </a:ext>
            </a:extLst>
          </p:cNvPr>
          <p:cNvSpPr txBox="1"/>
          <p:nvPr/>
        </p:nvSpPr>
        <p:spPr>
          <a:xfrm>
            <a:off x="600070" y="1161361"/>
            <a:ext cx="11018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以上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ALBERT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都是使用跟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BERT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相同的训练数据。但是增加训练数据或许可以提升模型的表现，于是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ALBERT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加上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STORIES Dataset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后总共训练了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rages Custom"/>
              </a:rPr>
              <a:t>157G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的数据。</a:t>
            </a:r>
            <a:endParaRPr lang="en-US" altLang="zh-CN" b="0" i="0" dirty="0">
              <a:solidFill>
                <a:srgbClr val="333333"/>
              </a:solidFill>
              <a:effectLst/>
              <a:latin typeface="Mirages Custom"/>
            </a:endParaRPr>
          </a:p>
          <a:p>
            <a:pPr algn="just"/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另外，训练到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rages Custom"/>
              </a:rPr>
              <a:t>1M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步的时候，模型还没有对训练集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Overfit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，所以作者直接把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Dropout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移除，最终在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rages Custom"/>
              </a:rPr>
              <a:t>MLM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验证集上的效果得到了大幅提升。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6A1B55-1BAE-4676-927B-7E8B7088B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0" y="2318201"/>
            <a:ext cx="107727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2B835E0-E6E0-4D92-9D68-145E24A1D2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r="5269"/>
          <a:stretch/>
        </p:blipFill>
        <p:spPr>
          <a:xfrm>
            <a:off x="0" y="1375595"/>
            <a:ext cx="12192000" cy="4186163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2D3BAEC-7835-4269-9F55-C6C07B3B9FE8}"/>
              </a:ext>
            </a:extLst>
          </p:cNvPr>
          <p:cNvSpPr/>
          <p:nvPr/>
        </p:nvSpPr>
        <p:spPr>
          <a:xfrm>
            <a:off x="0" y="1375595"/>
            <a:ext cx="12192000" cy="4175760"/>
          </a:xfrm>
          <a:prstGeom prst="rect">
            <a:avLst/>
          </a:prstGeom>
          <a:solidFill>
            <a:srgbClr val="035C9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2774914" y="2925348"/>
            <a:ext cx="6800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总结及未来工作展望</a:t>
            </a:r>
            <a:endParaRPr lang="en-US" altLang="zh-CN" sz="4400" b="1" spc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B32743-6AFD-4480-9A6C-702CFFDF83E7}"/>
              </a:ext>
            </a:extLst>
          </p:cNvPr>
          <p:cNvGrpSpPr/>
          <p:nvPr/>
        </p:nvGrpSpPr>
        <p:grpSpPr>
          <a:xfrm>
            <a:off x="1165078" y="2855686"/>
            <a:ext cx="9861845" cy="1146629"/>
            <a:chOff x="940844" y="2909332"/>
            <a:chExt cx="3967568" cy="114662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6DEBAB-892D-42D5-8D8F-36BB3AAFA2A6}"/>
                </a:ext>
              </a:extLst>
            </p:cNvPr>
            <p:cNvCxnSpPr/>
            <p:nvPr/>
          </p:nvCxnSpPr>
          <p:spPr>
            <a:xfrm>
              <a:off x="940844" y="2909332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544791-7EB9-46E2-BAD1-694F3038BF05}"/>
                </a:ext>
              </a:extLst>
            </p:cNvPr>
            <p:cNvCxnSpPr/>
            <p:nvPr/>
          </p:nvCxnSpPr>
          <p:spPr>
            <a:xfrm>
              <a:off x="940844" y="4055961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A0A7975-3320-4F1D-BE0C-64807D15035E}"/>
              </a:ext>
            </a:extLst>
          </p:cNvPr>
          <p:cNvCxnSpPr>
            <a:cxnSpLocks/>
          </p:cNvCxnSpPr>
          <p:nvPr/>
        </p:nvCxnSpPr>
        <p:spPr>
          <a:xfrm flipH="1">
            <a:off x="9828983" y="298571"/>
            <a:ext cx="946314" cy="10425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EA4B9A-B7B9-4BE3-AF84-7496E69A24FF}"/>
              </a:ext>
            </a:extLst>
          </p:cNvPr>
          <p:cNvCxnSpPr>
            <a:cxnSpLocks/>
          </p:cNvCxnSpPr>
          <p:nvPr/>
        </p:nvCxnSpPr>
        <p:spPr>
          <a:xfrm flipH="1">
            <a:off x="10413346" y="942361"/>
            <a:ext cx="361952" cy="39875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294800-4924-4F02-84AF-750943E02D59}"/>
              </a:ext>
            </a:extLst>
          </p:cNvPr>
          <p:cNvCxnSpPr>
            <a:cxnSpLocks/>
          </p:cNvCxnSpPr>
          <p:nvPr/>
        </p:nvCxnSpPr>
        <p:spPr>
          <a:xfrm flipH="1">
            <a:off x="8756584" y="755771"/>
            <a:ext cx="531317" cy="5853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BCC56E-DBBE-4DA1-8B35-96C468433080}"/>
              </a:ext>
            </a:extLst>
          </p:cNvPr>
          <p:cNvCxnSpPr>
            <a:cxnSpLocks/>
          </p:cNvCxnSpPr>
          <p:nvPr/>
        </p:nvCxnSpPr>
        <p:spPr>
          <a:xfrm flipH="1">
            <a:off x="8488485" y="1329084"/>
            <a:ext cx="268099" cy="29536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921605D-05A9-439B-B853-04E58A66BF85}"/>
              </a:ext>
            </a:extLst>
          </p:cNvPr>
          <p:cNvCxnSpPr>
            <a:cxnSpLocks/>
          </p:cNvCxnSpPr>
          <p:nvPr/>
        </p:nvCxnSpPr>
        <p:spPr>
          <a:xfrm flipH="1">
            <a:off x="9575522" y="1318681"/>
            <a:ext cx="275102" cy="3030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30B94EE-DED6-485B-A3B5-4CCD29263ADF}"/>
              </a:ext>
            </a:extLst>
          </p:cNvPr>
          <p:cNvCxnSpPr>
            <a:cxnSpLocks/>
          </p:cNvCxnSpPr>
          <p:nvPr/>
        </p:nvCxnSpPr>
        <p:spPr>
          <a:xfrm flipH="1">
            <a:off x="10047301" y="1341120"/>
            <a:ext cx="361164" cy="397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6492596-920A-48E9-84C1-D28359E5DBA6}"/>
              </a:ext>
            </a:extLst>
          </p:cNvPr>
          <p:cNvGrpSpPr/>
          <p:nvPr/>
        </p:nvGrpSpPr>
        <p:grpSpPr>
          <a:xfrm rot="10800000">
            <a:off x="446009" y="5123901"/>
            <a:ext cx="2286813" cy="1440440"/>
            <a:chOff x="226090" y="4873090"/>
            <a:chExt cx="2286813" cy="144044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3EF3955-7B5D-4384-A3DC-822530589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588" y="4873090"/>
              <a:ext cx="946314" cy="10425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4F376E-2E8E-4C2A-AB28-176D143F2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951" y="5516880"/>
              <a:ext cx="361952" cy="39875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DA33DC5-8A9A-48B3-94BB-C62F008B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9" y="5330290"/>
              <a:ext cx="531317" cy="5853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5426E4-433E-4E8F-A967-571F45E0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90" y="5903603"/>
              <a:ext cx="268099" cy="29536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340AD4-1A3C-4906-9BD3-F4DFAA8D6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127" y="5893200"/>
              <a:ext cx="275102" cy="30307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A00D2AA-40EA-4651-92EC-C79B30DD4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906" y="5915639"/>
              <a:ext cx="361164" cy="39789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E843B692-C87E-4B45-A432-BCCBB7FECC10}"/>
              </a:ext>
            </a:extLst>
          </p:cNvPr>
          <p:cNvSpPr/>
          <p:nvPr/>
        </p:nvSpPr>
        <p:spPr>
          <a:xfrm>
            <a:off x="5198286" y="2031148"/>
            <a:ext cx="1795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 3</a:t>
            </a:r>
            <a:endParaRPr lang="zh-CN" altLang="en-US" sz="3600" spc="3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62F957A-1FA1-4A68-9A25-1CBC06C1D9A2}"/>
              </a:ext>
            </a:extLst>
          </p:cNvPr>
          <p:cNvSpPr txBox="1"/>
          <p:nvPr/>
        </p:nvSpPr>
        <p:spPr>
          <a:xfrm>
            <a:off x="4117229" y="3610561"/>
            <a:ext cx="411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Conclusion and future work prospects</a:t>
            </a:r>
          </a:p>
        </p:txBody>
      </p:sp>
    </p:spTree>
    <p:extLst>
      <p:ext uri="{BB962C8B-B14F-4D97-AF65-F5344CB8AC3E}">
        <p14:creationId xmlns:p14="http://schemas.microsoft.com/office/powerpoint/2010/main" val="77855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482760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3.1 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F00A5B-88CA-417D-973E-D8C65456ACF2}"/>
              </a:ext>
            </a:extLst>
          </p:cNvPr>
          <p:cNvSpPr txBox="1"/>
          <p:nvPr/>
        </p:nvSpPr>
        <p:spPr>
          <a:xfrm>
            <a:off x="395933" y="2220553"/>
            <a:ext cx="111309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本文提出了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Embedding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层部分分解和不同层之间参数共享两种削减参数的方式，在大家都想着把模型做大的时候给大家指出了另一条可行的路，意义重大，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rages Custom"/>
              </a:rPr>
              <a:t>因为它直接把同等量级的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Mirages Custom"/>
              </a:rPr>
              <a:t>BERT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rages Custom"/>
              </a:rPr>
              <a:t>缩小了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Mirages Custom"/>
              </a:rPr>
              <a:t>10 +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rages Custom"/>
              </a:rPr>
              <a:t>倍，让普通用户有了运行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Mirages Custom"/>
              </a:rPr>
              <a:t>bert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rages Custom"/>
              </a:rPr>
              <a:t>的可能。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但本文提出的两种方法实际上都带来了模型效果的下降，也就是说本文似乎也还没有找到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BERT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中真正减少参数更有效的方法，减少模型参数量这方面还需要更多的研究。</a:t>
            </a:r>
            <a:endParaRPr lang="en-US" altLang="zh-CN" sz="2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本文提出了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SOP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预训练策略，很好地替换了</a:t>
            </a:r>
            <a:r>
              <a:rPr lang="en-US" altLang="zh-CN" sz="2400" b="0" i="0" dirty="0" err="1">
                <a:solidFill>
                  <a:srgbClr val="121212"/>
                </a:solidFill>
                <a:effectLst/>
                <a:latin typeface="-apple-system"/>
              </a:rPr>
              <a:t>NSP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作为预训练任务，给模型表现带来了明显提升。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6229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482760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3.2 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未来工作展望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F6796A-E9AB-4448-9E5F-406AD462C6A0}"/>
              </a:ext>
            </a:extLst>
          </p:cNvPr>
          <p:cNvSpPr txBox="1"/>
          <p:nvPr/>
        </p:nvSpPr>
        <p:spPr>
          <a:xfrm>
            <a:off x="521335" y="1905506"/>
            <a:ext cx="111309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本文对</a:t>
            </a:r>
            <a:r>
              <a:rPr lang="en-US" altLang="zh-CN" sz="2400" dirty="0"/>
              <a:t>Bert</a:t>
            </a:r>
            <a:r>
              <a:rPr lang="zh-CN" altLang="en-US" sz="2400" dirty="0"/>
              <a:t>模型削减参数，但是却使得模型的准确率出现下降的现象，反而是修改预训练策略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、去除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dropout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使用更大规模数据使得模型准确率上升。那么如果不削减参数，只是</a:t>
            </a:r>
            <a:r>
              <a:rPr lang="zh-CN" altLang="en-US" sz="2400" dirty="0"/>
              <a:t>修改预训练策略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、去除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dropout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或者使用更大规模数据会有什么表现？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ALBERT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的提出是为了削减参数数量，给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BERT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瘦身，让模型更大的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BERT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有算力能跑起来。作者通过权值共享和矩阵分解减少参数，降低了空间复杂度，但计算量并没有减少，所以在模型进行下游任务和预测的时候并不会更快。所以作者说现在优化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BERT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可以通过考虑在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时间复杂度方向上进行优化。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735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50547-3386-40CD-A22F-D47DC1228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" y="1352311"/>
            <a:ext cx="6095094" cy="4071472"/>
          </a:xfrm>
          <a:custGeom>
            <a:avLst/>
            <a:gdLst>
              <a:gd name="connsiteX0" fmla="*/ 0 w 6787098"/>
              <a:gd name="connsiteY0" fmla="*/ 0 h 6025198"/>
              <a:gd name="connsiteX1" fmla="*/ 6787098 w 6787098"/>
              <a:gd name="connsiteY1" fmla="*/ 0 h 6025198"/>
              <a:gd name="connsiteX2" fmla="*/ 6787098 w 6787098"/>
              <a:gd name="connsiteY2" fmla="*/ 6025198 h 6025198"/>
              <a:gd name="connsiteX3" fmla="*/ 0 w 6787098"/>
              <a:gd name="connsiteY3" fmla="*/ 6025198 h 60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7098" h="6025198">
                <a:moveTo>
                  <a:pt x="0" y="0"/>
                </a:moveTo>
                <a:lnTo>
                  <a:pt x="6787098" y="0"/>
                </a:lnTo>
                <a:lnTo>
                  <a:pt x="6787098" y="6025198"/>
                </a:lnTo>
                <a:lnTo>
                  <a:pt x="0" y="6025198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0" y="2252618"/>
            <a:ext cx="6095094" cy="2352765"/>
          </a:xfrm>
          <a:prstGeom prst="rect">
            <a:avLst/>
          </a:prstGeom>
          <a:solidFill>
            <a:srgbClr val="035C9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 bwMode="auto">
          <a:xfrm>
            <a:off x="7553925" y="1722025"/>
            <a:ext cx="3526227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zh-CN" altLang="en-US" sz="2400" b="1" spc="-300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_14"/>
          <p:cNvSpPr txBox="1">
            <a:spLocks noChangeArrowheads="1"/>
          </p:cNvSpPr>
          <p:nvPr/>
        </p:nvSpPr>
        <p:spPr bwMode="auto">
          <a:xfrm>
            <a:off x="6578111" y="2026662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7505796" y="2117249"/>
            <a:ext cx="3170754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研究背景</a:t>
            </a:r>
          </a:p>
        </p:txBody>
      </p:sp>
      <p:sp>
        <p:nvSpPr>
          <p:cNvPr id="17" name="矩形 16"/>
          <p:cNvSpPr/>
          <p:nvPr/>
        </p:nvSpPr>
        <p:spPr>
          <a:xfrm rot="16200000" flipH="1">
            <a:off x="8531116" y="984801"/>
            <a:ext cx="45719" cy="3476622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" name="_14"/>
          <p:cNvSpPr txBox="1">
            <a:spLocks noChangeArrowheads="1"/>
          </p:cNvSpPr>
          <p:nvPr/>
        </p:nvSpPr>
        <p:spPr bwMode="auto">
          <a:xfrm>
            <a:off x="6578111" y="2945638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7505796" y="3036860"/>
            <a:ext cx="3170754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Albert</a:t>
            </a: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的优化策略</a:t>
            </a:r>
          </a:p>
        </p:txBody>
      </p:sp>
      <p:sp>
        <p:nvSpPr>
          <p:cNvPr id="18" name="矩形 17"/>
          <p:cNvSpPr/>
          <p:nvPr/>
        </p:nvSpPr>
        <p:spPr>
          <a:xfrm rot="16200000" flipH="1">
            <a:off x="8531117" y="1905705"/>
            <a:ext cx="45719" cy="3476622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_14"/>
          <p:cNvSpPr txBox="1">
            <a:spLocks noChangeArrowheads="1"/>
          </p:cNvSpPr>
          <p:nvPr/>
        </p:nvSpPr>
        <p:spPr bwMode="auto">
          <a:xfrm>
            <a:off x="6578111" y="3864614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7505796" y="3955201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总结及未来工作展望</a:t>
            </a:r>
          </a:p>
        </p:txBody>
      </p:sp>
      <p:sp>
        <p:nvSpPr>
          <p:cNvPr id="19" name="矩形 18"/>
          <p:cNvSpPr/>
          <p:nvPr/>
        </p:nvSpPr>
        <p:spPr>
          <a:xfrm rot="16200000" flipH="1">
            <a:off x="8531117" y="2826442"/>
            <a:ext cx="45719" cy="3476622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4392" y="3116153"/>
            <a:ext cx="3206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610252" y="2865418"/>
            <a:ext cx="2818356" cy="0"/>
          </a:xfrm>
          <a:prstGeom prst="line">
            <a:avLst/>
          </a:prstGeom>
          <a:ln>
            <a:solidFill>
              <a:srgbClr val="F7F6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10252" y="4012047"/>
            <a:ext cx="2818356" cy="0"/>
          </a:xfrm>
          <a:prstGeom prst="line">
            <a:avLst/>
          </a:prstGeom>
          <a:ln>
            <a:solidFill>
              <a:srgbClr val="F7F6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D6A096F-2BB9-4A13-863C-976BE0415399}"/>
              </a:ext>
            </a:extLst>
          </p:cNvPr>
          <p:cNvCxnSpPr/>
          <p:nvPr/>
        </p:nvCxnSpPr>
        <p:spPr>
          <a:xfrm flipH="1">
            <a:off x="4174402" y="972619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92DDEFE-BFCD-4A23-AB37-3854B047BB8C}"/>
              </a:ext>
            </a:extLst>
          </p:cNvPr>
          <p:cNvCxnSpPr/>
          <p:nvPr/>
        </p:nvCxnSpPr>
        <p:spPr>
          <a:xfrm flipH="1">
            <a:off x="4174402" y="1616409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05ED0C5-57DA-4782-894C-9521BEE2624F}"/>
              </a:ext>
            </a:extLst>
          </p:cNvPr>
          <p:cNvCxnSpPr/>
          <p:nvPr/>
        </p:nvCxnSpPr>
        <p:spPr>
          <a:xfrm flipH="1">
            <a:off x="3084086" y="1429819"/>
            <a:ext cx="432914" cy="4769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E9CC8E5-2BCA-45D6-BB4A-796AB2AD7745}"/>
              </a:ext>
            </a:extLst>
          </p:cNvPr>
          <p:cNvCxnSpPr/>
          <p:nvPr/>
        </p:nvCxnSpPr>
        <p:spPr>
          <a:xfrm flipH="1">
            <a:off x="1515450" y="4377914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67A4103-D9FD-47CC-BC66-0E03836A4103}"/>
              </a:ext>
            </a:extLst>
          </p:cNvPr>
          <p:cNvCxnSpPr/>
          <p:nvPr/>
        </p:nvCxnSpPr>
        <p:spPr>
          <a:xfrm flipH="1">
            <a:off x="1515450" y="5021704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1BE1D95-4254-4400-8967-5AE5B320D542}"/>
              </a:ext>
            </a:extLst>
          </p:cNvPr>
          <p:cNvCxnSpPr/>
          <p:nvPr/>
        </p:nvCxnSpPr>
        <p:spPr>
          <a:xfrm flipH="1">
            <a:off x="425134" y="4835114"/>
            <a:ext cx="432914" cy="4769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F8D54D5-46B8-45B5-BE0B-F62762B87219}"/>
              </a:ext>
            </a:extLst>
          </p:cNvPr>
          <p:cNvSpPr/>
          <p:nvPr/>
        </p:nvSpPr>
        <p:spPr bwMode="auto">
          <a:xfrm>
            <a:off x="7505796" y="4874178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400" b="1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373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18768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参考资料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ACA670A-8E8D-4DE1-A506-AD1F60A8454D}"/>
              </a:ext>
            </a:extLst>
          </p:cNvPr>
          <p:cNvSpPr txBox="1"/>
          <p:nvPr/>
        </p:nvSpPr>
        <p:spPr>
          <a:xfrm>
            <a:off x="521336" y="1337531"/>
            <a:ext cx="114052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Lan Z, Chen M, Goodman S, et al. Albert: A lite </a:t>
            </a:r>
            <a:r>
              <a:rPr lang="en-US" altLang="zh-CN" i="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for self-supervised learning of language     representations[J]. </a:t>
            </a:r>
            <a:r>
              <a:rPr lang="en-US" altLang="zh-CN" i="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arXiv</a:t>
            </a:r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preprint </a:t>
            </a:r>
            <a:r>
              <a:rPr lang="en-US" altLang="zh-CN" i="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arXiv:1909.11942</a:t>
            </a:r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2019.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https://wmathor.com/index.php/archives/1480/</a:t>
            </a:r>
          </a:p>
          <a:p>
            <a:pPr lvl="0" algn="just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https://zhuanlan.zhihu.com/p/108451858</a:t>
            </a:r>
          </a:p>
          <a:p>
            <a:pPr lvl="0" algn="just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 https://zhuanlan.zhihu.com/p/87562926</a:t>
            </a:r>
          </a:p>
          <a:p>
            <a:pPr lvl="0" algn="just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https://maxket.com/bert-plain-explanation/</a:t>
            </a:r>
          </a:p>
          <a:p>
            <a:pPr lvl="0" algn="just"/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8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DBE7E7C-B049-4902-A34B-0BC1AEF1535C}"/>
              </a:ext>
            </a:extLst>
          </p:cNvPr>
          <p:cNvCxnSpPr>
            <a:cxnSpLocks/>
            <a:stCxn id="26" idx="1"/>
            <a:endCxn id="26" idx="2"/>
          </p:cNvCxnSpPr>
          <p:nvPr/>
        </p:nvCxnSpPr>
        <p:spPr>
          <a:xfrm flipH="1">
            <a:off x="5036985" y="1500526"/>
            <a:ext cx="1117989" cy="3985867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6D155800-8F15-4C9A-B7F6-5BE968331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526"/>
            <a:ext cx="6154974" cy="3985867"/>
          </a:xfrm>
          <a:custGeom>
            <a:avLst/>
            <a:gdLst>
              <a:gd name="connsiteX0" fmla="*/ 321 w 3943295"/>
              <a:gd name="connsiteY0" fmla="*/ 0 h 2311888"/>
              <a:gd name="connsiteX1" fmla="*/ 3943295 w 3943295"/>
              <a:gd name="connsiteY1" fmla="*/ 0 h 2311888"/>
              <a:gd name="connsiteX2" fmla="*/ 3227035 w 3943295"/>
              <a:gd name="connsiteY2" fmla="*/ 2311888 h 2311888"/>
              <a:gd name="connsiteX3" fmla="*/ 321 w 3943295"/>
              <a:gd name="connsiteY3" fmla="*/ 2304796 h 2311888"/>
              <a:gd name="connsiteX4" fmla="*/ 321 w 3943295"/>
              <a:gd name="connsiteY4" fmla="*/ 0 h 2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295" h="2311888">
                <a:moveTo>
                  <a:pt x="321" y="0"/>
                </a:moveTo>
                <a:lnTo>
                  <a:pt x="3943295" y="0"/>
                </a:lnTo>
                <a:lnTo>
                  <a:pt x="3227035" y="2311888"/>
                </a:lnTo>
                <a:lnTo>
                  <a:pt x="321" y="2304796"/>
                </a:lnTo>
                <a:cubicBezTo>
                  <a:pt x="-2044" y="1538895"/>
                  <a:pt x="9777" y="765902"/>
                  <a:pt x="321" y="0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/>
        </p:nvSpPr>
        <p:spPr>
          <a:xfrm>
            <a:off x="4124739" y="2215086"/>
            <a:ext cx="8067261" cy="2587626"/>
          </a:xfrm>
          <a:custGeom>
            <a:avLst/>
            <a:gdLst>
              <a:gd name="connsiteX0" fmla="*/ 385762 w 4895850"/>
              <a:gd name="connsiteY0" fmla="*/ 0 h 1190625"/>
              <a:gd name="connsiteX1" fmla="*/ 0 w 4895850"/>
              <a:gd name="connsiteY1" fmla="*/ 1190625 h 1190625"/>
              <a:gd name="connsiteX2" fmla="*/ 4876800 w 4895850"/>
              <a:gd name="connsiteY2" fmla="*/ 1181100 h 1190625"/>
              <a:gd name="connsiteX3" fmla="*/ 4895850 w 4895850"/>
              <a:gd name="connsiteY3" fmla="*/ 14287 h 1190625"/>
              <a:gd name="connsiteX4" fmla="*/ 385762 w 4895850"/>
              <a:gd name="connsiteY4" fmla="*/ 0 h 1190625"/>
              <a:gd name="connsiteX0-1" fmla="*/ 385762 w 4891087"/>
              <a:gd name="connsiteY0-2" fmla="*/ 0 h 1190625"/>
              <a:gd name="connsiteX1-3" fmla="*/ 0 w 4891087"/>
              <a:gd name="connsiteY1-4" fmla="*/ 1190625 h 1190625"/>
              <a:gd name="connsiteX2-5" fmla="*/ 4876800 w 4891087"/>
              <a:gd name="connsiteY2-6" fmla="*/ 1181100 h 1190625"/>
              <a:gd name="connsiteX3-7" fmla="*/ 4891087 w 4891087"/>
              <a:gd name="connsiteY3-8" fmla="*/ 23812 h 1190625"/>
              <a:gd name="connsiteX4-9" fmla="*/ 385762 w 4891087"/>
              <a:gd name="connsiteY4-10" fmla="*/ 0 h 1190625"/>
              <a:gd name="connsiteX0-11" fmla="*/ 385762 w 4891087"/>
              <a:gd name="connsiteY0-12" fmla="*/ 0 h 1190625"/>
              <a:gd name="connsiteX1-13" fmla="*/ 0 w 4891087"/>
              <a:gd name="connsiteY1-14" fmla="*/ 1190625 h 1190625"/>
              <a:gd name="connsiteX2-15" fmla="*/ 4876800 w 4891087"/>
              <a:gd name="connsiteY2-16" fmla="*/ 1181100 h 1190625"/>
              <a:gd name="connsiteX3-17" fmla="*/ 4891087 w 4891087"/>
              <a:gd name="connsiteY3-18" fmla="*/ 0 h 1190625"/>
              <a:gd name="connsiteX4-19" fmla="*/ 385762 w 4891087"/>
              <a:gd name="connsiteY4-20" fmla="*/ 0 h 1190625"/>
              <a:gd name="connsiteX0-21" fmla="*/ 385762 w 4891087"/>
              <a:gd name="connsiteY0-22" fmla="*/ 0 h 1190625"/>
              <a:gd name="connsiteX1-23" fmla="*/ 0 w 4891087"/>
              <a:gd name="connsiteY1-24" fmla="*/ 1190625 h 1190625"/>
              <a:gd name="connsiteX2-25" fmla="*/ 4889717 w 4891087"/>
              <a:gd name="connsiteY2-26" fmla="*/ 1179440 h 1190625"/>
              <a:gd name="connsiteX3-27" fmla="*/ 4891087 w 4891087"/>
              <a:gd name="connsiteY3-28" fmla="*/ 0 h 1190625"/>
              <a:gd name="connsiteX4-29" fmla="*/ 385762 w 4891087"/>
              <a:gd name="connsiteY4-30" fmla="*/ 0 h 1190625"/>
              <a:gd name="connsiteX0-31" fmla="*/ 385762 w 4891087"/>
              <a:gd name="connsiteY0-32" fmla="*/ 0 h 1190625"/>
              <a:gd name="connsiteX1-33" fmla="*/ 0 w 4891087"/>
              <a:gd name="connsiteY1-34" fmla="*/ 1190625 h 1190625"/>
              <a:gd name="connsiteX2-35" fmla="*/ 4886026 w 4891087"/>
              <a:gd name="connsiteY2-36" fmla="*/ 1189400 h 1190625"/>
              <a:gd name="connsiteX3-37" fmla="*/ 4891087 w 4891087"/>
              <a:gd name="connsiteY3-38" fmla="*/ 0 h 1190625"/>
              <a:gd name="connsiteX4-39" fmla="*/ 385762 w 4891087"/>
              <a:gd name="connsiteY4-40" fmla="*/ 0 h 1190625"/>
              <a:gd name="connsiteX0-41" fmla="*/ 385762 w 4891087"/>
              <a:gd name="connsiteY0-42" fmla="*/ 0 h 1190625"/>
              <a:gd name="connsiteX1-43" fmla="*/ 0 w 4891087"/>
              <a:gd name="connsiteY1-44" fmla="*/ 1190625 h 1190625"/>
              <a:gd name="connsiteX2-45" fmla="*/ 4889717 w 4891087"/>
              <a:gd name="connsiteY2-46" fmla="*/ 1189400 h 1190625"/>
              <a:gd name="connsiteX3-47" fmla="*/ 4891087 w 4891087"/>
              <a:gd name="connsiteY3-48" fmla="*/ 0 h 1190625"/>
              <a:gd name="connsiteX4-49" fmla="*/ 385762 w 4891087"/>
              <a:gd name="connsiteY4-50" fmla="*/ 0 h 1190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91087" h="1190625">
                <a:moveTo>
                  <a:pt x="385762" y="0"/>
                </a:moveTo>
                <a:lnTo>
                  <a:pt x="0" y="1190625"/>
                </a:lnTo>
                <a:lnTo>
                  <a:pt x="4889717" y="1189400"/>
                </a:lnTo>
                <a:cubicBezTo>
                  <a:pt x="4890174" y="796253"/>
                  <a:pt x="4890630" y="393147"/>
                  <a:pt x="4891087" y="0"/>
                </a:cubicBezTo>
                <a:lnTo>
                  <a:pt x="385762" y="0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945303" y="29857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945303" y="94236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946521" y="5523823"/>
            <a:ext cx="829994" cy="91440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832350" y="5024904"/>
            <a:ext cx="1263650" cy="141121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854987" y="755771"/>
            <a:ext cx="432914" cy="47693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687013" y="5186471"/>
            <a:ext cx="432914" cy="476939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6A26299-C9F2-4E7E-8999-09921C909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7" y="257691"/>
            <a:ext cx="3596928" cy="95528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B37AFA-1CF6-4F06-AA62-7C8BDC206D3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0" y="1500526"/>
            <a:ext cx="615497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B78FDC8-D4F5-4493-9769-3ADA0A5B83E0}"/>
              </a:ext>
            </a:extLst>
          </p:cNvPr>
          <p:cNvCxnSpPr>
            <a:cxnSpLocks/>
            <a:stCxn id="26" idx="3"/>
            <a:endCxn id="26" idx="2"/>
          </p:cNvCxnSpPr>
          <p:nvPr/>
        </p:nvCxnSpPr>
        <p:spPr>
          <a:xfrm>
            <a:off x="501" y="5474166"/>
            <a:ext cx="5036484" cy="122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61B008E-115D-408C-A7CF-BED21B400F94}"/>
              </a:ext>
            </a:extLst>
          </p:cNvPr>
          <p:cNvSpPr txBox="1"/>
          <p:nvPr/>
        </p:nvSpPr>
        <p:spPr>
          <a:xfrm>
            <a:off x="4487545" y="2700655"/>
            <a:ext cx="7569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感谢各位的聆听与指导</a:t>
            </a:r>
            <a:endParaRPr 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CDB113E-1175-40F4-B9B7-DD97DB9B0A63}"/>
              </a:ext>
            </a:extLst>
          </p:cNvPr>
          <p:cNvSpPr/>
          <p:nvPr/>
        </p:nvSpPr>
        <p:spPr>
          <a:xfrm>
            <a:off x="5141760" y="3407690"/>
            <a:ext cx="5885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</a:rPr>
              <a:t>THANK YOU FOR LISTENING AND GUIDING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58650D3-87B5-4B74-B29F-66D92151C63C}"/>
              </a:ext>
            </a:extLst>
          </p:cNvPr>
          <p:cNvCxnSpPr/>
          <p:nvPr/>
        </p:nvCxnSpPr>
        <p:spPr>
          <a:xfrm>
            <a:off x="4610100" y="3592356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7E76929-7E13-488C-8F53-CD028DDF3D07}"/>
              </a:ext>
            </a:extLst>
          </p:cNvPr>
          <p:cNvCxnSpPr/>
          <p:nvPr/>
        </p:nvCxnSpPr>
        <p:spPr>
          <a:xfrm>
            <a:off x="11118674" y="3592356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65C5D96-8017-471B-8461-4D855D138B18}"/>
              </a:ext>
            </a:extLst>
          </p:cNvPr>
          <p:cNvSpPr/>
          <p:nvPr/>
        </p:nvSpPr>
        <p:spPr>
          <a:xfrm>
            <a:off x="5496829" y="4079114"/>
            <a:ext cx="5012983" cy="335556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S320060002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陈伟鹏</a:t>
            </a:r>
          </a:p>
        </p:txBody>
      </p:sp>
    </p:spTree>
    <p:extLst>
      <p:ext uri="{BB962C8B-B14F-4D97-AF65-F5344CB8AC3E}">
        <p14:creationId xmlns:p14="http://schemas.microsoft.com/office/powerpoint/2010/main" val="15055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2B835E0-E6E0-4D92-9D68-145E24A1D2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r="5269"/>
          <a:stretch/>
        </p:blipFill>
        <p:spPr>
          <a:xfrm>
            <a:off x="0" y="1375595"/>
            <a:ext cx="12192000" cy="4186163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2D3BAEC-7835-4269-9F55-C6C07B3B9FE8}"/>
              </a:ext>
            </a:extLst>
          </p:cNvPr>
          <p:cNvSpPr/>
          <p:nvPr/>
        </p:nvSpPr>
        <p:spPr>
          <a:xfrm>
            <a:off x="0" y="1375595"/>
            <a:ext cx="12192000" cy="4175760"/>
          </a:xfrm>
          <a:prstGeom prst="rect">
            <a:avLst/>
          </a:prstGeom>
          <a:solidFill>
            <a:srgbClr val="035C9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501073" y="2900467"/>
            <a:ext cx="518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研究背景</a:t>
            </a:r>
            <a:endParaRPr lang="en-US" altLang="zh-CN" sz="4400" b="1" spc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B32743-6AFD-4480-9A6C-702CFFDF83E7}"/>
              </a:ext>
            </a:extLst>
          </p:cNvPr>
          <p:cNvGrpSpPr/>
          <p:nvPr/>
        </p:nvGrpSpPr>
        <p:grpSpPr>
          <a:xfrm>
            <a:off x="1165078" y="2855686"/>
            <a:ext cx="9861845" cy="1146629"/>
            <a:chOff x="940844" y="2909332"/>
            <a:chExt cx="3967568" cy="114662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6DEBAB-892D-42D5-8D8F-36BB3AAFA2A6}"/>
                </a:ext>
              </a:extLst>
            </p:cNvPr>
            <p:cNvCxnSpPr/>
            <p:nvPr/>
          </p:nvCxnSpPr>
          <p:spPr>
            <a:xfrm>
              <a:off x="940844" y="2909332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544791-7EB9-46E2-BAD1-694F3038BF05}"/>
                </a:ext>
              </a:extLst>
            </p:cNvPr>
            <p:cNvCxnSpPr/>
            <p:nvPr/>
          </p:nvCxnSpPr>
          <p:spPr>
            <a:xfrm>
              <a:off x="940844" y="4055961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A0A7975-3320-4F1D-BE0C-64807D15035E}"/>
              </a:ext>
            </a:extLst>
          </p:cNvPr>
          <p:cNvCxnSpPr>
            <a:cxnSpLocks/>
          </p:cNvCxnSpPr>
          <p:nvPr/>
        </p:nvCxnSpPr>
        <p:spPr>
          <a:xfrm flipH="1">
            <a:off x="9828983" y="298571"/>
            <a:ext cx="946314" cy="10425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EA4B9A-B7B9-4BE3-AF84-7496E69A24FF}"/>
              </a:ext>
            </a:extLst>
          </p:cNvPr>
          <p:cNvCxnSpPr>
            <a:cxnSpLocks/>
          </p:cNvCxnSpPr>
          <p:nvPr/>
        </p:nvCxnSpPr>
        <p:spPr>
          <a:xfrm flipH="1">
            <a:off x="10413346" y="942361"/>
            <a:ext cx="361952" cy="39875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294800-4924-4F02-84AF-750943E02D59}"/>
              </a:ext>
            </a:extLst>
          </p:cNvPr>
          <p:cNvCxnSpPr>
            <a:cxnSpLocks/>
          </p:cNvCxnSpPr>
          <p:nvPr/>
        </p:nvCxnSpPr>
        <p:spPr>
          <a:xfrm flipH="1">
            <a:off x="8756584" y="755771"/>
            <a:ext cx="531317" cy="5853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BCC56E-DBBE-4DA1-8B35-96C468433080}"/>
              </a:ext>
            </a:extLst>
          </p:cNvPr>
          <p:cNvCxnSpPr>
            <a:cxnSpLocks/>
          </p:cNvCxnSpPr>
          <p:nvPr/>
        </p:nvCxnSpPr>
        <p:spPr>
          <a:xfrm flipH="1">
            <a:off x="8488485" y="1329084"/>
            <a:ext cx="268099" cy="29536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921605D-05A9-439B-B853-04E58A66BF85}"/>
              </a:ext>
            </a:extLst>
          </p:cNvPr>
          <p:cNvCxnSpPr>
            <a:cxnSpLocks/>
          </p:cNvCxnSpPr>
          <p:nvPr/>
        </p:nvCxnSpPr>
        <p:spPr>
          <a:xfrm flipH="1">
            <a:off x="9575522" y="1318681"/>
            <a:ext cx="275102" cy="3030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30B94EE-DED6-485B-A3B5-4CCD29263ADF}"/>
              </a:ext>
            </a:extLst>
          </p:cNvPr>
          <p:cNvCxnSpPr>
            <a:cxnSpLocks/>
          </p:cNvCxnSpPr>
          <p:nvPr/>
        </p:nvCxnSpPr>
        <p:spPr>
          <a:xfrm flipH="1">
            <a:off x="10047301" y="1341120"/>
            <a:ext cx="361164" cy="397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6492596-920A-48E9-84C1-D28359E5DBA6}"/>
              </a:ext>
            </a:extLst>
          </p:cNvPr>
          <p:cNvGrpSpPr/>
          <p:nvPr/>
        </p:nvGrpSpPr>
        <p:grpSpPr>
          <a:xfrm rot="10800000">
            <a:off x="446009" y="5123901"/>
            <a:ext cx="2286813" cy="1440440"/>
            <a:chOff x="226090" y="4873090"/>
            <a:chExt cx="2286813" cy="144044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3EF3955-7B5D-4384-A3DC-822530589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588" y="4873090"/>
              <a:ext cx="946314" cy="10425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4F376E-2E8E-4C2A-AB28-176D143F2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951" y="5516880"/>
              <a:ext cx="361952" cy="39875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DA33DC5-8A9A-48B3-94BB-C62F008B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9" y="5330290"/>
              <a:ext cx="531317" cy="5853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5426E4-433E-4E8F-A967-571F45E0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90" y="5903603"/>
              <a:ext cx="268099" cy="29536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340AD4-1A3C-4906-9BD3-F4DFAA8D6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127" y="5893200"/>
              <a:ext cx="275102" cy="30307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A00D2AA-40EA-4651-92EC-C79B30DD4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906" y="5915639"/>
              <a:ext cx="361164" cy="39789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E843B692-C87E-4B45-A432-BCCBB7FECC10}"/>
              </a:ext>
            </a:extLst>
          </p:cNvPr>
          <p:cNvSpPr/>
          <p:nvPr/>
        </p:nvSpPr>
        <p:spPr>
          <a:xfrm>
            <a:off x="5198286" y="2031148"/>
            <a:ext cx="1795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 1</a:t>
            </a:r>
            <a:endParaRPr lang="zh-CN" altLang="en-US" sz="3600" spc="3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62F957A-1FA1-4A68-9A25-1CBC06C1D9A2}"/>
              </a:ext>
            </a:extLst>
          </p:cNvPr>
          <p:cNvSpPr txBox="1"/>
          <p:nvPr/>
        </p:nvSpPr>
        <p:spPr>
          <a:xfrm>
            <a:off x="4818297" y="3624877"/>
            <a:ext cx="2555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The research background</a:t>
            </a:r>
          </a:p>
        </p:txBody>
      </p:sp>
    </p:spTree>
    <p:extLst>
      <p:ext uri="{BB962C8B-B14F-4D97-AF65-F5344CB8AC3E}">
        <p14:creationId xmlns:p14="http://schemas.microsoft.com/office/powerpoint/2010/main" val="158674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482760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 err="1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1.1Bert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48A11B-38A1-48D0-92E8-D764C26296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307" y="774135"/>
            <a:ext cx="3940307" cy="53588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A9A1FD-1767-41E6-A756-6A2222B6A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5257" y="1091137"/>
            <a:ext cx="5606436" cy="50035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D687EFE-851F-4DFE-8DA8-8EC59CA99D80}"/>
              </a:ext>
            </a:extLst>
          </p:cNvPr>
          <p:cNvSpPr txBox="1"/>
          <p:nvPr/>
        </p:nvSpPr>
        <p:spPr>
          <a:xfrm>
            <a:off x="600070" y="6224631"/>
            <a:ext cx="394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Transformer</a:t>
            </a:r>
            <a:r>
              <a:rPr lang="zh-CN" altLang="en-US" dirty="0"/>
              <a:t>模型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2670B6-4176-41CD-9D90-657313B9FF4D}"/>
              </a:ext>
            </a:extLst>
          </p:cNvPr>
          <p:cNvSpPr txBox="1"/>
          <p:nvPr/>
        </p:nvSpPr>
        <p:spPr>
          <a:xfrm>
            <a:off x="6851266" y="6224631"/>
            <a:ext cx="394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Bert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27780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482760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 err="1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1.1Bert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DC5047-291F-42E6-B2AA-7FF8AC318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6695" y="1343637"/>
            <a:ext cx="91630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5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860265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 err="1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1.2Bert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模型遇到的问题</a:t>
            </a: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1——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内存限制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046403-2A82-4459-B806-529D1E3E1B05}"/>
              </a:ext>
            </a:extLst>
          </p:cNvPr>
          <p:cNvSpPr txBox="1"/>
          <p:nvPr/>
        </p:nvSpPr>
        <p:spPr>
          <a:xfrm>
            <a:off x="563717" y="977376"/>
            <a:ext cx="11216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考虑一个包含一个输入节点，两个隐藏节点和一个输出节点的简单神经网络。即使是这样一个简单的神经网络，由于每个节点有权重和偏差，因此总共有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7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个参数需要学习。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93B4AC-F3B5-49BA-B5C8-842A01858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2377" y="1990292"/>
            <a:ext cx="6867480" cy="267359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B2E5D50-132B-4CD7-9697-A32C54C2C9C7}"/>
              </a:ext>
            </a:extLst>
          </p:cNvPr>
          <p:cNvSpPr txBox="1"/>
          <p:nvPr/>
        </p:nvSpPr>
        <p:spPr>
          <a:xfrm>
            <a:off x="563717" y="5524328"/>
            <a:ext cx="11038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BERT-large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是一个复杂的模型，总共有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3.4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亿个参数，如果想要从零开始训练，需要花费大量的计算资源。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1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860265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 err="1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1.3Bert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模型遇到的问题</a:t>
            </a: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2——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模型退化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72F7000-70FE-4B2B-9683-2B66A3B738C6}"/>
              </a:ext>
            </a:extLst>
          </p:cNvPr>
          <p:cNvSpPr txBox="1"/>
          <p:nvPr/>
        </p:nvSpPr>
        <p:spPr>
          <a:xfrm>
            <a:off x="521335" y="1035689"/>
            <a:ext cx="11021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最近在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NLP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领域的研究趋势是使用越来越大，越来越深的模型，以获得更好的性能。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ALBERT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的研究表明，堆叠模型参数可能导致效果降低</a:t>
            </a:r>
            <a:r>
              <a:rPr lang="zh-CN" altLang="en-US" dirty="0">
                <a:solidFill>
                  <a:srgbClr val="333333"/>
                </a:solidFill>
                <a:latin typeface="Mirages Custom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Mirages Custom"/>
            </a:endParaRPr>
          </a:p>
          <a:p>
            <a:pPr algn="just"/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在论文中，作者做了一个有趣的实验：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rages Custom"/>
              </a:rPr>
              <a:t>如果更大的模型可以带来更好的性能，为什么不将最大的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rages Custom"/>
              </a:rPr>
              <a:t>BERT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rages Custom"/>
              </a:rPr>
              <a:t>模型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rages Custom"/>
              </a:rPr>
              <a:t>(BERT-large)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rages Custom"/>
              </a:rPr>
              <a:t>的隐含层单元增加一倍，从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rages Custom"/>
              </a:rPr>
              <a:t>1024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rages Custom"/>
              </a:rPr>
              <a:t>个单元增加到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rages Custom"/>
              </a:rPr>
              <a:t>2048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rages Custom"/>
              </a:rPr>
              <a:t>个单元呢？</a:t>
            </a:r>
            <a:endParaRPr lang="en-US" altLang="zh-CN" b="0" i="0" dirty="0">
              <a:solidFill>
                <a:srgbClr val="555555"/>
              </a:solidFill>
              <a:effectLst/>
              <a:latin typeface="Mirages Custom"/>
            </a:endParaRPr>
          </a:p>
          <a:p>
            <a:pPr algn="just"/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他们将模型称为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“BERT-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rages Custom"/>
              </a:rPr>
              <a:t>xlarge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”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。但是，无论是在语言建模任务还是阅读理解测试（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RACE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）中，这个更大的模型的表现都不如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rages Custom"/>
              </a:rPr>
              <a:t>BERT-large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rages Custom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D4E519-545F-49AE-B9CD-B88C067E3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62" y="3062434"/>
            <a:ext cx="9528676" cy="332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2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2B835E0-E6E0-4D92-9D68-145E24A1D2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r="5269"/>
          <a:stretch/>
        </p:blipFill>
        <p:spPr>
          <a:xfrm>
            <a:off x="0" y="1375595"/>
            <a:ext cx="12192000" cy="4186163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2D3BAEC-7835-4269-9F55-C6C07B3B9FE8}"/>
              </a:ext>
            </a:extLst>
          </p:cNvPr>
          <p:cNvSpPr/>
          <p:nvPr/>
        </p:nvSpPr>
        <p:spPr>
          <a:xfrm>
            <a:off x="0" y="1375595"/>
            <a:ext cx="12192000" cy="4175760"/>
          </a:xfrm>
          <a:prstGeom prst="rect">
            <a:avLst/>
          </a:prstGeom>
          <a:solidFill>
            <a:srgbClr val="035C9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408794" y="2925348"/>
            <a:ext cx="5953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Albert</a:t>
            </a:r>
            <a:r>
              <a:rPr lang="zh-CN" altLang="en-US" sz="44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的优化策略</a:t>
            </a:r>
            <a:endParaRPr lang="en-US" altLang="zh-CN" sz="4400" b="1" spc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B32743-6AFD-4480-9A6C-702CFFDF83E7}"/>
              </a:ext>
            </a:extLst>
          </p:cNvPr>
          <p:cNvGrpSpPr/>
          <p:nvPr/>
        </p:nvGrpSpPr>
        <p:grpSpPr>
          <a:xfrm>
            <a:off x="1165078" y="2855686"/>
            <a:ext cx="9861845" cy="1146629"/>
            <a:chOff x="940844" y="2909332"/>
            <a:chExt cx="3967568" cy="114662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6DEBAB-892D-42D5-8D8F-36BB3AAFA2A6}"/>
                </a:ext>
              </a:extLst>
            </p:cNvPr>
            <p:cNvCxnSpPr/>
            <p:nvPr/>
          </p:nvCxnSpPr>
          <p:spPr>
            <a:xfrm>
              <a:off x="940844" y="2909332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544791-7EB9-46E2-BAD1-694F3038BF05}"/>
                </a:ext>
              </a:extLst>
            </p:cNvPr>
            <p:cNvCxnSpPr/>
            <p:nvPr/>
          </p:nvCxnSpPr>
          <p:spPr>
            <a:xfrm>
              <a:off x="940844" y="4055961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A0A7975-3320-4F1D-BE0C-64807D15035E}"/>
              </a:ext>
            </a:extLst>
          </p:cNvPr>
          <p:cNvCxnSpPr>
            <a:cxnSpLocks/>
          </p:cNvCxnSpPr>
          <p:nvPr/>
        </p:nvCxnSpPr>
        <p:spPr>
          <a:xfrm flipH="1">
            <a:off x="9828983" y="298571"/>
            <a:ext cx="946314" cy="10425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EA4B9A-B7B9-4BE3-AF84-7496E69A24FF}"/>
              </a:ext>
            </a:extLst>
          </p:cNvPr>
          <p:cNvCxnSpPr>
            <a:cxnSpLocks/>
          </p:cNvCxnSpPr>
          <p:nvPr/>
        </p:nvCxnSpPr>
        <p:spPr>
          <a:xfrm flipH="1">
            <a:off x="10413346" y="942361"/>
            <a:ext cx="361952" cy="39875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294800-4924-4F02-84AF-750943E02D59}"/>
              </a:ext>
            </a:extLst>
          </p:cNvPr>
          <p:cNvCxnSpPr>
            <a:cxnSpLocks/>
          </p:cNvCxnSpPr>
          <p:nvPr/>
        </p:nvCxnSpPr>
        <p:spPr>
          <a:xfrm flipH="1">
            <a:off x="8756584" y="755771"/>
            <a:ext cx="531317" cy="5853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BCC56E-DBBE-4DA1-8B35-96C468433080}"/>
              </a:ext>
            </a:extLst>
          </p:cNvPr>
          <p:cNvCxnSpPr>
            <a:cxnSpLocks/>
          </p:cNvCxnSpPr>
          <p:nvPr/>
        </p:nvCxnSpPr>
        <p:spPr>
          <a:xfrm flipH="1">
            <a:off x="8488485" y="1329084"/>
            <a:ext cx="268099" cy="29536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921605D-05A9-439B-B853-04E58A66BF85}"/>
              </a:ext>
            </a:extLst>
          </p:cNvPr>
          <p:cNvCxnSpPr>
            <a:cxnSpLocks/>
          </p:cNvCxnSpPr>
          <p:nvPr/>
        </p:nvCxnSpPr>
        <p:spPr>
          <a:xfrm flipH="1">
            <a:off x="9575522" y="1318681"/>
            <a:ext cx="275102" cy="3030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30B94EE-DED6-485B-A3B5-4CCD29263ADF}"/>
              </a:ext>
            </a:extLst>
          </p:cNvPr>
          <p:cNvCxnSpPr>
            <a:cxnSpLocks/>
          </p:cNvCxnSpPr>
          <p:nvPr/>
        </p:nvCxnSpPr>
        <p:spPr>
          <a:xfrm flipH="1">
            <a:off x="10047301" y="1341120"/>
            <a:ext cx="361164" cy="397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6492596-920A-48E9-84C1-D28359E5DBA6}"/>
              </a:ext>
            </a:extLst>
          </p:cNvPr>
          <p:cNvGrpSpPr/>
          <p:nvPr/>
        </p:nvGrpSpPr>
        <p:grpSpPr>
          <a:xfrm rot="10800000">
            <a:off x="446009" y="5123901"/>
            <a:ext cx="2286813" cy="1440440"/>
            <a:chOff x="226090" y="4873090"/>
            <a:chExt cx="2286813" cy="144044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3EF3955-7B5D-4384-A3DC-822530589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588" y="4873090"/>
              <a:ext cx="946314" cy="10425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4F376E-2E8E-4C2A-AB28-176D143F2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951" y="5516880"/>
              <a:ext cx="361952" cy="39875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DA33DC5-8A9A-48B3-94BB-C62F008B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9" y="5330290"/>
              <a:ext cx="531317" cy="5853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5426E4-433E-4E8F-A967-571F45E0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90" y="5903603"/>
              <a:ext cx="268099" cy="29536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340AD4-1A3C-4906-9BD3-F4DFAA8D6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127" y="5893200"/>
              <a:ext cx="275102" cy="30307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A00D2AA-40EA-4651-92EC-C79B30DD4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906" y="5915639"/>
              <a:ext cx="361164" cy="39789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E843B692-C87E-4B45-A432-BCCBB7FECC10}"/>
              </a:ext>
            </a:extLst>
          </p:cNvPr>
          <p:cNvSpPr/>
          <p:nvPr/>
        </p:nvSpPr>
        <p:spPr>
          <a:xfrm>
            <a:off x="5198286" y="2031148"/>
            <a:ext cx="1795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 2</a:t>
            </a:r>
            <a:endParaRPr lang="zh-CN" altLang="en-US" sz="3600" spc="3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62F957A-1FA1-4A68-9A25-1CBC06C1D9A2}"/>
              </a:ext>
            </a:extLst>
          </p:cNvPr>
          <p:cNvSpPr txBox="1"/>
          <p:nvPr/>
        </p:nvSpPr>
        <p:spPr>
          <a:xfrm>
            <a:off x="4356902" y="3640265"/>
            <a:ext cx="376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Albert optimization strategy</a:t>
            </a:r>
          </a:p>
        </p:txBody>
      </p:sp>
    </p:spTree>
    <p:extLst>
      <p:ext uri="{BB962C8B-B14F-4D97-AF65-F5344CB8AC3E}">
        <p14:creationId xmlns:p14="http://schemas.microsoft.com/office/powerpoint/2010/main" val="83881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627051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 err="1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2.1Bert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模型中参数的主要来源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E19078-AC65-40A5-8CC1-BEA3300DB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575" y="1485538"/>
            <a:ext cx="10034850" cy="44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36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厦门大学论文答辩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下载更多PPT模板，请登陆蘑菇创意www.imogu.cn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00AB"/>
      </a:accent1>
      <a:accent2>
        <a:srgbClr val="037ADA"/>
      </a:accent2>
      <a:accent3>
        <a:srgbClr val="00B2FA"/>
      </a:accent3>
      <a:accent4>
        <a:srgbClr val="54BCDC"/>
      </a:accent4>
      <a:accent5>
        <a:srgbClr val="9D8CFF"/>
      </a:accent5>
      <a:accent6>
        <a:srgbClr val="B3BCBD"/>
      </a:accent6>
      <a:hlink>
        <a:srgbClr val="4472C4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1387</Words>
  <Application>Microsoft Office PowerPoint</Application>
  <PresentationFormat>宽屏</PresentationFormat>
  <Paragraphs>95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-apple-system</vt:lpstr>
      <vt:lpstr>Mirages Custom</vt:lpstr>
      <vt:lpstr>等线</vt:lpstr>
      <vt:lpstr>等线 Light</vt:lpstr>
      <vt:lpstr>华文中宋</vt:lpstr>
      <vt:lpstr>宋体</vt:lpstr>
      <vt:lpstr>微软雅黑</vt:lpstr>
      <vt:lpstr>Arial</vt:lpstr>
      <vt:lpstr>Impact</vt:lpstr>
      <vt:lpstr>下载更多PPT模板，请登陆蘑菇创意www.imogu.cn​​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蓝色厦门大学论文答辩模板</dc:title>
  <dc:creator>Administrator</dc:creator>
  <cp:lastModifiedBy>陈 伟鹏</cp:lastModifiedBy>
  <cp:revision>177</cp:revision>
  <dcterms:created xsi:type="dcterms:W3CDTF">2018-03-09T23:56:55Z</dcterms:created>
  <dcterms:modified xsi:type="dcterms:W3CDTF">2020-12-08T12:43:53Z</dcterms:modified>
</cp:coreProperties>
</file>