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tags/tag4.xml" ContentType="application/vnd.openxmlformats-officedocument.presentationml.tags+xml"/>
  <Override PartName="/ppt/tags/tag5.xml" ContentType="application/vnd.openxmlformats-officedocument.presentationml.tags+xml"/>
  <Override PartName="/ppt/notesSlides/notesSlide6.xml" ContentType="application/vnd.openxmlformats-officedocument.presentationml.notesSlide+xml"/>
  <Override PartName="/ppt/theme/themeOverride7.xml" ContentType="application/vnd.openxmlformats-officedocument.themeOverride+xml"/>
  <Override PartName="/ppt/tags/tag6.xml" ContentType="application/vnd.openxmlformats-officedocument.presentationml.tags+xml"/>
  <Override PartName="/ppt/tags/tag7.xml" ContentType="application/vnd.openxmlformats-officedocument.presentationml.tags+xml"/>
  <Override PartName="/ppt/notesSlides/notesSlide7.xml" ContentType="application/vnd.openxmlformats-officedocument.presentationml.notesSlide+xml"/>
  <Override PartName="/ppt/theme/themeOverride8.xml" ContentType="application/vnd.openxmlformats-officedocument.themeOverride+xml"/>
  <Override PartName="/ppt/notesSlides/notesSlide8.xml" ContentType="application/vnd.openxmlformats-officedocument.presentationml.notesSlide+xml"/>
  <Override PartName="/ppt/theme/themeOverride9.xml" ContentType="application/vnd.openxmlformats-officedocument.themeOverride+xml"/>
  <Override PartName="/ppt/tags/tag8.xml" ContentType="application/vnd.openxmlformats-officedocument.presentationml.tags+xml"/>
  <Override PartName="/ppt/tags/tag9.xml" ContentType="application/vnd.openxmlformats-officedocument.presentationml.tags+xml"/>
  <Override PartName="/ppt/notesSlides/notesSlide9.xml" ContentType="application/vnd.openxmlformats-officedocument.presentationml.notesSlide+xml"/>
  <Override PartName="/ppt/theme/themeOverride10.xml" ContentType="application/vnd.openxmlformats-officedocument.themeOverride+xml"/>
  <Override PartName="/ppt/notesSlides/notesSlide10.xml" ContentType="application/vnd.openxmlformats-officedocument.presentationml.notesSlide+xml"/>
  <Override PartName="/ppt/theme/themeOverride11.xml" ContentType="application/vnd.openxmlformats-officedocument.themeOverride+xml"/>
  <Override PartName="/ppt/tags/tag10.xml" ContentType="application/vnd.openxmlformats-officedocument.presentationml.tags+xml"/>
  <Override PartName="/ppt/tags/tag11.xml" ContentType="application/vnd.openxmlformats-officedocument.presentationml.tags+xml"/>
  <Override PartName="/ppt/notesSlides/notesSlide11.xml" ContentType="application/vnd.openxmlformats-officedocument.presentationml.notesSlide+xml"/>
  <Override PartName="/ppt/theme/themeOverride12.xml" ContentType="application/vnd.openxmlformats-officedocument.themeOverride+xml"/>
  <Override PartName="/ppt/notesSlides/notesSlide12.xml" ContentType="application/vnd.openxmlformats-officedocument.presentationml.notesSlide+xml"/>
  <Override PartName="/ppt/theme/themeOverride13.xml" ContentType="application/vnd.openxmlformats-officedocument.themeOverride+xml"/>
  <Override PartName="/ppt/tags/tag12.xml" ContentType="application/vnd.openxmlformats-officedocument.presentationml.tags+xml"/>
  <Override PartName="/ppt/tags/tag13.xml" ContentType="application/vnd.openxmlformats-officedocument.presentationml.tags+xml"/>
  <Override PartName="/ppt/notesSlides/notesSlide13.xml" ContentType="application/vnd.openxmlformats-officedocument.presentationml.notesSlide+xml"/>
  <Override PartName="/ppt/theme/themeOverride14.xml" ContentType="application/vnd.openxmlformats-officedocument.themeOverride+xml"/>
  <Override PartName="/ppt/tags/tag14.xml" ContentType="application/vnd.openxmlformats-officedocument.presentationml.tags+xml"/>
  <Override PartName="/ppt/tags/tag15.xml" ContentType="application/vnd.openxmlformats-officedocument.presentationml.tags+xml"/>
  <Override PartName="/ppt/notesSlides/notesSlide14.xml" ContentType="application/vnd.openxmlformats-officedocument.presentationml.notesSlide+xml"/>
  <Override PartName="/ppt/theme/themeOverride15.xml" ContentType="application/vnd.openxmlformats-officedocument.themeOverride+xml"/>
  <Override PartName="/ppt/tags/tag16.xml" ContentType="application/vnd.openxmlformats-officedocument.presentationml.tags+xml"/>
  <Override PartName="/ppt/tags/tag17.xml" ContentType="application/vnd.openxmlformats-officedocument.presentationml.tags+xml"/>
  <Override PartName="/ppt/notesSlides/notesSlide15.xml" ContentType="application/vnd.openxmlformats-officedocument.presentationml.notesSlide+xml"/>
  <Override PartName="/ppt/theme/themeOverride16.xml" ContentType="application/vnd.openxmlformats-officedocument.themeOverride+xml"/>
  <Override PartName="/ppt/tags/tag18.xml" ContentType="application/vnd.openxmlformats-officedocument.presentationml.tags+xml"/>
  <Override PartName="/ppt/tags/tag19.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82" r:id="rId2"/>
    <p:sldId id="288" r:id="rId3"/>
    <p:sldId id="258" r:id="rId4"/>
    <p:sldId id="295" r:id="rId5"/>
    <p:sldId id="301" r:id="rId6"/>
    <p:sldId id="302" r:id="rId7"/>
    <p:sldId id="305" r:id="rId8"/>
    <p:sldId id="303" r:id="rId9"/>
    <p:sldId id="304" r:id="rId10"/>
    <p:sldId id="306" r:id="rId11"/>
    <p:sldId id="307" r:id="rId12"/>
    <p:sldId id="308" r:id="rId13"/>
    <p:sldId id="309" r:id="rId14"/>
    <p:sldId id="310" r:id="rId15"/>
    <p:sldId id="311" r:id="rId16"/>
    <p:sldId id="312" r:id="rId17"/>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EA2"/>
    <a:srgbClr val="A7C6DC"/>
    <a:srgbClr val="7F7F7F"/>
    <a:srgbClr val="047EDA"/>
    <a:srgbClr val="0A55A6"/>
    <a:srgbClr val="2C7CB3"/>
    <a:srgbClr val="035C9C"/>
    <a:srgbClr val="0363A5"/>
    <a:srgbClr val="035C9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09" autoAdjust="0"/>
    <p:restoredTop sz="94660"/>
  </p:normalViewPr>
  <p:slideViewPr>
    <p:cSldViewPr snapToGrid="0" showGuides="1">
      <p:cViewPr varScale="1">
        <p:scale>
          <a:sx n="72" d="100"/>
          <a:sy n="72" d="100"/>
        </p:scale>
        <p:origin x="768" y="72"/>
      </p:cViewPr>
      <p:guideLst>
        <p:guide orient="horz" pos="2160"/>
        <p:guide pos="3840"/>
      </p:guideLst>
    </p:cSldViewPr>
  </p:slideViewPr>
  <p:notesTextViewPr>
    <p:cViewPr>
      <p:scale>
        <a:sx n="1" d="1"/>
        <a:sy n="1" d="1"/>
      </p:scale>
      <p:origin x="0" y="0"/>
    </p:cViewPr>
  </p:notesTextViewPr>
  <p:sorterViewPr>
    <p:cViewPr>
      <p:scale>
        <a:sx n="66" d="100"/>
        <a:sy n="66" d="100"/>
      </p:scale>
      <p:origin x="0" y="-320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1C6262-C5EE-49E8-82C9-5B482EFE4728}" type="datetimeFigureOut">
              <a:rPr lang="zh-CN" altLang="en-US" smtClean="0"/>
              <a:t>2020/12/7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E321C3-B83B-4F67-8F2E-568770AE23BF}" type="slidenum">
              <a:rPr lang="zh-CN" altLang="en-US" smtClean="0"/>
              <a:t>‹#›</a:t>
            </a:fld>
            <a:endParaRPr lang="zh-CN" altLang="en-US"/>
          </a:p>
        </p:txBody>
      </p:sp>
    </p:spTree>
    <p:extLst>
      <p:ext uri="{BB962C8B-B14F-4D97-AF65-F5344CB8AC3E}">
        <p14:creationId xmlns:p14="http://schemas.microsoft.com/office/powerpoint/2010/main" val="1851725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E321C3-B83B-4F67-8F2E-568770AE23BF}" type="slidenum">
              <a:rPr lang="zh-CN" altLang="en-US" smtClean="0"/>
              <a:t>1</a:t>
            </a:fld>
            <a:endParaRPr lang="zh-CN" altLang="en-US"/>
          </a:p>
        </p:txBody>
      </p:sp>
    </p:spTree>
    <p:extLst>
      <p:ext uri="{BB962C8B-B14F-4D97-AF65-F5344CB8AC3E}">
        <p14:creationId xmlns:p14="http://schemas.microsoft.com/office/powerpoint/2010/main" val="34811838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10</a:t>
            </a:fld>
            <a:endParaRPr lang="zh-CN" altLang="en-US"/>
          </a:p>
        </p:txBody>
      </p:sp>
    </p:spTree>
    <p:extLst>
      <p:ext uri="{BB962C8B-B14F-4D97-AF65-F5344CB8AC3E}">
        <p14:creationId xmlns:p14="http://schemas.microsoft.com/office/powerpoint/2010/main" val="2145522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11</a:t>
            </a:fld>
            <a:endParaRPr lang="zh-CN" altLang="en-US"/>
          </a:p>
        </p:txBody>
      </p:sp>
    </p:spTree>
    <p:extLst>
      <p:ext uri="{BB962C8B-B14F-4D97-AF65-F5344CB8AC3E}">
        <p14:creationId xmlns:p14="http://schemas.microsoft.com/office/powerpoint/2010/main" val="549131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12</a:t>
            </a:fld>
            <a:endParaRPr lang="zh-CN" altLang="en-US"/>
          </a:p>
        </p:txBody>
      </p:sp>
    </p:spTree>
    <p:extLst>
      <p:ext uri="{BB962C8B-B14F-4D97-AF65-F5344CB8AC3E}">
        <p14:creationId xmlns:p14="http://schemas.microsoft.com/office/powerpoint/2010/main" val="93231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13</a:t>
            </a:fld>
            <a:endParaRPr lang="zh-CN" altLang="en-US"/>
          </a:p>
        </p:txBody>
      </p:sp>
    </p:spTree>
    <p:extLst>
      <p:ext uri="{BB962C8B-B14F-4D97-AF65-F5344CB8AC3E}">
        <p14:creationId xmlns:p14="http://schemas.microsoft.com/office/powerpoint/2010/main" val="1346507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14</a:t>
            </a:fld>
            <a:endParaRPr lang="zh-CN" altLang="en-US"/>
          </a:p>
        </p:txBody>
      </p:sp>
    </p:spTree>
    <p:extLst>
      <p:ext uri="{BB962C8B-B14F-4D97-AF65-F5344CB8AC3E}">
        <p14:creationId xmlns:p14="http://schemas.microsoft.com/office/powerpoint/2010/main" val="16264755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15</a:t>
            </a:fld>
            <a:endParaRPr lang="zh-CN" altLang="en-US"/>
          </a:p>
        </p:txBody>
      </p:sp>
    </p:spTree>
    <p:extLst>
      <p:ext uri="{BB962C8B-B14F-4D97-AF65-F5344CB8AC3E}">
        <p14:creationId xmlns:p14="http://schemas.microsoft.com/office/powerpoint/2010/main" val="22370504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16</a:t>
            </a:fld>
            <a:endParaRPr lang="zh-CN" altLang="en-US"/>
          </a:p>
        </p:txBody>
      </p:sp>
    </p:spTree>
    <p:extLst>
      <p:ext uri="{BB962C8B-B14F-4D97-AF65-F5344CB8AC3E}">
        <p14:creationId xmlns:p14="http://schemas.microsoft.com/office/powerpoint/2010/main" val="1224671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2</a:t>
            </a:fld>
            <a:endParaRPr lang="zh-CN" altLang="en-US"/>
          </a:p>
        </p:txBody>
      </p:sp>
    </p:spTree>
    <p:extLst>
      <p:ext uri="{BB962C8B-B14F-4D97-AF65-F5344CB8AC3E}">
        <p14:creationId xmlns:p14="http://schemas.microsoft.com/office/powerpoint/2010/main" val="3876915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3</a:t>
            </a:fld>
            <a:endParaRPr lang="zh-CN" altLang="en-US"/>
          </a:p>
        </p:txBody>
      </p:sp>
    </p:spTree>
    <p:extLst>
      <p:ext uri="{BB962C8B-B14F-4D97-AF65-F5344CB8AC3E}">
        <p14:creationId xmlns:p14="http://schemas.microsoft.com/office/powerpoint/2010/main" val="1426320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4</a:t>
            </a:fld>
            <a:endParaRPr lang="zh-CN" altLang="en-US"/>
          </a:p>
        </p:txBody>
      </p:sp>
    </p:spTree>
    <p:extLst>
      <p:ext uri="{BB962C8B-B14F-4D97-AF65-F5344CB8AC3E}">
        <p14:creationId xmlns:p14="http://schemas.microsoft.com/office/powerpoint/2010/main" val="3167093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5</a:t>
            </a:fld>
            <a:endParaRPr lang="zh-CN" altLang="en-US"/>
          </a:p>
        </p:txBody>
      </p:sp>
    </p:spTree>
    <p:extLst>
      <p:ext uri="{BB962C8B-B14F-4D97-AF65-F5344CB8AC3E}">
        <p14:creationId xmlns:p14="http://schemas.microsoft.com/office/powerpoint/2010/main" val="1206574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6</a:t>
            </a:fld>
            <a:endParaRPr lang="zh-CN" altLang="en-US"/>
          </a:p>
        </p:txBody>
      </p:sp>
    </p:spTree>
    <p:extLst>
      <p:ext uri="{BB962C8B-B14F-4D97-AF65-F5344CB8AC3E}">
        <p14:creationId xmlns:p14="http://schemas.microsoft.com/office/powerpoint/2010/main" val="636899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7</a:t>
            </a:fld>
            <a:endParaRPr lang="zh-CN" altLang="en-US"/>
          </a:p>
        </p:txBody>
      </p:sp>
    </p:spTree>
    <p:extLst>
      <p:ext uri="{BB962C8B-B14F-4D97-AF65-F5344CB8AC3E}">
        <p14:creationId xmlns:p14="http://schemas.microsoft.com/office/powerpoint/2010/main" val="1540158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8</a:t>
            </a:fld>
            <a:endParaRPr lang="zh-CN" altLang="en-US"/>
          </a:p>
        </p:txBody>
      </p:sp>
    </p:spTree>
    <p:extLst>
      <p:ext uri="{BB962C8B-B14F-4D97-AF65-F5344CB8AC3E}">
        <p14:creationId xmlns:p14="http://schemas.microsoft.com/office/powerpoint/2010/main" val="933692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9</a:t>
            </a:fld>
            <a:endParaRPr lang="zh-CN" altLang="en-US"/>
          </a:p>
        </p:txBody>
      </p:sp>
    </p:spTree>
    <p:extLst>
      <p:ext uri="{BB962C8B-B14F-4D97-AF65-F5344CB8AC3E}">
        <p14:creationId xmlns:p14="http://schemas.microsoft.com/office/powerpoint/2010/main" val="2243794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B8032A-B20A-4D61-930B-4D827A8AEE5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74AC396-59C7-4E2F-A700-E53D3F8F28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26C9892-3A12-48D3-8E07-3783FE887C2A}"/>
              </a:ext>
            </a:extLst>
          </p:cNvPr>
          <p:cNvSpPr>
            <a:spLocks noGrp="1"/>
          </p:cNvSpPr>
          <p:nvPr>
            <p:ph type="dt" sz="half" idx="10"/>
          </p:nvPr>
        </p:nvSpPr>
        <p:spPr/>
        <p:txBody>
          <a:bodyPr/>
          <a:lstStyle/>
          <a:p>
            <a:fld id="{55710F19-8CFC-41BA-AB99-D3970B82F7EB}" type="datetimeFigureOut">
              <a:rPr lang="zh-CN" altLang="en-US" smtClean="0"/>
              <a:t>2020/12/7</a:t>
            </a:fld>
            <a:endParaRPr lang="zh-CN" altLang="en-US"/>
          </a:p>
        </p:txBody>
      </p:sp>
      <p:sp>
        <p:nvSpPr>
          <p:cNvPr id="5" name="页脚占位符 4">
            <a:extLst>
              <a:ext uri="{FF2B5EF4-FFF2-40B4-BE49-F238E27FC236}">
                <a16:creationId xmlns:a16="http://schemas.microsoft.com/office/drawing/2014/main" id="{19D006B2-C4AB-45A6-B40C-6A02FDF8AE4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4EDEEE-6D9E-441E-8A29-C8C6F7697A66}"/>
              </a:ext>
            </a:extLst>
          </p:cNvPr>
          <p:cNvSpPr>
            <a:spLocks noGrp="1"/>
          </p:cNvSpPr>
          <p:nvPr>
            <p:ph type="sldNum" sz="quarter" idx="12"/>
          </p:nvPr>
        </p:nvSpPr>
        <p:spPr/>
        <p:txBody>
          <a:bodyPr/>
          <a:lstStyle/>
          <a:p>
            <a:fld id="{03A7425F-DEC4-4455-AD0B-2B1C49DF3531}" type="slidenum">
              <a:rPr lang="zh-CN" altLang="en-US" smtClean="0"/>
              <a:t>‹#›</a:t>
            </a:fld>
            <a:endParaRPr lang="zh-CN" altLang="en-US"/>
          </a:p>
        </p:txBody>
      </p:sp>
    </p:spTree>
    <p:extLst>
      <p:ext uri="{BB962C8B-B14F-4D97-AF65-F5344CB8AC3E}">
        <p14:creationId xmlns:p14="http://schemas.microsoft.com/office/powerpoint/2010/main" val="4005600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EE5E06-2A11-41B6-8871-36FE65E05F4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84EA20C-945C-4B54-8FF4-05F0638B0D2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ADDBE8B-C4A9-4E30-B103-F3D78E32F78F}"/>
              </a:ext>
            </a:extLst>
          </p:cNvPr>
          <p:cNvSpPr>
            <a:spLocks noGrp="1"/>
          </p:cNvSpPr>
          <p:nvPr>
            <p:ph type="dt" sz="half" idx="10"/>
          </p:nvPr>
        </p:nvSpPr>
        <p:spPr/>
        <p:txBody>
          <a:bodyPr/>
          <a:lstStyle/>
          <a:p>
            <a:fld id="{55710F19-8CFC-41BA-AB99-D3970B82F7EB}" type="datetimeFigureOut">
              <a:rPr lang="zh-CN" altLang="en-US" smtClean="0"/>
              <a:t>2020/12/7</a:t>
            </a:fld>
            <a:endParaRPr lang="zh-CN" altLang="en-US"/>
          </a:p>
        </p:txBody>
      </p:sp>
      <p:sp>
        <p:nvSpPr>
          <p:cNvPr id="5" name="页脚占位符 4">
            <a:extLst>
              <a:ext uri="{FF2B5EF4-FFF2-40B4-BE49-F238E27FC236}">
                <a16:creationId xmlns:a16="http://schemas.microsoft.com/office/drawing/2014/main" id="{45FA5AD8-9911-4B6F-8419-4F614CAA83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A2C6D1-7E00-4617-81F8-F4D840AE4F9E}"/>
              </a:ext>
            </a:extLst>
          </p:cNvPr>
          <p:cNvSpPr>
            <a:spLocks noGrp="1"/>
          </p:cNvSpPr>
          <p:nvPr>
            <p:ph type="sldNum" sz="quarter" idx="12"/>
          </p:nvPr>
        </p:nvSpPr>
        <p:spPr/>
        <p:txBody>
          <a:bodyPr/>
          <a:lstStyle/>
          <a:p>
            <a:fld id="{03A7425F-DEC4-4455-AD0B-2B1C49DF3531}" type="slidenum">
              <a:rPr lang="zh-CN" altLang="en-US" smtClean="0"/>
              <a:t>‹#›</a:t>
            </a:fld>
            <a:endParaRPr lang="zh-CN" altLang="en-US"/>
          </a:p>
        </p:txBody>
      </p:sp>
    </p:spTree>
    <p:extLst>
      <p:ext uri="{BB962C8B-B14F-4D97-AF65-F5344CB8AC3E}">
        <p14:creationId xmlns:p14="http://schemas.microsoft.com/office/powerpoint/2010/main" val="3271023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623F58-FB6E-4414-88E4-78874379C6A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8F6D2DD-424F-4D6E-94F5-5EAEE11C54A7}"/>
              </a:ext>
            </a:extLst>
          </p:cNvPr>
          <p:cNvSpPr>
            <a:spLocks noGrp="1"/>
          </p:cNvSpPr>
          <p:nvPr>
            <p:ph type="dt" sz="half" idx="10"/>
          </p:nvPr>
        </p:nvSpPr>
        <p:spPr/>
        <p:txBody>
          <a:bodyPr/>
          <a:lstStyle/>
          <a:p>
            <a:fld id="{55710F19-8CFC-41BA-AB99-D3970B82F7EB}" type="datetimeFigureOut">
              <a:rPr lang="zh-CN" altLang="en-US" smtClean="0"/>
              <a:t>2020/12/7</a:t>
            </a:fld>
            <a:endParaRPr lang="zh-CN" altLang="en-US"/>
          </a:p>
        </p:txBody>
      </p:sp>
      <p:sp>
        <p:nvSpPr>
          <p:cNvPr id="4" name="页脚占位符 3">
            <a:extLst>
              <a:ext uri="{FF2B5EF4-FFF2-40B4-BE49-F238E27FC236}">
                <a16:creationId xmlns:a16="http://schemas.microsoft.com/office/drawing/2014/main" id="{4ABC6221-42BE-4312-8D17-86783648166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0882B8E-FC45-4A17-A666-D9826D27B87B}"/>
              </a:ext>
            </a:extLst>
          </p:cNvPr>
          <p:cNvSpPr>
            <a:spLocks noGrp="1"/>
          </p:cNvSpPr>
          <p:nvPr>
            <p:ph type="sldNum" sz="quarter" idx="12"/>
          </p:nvPr>
        </p:nvSpPr>
        <p:spPr/>
        <p:txBody>
          <a:bodyPr/>
          <a:lstStyle/>
          <a:p>
            <a:fld id="{03A7425F-DEC4-4455-AD0B-2B1C49DF3531}" type="slidenum">
              <a:rPr lang="zh-CN" altLang="en-US" smtClean="0"/>
              <a:t>‹#›</a:t>
            </a:fld>
            <a:endParaRPr lang="zh-CN" altLang="en-US"/>
          </a:p>
        </p:txBody>
      </p:sp>
    </p:spTree>
    <p:extLst>
      <p:ext uri="{BB962C8B-B14F-4D97-AF65-F5344CB8AC3E}">
        <p14:creationId xmlns:p14="http://schemas.microsoft.com/office/powerpoint/2010/main" val="6248397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D8DCBB4-4435-4714-8BAA-4277D2227A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4CD4F7D-F1AD-40BC-AD5B-952FD65858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6EB166F-7E37-43F9-95BD-F4C212350D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710F19-8CFC-41BA-AB99-D3970B82F7EB}" type="datetimeFigureOut">
              <a:rPr lang="zh-CN" altLang="en-US" smtClean="0"/>
              <a:t>2020/12/7</a:t>
            </a:fld>
            <a:endParaRPr lang="zh-CN" altLang="en-US"/>
          </a:p>
        </p:txBody>
      </p:sp>
      <p:sp>
        <p:nvSpPr>
          <p:cNvPr id="5" name="页脚占位符 4">
            <a:extLst>
              <a:ext uri="{FF2B5EF4-FFF2-40B4-BE49-F238E27FC236}">
                <a16:creationId xmlns:a16="http://schemas.microsoft.com/office/drawing/2014/main" id="{E8171A76-7BF3-4B07-B28B-AAD6B8BCBC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91A0754-2778-481F-AC59-50C239AB34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A7425F-DEC4-4455-AD0B-2B1C49DF3531}" type="slidenum">
              <a:rPr lang="zh-CN" altLang="en-US" smtClean="0"/>
              <a:t>‹#›</a:t>
            </a:fld>
            <a:endParaRPr lang="zh-CN" altLang="en-US"/>
          </a:p>
        </p:txBody>
      </p:sp>
    </p:spTree>
    <p:extLst>
      <p:ext uri="{BB962C8B-B14F-4D97-AF65-F5344CB8AC3E}">
        <p14:creationId xmlns:p14="http://schemas.microsoft.com/office/powerpoint/2010/main" val="630125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2.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hemeOverride" Target="../theme/themeOverride11.xml"/><Relationship Id="rId6" Type="http://schemas.openxmlformats.org/officeDocument/2006/relationships/image" Target="../media/image2.png"/><Relationship Id="rId5" Type="http://schemas.openxmlformats.org/officeDocument/2006/relationships/notesSlide" Target="../notesSlides/notesSlide11.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12.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hemeOverride" Target="../theme/themeOverride13.xml"/><Relationship Id="rId6" Type="http://schemas.openxmlformats.org/officeDocument/2006/relationships/image" Target="../media/image2.png"/><Relationship Id="rId5" Type="http://schemas.openxmlformats.org/officeDocument/2006/relationships/notesSlide" Target="../notesSlides/notesSlide13.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hemeOverride" Target="../theme/themeOverride14.xml"/><Relationship Id="rId6" Type="http://schemas.openxmlformats.org/officeDocument/2006/relationships/image" Target="../media/image2.png"/><Relationship Id="rId5" Type="http://schemas.openxmlformats.org/officeDocument/2006/relationships/notesSlide" Target="../notesSlides/notesSlide14.xml"/><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hemeOverride" Target="../theme/themeOverride15.xml"/><Relationship Id="rId6" Type="http://schemas.openxmlformats.org/officeDocument/2006/relationships/image" Target="../media/image2.png"/><Relationship Id="rId5" Type="http://schemas.openxmlformats.org/officeDocument/2006/relationships/notesSlide" Target="../notesSlides/notesSlide15.xml"/><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hemeOverride" Target="../theme/themeOverride16.xml"/><Relationship Id="rId6" Type="http://schemas.openxmlformats.org/officeDocument/2006/relationships/image" Target="../media/image2.png"/><Relationship Id="rId5" Type="http://schemas.openxmlformats.org/officeDocument/2006/relationships/notesSlide" Target="../notesSlides/notesSlide16.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hemeOverride" Target="../theme/themeOverride4.xml"/><Relationship Id="rId6" Type="http://schemas.openxmlformats.org/officeDocument/2006/relationships/image" Target="../media/image2.png"/><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hemeOverride" Target="../theme/themeOverride6.xml"/><Relationship Id="rId6" Type="http://schemas.openxmlformats.org/officeDocument/2006/relationships/image" Target="../media/image2.png"/><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hemeOverride" Target="../theme/themeOverride7.xml"/><Relationship Id="rId6" Type="http://schemas.openxmlformats.org/officeDocument/2006/relationships/image" Target="../media/image2.png"/><Relationship Id="rId5" Type="http://schemas.openxmlformats.org/officeDocument/2006/relationships/notesSlide" Target="../notesSlides/notesSlide7.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8.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hemeOverride" Target="../theme/themeOverride9.xml"/><Relationship Id="rId6" Type="http://schemas.openxmlformats.org/officeDocument/2006/relationships/image" Target="../media/image2.png"/><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a:extLst>
              <a:ext uri="{FF2B5EF4-FFF2-40B4-BE49-F238E27FC236}">
                <a16:creationId xmlns:a16="http://schemas.microsoft.com/office/drawing/2014/main" id="{3DBE7E7C-B049-4902-A34B-0BC1AEF1535C}"/>
              </a:ext>
            </a:extLst>
          </p:cNvPr>
          <p:cNvCxnSpPr>
            <a:cxnSpLocks/>
            <a:stCxn id="26" idx="1"/>
            <a:endCxn id="26" idx="2"/>
          </p:cNvCxnSpPr>
          <p:nvPr/>
        </p:nvCxnSpPr>
        <p:spPr>
          <a:xfrm flipH="1">
            <a:off x="5036985" y="1754526"/>
            <a:ext cx="1117989" cy="3985867"/>
          </a:xfrm>
          <a:prstGeom prst="line">
            <a:avLst/>
          </a:prstGeom>
          <a:ln w="107950"/>
        </p:spPr>
        <p:style>
          <a:lnRef idx="1">
            <a:schemeClr val="accent1"/>
          </a:lnRef>
          <a:fillRef idx="0">
            <a:schemeClr val="accent1"/>
          </a:fillRef>
          <a:effectRef idx="0">
            <a:schemeClr val="accent1"/>
          </a:effectRef>
          <a:fontRef idx="minor">
            <a:schemeClr val="tx1"/>
          </a:fontRef>
        </p:style>
      </p:cxnSp>
      <p:pic>
        <p:nvPicPr>
          <p:cNvPr id="26" name="图片 25">
            <a:extLst>
              <a:ext uri="{FF2B5EF4-FFF2-40B4-BE49-F238E27FC236}">
                <a16:creationId xmlns:a16="http://schemas.microsoft.com/office/drawing/2014/main" id="{6D155800-8F15-4C9A-B7F6-5BE9683313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754526"/>
            <a:ext cx="6154974" cy="3985867"/>
          </a:xfrm>
          <a:custGeom>
            <a:avLst/>
            <a:gdLst>
              <a:gd name="connsiteX0" fmla="*/ 321 w 3943295"/>
              <a:gd name="connsiteY0" fmla="*/ 0 h 2311888"/>
              <a:gd name="connsiteX1" fmla="*/ 3943295 w 3943295"/>
              <a:gd name="connsiteY1" fmla="*/ 0 h 2311888"/>
              <a:gd name="connsiteX2" fmla="*/ 3227035 w 3943295"/>
              <a:gd name="connsiteY2" fmla="*/ 2311888 h 2311888"/>
              <a:gd name="connsiteX3" fmla="*/ 321 w 3943295"/>
              <a:gd name="connsiteY3" fmla="*/ 2304796 h 2311888"/>
              <a:gd name="connsiteX4" fmla="*/ 321 w 3943295"/>
              <a:gd name="connsiteY4" fmla="*/ 0 h 2311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3295" h="2311888">
                <a:moveTo>
                  <a:pt x="321" y="0"/>
                </a:moveTo>
                <a:lnTo>
                  <a:pt x="3943295" y="0"/>
                </a:lnTo>
                <a:lnTo>
                  <a:pt x="3227035" y="2311888"/>
                </a:lnTo>
                <a:lnTo>
                  <a:pt x="321" y="2304796"/>
                </a:lnTo>
                <a:cubicBezTo>
                  <a:pt x="-2044" y="1538895"/>
                  <a:pt x="9777" y="765902"/>
                  <a:pt x="321" y="0"/>
                </a:cubicBezTo>
                <a:close/>
              </a:path>
            </a:pathLst>
          </a:custGeom>
        </p:spPr>
      </p:pic>
      <p:sp>
        <p:nvSpPr>
          <p:cNvPr id="6" name="任意多边形: 形状 5"/>
          <p:cNvSpPr/>
          <p:nvPr/>
        </p:nvSpPr>
        <p:spPr>
          <a:xfrm>
            <a:off x="4175185" y="2469086"/>
            <a:ext cx="8016815" cy="2587626"/>
          </a:xfrm>
          <a:custGeom>
            <a:avLst/>
            <a:gdLst>
              <a:gd name="connsiteX0" fmla="*/ 385762 w 4895850"/>
              <a:gd name="connsiteY0" fmla="*/ 0 h 1190625"/>
              <a:gd name="connsiteX1" fmla="*/ 0 w 4895850"/>
              <a:gd name="connsiteY1" fmla="*/ 1190625 h 1190625"/>
              <a:gd name="connsiteX2" fmla="*/ 4876800 w 4895850"/>
              <a:gd name="connsiteY2" fmla="*/ 1181100 h 1190625"/>
              <a:gd name="connsiteX3" fmla="*/ 4895850 w 4895850"/>
              <a:gd name="connsiteY3" fmla="*/ 14287 h 1190625"/>
              <a:gd name="connsiteX4" fmla="*/ 385762 w 4895850"/>
              <a:gd name="connsiteY4" fmla="*/ 0 h 1190625"/>
              <a:gd name="connsiteX0-1" fmla="*/ 385762 w 4891087"/>
              <a:gd name="connsiteY0-2" fmla="*/ 0 h 1190625"/>
              <a:gd name="connsiteX1-3" fmla="*/ 0 w 4891087"/>
              <a:gd name="connsiteY1-4" fmla="*/ 1190625 h 1190625"/>
              <a:gd name="connsiteX2-5" fmla="*/ 4876800 w 4891087"/>
              <a:gd name="connsiteY2-6" fmla="*/ 1181100 h 1190625"/>
              <a:gd name="connsiteX3-7" fmla="*/ 4891087 w 4891087"/>
              <a:gd name="connsiteY3-8" fmla="*/ 23812 h 1190625"/>
              <a:gd name="connsiteX4-9" fmla="*/ 385762 w 4891087"/>
              <a:gd name="connsiteY4-10" fmla="*/ 0 h 1190625"/>
              <a:gd name="connsiteX0-11" fmla="*/ 385762 w 4891087"/>
              <a:gd name="connsiteY0-12" fmla="*/ 0 h 1190625"/>
              <a:gd name="connsiteX1-13" fmla="*/ 0 w 4891087"/>
              <a:gd name="connsiteY1-14" fmla="*/ 1190625 h 1190625"/>
              <a:gd name="connsiteX2-15" fmla="*/ 4876800 w 4891087"/>
              <a:gd name="connsiteY2-16" fmla="*/ 1181100 h 1190625"/>
              <a:gd name="connsiteX3-17" fmla="*/ 4891087 w 4891087"/>
              <a:gd name="connsiteY3-18" fmla="*/ 0 h 1190625"/>
              <a:gd name="connsiteX4-19" fmla="*/ 385762 w 4891087"/>
              <a:gd name="connsiteY4-20" fmla="*/ 0 h 1190625"/>
              <a:gd name="connsiteX0-21" fmla="*/ 385762 w 4891087"/>
              <a:gd name="connsiteY0-22" fmla="*/ 0 h 1190625"/>
              <a:gd name="connsiteX1-23" fmla="*/ 0 w 4891087"/>
              <a:gd name="connsiteY1-24" fmla="*/ 1190625 h 1190625"/>
              <a:gd name="connsiteX2-25" fmla="*/ 4889717 w 4891087"/>
              <a:gd name="connsiteY2-26" fmla="*/ 1179440 h 1190625"/>
              <a:gd name="connsiteX3-27" fmla="*/ 4891087 w 4891087"/>
              <a:gd name="connsiteY3-28" fmla="*/ 0 h 1190625"/>
              <a:gd name="connsiteX4-29" fmla="*/ 385762 w 4891087"/>
              <a:gd name="connsiteY4-30" fmla="*/ 0 h 1190625"/>
              <a:gd name="connsiteX0-31" fmla="*/ 385762 w 4891087"/>
              <a:gd name="connsiteY0-32" fmla="*/ 0 h 1190625"/>
              <a:gd name="connsiteX1-33" fmla="*/ 0 w 4891087"/>
              <a:gd name="connsiteY1-34" fmla="*/ 1190625 h 1190625"/>
              <a:gd name="connsiteX2-35" fmla="*/ 4886026 w 4891087"/>
              <a:gd name="connsiteY2-36" fmla="*/ 1189400 h 1190625"/>
              <a:gd name="connsiteX3-37" fmla="*/ 4891087 w 4891087"/>
              <a:gd name="connsiteY3-38" fmla="*/ 0 h 1190625"/>
              <a:gd name="connsiteX4-39" fmla="*/ 385762 w 4891087"/>
              <a:gd name="connsiteY4-40" fmla="*/ 0 h 1190625"/>
              <a:gd name="connsiteX0-41" fmla="*/ 385762 w 4891087"/>
              <a:gd name="connsiteY0-42" fmla="*/ 0 h 1190625"/>
              <a:gd name="connsiteX1-43" fmla="*/ 0 w 4891087"/>
              <a:gd name="connsiteY1-44" fmla="*/ 1190625 h 1190625"/>
              <a:gd name="connsiteX2-45" fmla="*/ 4889717 w 4891087"/>
              <a:gd name="connsiteY2-46" fmla="*/ 1189400 h 1190625"/>
              <a:gd name="connsiteX3-47" fmla="*/ 4891087 w 4891087"/>
              <a:gd name="connsiteY3-48" fmla="*/ 0 h 1190625"/>
              <a:gd name="connsiteX4-49" fmla="*/ 385762 w 4891087"/>
              <a:gd name="connsiteY4-50" fmla="*/ 0 h 11906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91087" h="1190625">
                <a:moveTo>
                  <a:pt x="385762" y="0"/>
                </a:moveTo>
                <a:lnTo>
                  <a:pt x="0" y="1190625"/>
                </a:lnTo>
                <a:lnTo>
                  <a:pt x="4889717" y="1189400"/>
                </a:lnTo>
                <a:cubicBezTo>
                  <a:pt x="4890174" y="796253"/>
                  <a:pt x="4890630" y="393147"/>
                  <a:pt x="4891087" y="0"/>
                </a:cubicBezTo>
                <a:lnTo>
                  <a:pt x="385762" y="0"/>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635127" y="2655444"/>
            <a:ext cx="7569835" cy="830997"/>
          </a:xfrm>
          <a:prstGeom prst="rect">
            <a:avLst/>
          </a:prstGeom>
          <a:noFill/>
        </p:spPr>
        <p:txBody>
          <a:bodyPr wrap="square" rtlCol="0">
            <a:spAutoFit/>
          </a:bodyPr>
          <a:lstStyle/>
          <a:p>
            <a:pPr algn="ctr"/>
            <a:r>
              <a:rPr lang="en-US" altLang="zh-CN" sz="2400" b="1" dirty="0">
                <a:solidFill>
                  <a:schemeClr val="bg1"/>
                </a:solidFill>
                <a:latin typeface="Georgia" panose="02040502050405020303" pitchFamily="18" charset="0"/>
                <a:ea typeface="微软雅黑" panose="020B0503020204020204" charset="-122"/>
              </a:rPr>
              <a:t>Materialization Optimizations for Feature Selection Workloads</a:t>
            </a:r>
            <a:endParaRPr lang="zh-CN" sz="2400" b="1" dirty="0">
              <a:solidFill>
                <a:schemeClr val="bg1"/>
              </a:solidFill>
              <a:latin typeface="微软雅黑" panose="020B0503020204020204" charset="-122"/>
              <a:ea typeface="微软雅黑" panose="020B0503020204020204" charset="-122"/>
            </a:endParaRPr>
          </a:p>
        </p:txBody>
      </p:sp>
      <p:sp>
        <p:nvSpPr>
          <p:cNvPr id="12" name="矩形 11"/>
          <p:cNvSpPr/>
          <p:nvPr/>
        </p:nvSpPr>
        <p:spPr>
          <a:xfrm>
            <a:off x="5274579" y="3672799"/>
            <a:ext cx="5885904" cy="400110"/>
          </a:xfrm>
          <a:prstGeom prst="rect">
            <a:avLst/>
          </a:prstGeom>
        </p:spPr>
        <p:txBody>
          <a:bodyPr wrap="square">
            <a:spAutoFit/>
          </a:bodyPr>
          <a:lstStyle/>
          <a:p>
            <a:pPr algn="ctr"/>
            <a:r>
              <a:rPr lang="zh-CN" altLang="en-US" sz="2000" b="1" spc="600" dirty="0">
                <a:solidFill>
                  <a:schemeClr val="bg1"/>
                </a:solidFill>
                <a:latin typeface="+mj-ea"/>
                <a:ea typeface="+mj-ea"/>
              </a:rPr>
              <a:t>特征选择工作负载的物化优化</a:t>
            </a:r>
          </a:p>
        </p:txBody>
      </p:sp>
      <p:cxnSp>
        <p:nvCxnSpPr>
          <p:cNvPr id="14" name="直接连接符 13"/>
          <p:cNvCxnSpPr/>
          <p:nvPr/>
        </p:nvCxnSpPr>
        <p:spPr>
          <a:xfrm>
            <a:off x="5151479" y="3872854"/>
            <a:ext cx="44450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0715983" y="3872854"/>
            <a:ext cx="44450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矩形: 圆角 16"/>
          <p:cNvSpPr/>
          <p:nvPr/>
        </p:nvSpPr>
        <p:spPr>
          <a:xfrm>
            <a:off x="5496829" y="4333114"/>
            <a:ext cx="5012983" cy="335556"/>
          </a:xfrm>
          <a:prstGeom prst="roundRect">
            <a:avLst>
              <a:gd name="adj" fmla="val 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微软雅黑" panose="020B0503020204020204" charset="-122"/>
                <a:ea typeface="微软雅黑" panose="020B0503020204020204" charset="-122"/>
              </a:rPr>
              <a:t>答辩人：</a:t>
            </a:r>
            <a:r>
              <a:rPr lang="en-US" altLang="zh-CN" sz="1600" dirty="0">
                <a:solidFill>
                  <a:schemeClr val="bg1"/>
                </a:solidFill>
                <a:latin typeface="微软雅黑" panose="020B0503020204020204" charset="-122"/>
                <a:ea typeface="微软雅黑" panose="020B0503020204020204" charset="-122"/>
              </a:rPr>
              <a:t> </a:t>
            </a:r>
            <a:r>
              <a:rPr lang="zh-CN" altLang="en-US" sz="1600" dirty="0">
                <a:solidFill>
                  <a:schemeClr val="bg1"/>
                </a:solidFill>
                <a:latin typeface="微软雅黑" panose="020B0503020204020204" charset="-122"/>
                <a:ea typeface="微软雅黑" panose="020B0503020204020204" charset="-122"/>
              </a:rPr>
              <a:t>张迎灿   专  业：</a:t>
            </a:r>
            <a:r>
              <a:rPr lang="en-US" altLang="zh-CN" sz="1600" dirty="0">
                <a:solidFill>
                  <a:schemeClr val="bg1"/>
                </a:solidFill>
                <a:latin typeface="微软雅黑" panose="020B0503020204020204" charset="-122"/>
                <a:ea typeface="微软雅黑" panose="020B0503020204020204" charset="-122"/>
              </a:rPr>
              <a:t> </a:t>
            </a:r>
            <a:r>
              <a:rPr lang="zh-CN" altLang="en-US" sz="1600" dirty="0">
                <a:solidFill>
                  <a:schemeClr val="bg1"/>
                </a:solidFill>
                <a:latin typeface="微软雅黑" panose="020B0503020204020204" charset="-122"/>
                <a:ea typeface="微软雅黑" panose="020B0503020204020204" charset="-122"/>
              </a:rPr>
              <a:t>电子信息</a:t>
            </a:r>
          </a:p>
        </p:txBody>
      </p:sp>
      <p:cxnSp>
        <p:nvCxnSpPr>
          <p:cNvPr id="21" name="直接连接符 20"/>
          <p:cNvCxnSpPr/>
          <p:nvPr/>
        </p:nvCxnSpPr>
        <p:spPr>
          <a:xfrm flipH="1">
            <a:off x="9945303" y="552571"/>
            <a:ext cx="829994" cy="914400"/>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9945303" y="1196361"/>
            <a:ext cx="829994" cy="914400"/>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2946521" y="5777823"/>
            <a:ext cx="829994" cy="914400"/>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4832350" y="5278904"/>
            <a:ext cx="1263650" cy="1411210"/>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8854987" y="1009771"/>
            <a:ext cx="432914" cy="47693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6687013" y="5440471"/>
            <a:ext cx="432914" cy="476939"/>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96A26299-C9F2-4E7E-8999-09921C9095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587" y="463519"/>
            <a:ext cx="3596928" cy="955280"/>
          </a:xfrm>
          <a:prstGeom prst="rect">
            <a:avLst/>
          </a:prstGeom>
        </p:spPr>
      </p:pic>
      <p:cxnSp>
        <p:nvCxnSpPr>
          <p:cNvPr id="8" name="直接连接符 7">
            <a:extLst>
              <a:ext uri="{FF2B5EF4-FFF2-40B4-BE49-F238E27FC236}">
                <a16:creationId xmlns:a16="http://schemas.microsoft.com/office/drawing/2014/main" id="{F5B37AFA-1CF6-4F06-AA62-7C8BDC206D34}"/>
              </a:ext>
            </a:extLst>
          </p:cNvPr>
          <p:cNvCxnSpPr>
            <a:cxnSpLocks/>
            <a:endCxn id="26" idx="1"/>
          </p:cNvCxnSpPr>
          <p:nvPr/>
        </p:nvCxnSpPr>
        <p:spPr>
          <a:xfrm>
            <a:off x="0" y="1754526"/>
            <a:ext cx="6154974"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6B78FDC8-D4F5-4493-9769-3ADA0A5B83E0}"/>
              </a:ext>
            </a:extLst>
          </p:cNvPr>
          <p:cNvCxnSpPr>
            <a:cxnSpLocks/>
            <a:stCxn id="26" idx="3"/>
            <a:endCxn id="26" idx="2"/>
          </p:cNvCxnSpPr>
          <p:nvPr/>
        </p:nvCxnSpPr>
        <p:spPr>
          <a:xfrm>
            <a:off x="501" y="5728166"/>
            <a:ext cx="5036484" cy="12227"/>
          </a:xfrm>
          <a:prstGeom prst="line">
            <a:avLst/>
          </a:prstGeom>
          <a:ln w="508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782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a:extLst>
              <a:ext uri="{FF2B5EF4-FFF2-40B4-BE49-F238E27FC236}">
                <a16:creationId xmlns:a16="http://schemas.microsoft.com/office/drawing/2014/main" id="{E2B835E0-E6E0-4D92-9D68-145E24A1D25D}"/>
              </a:ext>
            </a:extLst>
          </p:cNvPr>
          <p:cNvPicPr>
            <a:picLocks noChangeAspect="1"/>
          </p:cNvPicPr>
          <p:nvPr/>
        </p:nvPicPr>
        <p:blipFill rotWithShape="1">
          <a:blip r:embed="rId4">
            <a:extLst>
              <a:ext uri="{28A0092B-C50C-407E-A947-70E740481C1C}">
                <a14:useLocalDpi xmlns:a14="http://schemas.microsoft.com/office/drawing/2010/main" val="0"/>
              </a:ext>
            </a:extLst>
          </a:blip>
          <a:srcRect l="5269" r="5269"/>
          <a:stretch/>
        </p:blipFill>
        <p:spPr>
          <a:xfrm>
            <a:off x="0" y="1375595"/>
            <a:ext cx="12192000" cy="4186163"/>
          </a:xfrm>
          <a:prstGeom prst="rect">
            <a:avLst/>
          </a:prstGeom>
        </p:spPr>
      </p:pic>
      <p:sp>
        <p:nvSpPr>
          <p:cNvPr id="50" name="矩形 49">
            <a:extLst>
              <a:ext uri="{FF2B5EF4-FFF2-40B4-BE49-F238E27FC236}">
                <a16:creationId xmlns:a16="http://schemas.microsoft.com/office/drawing/2014/main" id="{22D3BAEC-7835-4269-9F55-C6C07B3B9FE8}"/>
              </a:ext>
            </a:extLst>
          </p:cNvPr>
          <p:cNvSpPr/>
          <p:nvPr/>
        </p:nvSpPr>
        <p:spPr>
          <a:xfrm>
            <a:off x="0" y="1375595"/>
            <a:ext cx="12192000" cy="4175760"/>
          </a:xfrm>
          <a:prstGeom prst="rect">
            <a:avLst/>
          </a:prstGeom>
          <a:solidFill>
            <a:srgbClr val="035C9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文本框 53">
            <a:extLst>
              <a:ext uri="{FF2B5EF4-FFF2-40B4-BE49-F238E27FC236}">
                <a16:creationId xmlns:a16="http://schemas.microsoft.com/office/drawing/2014/main" id="{19079138-4C57-41A4-BEC3-95CB01F799D0}"/>
              </a:ext>
            </a:extLst>
          </p:cNvPr>
          <p:cNvSpPr txBox="1"/>
          <p:nvPr/>
        </p:nvSpPr>
        <p:spPr>
          <a:xfrm>
            <a:off x="2859089" y="3015996"/>
            <a:ext cx="6473821" cy="769441"/>
          </a:xfrm>
          <a:prstGeom prst="rect">
            <a:avLst/>
          </a:prstGeom>
          <a:noFill/>
        </p:spPr>
        <p:txBody>
          <a:bodyPr wrap="square" rtlCol="0">
            <a:spAutoFit/>
          </a:bodyPr>
          <a:lstStyle/>
          <a:p>
            <a:pPr algn="ctr"/>
            <a:r>
              <a:rPr lang="zh-CN" altLang="en-US" sz="4400" b="1" spc="600" dirty="0">
                <a:solidFill>
                  <a:schemeClr val="bg1"/>
                </a:solidFill>
                <a:latin typeface="微软雅黑" panose="020B0503020204020204" charset="-122"/>
                <a:ea typeface="微软雅黑" panose="020B0503020204020204" charset="-122"/>
                <a:cs typeface="Aharoni" panose="02010803020104030203" pitchFamily="2" charset="-79"/>
              </a:rPr>
              <a:t>研究成果</a:t>
            </a:r>
            <a:endParaRPr lang="en-US" altLang="zh-CN" sz="4400" b="1" spc="600" dirty="0">
              <a:solidFill>
                <a:schemeClr val="bg1"/>
              </a:solidFill>
              <a:latin typeface="微软雅黑" panose="020B0503020204020204" charset="-122"/>
              <a:ea typeface="微软雅黑" panose="020B0503020204020204" charset="-122"/>
              <a:cs typeface="Aharoni" panose="02010803020104030203" pitchFamily="2" charset="-79"/>
            </a:endParaRPr>
          </a:p>
        </p:txBody>
      </p:sp>
      <p:grpSp>
        <p:nvGrpSpPr>
          <p:cNvPr id="55" name="组合 54">
            <a:extLst>
              <a:ext uri="{FF2B5EF4-FFF2-40B4-BE49-F238E27FC236}">
                <a16:creationId xmlns:a16="http://schemas.microsoft.com/office/drawing/2014/main" id="{C0B32743-6AFD-4480-9A6C-702CFFDF83E7}"/>
              </a:ext>
            </a:extLst>
          </p:cNvPr>
          <p:cNvGrpSpPr/>
          <p:nvPr/>
        </p:nvGrpSpPr>
        <p:grpSpPr>
          <a:xfrm>
            <a:off x="1165078" y="2855686"/>
            <a:ext cx="9861845" cy="1146629"/>
            <a:chOff x="940844" y="2909332"/>
            <a:chExt cx="3967568" cy="1146629"/>
          </a:xfrm>
        </p:grpSpPr>
        <p:cxnSp>
          <p:nvCxnSpPr>
            <p:cNvPr id="56" name="直接连接符 55">
              <a:extLst>
                <a:ext uri="{FF2B5EF4-FFF2-40B4-BE49-F238E27FC236}">
                  <a16:creationId xmlns:a16="http://schemas.microsoft.com/office/drawing/2014/main" id="{246DEBAB-892D-42D5-8D8F-36BB3AAFA2A6}"/>
                </a:ext>
              </a:extLst>
            </p:cNvPr>
            <p:cNvCxnSpPr/>
            <p:nvPr/>
          </p:nvCxnSpPr>
          <p:spPr>
            <a:xfrm>
              <a:off x="940844" y="2909332"/>
              <a:ext cx="3967568"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2E544791-7EB9-46E2-BAD1-694F3038BF05}"/>
                </a:ext>
              </a:extLst>
            </p:cNvPr>
            <p:cNvCxnSpPr/>
            <p:nvPr/>
          </p:nvCxnSpPr>
          <p:spPr>
            <a:xfrm>
              <a:off x="940844" y="4055961"/>
              <a:ext cx="3967568"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grpSp>
      <p:cxnSp>
        <p:nvCxnSpPr>
          <p:cNvPr id="58" name="直接连接符 57">
            <a:extLst>
              <a:ext uri="{FF2B5EF4-FFF2-40B4-BE49-F238E27FC236}">
                <a16:creationId xmlns:a16="http://schemas.microsoft.com/office/drawing/2014/main" id="{CA0A7975-3320-4F1D-BE0C-64807D15035E}"/>
              </a:ext>
            </a:extLst>
          </p:cNvPr>
          <p:cNvCxnSpPr>
            <a:cxnSpLocks/>
          </p:cNvCxnSpPr>
          <p:nvPr/>
        </p:nvCxnSpPr>
        <p:spPr>
          <a:xfrm flipH="1">
            <a:off x="9828983" y="298571"/>
            <a:ext cx="946314" cy="10425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05EA4B9A-B7B9-4BE3-AF84-7496E69A24FF}"/>
              </a:ext>
            </a:extLst>
          </p:cNvPr>
          <p:cNvCxnSpPr>
            <a:cxnSpLocks/>
          </p:cNvCxnSpPr>
          <p:nvPr/>
        </p:nvCxnSpPr>
        <p:spPr>
          <a:xfrm flipH="1">
            <a:off x="10413346" y="942361"/>
            <a:ext cx="361952" cy="39875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45294800-4924-4F02-84AF-750943E02D59}"/>
              </a:ext>
            </a:extLst>
          </p:cNvPr>
          <p:cNvCxnSpPr>
            <a:cxnSpLocks/>
          </p:cNvCxnSpPr>
          <p:nvPr/>
        </p:nvCxnSpPr>
        <p:spPr>
          <a:xfrm flipH="1">
            <a:off x="8756584" y="755771"/>
            <a:ext cx="531317" cy="5853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59BCC56E-DBBE-4DA1-8B35-96C468433080}"/>
              </a:ext>
            </a:extLst>
          </p:cNvPr>
          <p:cNvCxnSpPr>
            <a:cxnSpLocks/>
          </p:cNvCxnSpPr>
          <p:nvPr/>
        </p:nvCxnSpPr>
        <p:spPr>
          <a:xfrm flipH="1">
            <a:off x="8488485" y="1329084"/>
            <a:ext cx="268099" cy="29536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1921605D-05A9-439B-B853-04E58A66BF85}"/>
              </a:ext>
            </a:extLst>
          </p:cNvPr>
          <p:cNvCxnSpPr>
            <a:cxnSpLocks/>
          </p:cNvCxnSpPr>
          <p:nvPr/>
        </p:nvCxnSpPr>
        <p:spPr>
          <a:xfrm flipH="1">
            <a:off x="9575522" y="1318681"/>
            <a:ext cx="275102" cy="303077"/>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830B94EE-DED6-485B-A3B5-4CCD29263ADF}"/>
              </a:ext>
            </a:extLst>
          </p:cNvPr>
          <p:cNvCxnSpPr>
            <a:cxnSpLocks/>
          </p:cNvCxnSpPr>
          <p:nvPr/>
        </p:nvCxnSpPr>
        <p:spPr>
          <a:xfrm flipH="1">
            <a:off x="10047301" y="1341120"/>
            <a:ext cx="361164" cy="39789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77" name="组合 76">
            <a:extLst>
              <a:ext uri="{FF2B5EF4-FFF2-40B4-BE49-F238E27FC236}">
                <a16:creationId xmlns:a16="http://schemas.microsoft.com/office/drawing/2014/main" id="{96492596-920A-48E9-84C1-D28359E5DBA6}"/>
              </a:ext>
            </a:extLst>
          </p:cNvPr>
          <p:cNvGrpSpPr/>
          <p:nvPr/>
        </p:nvGrpSpPr>
        <p:grpSpPr>
          <a:xfrm rot="10800000">
            <a:off x="446009" y="5123901"/>
            <a:ext cx="2286813" cy="1440440"/>
            <a:chOff x="226090" y="4873090"/>
            <a:chExt cx="2286813" cy="1440440"/>
          </a:xfrm>
        </p:grpSpPr>
        <p:cxnSp>
          <p:nvCxnSpPr>
            <p:cNvPr id="71" name="直接连接符 70">
              <a:extLst>
                <a:ext uri="{FF2B5EF4-FFF2-40B4-BE49-F238E27FC236}">
                  <a16:creationId xmlns:a16="http://schemas.microsoft.com/office/drawing/2014/main" id="{E3EF3955-7B5D-4384-A3DC-8225305891E2}"/>
                </a:ext>
              </a:extLst>
            </p:cNvPr>
            <p:cNvCxnSpPr>
              <a:cxnSpLocks/>
            </p:cNvCxnSpPr>
            <p:nvPr/>
          </p:nvCxnSpPr>
          <p:spPr>
            <a:xfrm flipH="1">
              <a:off x="1566588" y="4873090"/>
              <a:ext cx="946314" cy="10425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494F376E-2E8E-4C2A-AB28-176D143F25DB}"/>
                </a:ext>
              </a:extLst>
            </p:cNvPr>
            <p:cNvCxnSpPr>
              <a:cxnSpLocks/>
            </p:cNvCxnSpPr>
            <p:nvPr/>
          </p:nvCxnSpPr>
          <p:spPr>
            <a:xfrm flipH="1">
              <a:off x="2150951" y="5516880"/>
              <a:ext cx="361952" cy="39875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6DA33DC5-8A9A-48B3-94BB-C62F008B52E7}"/>
                </a:ext>
              </a:extLst>
            </p:cNvPr>
            <p:cNvCxnSpPr>
              <a:cxnSpLocks/>
            </p:cNvCxnSpPr>
            <p:nvPr/>
          </p:nvCxnSpPr>
          <p:spPr>
            <a:xfrm flipH="1">
              <a:off x="494189" y="5330290"/>
              <a:ext cx="531317" cy="5853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4E5426E4-433E-4E8F-A967-571F45E0BC6C}"/>
                </a:ext>
              </a:extLst>
            </p:cNvPr>
            <p:cNvCxnSpPr>
              <a:cxnSpLocks/>
            </p:cNvCxnSpPr>
            <p:nvPr/>
          </p:nvCxnSpPr>
          <p:spPr>
            <a:xfrm flipH="1">
              <a:off x="226090" y="5903603"/>
              <a:ext cx="268099" cy="29536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6F340AD4-1A3C-4906-9BD3-F4DFAA8D64C6}"/>
                </a:ext>
              </a:extLst>
            </p:cNvPr>
            <p:cNvCxnSpPr>
              <a:cxnSpLocks/>
            </p:cNvCxnSpPr>
            <p:nvPr/>
          </p:nvCxnSpPr>
          <p:spPr>
            <a:xfrm flipH="1">
              <a:off x="1313127" y="5893200"/>
              <a:ext cx="275102" cy="303077"/>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7A00D2AA-40EA-4651-92EC-C79B30DD47AD}"/>
                </a:ext>
              </a:extLst>
            </p:cNvPr>
            <p:cNvCxnSpPr>
              <a:cxnSpLocks/>
            </p:cNvCxnSpPr>
            <p:nvPr/>
          </p:nvCxnSpPr>
          <p:spPr>
            <a:xfrm flipH="1">
              <a:off x="1784906" y="5915639"/>
              <a:ext cx="361164" cy="39789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9" name="矩形 78">
            <a:extLst>
              <a:ext uri="{FF2B5EF4-FFF2-40B4-BE49-F238E27FC236}">
                <a16:creationId xmlns:a16="http://schemas.microsoft.com/office/drawing/2014/main" id="{E843B692-C87E-4B45-A432-BCCBB7FECC10}"/>
              </a:ext>
            </a:extLst>
          </p:cNvPr>
          <p:cNvSpPr/>
          <p:nvPr/>
        </p:nvSpPr>
        <p:spPr>
          <a:xfrm>
            <a:off x="5198286" y="2031148"/>
            <a:ext cx="1795428" cy="646331"/>
          </a:xfrm>
          <a:prstGeom prst="rect">
            <a:avLst/>
          </a:prstGeom>
        </p:spPr>
        <p:txBody>
          <a:bodyPr wrap="none">
            <a:spAutoFit/>
          </a:bodyPr>
          <a:lstStyle/>
          <a:p>
            <a:pPr algn="ctr"/>
            <a:r>
              <a:rPr lang="en-US" altLang="zh-CN" sz="3600" b="1" spc="300" dirty="0">
                <a:solidFill>
                  <a:schemeClr val="bg1"/>
                </a:solidFill>
                <a:latin typeface="微软雅黑" panose="020B0503020204020204" charset="-122"/>
                <a:ea typeface="微软雅黑" panose="020B0503020204020204" charset="-122"/>
                <a:cs typeface="Aharoni" panose="02010803020104030203" pitchFamily="2" charset="-79"/>
              </a:rPr>
              <a:t>Part 4</a:t>
            </a:r>
            <a:endParaRPr lang="zh-CN" altLang="en-US" sz="3600" spc="300" dirty="0"/>
          </a:p>
        </p:txBody>
      </p:sp>
    </p:spTree>
    <p:extLst>
      <p:ext uri="{BB962C8B-B14F-4D97-AF65-F5344CB8AC3E}">
        <p14:creationId xmlns:p14="http://schemas.microsoft.com/office/powerpoint/2010/main" val="2942708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2"/>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3"/>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6800474" cy="39271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研究成果</a:t>
            </a:r>
          </a:p>
        </p:txBody>
      </p:sp>
      <p:pic>
        <p:nvPicPr>
          <p:cNvPr id="14" name="图片 13">
            <a:extLst>
              <a:ext uri="{FF2B5EF4-FFF2-40B4-BE49-F238E27FC236}">
                <a16:creationId xmlns:a16="http://schemas.microsoft.com/office/drawing/2014/main" id="{FC63D68C-297A-4AEB-B2A3-56E4F74B6F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2" name="矩形 1">
            <a:extLst>
              <a:ext uri="{FF2B5EF4-FFF2-40B4-BE49-F238E27FC236}">
                <a16:creationId xmlns:a16="http://schemas.microsoft.com/office/drawing/2014/main" id="{ECD4B279-8CE6-44DA-BB41-B5FE2DA6BCED}"/>
              </a:ext>
            </a:extLst>
          </p:cNvPr>
          <p:cNvSpPr>
            <a:spLocks noChangeArrowheads="1"/>
          </p:cNvSpPr>
          <p:nvPr/>
        </p:nvSpPr>
        <p:spPr bwMode="auto">
          <a:xfrm>
            <a:off x="1155260" y="1938901"/>
            <a:ext cx="9885564" cy="2377994"/>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lIns="122843" tIns="61422" rIns="122843" bIns="61422" anchor="ctr">
            <a:spAutoFit/>
          </a:bodyPr>
          <a:lstStyle/>
          <a:p>
            <a:pPr algn="l" latinLnBrk="1">
              <a:lnSpc>
                <a:spcPct val="150000"/>
              </a:lnSpc>
            </a:pPr>
            <a:r>
              <a:rPr lang="zh-CN" altLang="en-US" sz="2000" b="0" i="0" dirty="0">
                <a:solidFill>
                  <a:srgbClr val="000000"/>
                </a:solidFill>
                <a:effectLst/>
                <a:latin typeface="Microsoft YaHei" panose="020B0503020204020204" pitchFamily="34" charset="-122"/>
                <a:ea typeface="Microsoft YaHei" panose="020B0503020204020204" pitchFamily="34" charset="-122"/>
              </a:rPr>
              <a:t>       本文研究了两类新的优化问题。</a:t>
            </a:r>
            <a:r>
              <a:rPr lang="en-US" altLang="zh-CN" sz="2000" b="0" i="0" dirty="0">
                <a:solidFill>
                  <a:srgbClr val="000000"/>
                </a:solidFill>
                <a:effectLst/>
                <a:latin typeface="Microsoft YaHei" panose="020B0503020204020204" pitchFamily="34" charset="-122"/>
                <a:ea typeface="Microsoft YaHei" panose="020B0503020204020204" pitchFamily="34" charset="-122"/>
              </a:rPr>
              <a:t>1)</a:t>
            </a:r>
            <a:r>
              <a:rPr lang="zh-CN" altLang="en-US" sz="2000" b="0" i="0" dirty="0">
                <a:solidFill>
                  <a:srgbClr val="000000"/>
                </a:solidFill>
                <a:effectLst/>
                <a:latin typeface="Microsoft YaHei" panose="020B0503020204020204" pitchFamily="34" charset="-122"/>
                <a:ea typeface="Microsoft YaHei" panose="020B0503020204020204" pitchFamily="34" charset="-122"/>
              </a:rPr>
              <a:t>二次采样，用于减少系统必须处理的数据量，以改善运行时或减少过度拟合。哥伦布采用</a:t>
            </a:r>
            <a:r>
              <a:rPr lang="en-US" altLang="zh-CN" sz="2000" b="0" i="0" dirty="0">
                <a:solidFill>
                  <a:srgbClr val="000000"/>
                </a:solidFill>
                <a:effectLst/>
                <a:latin typeface="Microsoft YaHei" panose="020B0503020204020204" pitchFamily="34" charset="-122"/>
                <a:ea typeface="Microsoft YaHei" panose="020B0503020204020204" pitchFamily="34" charset="-122"/>
              </a:rPr>
              <a:t>Coreset</a:t>
            </a:r>
            <a:r>
              <a:rPr lang="zh-CN" altLang="en-US" sz="2000" b="0" i="0" dirty="0">
                <a:solidFill>
                  <a:srgbClr val="000000"/>
                </a:solidFill>
                <a:effectLst/>
                <a:latin typeface="Microsoft YaHei" panose="020B0503020204020204" pitchFamily="34" charset="-122"/>
                <a:ea typeface="Microsoft YaHei" panose="020B0503020204020204" pitchFamily="34" charset="-122"/>
              </a:rPr>
              <a:t>技术。当</a:t>
            </a:r>
            <a:r>
              <a:rPr lang="en-US" altLang="zh-CN" sz="2000" b="0" i="0" dirty="0">
                <a:solidFill>
                  <a:srgbClr val="000000"/>
                </a:solidFill>
                <a:effectLst/>
                <a:latin typeface="Microsoft YaHei" panose="020B0503020204020204" pitchFamily="34" charset="-122"/>
                <a:ea typeface="Microsoft YaHei" panose="020B0503020204020204" pitchFamily="34" charset="-122"/>
              </a:rPr>
              <a:t>d&lt;n. 2)</a:t>
            </a:r>
            <a:r>
              <a:rPr lang="zh-CN" altLang="en-US" sz="2000" b="0" i="0" dirty="0">
                <a:solidFill>
                  <a:srgbClr val="000000"/>
                </a:solidFill>
                <a:effectLst/>
                <a:latin typeface="Microsoft YaHei" panose="020B0503020204020204" pitchFamily="34" charset="-122"/>
                <a:ea typeface="Microsoft YaHei" panose="020B0503020204020204" pitchFamily="34" charset="-122"/>
              </a:rPr>
              <a:t>变换物化用于处理线性代数分解</a:t>
            </a:r>
            <a:r>
              <a:rPr lang="en-US" altLang="zh-CN" sz="2000" b="0" i="0" dirty="0">
                <a:solidFill>
                  <a:srgbClr val="000000"/>
                </a:solidFill>
                <a:effectLst/>
                <a:latin typeface="Microsoft YaHei" panose="020B0503020204020204" pitchFamily="34" charset="-122"/>
                <a:ea typeface="Microsoft YaHei" panose="020B0503020204020204" pitchFamily="34" charset="-122"/>
              </a:rPr>
              <a:t>(</a:t>
            </a:r>
            <a:r>
              <a:rPr lang="zh-CN" altLang="en-US" sz="2000" b="0" i="0" dirty="0">
                <a:solidFill>
                  <a:srgbClr val="000000"/>
                </a:solidFill>
                <a:effectLst/>
                <a:latin typeface="Microsoft YaHei" panose="020B0503020204020204" pitchFamily="34" charset="-122"/>
                <a:ea typeface="Microsoft YaHei" panose="020B0503020204020204" pitchFamily="34" charset="-122"/>
              </a:rPr>
              <a:t>如</a:t>
            </a:r>
            <a:r>
              <a:rPr lang="en-US" altLang="zh-CN" sz="2000" b="0" i="0" dirty="0">
                <a:solidFill>
                  <a:srgbClr val="000000"/>
                </a:solidFill>
                <a:effectLst/>
                <a:latin typeface="Microsoft YaHei" panose="020B0503020204020204" pitchFamily="34" charset="-122"/>
                <a:ea typeface="Microsoft YaHei" panose="020B0503020204020204" pitchFamily="34" charset="-122"/>
              </a:rPr>
              <a:t>QR</a:t>
            </a:r>
            <a:r>
              <a:rPr lang="zh-CN" altLang="en-US" sz="2000" b="0" i="0" dirty="0">
                <a:solidFill>
                  <a:srgbClr val="000000"/>
                </a:solidFill>
                <a:effectLst/>
                <a:latin typeface="Microsoft YaHei" panose="020B0503020204020204" pitchFamily="34" charset="-122"/>
                <a:ea typeface="Microsoft YaHei" panose="020B0503020204020204" pitchFamily="34" charset="-122"/>
              </a:rPr>
              <a:t>分解</a:t>
            </a:r>
            <a:r>
              <a:rPr lang="en-US" altLang="zh-CN" sz="2000" b="0" i="0" dirty="0">
                <a:solidFill>
                  <a:srgbClr val="000000"/>
                </a:solidFill>
                <a:effectLst/>
                <a:latin typeface="Microsoft YaHei" panose="020B0503020204020204" pitchFamily="34" charset="-122"/>
                <a:ea typeface="Microsoft YaHei" panose="020B0503020204020204" pitchFamily="34" charset="-122"/>
              </a:rPr>
              <a:t>)</a:t>
            </a:r>
            <a:r>
              <a:rPr lang="zh-CN" altLang="en-US" sz="2000" b="0" i="0" dirty="0">
                <a:solidFill>
                  <a:srgbClr val="000000"/>
                </a:solidFill>
                <a:effectLst/>
                <a:latin typeface="Microsoft YaHei" panose="020B0503020204020204" pitchFamily="34" charset="-122"/>
                <a:ea typeface="Microsoft YaHei" panose="020B0503020204020204" pitchFamily="34" charset="-122"/>
              </a:rPr>
              <a:t>时，可以提供一个可证明的小误差，而</a:t>
            </a:r>
            <a:r>
              <a:rPr lang="en-US" altLang="zh-CN" sz="2000" b="0" i="0" dirty="0">
                <a:solidFill>
                  <a:srgbClr val="000000"/>
                </a:solidFill>
                <a:effectLst/>
                <a:latin typeface="Microsoft YaHei" panose="020B0503020204020204" pitchFamily="34" charset="-122"/>
                <a:ea typeface="Microsoft YaHei" panose="020B0503020204020204" pitchFamily="34" charset="-122"/>
              </a:rPr>
              <a:t>QR</a:t>
            </a:r>
            <a:r>
              <a:rPr lang="zh-CN" altLang="en-US" sz="2000" b="0" i="0" dirty="0">
                <a:solidFill>
                  <a:srgbClr val="000000"/>
                </a:solidFill>
                <a:effectLst/>
                <a:latin typeface="Microsoft YaHei" panose="020B0503020204020204" pitchFamily="34" charset="-122"/>
                <a:ea typeface="Microsoft YaHei" panose="020B0503020204020204" pitchFamily="34" charset="-122"/>
              </a:rPr>
              <a:t>分解被广泛用于优化回归问题。模型缓存用于温暖开始任务，因为在特性选择中，人们通常需要解决许多类似的问题。</a:t>
            </a:r>
          </a:p>
        </p:txBody>
      </p:sp>
      <p:sp>
        <p:nvSpPr>
          <p:cNvPr id="43" name="L 形 42">
            <a:extLst>
              <a:ext uri="{FF2B5EF4-FFF2-40B4-BE49-F238E27FC236}">
                <a16:creationId xmlns:a16="http://schemas.microsoft.com/office/drawing/2014/main" id="{7EC5BB95-E5C8-485C-9F91-6ECE0DBC9316}"/>
              </a:ext>
            </a:extLst>
          </p:cNvPr>
          <p:cNvSpPr/>
          <p:nvPr/>
        </p:nvSpPr>
        <p:spPr>
          <a:xfrm rot="5400000">
            <a:off x="917352" y="1414202"/>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solidFill>
                <a:schemeClr val="bg1">
                  <a:lumMod val="50000"/>
                </a:schemeClr>
              </a:solidFill>
            </a:endParaRPr>
          </a:p>
        </p:txBody>
      </p:sp>
      <p:sp>
        <p:nvSpPr>
          <p:cNvPr id="44" name="L 形 43">
            <a:extLst>
              <a:ext uri="{FF2B5EF4-FFF2-40B4-BE49-F238E27FC236}">
                <a16:creationId xmlns:a16="http://schemas.microsoft.com/office/drawing/2014/main" id="{DFBB06A0-4F1F-4913-92DE-F8A3BAD64455}"/>
              </a:ext>
            </a:extLst>
          </p:cNvPr>
          <p:cNvSpPr/>
          <p:nvPr/>
        </p:nvSpPr>
        <p:spPr>
          <a:xfrm rot="16200000">
            <a:off x="10629317" y="4964977"/>
            <a:ext cx="457385" cy="365630"/>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Tree>
    <p:extLst>
      <p:ext uri="{BB962C8B-B14F-4D97-AF65-F5344CB8AC3E}">
        <p14:creationId xmlns:p14="http://schemas.microsoft.com/office/powerpoint/2010/main" val="1041407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a:extLst>
              <a:ext uri="{FF2B5EF4-FFF2-40B4-BE49-F238E27FC236}">
                <a16:creationId xmlns:a16="http://schemas.microsoft.com/office/drawing/2014/main" id="{E2B835E0-E6E0-4D92-9D68-145E24A1D25D}"/>
              </a:ext>
            </a:extLst>
          </p:cNvPr>
          <p:cNvPicPr>
            <a:picLocks noChangeAspect="1"/>
          </p:cNvPicPr>
          <p:nvPr/>
        </p:nvPicPr>
        <p:blipFill rotWithShape="1">
          <a:blip r:embed="rId4">
            <a:extLst>
              <a:ext uri="{28A0092B-C50C-407E-A947-70E740481C1C}">
                <a14:useLocalDpi xmlns:a14="http://schemas.microsoft.com/office/drawing/2010/main" val="0"/>
              </a:ext>
            </a:extLst>
          </a:blip>
          <a:srcRect l="5269" r="5269"/>
          <a:stretch/>
        </p:blipFill>
        <p:spPr>
          <a:xfrm>
            <a:off x="0" y="1375595"/>
            <a:ext cx="12192000" cy="4186163"/>
          </a:xfrm>
          <a:prstGeom prst="rect">
            <a:avLst/>
          </a:prstGeom>
        </p:spPr>
      </p:pic>
      <p:sp>
        <p:nvSpPr>
          <p:cNvPr id="50" name="矩形 49">
            <a:extLst>
              <a:ext uri="{FF2B5EF4-FFF2-40B4-BE49-F238E27FC236}">
                <a16:creationId xmlns:a16="http://schemas.microsoft.com/office/drawing/2014/main" id="{22D3BAEC-7835-4269-9F55-C6C07B3B9FE8}"/>
              </a:ext>
            </a:extLst>
          </p:cNvPr>
          <p:cNvSpPr/>
          <p:nvPr/>
        </p:nvSpPr>
        <p:spPr>
          <a:xfrm>
            <a:off x="0" y="1375595"/>
            <a:ext cx="12192000" cy="4175760"/>
          </a:xfrm>
          <a:prstGeom prst="rect">
            <a:avLst/>
          </a:prstGeom>
          <a:solidFill>
            <a:srgbClr val="035C9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文本框 53">
            <a:extLst>
              <a:ext uri="{FF2B5EF4-FFF2-40B4-BE49-F238E27FC236}">
                <a16:creationId xmlns:a16="http://schemas.microsoft.com/office/drawing/2014/main" id="{19079138-4C57-41A4-BEC3-95CB01F799D0}"/>
              </a:ext>
            </a:extLst>
          </p:cNvPr>
          <p:cNvSpPr txBox="1"/>
          <p:nvPr/>
        </p:nvSpPr>
        <p:spPr>
          <a:xfrm>
            <a:off x="2859089" y="3015996"/>
            <a:ext cx="6473821" cy="769441"/>
          </a:xfrm>
          <a:prstGeom prst="rect">
            <a:avLst/>
          </a:prstGeom>
          <a:noFill/>
        </p:spPr>
        <p:txBody>
          <a:bodyPr wrap="square" rtlCol="0">
            <a:spAutoFit/>
          </a:bodyPr>
          <a:lstStyle/>
          <a:p>
            <a:pPr algn="ctr"/>
            <a:r>
              <a:rPr lang="zh-CN" altLang="en-US" sz="4400" b="1" spc="600" dirty="0">
                <a:solidFill>
                  <a:schemeClr val="bg1"/>
                </a:solidFill>
                <a:latin typeface="微软雅黑" panose="020B0503020204020204" charset="-122"/>
                <a:ea typeface="微软雅黑" panose="020B0503020204020204" charset="-122"/>
                <a:cs typeface="Aharoni" panose="02010803020104030203" pitchFamily="2" charset="-79"/>
              </a:rPr>
              <a:t>总结与展望</a:t>
            </a:r>
            <a:endParaRPr lang="en-US" altLang="zh-CN" sz="4400" b="1" spc="600" dirty="0">
              <a:solidFill>
                <a:schemeClr val="bg1"/>
              </a:solidFill>
              <a:latin typeface="微软雅黑" panose="020B0503020204020204" charset="-122"/>
              <a:ea typeface="微软雅黑" panose="020B0503020204020204" charset="-122"/>
              <a:cs typeface="Aharoni" panose="02010803020104030203" pitchFamily="2" charset="-79"/>
            </a:endParaRPr>
          </a:p>
        </p:txBody>
      </p:sp>
      <p:grpSp>
        <p:nvGrpSpPr>
          <p:cNvPr id="55" name="组合 54">
            <a:extLst>
              <a:ext uri="{FF2B5EF4-FFF2-40B4-BE49-F238E27FC236}">
                <a16:creationId xmlns:a16="http://schemas.microsoft.com/office/drawing/2014/main" id="{C0B32743-6AFD-4480-9A6C-702CFFDF83E7}"/>
              </a:ext>
            </a:extLst>
          </p:cNvPr>
          <p:cNvGrpSpPr/>
          <p:nvPr/>
        </p:nvGrpSpPr>
        <p:grpSpPr>
          <a:xfrm>
            <a:off x="1165078" y="2855686"/>
            <a:ext cx="9861845" cy="1146629"/>
            <a:chOff x="940844" y="2909332"/>
            <a:chExt cx="3967568" cy="1146629"/>
          </a:xfrm>
        </p:grpSpPr>
        <p:cxnSp>
          <p:nvCxnSpPr>
            <p:cNvPr id="56" name="直接连接符 55">
              <a:extLst>
                <a:ext uri="{FF2B5EF4-FFF2-40B4-BE49-F238E27FC236}">
                  <a16:creationId xmlns:a16="http://schemas.microsoft.com/office/drawing/2014/main" id="{246DEBAB-892D-42D5-8D8F-36BB3AAFA2A6}"/>
                </a:ext>
              </a:extLst>
            </p:cNvPr>
            <p:cNvCxnSpPr/>
            <p:nvPr/>
          </p:nvCxnSpPr>
          <p:spPr>
            <a:xfrm>
              <a:off x="940844" y="2909332"/>
              <a:ext cx="3967568"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2E544791-7EB9-46E2-BAD1-694F3038BF05}"/>
                </a:ext>
              </a:extLst>
            </p:cNvPr>
            <p:cNvCxnSpPr/>
            <p:nvPr/>
          </p:nvCxnSpPr>
          <p:spPr>
            <a:xfrm>
              <a:off x="940844" y="4055961"/>
              <a:ext cx="3967568"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grpSp>
      <p:cxnSp>
        <p:nvCxnSpPr>
          <p:cNvPr id="58" name="直接连接符 57">
            <a:extLst>
              <a:ext uri="{FF2B5EF4-FFF2-40B4-BE49-F238E27FC236}">
                <a16:creationId xmlns:a16="http://schemas.microsoft.com/office/drawing/2014/main" id="{CA0A7975-3320-4F1D-BE0C-64807D15035E}"/>
              </a:ext>
            </a:extLst>
          </p:cNvPr>
          <p:cNvCxnSpPr>
            <a:cxnSpLocks/>
          </p:cNvCxnSpPr>
          <p:nvPr/>
        </p:nvCxnSpPr>
        <p:spPr>
          <a:xfrm flipH="1">
            <a:off x="9828983" y="298571"/>
            <a:ext cx="946314" cy="10425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05EA4B9A-B7B9-4BE3-AF84-7496E69A24FF}"/>
              </a:ext>
            </a:extLst>
          </p:cNvPr>
          <p:cNvCxnSpPr>
            <a:cxnSpLocks/>
          </p:cNvCxnSpPr>
          <p:nvPr/>
        </p:nvCxnSpPr>
        <p:spPr>
          <a:xfrm flipH="1">
            <a:off x="10413346" y="942361"/>
            <a:ext cx="361952" cy="39875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45294800-4924-4F02-84AF-750943E02D59}"/>
              </a:ext>
            </a:extLst>
          </p:cNvPr>
          <p:cNvCxnSpPr>
            <a:cxnSpLocks/>
          </p:cNvCxnSpPr>
          <p:nvPr/>
        </p:nvCxnSpPr>
        <p:spPr>
          <a:xfrm flipH="1">
            <a:off x="8756584" y="755771"/>
            <a:ext cx="531317" cy="5853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59BCC56E-DBBE-4DA1-8B35-96C468433080}"/>
              </a:ext>
            </a:extLst>
          </p:cNvPr>
          <p:cNvCxnSpPr>
            <a:cxnSpLocks/>
          </p:cNvCxnSpPr>
          <p:nvPr/>
        </p:nvCxnSpPr>
        <p:spPr>
          <a:xfrm flipH="1">
            <a:off x="8488485" y="1329084"/>
            <a:ext cx="268099" cy="29536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1921605D-05A9-439B-B853-04E58A66BF85}"/>
              </a:ext>
            </a:extLst>
          </p:cNvPr>
          <p:cNvCxnSpPr>
            <a:cxnSpLocks/>
          </p:cNvCxnSpPr>
          <p:nvPr/>
        </p:nvCxnSpPr>
        <p:spPr>
          <a:xfrm flipH="1">
            <a:off x="9575522" y="1318681"/>
            <a:ext cx="275102" cy="303077"/>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830B94EE-DED6-485B-A3B5-4CCD29263ADF}"/>
              </a:ext>
            </a:extLst>
          </p:cNvPr>
          <p:cNvCxnSpPr>
            <a:cxnSpLocks/>
          </p:cNvCxnSpPr>
          <p:nvPr/>
        </p:nvCxnSpPr>
        <p:spPr>
          <a:xfrm flipH="1">
            <a:off x="10047301" y="1341120"/>
            <a:ext cx="361164" cy="39789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77" name="组合 76">
            <a:extLst>
              <a:ext uri="{FF2B5EF4-FFF2-40B4-BE49-F238E27FC236}">
                <a16:creationId xmlns:a16="http://schemas.microsoft.com/office/drawing/2014/main" id="{96492596-920A-48E9-84C1-D28359E5DBA6}"/>
              </a:ext>
            </a:extLst>
          </p:cNvPr>
          <p:cNvGrpSpPr/>
          <p:nvPr/>
        </p:nvGrpSpPr>
        <p:grpSpPr>
          <a:xfrm rot="10800000">
            <a:off x="446009" y="5123901"/>
            <a:ext cx="2286813" cy="1440440"/>
            <a:chOff x="226090" y="4873090"/>
            <a:chExt cx="2286813" cy="1440440"/>
          </a:xfrm>
        </p:grpSpPr>
        <p:cxnSp>
          <p:nvCxnSpPr>
            <p:cNvPr id="71" name="直接连接符 70">
              <a:extLst>
                <a:ext uri="{FF2B5EF4-FFF2-40B4-BE49-F238E27FC236}">
                  <a16:creationId xmlns:a16="http://schemas.microsoft.com/office/drawing/2014/main" id="{E3EF3955-7B5D-4384-A3DC-8225305891E2}"/>
                </a:ext>
              </a:extLst>
            </p:cNvPr>
            <p:cNvCxnSpPr>
              <a:cxnSpLocks/>
            </p:cNvCxnSpPr>
            <p:nvPr/>
          </p:nvCxnSpPr>
          <p:spPr>
            <a:xfrm flipH="1">
              <a:off x="1566588" y="4873090"/>
              <a:ext cx="946314" cy="10425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494F376E-2E8E-4C2A-AB28-176D143F25DB}"/>
                </a:ext>
              </a:extLst>
            </p:cNvPr>
            <p:cNvCxnSpPr>
              <a:cxnSpLocks/>
            </p:cNvCxnSpPr>
            <p:nvPr/>
          </p:nvCxnSpPr>
          <p:spPr>
            <a:xfrm flipH="1">
              <a:off x="2150951" y="5516880"/>
              <a:ext cx="361952" cy="39875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6DA33DC5-8A9A-48B3-94BB-C62F008B52E7}"/>
                </a:ext>
              </a:extLst>
            </p:cNvPr>
            <p:cNvCxnSpPr>
              <a:cxnSpLocks/>
            </p:cNvCxnSpPr>
            <p:nvPr/>
          </p:nvCxnSpPr>
          <p:spPr>
            <a:xfrm flipH="1">
              <a:off x="494189" y="5330290"/>
              <a:ext cx="531317" cy="5853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4E5426E4-433E-4E8F-A967-571F45E0BC6C}"/>
                </a:ext>
              </a:extLst>
            </p:cNvPr>
            <p:cNvCxnSpPr>
              <a:cxnSpLocks/>
            </p:cNvCxnSpPr>
            <p:nvPr/>
          </p:nvCxnSpPr>
          <p:spPr>
            <a:xfrm flipH="1">
              <a:off x="226090" y="5903603"/>
              <a:ext cx="268099" cy="29536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6F340AD4-1A3C-4906-9BD3-F4DFAA8D64C6}"/>
                </a:ext>
              </a:extLst>
            </p:cNvPr>
            <p:cNvCxnSpPr>
              <a:cxnSpLocks/>
            </p:cNvCxnSpPr>
            <p:nvPr/>
          </p:nvCxnSpPr>
          <p:spPr>
            <a:xfrm flipH="1">
              <a:off x="1313127" y="5893200"/>
              <a:ext cx="275102" cy="303077"/>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7A00D2AA-40EA-4651-92EC-C79B30DD47AD}"/>
                </a:ext>
              </a:extLst>
            </p:cNvPr>
            <p:cNvCxnSpPr>
              <a:cxnSpLocks/>
            </p:cNvCxnSpPr>
            <p:nvPr/>
          </p:nvCxnSpPr>
          <p:spPr>
            <a:xfrm flipH="1">
              <a:off x="1784906" y="5915639"/>
              <a:ext cx="361164" cy="39789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9" name="矩形 78">
            <a:extLst>
              <a:ext uri="{FF2B5EF4-FFF2-40B4-BE49-F238E27FC236}">
                <a16:creationId xmlns:a16="http://schemas.microsoft.com/office/drawing/2014/main" id="{E843B692-C87E-4B45-A432-BCCBB7FECC10}"/>
              </a:ext>
            </a:extLst>
          </p:cNvPr>
          <p:cNvSpPr/>
          <p:nvPr/>
        </p:nvSpPr>
        <p:spPr>
          <a:xfrm>
            <a:off x="5198286" y="2031148"/>
            <a:ext cx="1795428" cy="646331"/>
          </a:xfrm>
          <a:prstGeom prst="rect">
            <a:avLst/>
          </a:prstGeom>
        </p:spPr>
        <p:txBody>
          <a:bodyPr wrap="none">
            <a:spAutoFit/>
          </a:bodyPr>
          <a:lstStyle/>
          <a:p>
            <a:pPr algn="ctr"/>
            <a:r>
              <a:rPr lang="en-US" altLang="zh-CN" sz="3600" b="1" spc="300" dirty="0">
                <a:solidFill>
                  <a:schemeClr val="bg1"/>
                </a:solidFill>
                <a:latin typeface="微软雅黑" panose="020B0503020204020204" charset="-122"/>
                <a:ea typeface="微软雅黑" panose="020B0503020204020204" charset="-122"/>
                <a:cs typeface="Aharoni" panose="02010803020104030203" pitchFamily="2" charset="-79"/>
              </a:rPr>
              <a:t>Part 5</a:t>
            </a:r>
            <a:endParaRPr lang="zh-CN" altLang="en-US" sz="3600" spc="300" dirty="0"/>
          </a:p>
        </p:txBody>
      </p:sp>
    </p:spTree>
    <p:extLst>
      <p:ext uri="{BB962C8B-B14F-4D97-AF65-F5344CB8AC3E}">
        <p14:creationId xmlns:p14="http://schemas.microsoft.com/office/powerpoint/2010/main" val="1327192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2"/>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3"/>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6800474" cy="39271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总结</a:t>
            </a:r>
          </a:p>
        </p:txBody>
      </p:sp>
      <p:pic>
        <p:nvPicPr>
          <p:cNvPr id="14" name="图片 13">
            <a:extLst>
              <a:ext uri="{FF2B5EF4-FFF2-40B4-BE49-F238E27FC236}">
                <a16:creationId xmlns:a16="http://schemas.microsoft.com/office/drawing/2014/main" id="{FC63D68C-297A-4AEB-B2A3-56E4F74B6F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2" name="矩形 1">
            <a:extLst>
              <a:ext uri="{FF2B5EF4-FFF2-40B4-BE49-F238E27FC236}">
                <a16:creationId xmlns:a16="http://schemas.microsoft.com/office/drawing/2014/main" id="{ECD4B279-8CE6-44DA-BB41-B5FE2DA6BCED}"/>
              </a:ext>
            </a:extLst>
          </p:cNvPr>
          <p:cNvSpPr>
            <a:spLocks noChangeArrowheads="1"/>
          </p:cNvSpPr>
          <p:nvPr/>
        </p:nvSpPr>
        <p:spPr bwMode="auto">
          <a:xfrm>
            <a:off x="1155260" y="1705119"/>
            <a:ext cx="9885564" cy="2845558"/>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lIns="122843" tIns="61422" rIns="122843" bIns="61422" anchor="ctr">
            <a:spAutoFit/>
          </a:bodyPr>
          <a:lstStyle/>
          <a:p>
            <a:pPr algn="l" latinLnBrk="1">
              <a:lnSpc>
                <a:spcPct val="150000"/>
              </a:lnSpc>
            </a:pPr>
            <a:r>
              <a:rPr lang="zh-CN" altLang="en-US" sz="2000" b="0" i="0" dirty="0">
                <a:solidFill>
                  <a:srgbClr val="000000"/>
                </a:solidFill>
                <a:effectLst/>
                <a:latin typeface="Microsoft YaHei" panose="020B0503020204020204" pitchFamily="34" charset="-122"/>
                <a:ea typeface="Microsoft YaHei" panose="020B0503020204020204" pitchFamily="34" charset="-122"/>
              </a:rPr>
              <a:t>       </a:t>
            </a:r>
            <a:r>
              <a:rPr lang="zh-CN" altLang="en-US" sz="2000" b="0" i="0" dirty="0">
                <a:effectLst/>
                <a:latin typeface="微软雅黑" panose="020B0503020204020204" pitchFamily="34" charset="-122"/>
                <a:ea typeface="微软雅黑" panose="020B0503020204020204" pitchFamily="34" charset="-122"/>
              </a:rPr>
              <a:t>哥伦布系统是第一个将特征选择对话视为数据库系统问题的系统。本文的第一个贡献是一种用于特征选择的声明性语言，它是由过去两年与分析师的对话所提供的。作者观察到，在分析师的工作负载中存在重用机会，而这些机会是当今的后端所没有的。为了证明观点，展示了简单的物化操作可以在特性选择工作负载上产生数量级的性能改进。随着分析变得越来越重要，作者认为功能选择将成为一个紧迫的数据管理问题。</a:t>
            </a:r>
          </a:p>
        </p:txBody>
      </p:sp>
      <p:sp>
        <p:nvSpPr>
          <p:cNvPr id="43" name="L 形 42">
            <a:extLst>
              <a:ext uri="{FF2B5EF4-FFF2-40B4-BE49-F238E27FC236}">
                <a16:creationId xmlns:a16="http://schemas.microsoft.com/office/drawing/2014/main" id="{7EC5BB95-E5C8-485C-9F91-6ECE0DBC9316}"/>
              </a:ext>
            </a:extLst>
          </p:cNvPr>
          <p:cNvSpPr/>
          <p:nvPr/>
        </p:nvSpPr>
        <p:spPr>
          <a:xfrm rot="5400000">
            <a:off x="917352" y="1414202"/>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solidFill>
                <a:schemeClr val="bg1">
                  <a:lumMod val="50000"/>
                </a:schemeClr>
              </a:solidFill>
            </a:endParaRPr>
          </a:p>
        </p:txBody>
      </p:sp>
      <p:sp>
        <p:nvSpPr>
          <p:cNvPr id="44" name="L 形 43">
            <a:extLst>
              <a:ext uri="{FF2B5EF4-FFF2-40B4-BE49-F238E27FC236}">
                <a16:creationId xmlns:a16="http://schemas.microsoft.com/office/drawing/2014/main" id="{DFBB06A0-4F1F-4913-92DE-F8A3BAD64455}"/>
              </a:ext>
            </a:extLst>
          </p:cNvPr>
          <p:cNvSpPr/>
          <p:nvPr/>
        </p:nvSpPr>
        <p:spPr>
          <a:xfrm rot="16200000">
            <a:off x="10629317" y="4964977"/>
            <a:ext cx="457385" cy="365630"/>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Tree>
    <p:extLst>
      <p:ext uri="{BB962C8B-B14F-4D97-AF65-F5344CB8AC3E}">
        <p14:creationId xmlns:p14="http://schemas.microsoft.com/office/powerpoint/2010/main" val="1777467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2"/>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3"/>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6800474" cy="39271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展望</a:t>
            </a:r>
          </a:p>
        </p:txBody>
      </p:sp>
      <p:pic>
        <p:nvPicPr>
          <p:cNvPr id="14" name="图片 13">
            <a:extLst>
              <a:ext uri="{FF2B5EF4-FFF2-40B4-BE49-F238E27FC236}">
                <a16:creationId xmlns:a16="http://schemas.microsoft.com/office/drawing/2014/main" id="{FC63D68C-297A-4AEB-B2A3-56E4F74B6F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2" name="矩形 1">
            <a:extLst>
              <a:ext uri="{FF2B5EF4-FFF2-40B4-BE49-F238E27FC236}">
                <a16:creationId xmlns:a16="http://schemas.microsoft.com/office/drawing/2014/main" id="{ECD4B279-8CE6-44DA-BB41-B5FE2DA6BCED}"/>
              </a:ext>
            </a:extLst>
          </p:cNvPr>
          <p:cNvSpPr>
            <a:spLocks noChangeArrowheads="1"/>
          </p:cNvSpPr>
          <p:nvPr/>
        </p:nvSpPr>
        <p:spPr bwMode="auto">
          <a:xfrm>
            <a:off x="1146044" y="1617776"/>
            <a:ext cx="9885564" cy="3307223"/>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lIns="122843" tIns="61422" rIns="122843" bIns="61422" anchor="ctr">
            <a:spAutoFit/>
          </a:bodyPr>
          <a:lstStyle/>
          <a:p>
            <a:pPr algn="l" latinLnBrk="1">
              <a:lnSpc>
                <a:spcPct val="150000"/>
              </a:lnSpc>
            </a:pPr>
            <a:r>
              <a:rPr lang="zh-CN" altLang="en-US" sz="2000" b="0" i="0" dirty="0">
                <a:effectLst/>
                <a:latin typeface="Arial" panose="020B0604020202020204" pitchFamily="34" charset="0"/>
              </a:rPr>
              <a:t>       </a:t>
            </a:r>
            <a:r>
              <a:rPr lang="zh-CN" altLang="en-US" sz="2000" b="0" i="0" dirty="0">
                <a:effectLst/>
                <a:latin typeface="微软雅黑" panose="020B0503020204020204" pitchFamily="34" charset="-122"/>
                <a:ea typeface="微软雅黑" panose="020B0503020204020204" pitchFamily="34" charset="-122"/>
              </a:rPr>
              <a:t>首先，我们可以通过构建一个类似</a:t>
            </a:r>
            <a:r>
              <a:rPr lang="en-US" altLang="zh-CN" sz="2000" b="0" i="0" dirty="0">
                <a:effectLst/>
                <a:latin typeface="微软雅黑" panose="020B0503020204020204" pitchFamily="34" charset="-122"/>
                <a:ea typeface="微软雅黑" panose="020B0503020204020204" pitchFamily="34" charset="-122"/>
              </a:rPr>
              <a:t>REPL</a:t>
            </a:r>
            <a:r>
              <a:rPr lang="zh-CN" altLang="en-US" sz="2000" b="0" i="0" dirty="0">
                <a:effectLst/>
                <a:latin typeface="微软雅黑" panose="020B0503020204020204" pitchFamily="34" charset="-122"/>
                <a:ea typeface="微软雅黑" panose="020B0503020204020204" pitchFamily="34" charset="-122"/>
              </a:rPr>
              <a:t>的特征选择环境来更好地支持人在回路中的特征选择过程，即使分析师浏览和分析他们的数据集时，该环境也会自动执行物化。为了支持这种类型的应用程序，我们希望在哥伦布系统中研究的折衷空间能够有助于指导应该执行哪些物化策略。这种情况下的一个问题是，是否有可能根据分析师对给定时间点的查询来预测他们未来的工作负载。这可能带来新的、投机性的物质化机会。最近在建模</a:t>
            </a:r>
            <a:r>
              <a:rPr lang="en-US" altLang="zh-CN" sz="2000" b="0" i="0" dirty="0">
                <a:effectLst/>
                <a:latin typeface="微软雅黑" panose="020B0503020204020204" pitchFamily="34" charset="-122"/>
                <a:ea typeface="微软雅黑" panose="020B0503020204020204" pitchFamily="34" charset="-122"/>
              </a:rPr>
              <a:t>SQL</a:t>
            </a:r>
            <a:r>
              <a:rPr lang="zh-CN" altLang="en-US" sz="2000" b="0" i="0" dirty="0">
                <a:effectLst/>
                <a:latin typeface="微软雅黑" panose="020B0503020204020204" pitchFamily="34" charset="-122"/>
                <a:ea typeface="微软雅黑" panose="020B0503020204020204" pitchFamily="34" charset="-122"/>
              </a:rPr>
              <a:t>工作负载方面的工作可能与这个问题相关，但如何将其技术应用于统计分析仍然是一个悬而未决的问题。</a:t>
            </a:r>
          </a:p>
        </p:txBody>
      </p:sp>
      <p:sp>
        <p:nvSpPr>
          <p:cNvPr id="43" name="L 形 42">
            <a:extLst>
              <a:ext uri="{FF2B5EF4-FFF2-40B4-BE49-F238E27FC236}">
                <a16:creationId xmlns:a16="http://schemas.microsoft.com/office/drawing/2014/main" id="{7EC5BB95-E5C8-485C-9F91-6ECE0DBC9316}"/>
              </a:ext>
            </a:extLst>
          </p:cNvPr>
          <p:cNvSpPr/>
          <p:nvPr/>
        </p:nvSpPr>
        <p:spPr>
          <a:xfrm rot="5400000">
            <a:off x="917352" y="1414202"/>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solidFill>
                <a:schemeClr val="bg1">
                  <a:lumMod val="50000"/>
                </a:schemeClr>
              </a:solidFill>
            </a:endParaRPr>
          </a:p>
        </p:txBody>
      </p:sp>
      <p:sp>
        <p:nvSpPr>
          <p:cNvPr id="44" name="L 形 43">
            <a:extLst>
              <a:ext uri="{FF2B5EF4-FFF2-40B4-BE49-F238E27FC236}">
                <a16:creationId xmlns:a16="http://schemas.microsoft.com/office/drawing/2014/main" id="{DFBB06A0-4F1F-4913-92DE-F8A3BAD64455}"/>
              </a:ext>
            </a:extLst>
          </p:cNvPr>
          <p:cNvSpPr/>
          <p:nvPr/>
        </p:nvSpPr>
        <p:spPr>
          <a:xfrm rot="16200000">
            <a:off x="10629317" y="4964977"/>
            <a:ext cx="457385" cy="365630"/>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Tree>
    <p:extLst>
      <p:ext uri="{BB962C8B-B14F-4D97-AF65-F5344CB8AC3E}">
        <p14:creationId xmlns:p14="http://schemas.microsoft.com/office/powerpoint/2010/main" val="1732384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2"/>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3"/>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6800474" cy="39271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展望</a:t>
            </a:r>
          </a:p>
        </p:txBody>
      </p:sp>
      <p:pic>
        <p:nvPicPr>
          <p:cNvPr id="14" name="图片 13">
            <a:extLst>
              <a:ext uri="{FF2B5EF4-FFF2-40B4-BE49-F238E27FC236}">
                <a16:creationId xmlns:a16="http://schemas.microsoft.com/office/drawing/2014/main" id="{FC63D68C-297A-4AEB-B2A3-56E4F74B6F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2" name="矩形 1">
            <a:extLst>
              <a:ext uri="{FF2B5EF4-FFF2-40B4-BE49-F238E27FC236}">
                <a16:creationId xmlns:a16="http://schemas.microsoft.com/office/drawing/2014/main" id="{ECD4B279-8CE6-44DA-BB41-B5FE2DA6BCED}"/>
              </a:ext>
            </a:extLst>
          </p:cNvPr>
          <p:cNvSpPr>
            <a:spLocks noChangeArrowheads="1"/>
          </p:cNvSpPr>
          <p:nvPr/>
        </p:nvSpPr>
        <p:spPr bwMode="auto">
          <a:xfrm>
            <a:off x="972445" y="1544556"/>
            <a:ext cx="9885564" cy="3768888"/>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lIns="122843" tIns="61422" rIns="122843" bIns="61422" anchor="ctr">
            <a:spAutoFit/>
          </a:bodyPr>
          <a:lstStyle/>
          <a:p>
            <a:pPr algn="l" latinLnBrk="1">
              <a:lnSpc>
                <a:spcPct val="150000"/>
              </a:lnSpc>
            </a:pPr>
            <a:r>
              <a:rPr lang="zh-CN" altLang="en-US" sz="2000" b="0" i="0" dirty="0">
                <a:solidFill>
                  <a:srgbClr val="333333"/>
                </a:solidFill>
                <a:effectLst/>
                <a:latin typeface="Arial" panose="020B0604020202020204" pitchFamily="34" charset="0"/>
              </a:rPr>
              <a:t>        </a:t>
            </a:r>
            <a:r>
              <a:rPr lang="zh-CN" altLang="en-US" sz="2000" b="0" i="0" dirty="0">
                <a:effectLst/>
                <a:latin typeface="微软雅黑" panose="020B0503020204020204" pitchFamily="34" charset="-122"/>
                <a:ea typeface="微软雅黑" panose="020B0503020204020204" pitchFamily="34" charset="-122"/>
              </a:rPr>
              <a:t>其次，哥伦布系统中基本块的当前形式化是由特征选择工作负载驱动的。至于是否有可能将我们的想法扩展到更大的</a:t>
            </a:r>
            <a:r>
              <a:rPr lang="en-US" altLang="zh-CN" sz="2000" b="0" i="0" dirty="0">
                <a:effectLst/>
                <a:latin typeface="微软雅黑" panose="020B0503020204020204" pitchFamily="34" charset="-122"/>
                <a:ea typeface="微软雅黑" panose="020B0503020204020204" pitchFamily="34" charset="-122"/>
              </a:rPr>
              <a:t>R</a:t>
            </a:r>
            <a:r>
              <a:rPr lang="zh-CN" altLang="en-US" sz="2000" b="0" i="0" dirty="0">
                <a:effectLst/>
                <a:latin typeface="微软雅黑" panose="020B0503020204020204" pitchFamily="34" charset="-122"/>
                <a:ea typeface="微软雅黑" panose="020B0503020204020204" pitchFamily="34" charset="-122"/>
              </a:rPr>
              <a:t>语言子集，这是一个悬而未决的问题。这将要求我们考虑一套更丰富的物化技术，而不仅仅是二维码和核心集，比如部分和增量模型计算。更一般地说，当我们将探索、评估、回归和其他学习操作与数据转换操作结合起来考虑时，就会出现提高性能和可用性的新机会。例如，认识到通常在标准化数据上学习之前的连接可能引入冗余，使得人们能够通过“在连接上学习”而不是在连接之后简单地避免这种冗余。未来的工作是扩展</a:t>
            </a:r>
            <a:r>
              <a:rPr lang="en-US" altLang="zh-CN" sz="2000" b="0" i="0" dirty="0">
                <a:effectLst/>
                <a:latin typeface="微软雅黑" panose="020B0503020204020204" pitchFamily="34" charset="-122"/>
                <a:ea typeface="微软雅黑" panose="020B0503020204020204" pitchFamily="34" charset="-122"/>
              </a:rPr>
              <a:t>COLUMBUS</a:t>
            </a:r>
            <a:r>
              <a:rPr lang="zh-CN" altLang="en-US" sz="2000" b="0" i="0" dirty="0">
                <a:effectLst/>
                <a:latin typeface="微软雅黑" panose="020B0503020204020204" pitchFamily="34" charset="-122"/>
                <a:ea typeface="微软雅黑" panose="020B0503020204020204" pitchFamily="34" charset="-122"/>
              </a:rPr>
              <a:t>优化器和成本模型，以集成这些新技术并支持这些新工作负载。</a:t>
            </a:r>
          </a:p>
        </p:txBody>
      </p:sp>
      <p:sp>
        <p:nvSpPr>
          <p:cNvPr id="43" name="L 形 42">
            <a:extLst>
              <a:ext uri="{FF2B5EF4-FFF2-40B4-BE49-F238E27FC236}">
                <a16:creationId xmlns:a16="http://schemas.microsoft.com/office/drawing/2014/main" id="{7EC5BB95-E5C8-485C-9F91-6ECE0DBC9316}"/>
              </a:ext>
            </a:extLst>
          </p:cNvPr>
          <p:cNvSpPr/>
          <p:nvPr/>
        </p:nvSpPr>
        <p:spPr>
          <a:xfrm rot="5400000">
            <a:off x="917352" y="1414202"/>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solidFill>
                <a:schemeClr val="bg1">
                  <a:lumMod val="50000"/>
                </a:schemeClr>
              </a:solidFill>
            </a:endParaRPr>
          </a:p>
        </p:txBody>
      </p:sp>
      <p:sp>
        <p:nvSpPr>
          <p:cNvPr id="44" name="L 形 43">
            <a:extLst>
              <a:ext uri="{FF2B5EF4-FFF2-40B4-BE49-F238E27FC236}">
                <a16:creationId xmlns:a16="http://schemas.microsoft.com/office/drawing/2014/main" id="{DFBB06A0-4F1F-4913-92DE-F8A3BAD64455}"/>
              </a:ext>
            </a:extLst>
          </p:cNvPr>
          <p:cNvSpPr/>
          <p:nvPr/>
        </p:nvSpPr>
        <p:spPr>
          <a:xfrm rot="16200000">
            <a:off x="10629317" y="4964977"/>
            <a:ext cx="457385" cy="365630"/>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Tree>
    <p:extLst>
      <p:ext uri="{BB962C8B-B14F-4D97-AF65-F5344CB8AC3E}">
        <p14:creationId xmlns:p14="http://schemas.microsoft.com/office/powerpoint/2010/main" val="146892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2"/>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3"/>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6800474" cy="39271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展望</a:t>
            </a:r>
          </a:p>
        </p:txBody>
      </p:sp>
      <p:pic>
        <p:nvPicPr>
          <p:cNvPr id="14" name="图片 13">
            <a:extLst>
              <a:ext uri="{FF2B5EF4-FFF2-40B4-BE49-F238E27FC236}">
                <a16:creationId xmlns:a16="http://schemas.microsoft.com/office/drawing/2014/main" id="{FC63D68C-297A-4AEB-B2A3-56E4F74B6F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2" name="矩形 1">
            <a:extLst>
              <a:ext uri="{FF2B5EF4-FFF2-40B4-BE49-F238E27FC236}">
                <a16:creationId xmlns:a16="http://schemas.microsoft.com/office/drawing/2014/main" id="{ECD4B279-8CE6-44DA-BB41-B5FE2DA6BCED}"/>
              </a:ext>
            </a:extLst>
          </p:cNvPr>
          <p:cNvSpPr>
            <a:spLocks noChangeArrowheads="1"/>
          </p:cNvSpPr>
          <p:nvPr/>
        </p:nvSpPr>
        <p:spPr bwMode="auto">
          <a:xfrm>
            <a:off x="1155260" y="1710208"/>
            <a:ext cx="9885564" cy="3301324"/>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lIns="122843" tIns="61422" rIns="122843" bIns="61422" anchor="ctr">
            <a:spAutoFit/>
          </a:bodyPr>
          <a:lstStyle/>
          <a:p>
            <a:pPr latinLnBrk="1">
              <a:lnSpc>
                <a:spcPct val="150000"/>
              </a:lnSpc>
            </a:pPr>
            <a:r>
              <a:rPr lang="zh-CN" altLang="en-US" sz="2000" b="0" i="0" dirty="0">
                <a:solidFill>
                  <a:srgbClr val="333333"/>
                </a:solidFill>
                <a:effectLst/>
                <a:latin typeface="Arial" panose="020B0604020202020204" pitchFamily="34" charset="0"/>
              </a:rPr>
              <a:t>       </a:t>
            </a:r>
            <a:r>
              <a:rPr lang="zh-CN" altLang="en-US" sz="2000" b="0" i="0" dirty="0">
                <a:effectLst/>
                <a:latin typeface="微软雅黑" panose="020B0503020204020204" pitchFamily="34" charset="-122"/>
                <a:ea typeface="微软雅黑" panose="020B0503020204020204" pitchFamily="34" charset="-122"/>
              </a:rPr>
              <a:t>最后，另一个方向是将哥伦布系统的方法应用于结构化程度较低的数据源，如文本、扫描文档和图像。对于这些来源，特征通常由单独的特征工程阶段生成，这也是一个人在回路中的过程，需要领域专家迭代地编写“提取器”来产生特征。作为未来的工作，我们可以研究这两个人在回路中的过程是如何相互作用的。例如，快速特征选择子系统是否会为尚未提取的有前景的新特征提供直观的指导和提示？通过在单一框架中联合进行特征选择和特征工程，有可能进一步促进以特征为中心的统计分析系统的发展。</a:t>
            </a:r>
          </a:p>
        </p:txBody>
      </p:sp>
      <p:sp>
        <p:nvSpPr>
          <p:cNvPr id="43" name="L 形 42">
            <a:extLst>
              <a:ext uri="{FF2B5EF4-FFF2-40B4-BE49-F238E27FC236}">
                <a16:creationId xmlns:a16="http://schemas.microsoft.com/office/drawing/2014/main" id="{7EC5BB95-E5C8-485C-9F91-6ECE0DBC9316}"/>
              </a:ext>
            </a:extLst>
          </p:cNvPr>
          <p:cNvSpPr/>
          <p:nvPr/>
        </p:nvSpPr>
        <p:spPr>
          <a:xfrm rot="5400000">
            <a:off x="917352" y="1414202"/>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solidFill>
                <a:schemeClr val="bg1">
                  <a:lumMod val="50000"/>
                </a:schemeClr>
              </a:solidFill>
            </a:endParaRPr>
          </a:p>
        </p:txBody>
      </p:sp>
      <p:sp>
        <p:nvSpPr>
          <p:cNvPr id="44" name="L 形 43">
            <a:extLst>
              <a:ext uri="{FF2B5EF4-FFF2-40B4-BE49-F238E27FC236}">
                <a16:creationId xmlns:a16="http://schemas.microsoft.com/office/drawing/2014/main" id="{DFBB06A0-4F1F-4913-92DE-F8A3BAD64455}"/>
              </a:ext>
            </a:extLst>
          </p:cNvPr>
          <p:cNvSpPr/>
          <p:nvPr/>
        </p:nvSpPr>
        <p:spPr>
          <a:xfrm rot="16200000">
            <a:off x="10629317" y="4964977"/>
            <a:ext cx="457385" cy="365630"/>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Tree>
    <p:extLst>
      <p:ext uri="{BB962C8B-B14F-4D97-AF65-F5344CB8AC3E}">
        <p14:creationId xmlns:p14="http://schemas.microsoft.com/office/powerpoint/2010/main" val="4050829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a:extLst>
              <a:ext uri="{FF2B5EF4-FFF2-40B4-BE49-F238E27FC236}">
                <a16:creationId xmlns:a16="http://schemas.microsoft.com/office/drawing/2014/main" id="{A4550547-3386-40CD-A22F-D47DC1228F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 y="1352311"/>
            <a:ext cx="6095094" cy="4071472"/>
          </a:xfrm>
          <a:custGeom>
            <a:avLst/>
            <a:gdLst>
              <a:gd name="connsiteX0" fmla="*/ 0 w 6787098"/>
              <a:gd name="connsiteY0" fmla="*/ 0 h 6025198"/>
              <a:gd name="connsiteX1" fmla="*/ 6787098 w 6787098"/>
              <a:gd name="connsiteY1" fmla="*/ 0 h 6025198"/>
              <a:gd name="connsiteX2" fmla="*/ 6787098 w 6787098"/>
              <a:gd name="connsiteY2" fmla="*/ 6025198 h 6025198"/>
              <a:gd name="connsiteX3" fmla="*/ 0 w 6787098"/>
              <a:gd name="connsiteY3" fmla="*/ 6025198 h 6025198"/>
            </a:gdLst>
            <a:ahLst/>
            <a:cxnLst>
              <a:cxn ang="0">
                <a:pos x="connsiteX0" y="connsiteY0"/>
              </a:cxn>
              <a:cxn ang="0">
                <a:pos x="connsiteX1" y="connsiteY1"/>
              </a:cxn>
              <a:cxn ang="0">
                <a:pos x="connsiteX2" y="connsiteY2"/>
              </a:cxn>
              <a:cxn ang="0">
                <a:pos x="connsiteX3" y="connsiteY3"/>
              </a:cxn>
            </a:cxnLst>
            <a:rect l="l" t="t" r="r" b="b"/>
            <a:pathLst>
              <a:path w="6787098" h="6025198">
                <a:moveTo>
                  <a:pt x="0" y="0"/>
                </a:moveTo>
                <a:lnTo>
                  <a:pt x="6787098" y="0"/>
                </a:lnTo>
                <a:lnTo>
                  <a:pt x="6787098" y="6025198"/>
                </a:lnTo>
                <a:lnTo>
                  <a:pt x="0" y="6025198"/>
                </a:lnTo>
                <a:close/>
              </a:path>
            </a:pathLst>
          </a:custGeom>
        </p:spPr>
      </p:pic>
      <p:sp>
        <p:nvSpPr>
          <p:cNvPr id="2" name="矩形 1"/>
          <p:cNvSpPr/>
          <p:nvPr/>
        </p:nvSpPr>
        <p:spPr>
          <a:xfrm>
            <a:off x="0" y="2252618"/>
            <a:ext cx="6095094" cy="2352765"/>
          </a:xfrm>
          <a:prstGeom prst="rect">
            <a:avLst/>
          </a:prstGeom>
          <a:solidFill>
            <a:srgbClr val="035C9C">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_14"/>
          <p:cNvSpPr txBox="1">
            <a:spLocks noChangeArrowheads="1"/>
          </p:cNvSpPr>
          <p:nvPr/>
        </p:nvSpPr>
        <p:spPr bwMode="auto">
          <a:xfrm>
            <a:off x="6629853" y="1026350"/>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algn="ctr"/>
            <a:r>
              <a:rPr lang="en-US" altLang="zh-CN" sz="2800" spc="300" dirty="0">
                <a:solidFill>
                  <a:srgbClr val="004EA2"/>
                </a:solidFill>
                <a:latin typeface="Impact" panose="020B0806030902050204" pitchFamily="34" charset="0"/>
                <a:ea typeface="微软雅黑" panose="020B0503020204020204" pitchFamily="34" charset="-122"/>
              </a:rPr>
              <a:t>01</a:t>
            </a:r>
          </a:p>
        </p:txBody>
      </p:sp>
      <p:sp>
        <p:nvSpPr>
          <p:cNvPr id="27" name="矩形 26"/>
          <p:cNvSpPr/>
          <p:nvPr/>
        </p:nvSpPr>
        <p:spPr bwMode="auto">
          <a:xfrm>
            <a:off x="7557538" y="1128367"/>
            <a:ext cx="3526227"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zh-CN" altLang="en-US" sz="2400" b="1" spc="-300" dirty="0">
                <a:solidFill>
                  <a:srgbClr val="004EA2"/>
                </a:solidFill>
                <a:latin typeface="微软雅黑" panose="020B0503020204020204" charset="-122"/>
                <a:ea typeface="微软雅黑" panose="020B0503020204020204" charset="-122"/>
                <a:sym typeface="+mn-ea"/>
              </a:rPr>
              <a:t>引言</a:t>
            </a:r>
          </a:p>
        </p:txBody>
      </p:sp>
      <p:sp>
        <p:nvSpPr>
          <p:cNvPr id="16" name="矩形 15"/>
          <p:cNvSpPr/>
          <p:nvPr/>
        </p:nvSpPr>
        <p:spPr>
          <a:xfrm rot="16200000" flipH="1">
            <a:off x="8582860" y="-3263"/>
            <a:ext cx="45719" cy="347662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5C9C"/>
              </a:solidFill>
              <a:latin typeface="华文中宋" panose="02010600040101010101" pitchFamily="2" charset="-122"/>
              <a:ea typeface="华文中宋" panose="02010600040101010101" pitchFamily="2" charset="-122"/>
            </a:endParaRPr>
          </a:p>
        </p:txBody>
      </p:sp>
      <p:sp>
        <p:nvSpPr>
          <p:cNvPr id="24" name="_14"/>
          <p:cNvSpPr txBox="1">
            <a:spLocks noChangeArrowheads="1"/>
          </p:cNvSpPr>
          <p:nvPr/>
        </p:nvSpPr>
        <p:spPr bwMode="auto">
          <a:xfrm>
            <a:off x="6629853" y="1945326"/>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algn="ctr"/>
            <a:r>
              <a:rPr lang="en-US" altLang="zh-CN" sz="2800" spc="300" dirty="0">
                <a:solidFill>
                  <a:srgbClr val="004EA2"/>
                </a:solidFill>
                <a:latin typeface="Impact" panose="020B0806030902050204" pitchFamily="34" charset="0"/>
                <a:ea typeface="微软雅黑" panose="020B0503020204020204" pitchFamily="34" charset="-122"/>
              </a:rPr>
              <a:t>02</a:t>
            </a:r>
          </a:p>
        </p:txBody>
      </p:sp>
      <p:sp>
        <p:nvSpPr>
          <p:cNvPr id="25" name="矩形 24"/>
          <p:cNvSpPr/>
          <p:nvPr/>
        </p:nvSpPr>
        <p:spPr bwMode="auto">
          <a:xfrm>
            <a:off x="7557538" y="2035913"/>
            <a:ext cx="3170754"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zh-CN" altLang="en-US" sz="2400" b="1" dirty="0">
                <a:solidFill>
                  <a:srgbClr val="004EA2"/>
                </a:solidFill>
                <a:latin typeface="微软雅黑" panose="020B0503020204020204" charset="-122"/>
                <a:ea typeface="微软雅黑" panose="020B0503020204020204" charset="-122"/>
                <a:sym typeface="+mn-ea"/>
              </a:rPr>
              <a:t>研究思路</a:t>
            </a:r>
          </a:p>
        </p:txBody>
      </p:sp>
      <p:sp>
        <p:nvSpPr>
          <p:cNvPr id="17" name="矩形 16"/>
          <p:cNvSpPr/>
          <p:nvPr/>
        </p:nvSpPr>
        <p:spPr>
          <a:xfrm rot="16200000" flipH="1">
            <a:off x="8582858" y="903465"/>
            <a:ext cx="45719" cy="347662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35C9C"/>
              </a:solidFill>
              <a:latin typeface="华文中宋" panose="02010600040101010101" pitchFamily="2" charset="-122"/>
              <a:ea typeface="华文中宋" panose="02010600040101010101" pitchFamily="2" charset="-122"/>
            </a:endParaRPr>
          </a:p>
        </p:txBody>
      </p:sp>
      <p:sp>
        <p:nvSpPr>
          <p:cNvPr id="22" name="_14"/>
          <p:cNvSpPr txBox="1">
            <a:spLocks noChangeArrowheads="1"/>
          </p:cNvSpPr>
          <p:nvPr/>
        </p:nvSpPr>
        <p:spPr bwMode="auto">
          <a:xfrm>
            <a:off x="6629853" y="2864302"/>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algn="ctr"/>
            <a:r>
              <a:rPr lang="en-US" altLang="zh-CN" sz="2800" spc="300" dirty="0">
                <a:solidFill>
                  <a:srgbClr val="004EA2"/>
                </a:solidFill>
                <a:latin typeface="Impact" panose="020B0806030902050204" pitchFamily="34" charset="0"/>
                <a:ea typeface="微软雅黑" panose="020B0503020204020204" pitchFamily="34" charset="-122"/>
              </a:rPr>
              <a:t>03</a:t>
            </a:r>
          </a:p>
        </p:txBody>
      </p:sp>
      <p:sp>
        <p:nvSpPr>
          <p:cNvPr id="23" name="矩形 22"/>
          <p:cNvSpPr/>
          <p:nvPr/>
        </p:nvSpPr>
        <p:spPr bwMode="auto">
          <a:xfrm>
            <a:off x="7557538" y="2955524"/>
            <a:ext cx="3170754"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b="1" dirty="0">
                <a:solidFill>
                  <a:srgbClr val="004EA2"/>
                </a:solidFill>
                <a:latin typeface="微软雅黑" panose="020B0503020204020204" charset="-122"/>
                <a:ea typeface="微软雅黑" panose="020B0503020204020204" charset="-122"/>
                <a:sym typeface="+mn-ea"/>
              </a:rPr>
              <a:t>相关工作</a:t>
            </a:r>
          </a:p>
        </p:txBody>
      </p:sp>
      <p:sp>
        <p:nvSpPr>
          <p:cNvPr id="18" name="矩形 17"/>
          <p:cNvSpPr/>
          <p:nvPr/>
        </p:nvSpPr>
        <p:spPr>
          <a:xfrm rot="16200000" flipH="1">
            <a:off x="8582859" y="1824369"/>
            <a:ext cx="45719" cy="347662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5C9C"/>
              </a:solidFill>
              <a:latin typeface="华文中宋" panose="02010600040101010101" pitchFamily="2" charset="-122"/>
              <a:ea typeface="华文中宋" panose="02010600040101010101" pitchFamily="2" charset="-122"/>
            </a:endParaRPr>
          </a:p>
        </p:txBody>
      </p:sp>
      <p:sp>
        <p:nvSpPr>
          <p:cNvPr id="20" name="_14"/>
          <p:cNvSpPr txBox="1">
            <a:spLocks noChangeArrowheads="1"/>
          </p:cNvSpPr>
          <p:nvPr/>
        </p:nvSpPr>
        <p:spPr bwMode="auto">
          <a:xfrm>
            <a:off x="6629853" y="3783278"/>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algn="ctr"/>
            <a:r>
              <a:rPr lang="en-US" altLang="zh-CN" sz="2800" spc="300" dirty="0">
                <a:solidFill>
                  <a:srgbClr val="004EA2"/>
                </a:solidFill>
                <a:latin typeface="Impact" panose="020B0806030902050204" pitchFamily="34" charset="0"/>
                <a:ea typeface="微软雅黑" panose="020B0503020204020204" pitchFamily="34" charset="-122"/>
              </a:rPr>
              <a:t>04</a:t>
            </a:r>
          </a:p>
        </p:txBody>
      </p:sp>
      <p:sp>
        <p:nvSpPr>
          <p:cNvPr id="21" name="矩形 20"/>
          <p:cNvSpPr/>
          <p:nvPr/>
        </p:nvSpPr>
        <p:spPr bwMode="auto">
          <a:xfrm>
            <a:off x="7557538" y="3873865"/>
            <a:ext cx="2981478"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b="1" dirty="0">
                <a:solidFill>
                  <a:srgbClr val="004EA2"/>
                </a:solidFill>
                <a:latin typeface="微软雅黑" panose="020B0503020204020204" charset="-122"/>
                <a:ea typeface="微软雅黑" panose="020B0503020204020204" charset="-122"/>
                <a:sym typeface="+mn-ea"/>
              </a:rPr>
              <a:t>研究成果</a:t>
            </a:r>
          </a:p>
        </p:txBody>
      </p:sp>
      <p:sp>
        <p:nvSpPr>
          <p:cNvPr id="19" name="矩形 18"/>
          <p:cNvSpPr/>
          <p:nvPr/>
        </p:nvSpPr>
        <p:spPr>
          <a:xfrm rot="16200000" flipH="1">
            <a:off x="8582859" y="2745106"/>
            <a:ext cx="45719" cy="347662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35C9C"/>
              </a:solidFill>
              <a:latin typeface="华文中宋" panose="02010600040101010101" pitchFamily="2" charset="-122"/>
              <a:ea typeface="华文中宋" panose="02010600040101010101" pitchFamily="2" charset="-122"/>
            </a:endParaRPr>
          </a:p>
        </p:txBody>
      </p:sp>
      <p:sp>
        <p:nvSpPr>
          <p:cNvPr id="7" name="文本框 6"/>
          <p:cNvSpPr txBox="1"/>
          <p:nvPr/>
        </p:nvSpPr>
        <p:spPr>
          <a:xfrm>
            <a:off x="1594392" y="3116153"/>
            <a:ext cx="3206115" cy="645160"/>
          </a:xfrm>
          <a:prstGeom prst="rect">
            <a:avLst/>
          </a:prstGeom>
          <a:noFill/>
        </p:spPr>
        <p:txBody>
          <a:bodyPr wrap="square" rtlCol="0">
            <a:spAutoFit/>
          </a:bodyPr>
          <a:lstStyle/>
          <a:p>
            <a:pPr algn="just"/>
            <a:r>
              <a:rPr lang="en-US" altLang="zh-CN" sz="3600" b="1" dirty="0">
                <a:solidFill>
                  <a:schemeClr val="bg1"/>
                </a:solidFill>
                <a:latin typeface="微软雅黑" panose="020B0503020204020204" charset="-122"/>
                <a:ea typeface="微软雅黑" panose="020B0503020204020204" charset="-122"/>
                <a:cs typeface="Aharoni" panose="02010803020104030203" pitchFamily="2" charset="-79"/>
              </a:rPr>
              <a:t>CONTENTS</a:t>
            </a:r>
          </a:p>
        </p:txBody>
      </p:sp>
      <p:cxnSp>
        <p:nvCxnSpPr>
          <p:cNvPr id="8" name="直接连接符 7"/>
          <p:cNvCxnSpPr/>
          <p:nvPr/>
        </p:nvCxnSpPr>
        <p:spPr>
          <a:xfrm>
            <a:off x="1610252" y="2865418"/>
            <a:ext cx="2818356"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610252" y="4012047"/>
            <a:ext cx="2818356"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3D6A096F-2BB9-4A13-863C-976BE0415399}"/>
              </a:ext>
            </a:extLst>
          </p:cNvPr>
          <p:cNvCxnSpPr/>
          <p:nvPr/>
        </p:nvCxnSpPr>
        <p:spPr>
          <a:xfrm flipH="1">
            <a:off x="4174402" y="972619"/>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692DDEFE-BFCD-4A23-AB37-3854B047BB8C}"/>
              </a:ext>
            </a:extLst>
          </p:cNvPr>
          <p:cNvCxnSpPr/>
          <p:nvPr/>
        </p:nvCxnSpPr>
        <p:spPr>
          <a:xfrm flipH="1">
            <a:off x="4174402" y="1616409"/>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005ED0C5-57DA-4782-894C-9521BEE2624F}"/>
              </a:ext>
            </a:extLst>
          </p:cNvPr>
          <p:cNvCxnSpPr/>
          <p:nvPr/>
        </p:nvCxnSpPr>
        <p:spPr>
          <a:xfrm flipH="1">
            <a:off x="3084086" y="1429819"/>
            <a:ext cx="432914" cy="47693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AE9CC8E5-2BCA-45D6-BB4A-796AB2AD7745}"/>
              </a:ext>
            </a:extLst>
          </p:cNvPr>
          <p:cNvCxnSpPr/>
          <p:nvPr/>
        </p:nvCxnSpPr>
        <p:spPr>
          <a:xfrm flipH="1">
            <a:off x="1515450" y="4377914"/>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467A4103-D9FD-47CC-BC66-0E03836A4103}"/>
              </a:ext>
            </a:extLst>
          </p:cNvPr>
          <p:cNvCxnSpPr/>
          <p:nvPr/>
        </p:nvCxnSpPr>
        <p:spPr>
          <a:xfrm flipH="1">
            <a:off x="1515450" y="5021704"/>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C1BE1D95-4254-4400-8967-5AE5B320D542}"/>
              </a:ext>
            </a:extLst>
          </p:cNvPr>
          <p:cNvCxnSpPr/>
          <p:nvPr/>
        </p:nvCxnSpPr>
        <p:spPr>
          <a:xfrm flipH="1">
            <a:off x="425134" y="4835114"/>
            <a:ext cx="432914" cy="47693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_14">
            <a:extLst>
              <a:ext uri="{FF2B5EF4-FFF2-40B4-BE49-F238E27FC236}">
                <a16:creationId xmlns:a16="http://schemas.microsoft.com/office/drawing/2014/main" id="{7CC84135-6071-4BC2-B0F6-65D0F5643CB1}"/>
              </a:ext>
            </a:extLst>
          </p:cNvPr>
          <p:cNvSpPr txBox="1">
            <a:spLocks noChangeArrowheads="1"/>
          </p:cNvSpPr>
          <p:nvPr/>
        </p:nvSpPr>
        <p:spPr bwMode="auto">
          <a:xfrm>
            <a:off x="6629853" y="4702255"/>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algn="ctr"/>
            <a:r>
              <a:rPr lang="en-US" altLang="zh-CN" sz="2800" spc="300" dirty="0">
                <a:solidFill>
                  <a:srgbClr val="004EA2"/>
                </a:solidFill>
                <a:latin typeface="Impact" panose="020B0806030902050204" pitchFamily="34" charset="0"/>
                <a:ea typeface="微软雅黑" panose="020B0503020204020204" pitchFamily="34" charset="-122"/>
              </a:rPr>
              <a:t>05</a:t>
            </a:r>
          </a:p>
        </p:txBody>
      </p:sp>
      <p:sp>
        <p:nvSpPr>
          <p:cNvPr id="46" name="矩形 45">
            <a:extLst>
              <a:ext uri="{FF2B5EF4-FFF2-40B4-BE49-F238E27FC236}">
                <a16:creationId xmlns:a16="http://schemas.microsoft.com/office/drawing/2014/main" id="{6F8D54D5-46B8-45B5-BE0B-F62762B87219}"/>
              </a:ext>
            </a:extLst>
          </p:cNvPr>
          <p:cNvSpPr/>
          <p:nvPr/>
        </p:nvSpPr>
        <p:spPr bwMode="auto">
          <a:xfrm>
            <a:off x="7557538" y="4792842"/>
            <a:ext cx="2981478"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b="1" dirty="0">
                <a:solidFill>
                  <a:srgbClr val="004EA2"/>
                </a:solidFill>
                <a:latin typeface="微软雅黑" panose="020B0503020204020204" charset="-122"/>
                <a:ea typeface="微软雅黑" panose="020B0503020204020204" charset="-122"/>
                <a:sym typeface="+mn-ea"/>
              </a:rPr>
              <a:t>总结与展望</a:t>
            </a:r>
          </a:p>
        </p:txBody>
      </p:sp>
      <p:sp>
        <p:nvSpPr>
          <p:cNvPr id="44" name="矩形 43">
            <a:extLst>
              <a:ext uri="{FF2B5EF4-FFF2-40B4-BE49-F238E27FC236}">
                <a16:creationId xmlns:a16="http://schemas.microsoft.com/office/drawing/2014/main" id="{4B06203C-2283-4299-B3CD-DD554B2DA6C1}"/>
              </a:ext>
            </a:extLst>
          </p:cNvPr>
          <p:cNvSpPr/>
          <p:nvPr/>
        </p:nvSpPr>
        <p:spPr>
          <a:xfrm rot="16200000" flipH="1">
            <a:off x="8582859" y="3664083"/>
            <a:ext cx="45719" cy="347662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5C9C"/>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733730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a:extLst>
              <a:ext uri="{FF2B5EF4-FFF2-40B4-BE49-F238E27FC236}">
                <a16:creationId xmlns:a16="http://schemas.microsoft.com/office/drawing/2014/main" id="{E2B835E0-E6E0-4D92-9D68-145E24A1D25D}"/>
              </a:ext>
            </a:extLst>
          </p:cNvPr>
          <p:cNvPicPr>
            <a:picLocks noChangeAspect="1"/>
          </p:cNvPicPr>
          <p:nvPr/>
        </p:nvPicPr>
        <p:blipFill rotWithShape="1">
          <a:blip r:embed="rId4">
            <a:extLst>
              <a:ext uri="{28A0092B-C50C-407E-A947-70E740481C1C}">
                <a14:useLocalDpi xmlns:a14="http://schemas.microsoft.com/office/drawing/2010/main" val="0"/>
              </a:ext>
            </a:extLst>
          </a:blip>
          <a:srcRect l="5269" r="5269"/>
          <a:stretch/>
        </p:blipFill>
        <p:spPr>
          <a:xfrm>
            <a:off x="0" y="1375595"/>
            <a:ext cx="12192000" cy="4186163"/>
          </a:xfrm>
          <a:prstGeom prst="rect">
            <a:avLst/>
          </a:prstGeom>
        </p:spPr>
      </p:pic>
      <p:sp>
        <p:nvSpPr>
          <p:cNvPr id="50" name="矩形 49">
            <a:extLst>
              <a:ext uri="{FF2B5EF4-FFF2-40B4-BE49-F238E27FC236}">
                <a16:creationId xmlns:a16="http://schemas.microsoft.com/office/drawing/2014/main" id="{22D3BAEC-7835-4269-9F55-C6C07B3B9FE8}"/>
              </a:ext>
            </a:extLst>
          </p:cNvPr>
          <p:cNvSpPr/>
          <p:nvPr/>
        </p:nvSpPr>
        <p:spPr>
          <a:xfrm>
            <a:off x="0" y="1375595"/>
            <a:ext cx="12192000" cy="4175760"/>
          </a:xfrm>
          <a:prstGeom prst="rect">
            <a:avLst/>
          </a:prstGeom>
          <a:solidFill>
            <a:srgbClr val="035C9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文本框 53">
            <a:extLst>
              <a:ext uri="{FF2B5EF4-FFF2-40B4-BE49-F238E27FC236}">
                <a16:creationId xmlns:a16="http://schemas.microsoft.com/office/drawing/2014/main" id="{19079138-4C57-41A4-BEC3-95CB01F799D0}"/>
              </a:ext>
            </a:extLst>
          </p:cNvPr>
          <p:cNvSpPr txBox="1"/>
          <p:nvPr/>
        </p:nvSpPr>
        <p:spPr>
          <a:xfrm>
            <a:off x="2859089" y="3015996"/>
            <a:ext cx="6473821" cy="769441"/>
          </a:xfrm>
          <a:prstGeom prst="rect">
            <a:avLst/>
          </a:prstGeom>
          <a:noFill/>
        </p:spPr>
        <p:txBody>
          <a:bodyPr wrap="square" rtlCol="0">
            <a:spAutoFit/>
          </a:bodyPr>
          <a:lstStyle/>
          <a:p>
            <a:pPr algn="ctr"/>
            <a:r>
              <a:rPr lang="zh-CN" altLang="en-US" sz="4400" b="1" spc="600" dirty="0">
                <a:solidFill>
                  <a:schemeClr val="bg1"/>
                </a:solidFill>
                <a:latin typeface="微软雅黑" panose="020B0503020204020204" charset="-122"/>
                <a:ea typeface="微软雅黑" panose="020B0503020204020204" charset="-122"/>
                <a:cs typeface="Aharoni" panose="02010803020104030203" pitchFamily="2" charset="-79"/>
              </a:rPr>
              <a:t>概述</a:t>
            </a:r>
            <a:endParaRPr lang="en-US" altLang="zh-CN" sz="4400" b="1" spc="600" dirty="0">
              <a:solidFill>
                <a:schemeClr val="bg1"/>
              </a:solidFill>
              <a:latin typeface="微软雅黑" panose="020B0503020204020204" charset="-122"/>
              <a:ea typeface="微软雅黑" panose="020B0503020204020204" charset="-122"/>
              <a:cs typeface="Aharoni" panose="02010803020104030203" pitchFamily="2" charset="-79"/>
            </a:endParaRPr>
          </a:p>
        </p:txBody>
      </p:sp>
      <p:grpSp>
        <p:nvGrpSpPr>
          <p:cNvPr id="55" name="组合 54">
            <a:extLst>
              <a:ext uri="{FF2B5EF4-FFF2-40B4-BE49-F238E27FC236}">
                <a16:creationId xmlns:a16="http://schemas.microsoft.com/office/drawing/2014/main" id="{C0B32743-6AFD-4480-9A6C-702CFFDF83E7}"/>
              </a:ext>
            </a:extLst>
          </p:cNvPr>
          <p:cNvGrpSpPr/>
          <p:nvPr/>
        </p:nvGrpSpPr>
        <p:grpSpPr>
          <a:xfrm>
            <a:off x="1165078" y="2855686"/>
            <a:ext cx="9861845" cy="1146629"/>
            <a:chOff x="940844" y="2909332"/>
            <a:chExt cx="3967568" cy="1146629"/>
          </a:xfrm>
        </p:grpSpPr>
        <p:cxnSp>
          <p:nvCxnSpPr>
            <p:cNvPr id="56" name="直接连接符 55">
              <a:extLst>
                <a:ext uri="{FF2B5EF4-FFF2-40B4-BE49-F238E27FC236}">
                  <a16:creationId xmlns:a16="http://schemas.microsoft.com/office/drawing/2014/main" id="{246DEBAB-892D-42D5-8D8F-36BB3AAFA2A6}"/>
                </a:ext>
              </a:extLst>
            </p:cNvPr>
            <p:cNvCxnSpPr/>
            <p:nvPr/>
          </p:nvCxnSpPr>
          <p:spPr>
            <a:xfrm>
              <a:off x="940844" y="2909332"/>
              <a:ext cx="3967568"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2E544791-7EB9-46E2-BAD1-694F3038BF05}"/>
                </a:ext>
              </a:extLst>
            </p:cNvPr>
            <p:cNvCxnSpPr/>
            <p:nvPr/>
          </p:nvCxnSpPr>
          <p:spPr>
            <a:xfrm>
              <a:off x="940844" y="4055961"/>
              <a:ext cx="3967568"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grpSp>
      <p:cxnSp>
        <p:nvCxnSpPr>
          <p:cNvPr id="58" name="直接连接符 57">
            <a:extLst>
              <a:ext uri="{FF2B5EF4-FFF2-40B4-BE49-F238E27FC236}">
                <a16:creationId xmlns:a16="http://schemas.microsoft.com/office/drawing/2014/main" id="{CA0A7975-3320-4F1D-BE0C-64807D15035E}"/>
              </a:ext>
            </a:extLst>
          </p:cNvPr>
          <p:cNvCxnSpPr>
            <a:cxnSpLocks/>
          </p:cNvCxnSpPr>
          <p:nvPr/>
        </p:nvCxnSpPr>
        <p:spPr>
          <a:xfrm flipH="1">
            <a:off x="9828983" y="298571"/>
            <a:ext cx="946314" cy="10425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05EA4B9A-B7B9-4BE3-AF84-7496E69A24FF}"/>
              </a:ext>
            </a:extLst>
          </p:cNvPr>
          <p:cNvCxnSpPr>
            <a:cxnSpLocks/>
          </p:cNvCxnSpPr>
          <p:nvPr/>
        </p:nvCxnSpPr>
        <p:spPr>
          <a:xfrm flipH="1">
            <a:off x="10413346" y="942361"/>
            <a:ext cx="361952" cy="39875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45294800-4924-4F02-84AF-750943E02D59}"/>
              </a:ext>
            </a:extLst>
          </p:cNvPr>
          <p:cNvCxnSpPr>
            <a:cxnSpLocks/>
          </p:cNvCxnSpPr>
          <p:nvPr/>
        </p:nvCxnSpPr>
        <p:spPr>
          <a:xfrm flipH="1">
            <a:off x="8756584" y="755771"/>
            <a:ext cx="531317" cy="5853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59BCC56E-DBBE-4DA1-8B35-96C468433080}"/>
              </a:ext>
            </a:extLst>
          </p:cNvPr>
          <p:cNvCxnSpPr>
            <a:cxnSpLocks/>
          </p:cNvCxnSpPr>
          <p:nvPr/>
        </p:nvCxnSpPr>
        <p:spPr>
          <a:xfrm flipH="1">
            <a:off x="8488485" y="1329084"/>
            <a:ext cx="268099" cy="29536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1921605D-05A9-439B-B853-04E58A66BF85}"/>
              </a:ext>
            </a:extLst>
          </p:cNvPr>
          <p:cNvCxnSpPr>
            <a:cxnSpLocks/>
          </p:cNvCxnSpPr>
          <p:nvPr/>
        </p:nvCxnSpPr>
        <p:spPr>
          <a:xfrm flipH="1">
            <a:off x="9575522" y="1318681"/>
            <a:ext cx="275102" cy="303077"/>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830B94EE-DED6-485B-A3B5-4CCD29263ADF}"/>
              </a:ext>
            </a:extLst>
          </p:cNvPr>
          <p:cNvCxnSpPr>
            <a:cxnSpLocks/>
          </p:cNvCxnSpPr>
          <p:nvPr/>
        </p:nvCxnSpPr>
        <p:spPr>
          <a:xfrm flipH="1">
            <a:off x="10047301" y="1341120"/>
            <a:ext cx="361164" cy="39789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77" name="组合 76">
            <a:extLst>
              <a:ext uri="{FF2B5EF4-FFF2-40B4-BE49-F238E27FC236}">
                <a16:creationId xmlns:a16="http://schemas.microsoft.com/office/drawing/2014/main" id="{96492596-920A-48E9-84C1-D28359E5DBA6}"/>
              </a:ext>
            </a:extLst>
          </p:cNvPr>
          <p:cNvGrpSpPr/>
          <p:nvPr/>
        </p:nvGrpSpPr>
        <p:grpSpPr>
          <a:xfrm rot="10800000">
            <a:off x="446009" y="5123901"/>
            <a:ext cx="2286813" cy="1440440"/>
            <a:chOff x="226090" y="4873090"/>
            <a:chExt cx="2286813" cy="1440440"/>
          </a:xfrm>
        </p:grpSpPr>
        <p:cxnSp>
          <p:nvCxnSpPr>
            <p:cNvPr id="71" name="直接连接符 70">
              <a:extLst>
                <a:ext uri="{FF2B5EF4-FFF2-40B4-BE49-F238E27FC236}">
                  <a16:creationId xmlns:a16="http://schemas.microsoft.com/office/drawing/2014/main" id="{E3EF3955-7B5D-4384-A3DC-8225305891E2}"/>
                </a:ext>
              </a:extLst>
            </p:cNvPr>
            <p:cNvCxnSpPr>
              <a:cxnSpLocks/>
            </p:cNvCxnSpPr>
            <p:nvPr/>
          </p:nvCxnSpPr>
          <p:spPr>
            <a:xfrm flipH="1">
              <a:off x="1566588" y="4873090"/>
              <a:ext cx="946314" cy="10425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494F376E-2E8E-4C2A-AB28-176D143F25DB}"/>
                </a:ext>
              </a:extLst>
            </p:cNvPr>
            <p:cNvCxnSpPr>
              <a:cxnSpLocks/>
            </p:cNvCxnSpPr>
            <p:nvPr/>
          </p:nvCxnSpPr>
          <p:spPr>
            <a:xfrm flipH="1">
              <a:off x="2150951" y="5516880"/>
              <a:ext cx="361952" cy="39875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6DA33DC5-8A9A-48B3-94BB-C62F008B52E7}"/>
                </a:ext>
              </a:extLst>
            </p:cNvPr>
            <p:cNvCxnSpPr>
              <a:cxnSpLocks/>
            </p:cNvCxnSpPr>
            <p:nvPr/>
          </p:nvCxnSpPr>
          <p:spPr>
            <a:xfrm flipH="1">
              <a:off x="494189" y="5330290"/>
              <a:ext cx="531317" cy="5853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4E5426E4-433E-4E8F-A967-571F45E0BC6C}"/>
                </a:ext>
              </a:extLst>
            </p:cNvPr>
            <p:cNvCxnSpPr>
              <a:cxnSpLocks/>
            </p:cNvCxnSpPr>
            <p:nvPr/>
          </p:nvCxnSpPr>
          <p:spPr>
            <a:xfrm flipH="1">
              <a:off x="226090" y="5903603"/>
              <a:ext cx="268099" cy="29536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6F340AD4-1A3C-4906-9BD3-F4DFAA8D64C6}"/>
                </a:ext>
              </a:extLst>
            </p:cNvPr>
            <p:cNvCxnSpPr>
              <a:cxnSpLocks/>
            </p:cNvCxnSpPr>
            <p:nvPr/>
          </p:nvCxnSpPr>
          <p:spPr>
            <a:xfrm flipH="1">
              <a:off x="1313127" y="5893200"/>
              <a:ext cx="275102" cy="303077"/>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7A00D2AA-40EA-4651-92EC-C79B30DD47AD}"/>
                </a:ext>
              </a:extLst>
            </p:cNvPr>
            <p:cNvCxnSpPr>
              <a:cxnSpLocks/>
            </p:cNvCxnSpPr>
            <p:nvPr/>
          </p:nvCxnSpPr>
          <p:spPr>
            <a:xfrm flipH="1">
              <a:off x="1784906" y="5915639"/>
              <a:ext cx="361164" cy="39789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9" name="矩形 78">
            <a:extLst>
              <a:ext uri="{FF2B5EF4-FFF2-40B4-BE49-F238E27FC236}">
                <a16:creationId xmlns:a16="http://schemas.microsoft.com/office/drawing/2014/main" id="{E843B692-C87E-4B45-A432-BCCBB7FECC10}"/>
              </a:ext>
            </a:extLst>
          </p:cNvPr>
          <p:cNvSpPr/>
          <p:nvPr/>
        </p:nvSpPr>
        <p:spPr>
          <a:xfrm>
            <a:off x="5198286" y="2031148"/>
            <a:ext cx="1795428" cy="646331"/>
          </a:xfrm>
          <a:prstGeom prst="rect">
            <a:avLst/>
          </a:prstGeom>
        </p:spPr>
        <p:txBody>
          <a:bodyPr wrap="none">
            <a:spAutoFit/>
          </a:bodyPr>
          <a:lstStyle/>
          <a:p>
            <a:pPr algn="ctr"/>
            <a:r>
              <a:rPr lang="en-US" altLang="zh-CN" sz="3600" b="1" spc="300" dirty="0">
                <a:solidFill>
                  <a:schemeClr val="bg1"/>
                </a:solidFill>
                <a:latin typeface="微软雅黑" panose="020B0503020204020204" charset="-122"/>
                <a:ea typeface="微软雅黑" panose="020B0503020204020204" charset="-122"/>
                <a:cs typeface="Aharoni" panose="02010803020104030203" pitchFamily="2" charset="-79"/>
              </a:rPr>
              <a:t>Part 1</a:t>
            </a:r>
            <a:endParaRPr lang="zh-CN" altLang="en-US" sz="3600" spc="300" dirty="0"/>
          </a:p>
        </p:txBody>
      </p:sp>
    </p:spTree>
    <p:extLst>
      <p:ext uri="{BB962C8B-B14F-4D97-AF65-F5344CB8AC3E}">
        <p14:creationId xmlns:p14="http://schemas.microsoft.com/office/powerpoint/2010/main" val="1586747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2"/>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3"/>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6800474" cy="39271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概述</a:t>
            </a:r>
          </a:p>
        </p:txBody>
      </p:sp>
      <p:pic>
        <p:nvPicPr>
          <p:cNvPr id="14" name="图片 13">
            <a:extLst>
              <a:ext uri="{FF2B5EF4-FFF2-40B4-BE49-F238E27FC236}">
                <a16:creationId xmlns:a16="http://schemas.microsoft.com/office/drawing/2014/main" id="{FC63D68C-297A-4AEB-B2A3-56E4F74B6F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2" name="矩形 1">
            <a:extLst>
              <a:ext uri="{FF2B5EF4-FFF2-40B4-BE49-F238E27FC236}">
                <a16:creationId xmlns:a16="http://schemas.microsoft.com/office/drawing/2014/main" id="{ECD4B279-8CE6-44DA-BB41-B5FE2DA6BCED}"/>
              </a:ext>
            </a:extLst>
          </p:cNvPr>
          <p:cNvSpPr>
            <a:spLocks noChangeArrowheads="1"/>
          </p:cNvSpPr>
          <p:nvPr/>
        </p:nvSpPr>
        <p:spPr bwMode="auto">
          <a:xfrm>
            <a:off x="1146045" y="1617776"/>
            <a:ext cx="9885564" cy="3301324"/>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lIns="122843" tIns="61422" rIns="122843" bIns="61422" anchor="ctr">
            <a:spAutoFit/>
          </a:bodyPr>
          <a:lstStyle/>
          <a:p>
            <a:pPr>
              <a:lnSpc>
                <a:spcPct val="150000"/>
              </a:lnSpc>
            </a:pPr>
            <a:r>
              <a:rPr lang="zh-CN" altLang="en-US" sz="2000" dirty="0">
                <a:solidFill>
                  <a:schemeClr val="tx1">
                    <a:lumMod val="85000"/>
                    <a:lumOff val="15000"/>
                  </a:schemeClr>
                </a:solidFill>
                <a:latin typeface="微软雅黑" panose="020B0503020204020204" charset="-122"/>
                <a:ea typeface="微软雅黑" panose="020B0503020204020204" charset="-122"/>
              </a:rPr>
              <a:t>       数据管理行业正在进行一场军备竞赛，以支持统计分析。特征选择是用来建立统计模型的特征集的选择过程，被广泛认为是统计分析中最关键的步骤。因此，作者认为管理特征选择过程是数据管理的挑战。作者通过描述一种特征选择语言和一个建立在现有工业</a:t>
            </a:r>
            <a:r>
              <a:rPr lang="en-US" altLang="zh-CN" sz="2000" dirty="0">
                <a:solidFill>
                  <a:schemeClr val="tx1">
                    <a:lumMod val="85000"/>
                    <a:lumOff val="15000"/>
                  </a:schemeClr>
                </a:solidFill>
                <a:latin typeface="微软雅黑" panose="020B0503020204020204" charset="-122"/>
                <a:ea typeface="微软雅黑" panose="020B0503020204020204" charset="-122"/>
              </a:rPr>
              <a:t>R-</a:t>
            </a:r>
            <a:r>
              <a:rPr lang="zh-CN" altLang="en-US" sz="2000" dirty="0">
                <a:solidFill>
                  <a:schemeClr val="tx1">
                    <a:lumMod val="85000"/>
                    <a:lumOff val="15000"/>
                  </a:schemeClr>
                </a:solidFill>
                <a:latin typeface="微软雅黑" panose="020B0503020204020204" charset="-122"/>
                <a:ea typeface="微软雅黑" panose="020B0503020204020204" charset="-122"/>
              </a:rPr>
              <a:t>集成层之上的支持原型系统来研究这一挑战，研究如何使用传统的数据库物化优化方法，以及从前未用于数据库优化的方法，包括结构分解方法和暖启动方法。这些新方法在传统的</a:t>
            </a:r>
            <a:r>
              <a:rPr lang="en-US" altLang="zh-CN" sz="2000" dirty="0" err="1">
                <a:solidFill>
                  <a:schemeClr val="tx1">
                    <a:lumMod val="85000"/>
                    <a:lumOff val="15000"/>
                  </a:schemeClr>
                </a:solidFill>
                <a:latin typeface="微软雅黑" panose="020B0503020204020204" charset="-122"/>
                <a:ea typeface="微软雅黑" panose="020B0503020204020204" charset="-122"/>
              </a:rPr>
              <a:t>SQLsystems</a:t>
            </a:r>
            <a:r>
              <a:rPr lang="zh-CN" altLang="en-US" sz="2000" dirty="0">
                <a:solidFill>
                  <a:schemeClr val="tx1">
                    <a:lumMod val="85000"/>
                    <a:lumOff val="15000"/>
                  </a:schemeClr>
                </a:solidFill>
                <a:latin typeface="微软雅黑" panose="020B0503020204020204" charset="-122"/>
                <a:ea typeface="微软雅黑" panose="020B0503020204020204" charset="-122"/>
              </a:rPr>
              <a:t>中没有相似之处。此外，作者还表明，可以建立一个简单的基于成本的优化器来自动选择一个用于特征选择的近乎最优的执行计划。</a:t>
            </a:r>
            <a:endParaRPr lang="zh-CN" altLang="zh-CN" sz="2000" dirty="0">
              <a:solidFill>
                <a:srgbClr val="FF0000"/>
              </a:solidFill>
              <a:latin typeface="微软雅黑" panose="020B0503020204020204" charset="-122"/>
              <a:ea typeface="微软雅黑" panose="020B0503020204020204" charset="-122"/>
            </a:endParaRPr>
          </a:p>
        </p:txBody>
      </p:sp>
      <p:sp>
        <p:nvSpPr>
          <p:cNvPr id="43" name="L 形 42">
            <a:extLst>
              <a:ext uri="{FF2B5EF4-FFF2-40B4-BE49-F238E27FC236}">
                <a16:creationId xmlns:a16="http://schemas.microsoft.com/office/drawing/2014/main" id="{7EC5BB95-E5C8-485C-9F91-6ECE0DBC9316}"/>
              </a:ext>
            </a:extLst>
          </p:cNvPr>
          <p:cNvSpPr/>
          <p:nvPr/>
        </p:nvSpPr>
        <p:spPr>
          <a:xfrm rot="5400000">
            <a:off x="917352" y="1425144"/>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solidFill>
                <a:schemeClr val="bg1">
                  <a:lumMod val="50000"/>
                </a:schemeClr>
              </a:solidFill>
            </a:endParaRPr>
          </a:p>
        </p:txBody>
      </p:sp>
      <p:sp>
        <p:nvSpPr>
          <p:cNvPr id="44" name="L 形 43">
            <a:extLst>
              <a:ext uri="{FF2B5EF4-FFF2-40B4-BE49-F238E27FC236}">
                <a16:creationId xmlns:a16="http://schemas.microsoft.com/office/drawing/2014/main" id="{DFBB06A0-4F1F-4913-92DE-F8A3BAD64455}"/>
              </a:ext>
            </a:extLst>
          </p:cNvPr>
          <p:cNvSpPr/>
          <p:nvPr/>
        </p:nvSpPr>
        <p:spPr>
          <a:xfrm rot="16200000">
            <a:off x="10614358" y="4907005"/>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Tree>
    <p:extLst>
      <p:ext uri="{BB962C8B-B14F-4D97-AF65-F5344CB8AC3E}">
        <p14:creationId xmlns:p14="http://schemas.microsoft.com/office/powerpoint/2010/main" val="965262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a:extLst>
              <a:ext uri="{FF2B5EF4-FFF2-40B4-BE49-F238E27FC236}">
                <a16:creationId xmlns:a16="http://schemas.microsoft.com/office/drawing/2014/main" id="{E2B835E0-E6E0-4D92-9D68-145E24A1D25D}"/>
              </a:ext>
            </a:extLst>
          </p:cNvPr>
          <p:cNvPicPr>
            <a:picLocks noChangeAspect="1"/>
          </p:cNvPicPr>
          <p:nvPr/>
        </p:nvPicPr>
        <p:blipFill rotWithShape="1">
          <a:blip r:embed="rId4">
            <a:extLst>
              <a:ext uri="{28A0092B-C50C-407E-A947-70E740481C1C}">
                <a14:useLocalDpi xmlns:a14="http://schemas.microsoft.com/office/drawing/2010/main" val="0"/>
              </a:ext>
            </a:extLst>
          </a:blip>
          <a:srcRect l="5269" r="5269"/>
          <a:stretch/>
        </p:blipFill>
        <p:spPr>
          <a:xfrm>
            <a:off x="0" y="1375595"/>
            <a:ext cx="12192000" cy="4186163"/>
          </a:xfrm>
          <a:prstGeom prst="rect">
            <a:avLst/>
          </a:prstGeom>
        </p:spPr>
      </p:pic>
      <p:sp>
        <p:nvSpPr>
          <p:cNvPr id="50" name="矩形 49">
            <a:extLst>
              <a:ext uri="{FF2B5EF4-FFF2-40B4-BE49-F238E27FC236}">
                <a16:creationId xmlns:a16="http://schemas.microsoft.com/office/drawing/2014/main" id="{22D3BAEC-7835-4269-9F55-C6C07B3B9FE8}"/>
              </a:ext>
            </a:extLst>
          </p:cNvPr>
          <p:cNvSpPr/>
          <p:nvPr/>
        </p:nvSpPr>
        <p:spPr>
          <a:xfrm>
            <a:off x="0" y="1375595"/>
            <a:ext cx="12192000" cy="4175760"/>
          </a:xfrm>
          <a:prstGeom prst="rect">
            <a:avLst/>
          </a:prstGeom>
          <a:solidFill>
            <a:srgbClr val="035C9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文本框 53">
            <a:extLst>
              <a:ext uri="{FF2B5EF4-FFF2-40B4-BE49-F238E27FC236}">
                <a16:creationId xmlns:a16="http://schemas.microsoft.com/office/drawing/2014/main" id="{19079138-4C57-41A4-BEC3-95CB01F799D0}"/>
              </a:ext>
            </a:extLst>
          </p:cNvPr>
          <p:cNvSpPr txBox="1"/>
          <p:nvPr/>
        </p:nvSpPr>
        <p:spPr>
          <a:xfrm>
            <a:off x="2859089" y="3015996"/>
            <a:ext cx="6473821" cy="769441"/>
          </a:xfrm>
          <a:prstGeom prst="rect">
            <a:avLst/>
          </a:prstGeom>
          <a:noFill/>
        </p:spPr>
        <p:txBody>
          <a:bodyPr wrap="square" rtlCol="0">
            <a:spAutoFit/>
          </a:bodyPr>
          <a:lstStyle/>
          <a:p>
            <a:pPr algn="ctr"/>
            <a:r>
              <a:rPr lang="zh-CN" altLang="en-US" sz="4400" b="1" spc="600" dirty="0">
                <a:solidFill>
                  <a:schemeClr val="bg1"/>
                </a:solidFill>
                <a:latin typeface="微软雅黑" panose="020B0503020204020204" charset="-122"/>
                <a:ea typeface="微软雅黑" panose="020B0503020204020204" charset="-122"/>
                <a:cs typeface="Aharoni" panose="02010803020104030203" pitchFamily="2" charset="-79"/>
              </a:rPr>
              <a:t>研究思路</a:t>
            </a:r>
            <a:endParaRPr lang="en-US" altLang="zh-CN" sz="4400" b="1" spc="600" dirty="0">
              <a:solidFill>
                <a:schemeClr val="bg1"/>
              </a:solidFill>
              <a:latin typeface="微软雅黑" panose="020B0503020204020204" charset="-122"/>
              <a:ea typeface="微软雅黑" panose="020B0503020204020204" charset="-122"/>
              <a:cs typeface="Aharoni" panose="02010803020104030203" pitchFamily="2" charset="-79"/>
            </a:endParaRPr>
          </a:p>
        </p:txBody>
      </p:sp>
      <p:grpSp>
        <p:nvGrpSpPr>
          <p:cNvPr id="55" name="组合 54">
            <a:extLst>
              <a:ext uri="{FF2B5EF4-FFF2-40B4-BE49-F238E27FC236}">
                <a16:creationId xmlns:a16="http://schemas.microsoft.com/office/drawing/2014/main" id="{C0B32743-6AFD-4480-9A6C-702CFFDF83E7}"/>
              </a:ext>
            </a:extLst>
          </p:cNvPr>
          <p:cNvGrpSpPr/>
          <p:nvPr/>
        </p:nvGrpSpPr>
        <p:grpSpPr>
          <a:xfrm>
            <a:off x="1165078" y="2855686"/>
            <a:ext cx="9861845" cy="1146629"/>
            <a:chOff x="940844" y="2909332"/>
            <a:chExt cx="3967568" cy="1146629"/>
          </a:xfrm>
        </p:grpSpPr>
        <p:cxnSp>
          <p:nvCxnSpPr>
            <p:cNvPr id="56" name="直接连接符 55">
              <a:extLst>
                <a:ext uri="{FF2B5EF4-FFF2-40B4-BE49-F238E27FC236}">
                  <a16:creationId xmlns:a16="http://schemas.microsoft.com/office/drawing/2014/main" id="{246DEBAB-892D-42D5-8D8F-36BB3AAFA2A6}"/>
                </a:ext>
              </a:extLst>
            </p:cNvPr>
            <p:cNvCxnSpPr/>
            <p:nvPr/>
          </p:nvCxnSpPr>
          <p:spPr>
            <a:xfrm>
              <a:off x="940844" y="2909332"/>
              <a:ext cx="3967568"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2E544791-7EB9-46E2-BAD1-694F3038BF05}"/>
                </a:ext>
              </a:extLst>
            </p:cNvPr>
            <p:cNvCxnSpPr/>
            <p:nvPr/>
          </p:nvCxnSpPr>
          <p:spPr>
            <a:xfrm>
              <a:off x="940844" y="4055961"/>
              <a:ext cx="3967568"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grpSp>
      <p:cxnSp>
        <p:nvCxnSpPr>
          <p:cNvPr id="58" name="直接连接符 57">
            <a:extLst>
              <a:ext uri="{FF2B5EF4-FFF2-40B4-BE49-F238E27FC236}">
                <a16:creationId xmlns:a16="http://schemas.microsoft.com/office/drawing/2014/main" id="{CA0A7975-3320-4F1D-BE0C-64807D15035E}"/>
              </a:ext>
            </a:extLst>
          </p:cNvPr>
          <p:cNvCxnSpPr>
            <a:cxnSpLocks/>
          </p:cNvCxnSpPr>
          <p:nvPr/>
        </p:nvCxnSpPr>
        <p:spPr>
          <a:xfrm flipH="1">
            <a:off x="9828983" y="298571"/>
            <a:ext cx="946314" cy="10425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05EA4B9A-B7B9-4BE3-AF84-7496E69A24FF}"/>
              </a:ext>
            </a:extLst>
          </p:cNvPr>
          <p:cNvCxnSpPr>
            <a:cxnSpLocks/>
          </p:cNvCxnSpPr>
          <p:nvPr/>
        </p:nvCxnSpPr>
        <p:spPr>
          <a:xfrm flipH="1">
            <a:off x="10413346" y="942361"/>
            <a:ext cx="361952" cy="39875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45294800-4924-4F02-84AF-750943E02D59}"/>
              </a:ext>
            </a:extLst>
          </p:cNvPr>
          <p:cNvCxnSpPr>
            <a:cxnSpLocks/>
          </p:cNvCxnSpPr>
          <p:nvPr/>
        </p:nvCxnSpPr>
        <p:spPr>
          <a:xfrm flipH="1">
            <a:off x="8756584" y="755771"/>
            <a:ext cx="531317" cy="5853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59BCC56E-DBBE-4DA1-8B35-96C468433080}"/>
              </a:ext>
            </a:extLst>
          </p:cNvPr>
          <p:cNvCxnSpPr>
            <a:cxnSpLocks/>
          </p:cNvCxnSpPr>
          <p:nvPr/>
        </p:nvCxnSpPr>
        <p:spPr>
          <a:xfrm flipH="1">
            <a:off x="8488485" y="1329084"/>
            <a:ext cx="268099" cy="29536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1921605D-05A9-439B-B853-04E58A66BF85}"/>
              </a:ext>
            </a:extLst>
          </p:cNvPr>
          <p:cNvCxnSpPr>
            <a:cxnSpLocks/>
          </p:cNvCxnSpPr>
          <p:nvPr/>
        </p:nvCxnSpPr>
        <p:spPr>
          <a:xfrm flipH="1">
            <a:off x="9575522" y="1318681"/>
            <a:ext cx="275102" cy="303077"/>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830B94EE-DED6-485B-A3B5-4CCD29263ADF}"/>
              </a:ext>
            </a:extLst>
          </p:cNvPr>
          <p:cNvCxnSpPr>
            <a:cxnSpLocks/>
          </p:cNvCxnSpPr>
          <p:nvPr/>
        </p:nvCxnSpPr>
        <p:spPr>
          <a:xfrm flipH="1">
            <a:off x="10047301" y="1341120"/>
            <a:ext cx="361164" cy="39789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77" name="组合 76">
            <a:extLst>
              <a:ext uri="{FF2B5EF4-FFF2-40B4-BE49-F238E27FC236}">
                <a16:creationId xmlns:a16="http://schemas.microsoft.com/office/drawing/2014/main" id="{96492596-920A-48E9-84C1-D28359E5DBA6}"/>
              </a:ext>
            </a:extLst>
          </p:cNvPr>
          <p:cNvGrpSpPr/>
          <p:nvPr/>
        </p:nvGrpSpPr>
        <p:grpSpPr>
          <a:xfrm rot="10800000">
            <a:off x="446009" y="5123901"/>
            <a:ext cx="2286813" cy="1440440"/>
            <a:chOff x="226090" y="4873090"/>
            <a:chExt cx="2286813" cy="1440440"/>
          </a:xfrm>
        </p:grpSpPr>
        <p:cxnSp>
          <p:nvCxnSpPr>
            <p:cNvPr id="71" name="直接连接符 70">
              <a:extLst>
                <a:ext uri="{FF2B5EF4-FFF2-40B4-BE49-F238E27FC236}">
                  <a16:creationId xmlns:a16="http://schemas.microsoft.com/office/drawing/2014/main" id="{E3EF3955-7B5D-4384-A3DC-8225305891E2}"/>
                </a:ext>
              </a:extLst>
            </p:cNvPr>
            <p:cNvCxnSpPr>
              <a:cxnSpLocks/>
            </p:cNvCxnSpPr>
            <p:nvPr/>
          </p:nvCxnSpPr>
          <p:spPr>
            <a:xfrm flipH="1">
              <a:off x="1566588" y="4873090"/>
              <a:ext cx="946314" cy="10425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494F376E-2E8E-4C2A-AB28-176D143F25DB}"/>
                </a:ext>
              </a:extLst>
            </p:cNvPr>
            <p:cNvCxnSpPr>
              <a:cxnSpLocks/>
            </p:cNvCxnSpPr>
            <p:nvPr/>
          </p:nvCxnSpPr>
          <p:spPr>
            <a:xfrm flipH="1">
              <a:off x="2150951" y="5516880"/>
              <a:ext cx="361952" cy="39875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6DA33DC5-8A9A-48B3-94BB-C62F008B52E7}"/>
                </a:ext>
              </a:extLst>
            </p:cNvPr>
            <p:cNvCxnSpPr>
              <a:cxnSpLocks/>
            </p:cNvCxnSpPr>
            <p:nvPr/>
          </p:nvCxnSpPr>
          <p:spPr>
            <a:xfrm flipH="1">
              <a:off x="494189" y="5330290"/>
              <a:ext cx="531317" cy="5853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4E5426E4-433E-4E8F-A967-571F45E0BC6C}"/>
                </a:ext>
              </a:extLst>
            </p:cNvPr>
            <p:cNvCxnSpPr>
              <a:cxnSpLocks/>
            </p:cNvCxnSpPr>
            <p:nvPr/>
          </p:nvCxnSpPr>
          <p:spPr>
            <a:xfrm flipH="1">
              <a:off x="226090" y="5903603"/>
              <a:ext cx="268099" cy="29536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6F340AD4-1A3C-4906-9BD3-F4DFAA8D64C6}"/>
                </a:ext>
              </a:extLst>
            </p:cNvPr>
            <p:cNvCxnSpPr>
              <a:cxnSpLocks/>
            </p:cNvCxnSpPr>
            <p:nvPr/>
          </p:nvCxnSpPr>
          <p:spPr>
            <a:xfrm flipH="1">
              <a:off x="1313127" y="5893200"/>
              <a:ext cx="275102" cy="303077"/>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7A00D2AA-40EA-4651-92EC-C79B30DD47AD}"/>
                </a:ext>
              </a:extLst>
            </p:cNvPr>
            <p:cNvCxnSpPr>
              <a:cxnSpLocks/>
            </p:cNvCxnSpPr>
            <p:nvPr/>
          </p:nvCxnSpPr>
          <p:spPr>
            <a:xfrm flipH="1">
              <a:off x="1784906" y="5915639"/>
              <a:ext cx="361164" cy="39789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9" name="矩形 78">
            <a:extLst>
              <a:ext uri="{FF2B5EF4-FFF2-40B4-BE49-F238E27FC236}">
                <a16:creationId xmlns:a16="http://schemas.microsoft.com/office/drawing/2014/main" id="{E843B692-C87E-4B45-A432-BCCBB7FECC10}"/>
              </a:ext>
            </a:extLst>
          </p:cNvPr>
          <p:cNvSpPr/>
          <p:nvPr/>
        </p:nvSpPr>
        <p:spPr>
          <a:xfrm>
            <a:off x="5198286" y="2031148"/>
            <a:ext cx="1795428" cy="646331"/>
          </a:xfrm>
          <a:prstGeom prst="rect">
            <a:avLst/>
          </a:prstGeom>
        </p:spPr>
        <p:txBody>
          <a:bodyPr wrap="none">
            <a:spAutoFit/>
          </a:bodyPr>
          <a:lstStyle/>
          <a:p>
            <a:pPr algn="ctr"/>
            <a:r>
              <a:rPr lang="en-US" altLang="zh-CN" sz="3600" b="1" spc="300" dirty="0">
                <a:solidFill>
                  <a:schemeClr val="bg1"/>
                </a:solidFill>
                <a:latin typeface="微软雅黑" panose="020B0503020204020204" charset="-122"/>
                <a:ea typeface="微软雅黑" panose="020B0503020204020204" charset="-122"/>
                <a:cs typeface="Aharoni" panose="02010803020104030203" pitchFamily="2" charset="-79"/>
              </a:rPr>
              <a:t>Part 2</a:t>
            </a:r>
            <a:endParaRPr lang="zh-CN" altLang="en-US" sz="3600" spc="300" dirty="0"/>
          </a:p>
        </p:txBody>
      </p:sp>
    </p:spTree>
    <p:extLst>
      <p:ext uri="{BB962C8B-B14F-4D97-AF65-F5344CB8AC3E}">
        <p14:creationId xmlns:p14="http://schemas.microsoft.com/office/powerpoint/2010/main" val="3793353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2"/>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3"/>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6800474" cy="39271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研究思路</a:t>
            </a:r>
          </a:p>
        </p:txBody>
      </p:sp>
      <p:pic>
        <p:nvPicPr>
          <p:cNvPr id="14" name="图片 13">
            <a:extLst>
              <a:ext uri="{FF2B5EF4-FFF2-40B4-BE49-F238E27FC236}">
                <a16:creationId xmlns:a16="http://schemas.microsoft.com/office/drawing/2014/main" id="{FC63D68C-297A-4AEB-B2A3-56E4F74B6F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2" name="矩形 1">
            <a:extLst>
              <a:ext uri="{FF2B5EF4-FFF2-40B4-BE49-F238E27FC236}">
                <a16:creationId xmlns:a16="http://schemas.microsoft.com/office/drawing/2014/main" id="{ECD4B279-8CE6-44DA-BB41-B5FE2DA6BCED}"/>
              </a:ext>
            </a:extLst>
          </p:cNvPr>
          <p:cNvSpPr>
            <a:spLocks noChangeArrowheads="1"/>
          </p:cNvSpPr>
          <p:nvPr/>
        </p:nvSpPr>
        <p:spPr bwMode="auto">
          <a:xfrm>
            <a:off x="942470" y="1580801"/>
            <a:ext cx="9885564" cy="531335"/>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lIns="122843" tIns="61422" rIns="122843" bIns="61422" anchor="ctr">
            <a:spAutoFit/>
          </a:bodyPr>
          <a:lstStyle/>
          <a:p>
            <a:pPr algn="l" latinLnBrk="1">
              <a:lnSpc>
                <a:spcPct val="150000"/>
              </a:lnSpc>
            </a:pPr>
            <a:r>
              <a:rPr lang="zh-CN" altLang="en-US" sz="2000" b="0" i="0" dirty="0">
                <a:solidFill>
                  <a:srgbClr val="000000"/>
                </a:solidFill>
                <a:effectLst/>
                <a:latin typeface="Microsoft YaHei" panose="020B0503020204020204" pitchFamily="34" charset="-122"/>
                <a:ea typeface="Microsoft YaHei" panose="020B0503020204020204" pitchFamily="34" charset="-122"/>
              </a:rPr>
              <a:t>    </a:t>
            </a:r>
            <a:r>
              <a:rPr lang="en-US" altLang="zh-CN" sz="2000" b="0" i="0" dirty="0">
                <a:solidFill>
                  <a:srgbClr val="000000"/>
                </a:solidFill>
                <a:effectLst/>
                <a:latin typeface="Microsoft YaHei" panose="020B0503020204020204" pitchFamily="34" charset="-122"/>
                <a:ea typeface="Microsoft YaHei" panose="020B0503020204020204" pitchFamily="34" charset="-122"/>
              </a:rPr>
              <a:t>1.</a:t>
            </a:r>
            <a:r>
              <a:rPr lang="zh-CN" altLang="en-US" sz="2000" b="0" i="0" dirty="0">
                <a:solidFill>
                  <a:srgbClr val="000000"/>
                </a:solidFill>
                <a:effectLst/>
                <a:latin typeface="Microsoft YaHei" panose="020B0503020204020204" pitchFamily="34" charset="-122"/>
                <a:ea typeface="Microsoft YaHei" panose="020B0503020204020204" pitchFamily="34" charset="-122"/>
              </a:rPr>
              <a:t>特征选择方面</a:t>
            </a:r>
          </a:p>
        </p:txBody>
      </p:sp>
      <p:sp>
        <p:nvSpPr>
          <p:cNvPr id="43" name="L 形 42">
            <a:extLst>
              <a:ext uri="{FF2B5EF4-FFF2-40B4-BE49-F238E27FC236}">
                <a16:creationId xmlns:a16="http://schemas.microsoft.com/office/drawing/2014/main" id="{7EC5BB95-E5C8-485C-9F91-6ECE0DBC9316}"/>
              </a:ext>
            </a:extLst>
          </p:cNvPr>
          <p:cNvSpPr/>
          <p:nvPr/>
        </p:nvSpPr>
        <p:spPr>
          <a:xfrm rot="5400000">
            <a:off x="917352" y="1414202"/>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solidFill>
                <a:schemeClr val="bg1">
                  <a:lumMod val="50000"/>
                </a:schemeClr>
              </a:solidFill>
            </a:endParaRPr>
          </a:p>
        </p:txBody>
      </p:sp>
      <p:sp>
        <p:nvSpPr>
          <p:cNvPr id="44" name="L 形 43">
            <a:extLst>
              <a:ext uri="{FF2B5EF4-FFF2-40B4-BE49-F238E27FC236}">
                <a16:creationId xmlns:a16="http://schemas.microsoft.com/office/drawing/2014/main" id="{DFBB06A0-4F1F-4913-92DE-F8A3BAD64455}"/>
              </a:ext>
            </a:extLst>
          </p:cNvPr>
          <p:cNvSpPr/>
          <p:nvPr/>
        </p:nvSpPr>
        <p:spPr>
          <a:xfrm rot="16200000">
            <a:off x="10608558" y="4715526"/>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
        <p:nvSpPr>
          <p:cNvPr id="2" name="文本框 1">
            <a:extLst>
              <a:ext uri="{FF2B5EF4-FFF2-40B4-BE49-F238E27FC236}">
                <a16:creationId xmlns:a16="http://schemas.microsoft.com/office/drawing/2014/main" id="{EDE4976B-5A3F-43DC-B1C0-9EC39BDB8D37}"/>
              </a:ext>
            </a:extLst>
          </p:cNvPr>
          <p:cNvSpPr txBox="1"/>
          <p:nvPr/>
        </p:nvSpPr>
        <p:spPr>
          <a:xfrm>
            <a:off x="1356918" y="2239617"/>
            <a:ext cx="9056667" cy="2807948"/>
          </a:xfrm>
          <a:prstGeom prst="rect">
            <a:avLst/>
          </a:prstGeom>
          <a:noFill/>
        </p:spPr>
        <p:txBody>
          <a:bodyPr wrap="square" rtlCol="0">
            <a:spAutoFit/>
          </a:bodyPr>
          <a:lstStyle/>
          <a:p>
            <a:pPr>
              <a:lnSpc>
                <a:spcPct val="150000"/>
              </a:lnSpc>
            </a:pPr>
            <a:r>
              <a:rPr lang="zh-CN" altLang="en-US" sz="2000" b="0" i="0" dirty="0">
                <a:effectLst/>
                <a:latin typeface="微软雅黑" panose="020B0503020204020204" pitchFamily="34" charset="-122"/>
                <a:ea typeface="微软雅黑" panose="020B0503020204020204" pitchFamily="34" charset="-122"/>
              </a:rPr>
              <a:t>       一种典型的形式化方法是根据一些优化标准，获取给定数据集的一个特征子集。特征选择算法分为过滤器、包装器和嵌入式方法。过滤器独立于使用特征的统计模型为特征分配分数。包装器是使用统计模型对特征集进行评分的元算法。嵌入式方法将特征选择纳入统计模型。 本文的目标是利用数据管理思想朝着管理特征选择过程迈出一步，利用流行的选择算法，而不是设计新的算法；重点是为特征选择过程建立一个通用的框架，而不是为特定的算法和平台。</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55721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2"/>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3"/>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6800474" cy="39271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研究思路</a:t>
            </a:r>
          </a:p>
        </p:txBody>
      </p:sp>
      <p:pic>
        <p:nvPicPr>
          <p:cNvPr id="14" name="图片 13">
            <a:extLst>
              <a:ext uri="{FF2B5EF4-FFF2-40B4-BE49-F238E27FC236}">
                <a16:creationId xmlns:a16="http://schemas.microsoft.com/office/drawing/2014/main" id="{FC63D68C-297A-4AEB-B2A3-56E4F74B6F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2" name="矩形 1">
            <a:extLst>
              <a:ext uri="{FF2B5EF4-FFF2-40B4-BE49-F238E27FC236}">
                <a16:creationId xmlns:a16="http://schemas.microsoft.com/office/drawing/2014/main" id="{ECD4B279-8CE6-44DA-BB41-B5FE2DA6BCED}"/>
              </a:ext>
            </a:extLst>
          </p:cNvPr>
          <p:cNvSpPr>
            <a:spLocks noChangeArrowheads="1"/>
          </p:cNvSpPr>
          <p:nvPr/>
        </p:nvSpPr>
        <p:spPr bwMode="auto">
          <a:xfrm>
            <a:off x="942470" y="1580801"/>
            <a:ext cx="9885564" cy="531335"/>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lIns="122843" tIns="61422" rIns="122843" bIns="61422" anchor="ctr">
            <a:spAutoFit/>
          </a:bodyPr>
          <a:lstStyle/>
          <a:p>
            <a:pPr algn="l" latinLnBrk="1">
              <a:lnSpc>
                <a:spcPct val="150000"/>
              </a:lnSpc>
            </a:pPr>
            <a:r>
              <a:rPr lang="zh-CN" altLang="en-US" sz="2000" b="0" i="0" dirty="0">
                <a:solidFill>
                  <a:srgbClr val="000000"/>
                </a:solidFill>
                <a:effectLst/>
                <a:latin typeface="Microsoft YaHei" panose="020B0503020204020204" pitchFamily="34" charset="-122"/>
                <a:ea typeface="Microsoft YaHei" panose="020B0503020204020204" pitchFamily="34" charset="-122"/>
              </a:rPr>
              <a:t>    </a:t>
            </a:r>
            <a:r>
              <a:rPr lang="en-US" altLang="zh-CN" sz="2000" dirty="0">
                <a:solidFill>
                  <a:srgbClr val="000000"/>
                </a:solidFill>
                <a:latin typeface="Microsoft YaHei" panose="020B0503020204020204" pitchFamily="34" charset="-122"/>
                <a:ea typeface="Microsoft YaHei" panose="020B0503020204020204" pitchFamily="34" charset="-122"/>
              </a:rPr>
              <a:t>2</a:t>
            </a:r>
            <a:r>
              <a:rPr lang="en-US" altLang="zh-CN" sz="2000" b="0" i="0" dirty="0">
                <a:solidFill>
                  <a:srgbClr val="000000"/>
                </a:solidFill>
                <a:effectLst/>
                <a:latin typeface="Microsoft YaHei" panose="020B0503020204020204" pitchFamily="34" charset="-122"/>
                <a:ea typeface="Microsoft YaHei" panose="020B0503020204020204" pitchFamily="34" charset="-122"/>
              </a:rPr>
              <a:t>.</a:t>
            </a:r>
            <a:r>
              <a:rPr lang="zh-CN" altLang="en-US" sz="2000" b="0" i="0" dirty="0">
                <a:solidFill>
                  <a:srgbClr val="000000"/>
                </a:solidFill>
                <a:effectLst/>
                <a:latin typeface="Microsoft YaHei" panose="020B0503020204020204" pitchFamily="34" charset="-122"/>
                <a:ea typeface="Microsoft YaHei" panose="020B0503020204020204" pitchFamily="34" charset="-122"/>
              </a:rPr>
              <a:t>分析系统方面</a:t>
            </a:r>
          </a:p>
        </p:txBody>
      </p:sp>
      <p:sp>
        <p:nvSpPr>
          <p:cNvPr id="43" name="L 形 42">
            <a:extLst>
              <a:ext uri="{FF2B5EF4-FFF2-40B4-BE49-F238E27FC236}">
                <a16:creationId xmlns:a16="http://schemas.microsoft.com/office/drawing/2014/main" id="{7EC5BB95-E5C8-485C-9F91-6ECE0DBC9316}"/>
              </a:ext>
            </a:extLst>
          </p:cNvPr>
          <p:cNvSpPr/>
          <p:nvPr/>
        </p:nvSpPr>
        <p:spPr>
          <a:xfrm rot="5400000">
            <a:off x="917352" y="1414202"/>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solidFill>
                <a:schemeClr val="bg1">
                  <a:lumMod val="50000"/>
                </a:schemeClr>
              </a:solidFill>
            </a:endParaRPr>
          </a:p>
        </p:txBody>
      </p:sp>
      <p:sp>
        <p:nvSpPr>
          <p:cNvPr id="44" name="L 形 43">
            <a:extLst>
              <a:ext uri="{FF2B5EF4-FFF2-40B4-BE49-F238E27FC236}">
                <a16:creationId xmlns:a16="http://schemas.microsoft.com/office/drawing/2014/main" id="{DFBB06A0-4F1F-4913-92DE-F8A3BAD64455}"/>
              </a:ext>
            </a:extLst>
          </p:cNvPr>
          <p:cNvSpPr/>
          <p:nvPr/>
        </p:nvSpPr>
        <p:spPr>
          <a:xfrm rot="16200000">
            <a:off x="10516801" y="5305655"/>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
        <p:nvSpPr>
          <p:cNvPr id="2" name="文本框 1">
            <a:extLst>
              <a:ext uri="{FF2B5EF4-FFF2-40B4-BE49-F238E27FC236}">
                <a16:creationId xmlns:a16="http://schemas.microsoft.com/office/drawing/2014/main" id="{EDE4976B-5A3F-43DC-B1C0-9EC39BDB8D37}"/>
              </a:ext>
            </a:extLst>
          </p:cNvPr>
          <p:cNvSpPr txBox="1"/>
          <p:nvPr/>
        </p:nvSpPr>
        <p:spPr>
          <a:xfrm>
            <a:off x="1356918" y="2239617"/>
            <a:ext cx="9056667" cy="3269613"/>
          </a:xfrm>
          <a:prstGeom prst="rect">
            <a:avLst/>
          </a:prstGeom>
          <a:noFill/>
        </p:spPr>
        <p:txBody>
          <a:bodyPr wrap="square" rtlCol="0">
            <a:spAutoFit/>
          </a:bodyPr>
          <a:lstStyle/>
          <a:p>
            <a:pPr>
              <a:lnSpc>
                <a:spcPct val="150000"/>
              </a:lnSpc>
            </a:pPr>
            <a:r>
              <a:rPr lang="zh-CN" altLang="en-US" sz="2000" b="0" i="0" dirty="0">
                <a:effectLst/>
                <a:latin typeface="微软雅黑" panose="020B0503020204020204" pitchFamily="34" charset="-122"/>
                <a:ea typeface="微软雅黑" panose="020B0503020204020204" pitchFamily="34" charset="-122"/>
              </a:rPr>
              <a:t>       工业和学术界都已经开发了处理统计和机器学习技术的数据管理的系统。其中包括主要</a:t>
            </a:r>
            <a:r>
              <a:rPr lang="en-US" altLang="zh-CN" sz="2000" b="0" i="0" dirty="0">
                <a:effectLst/>
                <a:latin typeface="微软雅黑" panose="020B0503020204020204" pitchFamily="34" charset="-122"/>
                <a:ea typeface="微软雅黑" panose="020B0503020204020204" pitchFamily="34" charset="-122"/>
              </a:rPr>
              <a:t>RDBMS</a:t>
            </a:r>
            <a:r>
              <a:rPr lang="zh-CN" altLang="en-US" sz="2000" b="0" i="0" dirty="0">
                <a:effectLst/>
                <a:latin typeface="微软雅黑" panose="020B0503020204020204" pitchFamily="34" charset="-122"/>
                <a:ea typeface="微软雅黑" panose="020B0503020204020204" pitchFamily="34" charset="-122"/>
              </a:rPr>
              <a:t>供应商提供的数据挖掘工具包，这些工具包将特定算法与</a:t>
            </a:r>
            <a:r>
              <a:rPr lang="en-US" altLang="zh-CN" sz="2000" b="0" i="0" dirty="0">
                <a:effectLst/>
                <a:latin typeface="微软雅黑" panose="020B0503020204020204" pitchFamily="34" charset="-122"/>
                <a:ea typeface="微软雅黑" panose="020B0503020204020204" pitchFamily="34" charset="-122"/>
              </a:rPr>
              <a:t>RDBMS</a:t>
            </a:r>
            <a:r>
              <a:rPr lang="zh-CN" altLang="en-US" sz="2000" b="0" i="0" dirty="0">
                <a:effectLst/>
                <a:latin typeface="微软雅黑" panose="020B0503020204020204" pitchFamily="34" charset="-122"/>
                <a:ea typeface="微软雅黑" panose="020B0503020204020204" pitchFamily="34" charset="-122"/>
              </a:rPr>
              <a:t>集成在一起以及旨在使</a:t>
            </a:r>
            <a:r>
              <a:rPr lang="en-US" altLang="zh-CN" sz="2000" b="0" i="0" dirty="0">
                <a:effectLst/>
                <a:latin typeface="微软雅黑" panose="020B0503020204020204" pitchFamily="34" charset="-122"/>
                <a:ea typeface="微软雅黑" panose="020B0503020204020204" pitchFamily="34" charset="-122"/>
              </a:rPr>
              <a:t>RDBMS</a:t>
            </a:r>
            <a:r>
              <a:rPr lang="zh-CN" altLang="en-US" sz="2000" b="0" i="0" dirty="0">
                <a:effectLst/>
                <a:latin typeface="微软雅黑" panose="020B0503020204020204" pitchFamily="34" charset="-122"/>
                <a:ea typeface="微软雅黑" panose="020B0503020204020204" pitchFamily="34" charset="-122"/>
              </a:rPr>
              <a:t>中更容易实现机器学习的系统。其他数据平台也有类似的努力。第二个方面包括企业分析供应商最近推出的产品，旨在支持统计计算语言，如对数据平台中数据的</a:t>
            </a:r>
            <a:r>
              <a:rPr lang="en-US" altLang="zh-CN" sz="2000" b="0" i="0" dirty="0">
                <a:effectLst/>
                <a:latin typeface="微软雅黑" panose="020B0503020204020204" pitchFamily="34" charset="-122"/>
                <a:ea typeface="微软雅黑" panose="020B0503020204020204" pitchFamily="34" charset="-122"/>
              </a:rPr>
              <a:t>R</a:t>
            </a:r>
            <a:r>
              <a:rPr lang="zh-CN" altLang="en-US" sz="2000" b="0" i="0" dirty="0">
                <a:effectLst/>
                <a:latin typeface="微软雅黑" panose="020B0503020204020204" pitchFamily="34" charset="-122"/>
                <a:ea typeface="微软雅黑" panose="020B0503020204020204" pitchFamily="34" charset="-122"/>
              </a:rPr>
              <a:t>，如甲骨文的</a:t>
            </a:r>
            <a:r>
              <a:rPr lang="en-US" altLang="zh-CN" sz="2000" b="0" i="0" dirty="0">
                <a:effectLst/>
                <a:latin typeface="微软雅黑" panose="020B0503020204020204" pitchFamily="34" charset="-122"/>
                <a:ea typeface="微软雅黑" panose="020B0503020204020204" pitchFamily="34" charset="-122"/>
              </a:rPr>
              <a:t>ORE</a:t>
            </a:r>
            <a:r>
              <a:rPr lang="zh-CN" altLang="en-US" sz="2000" b="0" i="0" dirty="0">
                <a:effectLst/>
                <a:latin typeface="微软雅黑" panose="020B0503020204020204" pitchFamily="34" charset="-122"/>
                <a:ea typeface="微软雅黑" panose="020B0503020204020204" pitchFamily="34" charset="-122"/>
              </a:rPr>
              <a:t>，</a:t>
            </a:r>
            <a:r>
              <a:rPr lang="en-US" altLang="zh-CN" sz="2000" b="0" i="0" dirty="0">
                <a:effectLst/>
                <a:latin typeface="微软雅黑" panose="020B0503020204020204" pitchFamily="34" charset="-122"/>
                <a:ea typeface="微软雅黑" panose="020B0503020204020204" pitchFamily="34" charset="-122"/>
              </a:rPr>
              <a:t>IBM</a:t>
            </a:r>
            <a:r>
              <a:rPr lang="zh-CN" altLang="en-US" sz="2000" b="0" i="0" dirty="0">
                <a:effectLst/>
                <a:latin typeface="微软雅黑" panose="020B0503020204020204" pitchFamily="34" charset="-122"/>
                <a:ea typeface="微软雅黑" panose="020B0503020204020204" pitchFamily="34" charset="-122"/>
              </a:rPr>
              <a:t>的</a:t>
            </a:r>
            <a:r>
              <a:rPr lang="en-US" altLang="zh-CN" sz="2000" b="0" i="0" dirty="0" err="1">
                <a:effectLst/>
                <a:latin typeface="微软雅黑" panose="020B0503020204020204" pitchFamily="34" charset="-122"/>
                <a:ea typeface="微软雅黑" panose="020B0503020204020204" pitchFamily="34" charset="-122"/>
              </a:rPr>
              <a:t>SystemML</a:t>
            </a:r>
            <a:r>
              <a:rPr lang="en-US" altLang="zh-CN" sz="2000" b="0" i="0" dirty="0">
                <a:effectLst/>
                <a:latin typeface="微软雅黑" panose="020B0503020204020204" pitchFamily="34" charset="-122"/>
                <a:ea typeface="微软雅黑" panose="020B0503020204020204" pitchFamily="34" charset="-122"/>
              </a:rPr>
              <a:t> </a:t>
            </a:r>
            <a:r>
              <a:rPr lang="zh-CN" altLang="en-US" sz="2000" b="0" i="0" dirty="0">
                <a:effectLst/>
                <a:latin typeface="微软雅黑" panose="020B0503020204020204" pitchFamily="34" charset="-122"/>
                <a:ea typeface="微软雅黑" panose="020B0503020204020204" pitchFamily="34" charset="-122"/>
              </a:rPr>
              <a:t>，</a:t>
            </a:r>
            <a:r>
              <a:rPr lang="en-US" altLang="zh-CN" sz="2000" b="0" i="0" dirty="0">
                <a:effectLst/>
                <a:latin typeface="微软雅黑" panose="020B0503020204020204" pitchFamily="34" charset="-122"/>
                <a:ea typeface="微软雅黑" panose="020B0503020204020204" pitchFamily="34" charset="-122"/>
              </a:rPr>
              <a:t>SAP HANA</a:t>
            </a:r>
            <a:r>
              <a:rPr lang="zh-CN" altLang="en-US" sz="2000" dirty="0">
                <a:latin typeface="微软雅黑" panose="020B0503020204020204" pitchFamily="34" charset="-122"/>
                <a:ea typeface="微软雅黑" panose="020B0503020204020204" pitchFamily="34" charset="-122"/>
              </a:rPr>
              <a:t>，</a:t>
            </a:r>
            <a:r>
              <a:rPr lang="zh-CN" altLang="en-US" sz="2000" b="0" i="0" dirty="0">
                <a:effectLst/>
                <a:latin typeface="微软雅黑" panose="020B0503020204020204" pitchFamily="34" charset="-122"/>
                <a:ea typeface="微软雅黑" panose="020B0503020204020204" pitchFamily="34" charset="-122"/>
              </a:rPr>
              <a:t>和</a:t>
            </a:r>
            <a:r>
              <a:rPr lang="en-US" altLang="zh-CN" sz="2000" b="0" i="0" dirty="0">
                <a:effectLst/>
                <a:latin typeface="微软雅黑" panose="020B0503020204020204" pitchFamily="34" charset="-122"/>
                <a:ea typeface="微软雅黑" panose="020B0503020204020204" pitchFamily="34" charset="-122"/>
              </a:rPr>
              <a:t>RIOT</a:t>
            </a:r>
            <a:r>
              <a:rPr lang="zh-CN" altLang="en-US" sz="2000" b="0" i="0" dirty="0">
                <a:effectLst/>
                <a:latin typeface="微软雅黑" panose="020B0503020204020204" pitchFamily="34" charset="-122"/>
                <a:ea typeface="微软雅黑" panose="020B0503020204020204" pitchFamily="34" charset="-122"/>
              </a:rPr>
              <a:t>项目。本文的工作侧重于特征选择过程中的数据管理问题，想法可以集成到这些系统中。</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36979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a:extLst>
              <a:ext uri="{FF2B5EF4-FFF2-40B4-BE49-F238E27FC236}">
                <a16:creationId xmlns:a16="http://schemas.microsoft.com/office/drawing/2014/main" id="{E2B835E0-E6E0-4D92-9D68-145E24A1D25D}"/>
              </a:ext>
            </a:extLst>
          </p:cNvPr>
          <p:cNvPicPr>
            <a:picLocks noChangeAspect="1"/>
          </p:cNvPicPr>
          <p:nvPr/>
        </p:nvPicPr>
        <p:blipFill rotWithShape="1">
          <a:blip r:embed="rId4">
            <a:extLst>
              <a:ext uri="{28A0092B-C50C-407E-A947-70E740481C1C}">
                <a14:useLocalDpi xmlns:a14="http://schemas.microsoft.com/office/drawing/2010/main" val="0"/>
              </a:ext>
            </a:extLst>
          </a:blip>
          <a:srcRect l="5269" r="5269"/>
          <a:stretch/>
        </p:blipFill>
        <p:spPr>
          <a:xfrm>
            <a:off x="0" y="1375595"/>
            <a:ext cx="12192000" cy="4186163"/>
          </a:xfrm>
          <a:prstGeom prst="rect">
            <a:avLst/>
          </a:prstGeom>
        </p:spPr>
      </p:pic>
      <p:sp>
        <p:nvSpPr>
          <p:cNvPr id="50" name="矩形 49">
            <a:extLst>
              <a:ext uri="{FF2B5EF4-FFF2-40B4-BE49-F238E27FC236}">
                <a16:creationId xmlns:a16="http://schemas.microsoft.com/office/drawing/2014/main" id="{22D3BAEC-7835-4269-9F55-C6C07B3B9FE8}"/>
              </a:ext>
            </a:extLst>
          </p:cNvPr>
          <p:cNvSpPr/>
          <p:nvPr/>
        </p:nvSpPr>
        <p:spPr>
          <a:xfrm>
            <a:off x="0" y="1375595"/>
            <a:ext cx="12192000" cy="4175760"/>
          </a:xfrm>
          <a:prstGeom prst="rect">
            <a:avLst/>
          </a:prstGeom>
          <a:solidFill>
            <a:srgbClr val="035C9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文本框 53">
            <a:extLst>
              <a:ext uri="{FF2B5EF4-FFF2-40B4-BE49-F238E27FC236}">
                <a16:creationId xmlns:a16="http://schemas.microsoft.com/office/drawing/2014/main" id="{19079138-4C57-41A4-BEC3-95CB01F799D0}"/>
              </a:ext>
            </a:extLst>
          </p:cNvPr>
          <p:cNvSpPr txBox="1"/>
          <p:nvPr/>
        </p:nvSpPr>
        <p:spPr>
          <a:xfrm>
            <a:off x="2859089" y="3015996"/>
            <a:ext cx="6473821" cy="769441"/>
          </a:xfrm>
          <a:prstGeom prst="rect">
            <a:avLst/>
          </a:prstGeom>
          <a:noFill/>
        </p:spPr>
        <p:txBody>
          <a:bodyPr wrap="square" rtlCol="0">
            <a:spAutoFit/>
          </a:bodyPr>
          <a:lstStyle/>
          <a:p>
            <a:pPr algn="ctr"/>
            <a:r>
              <a:rPr lang="zh-CN" altLang="en-US" sz="4400" b="1" spc="600" dirty="0">
                <a:solidFill>
                  <a:schemeClr val="bg1"/>
                </a:solidFill>
                <a:latin typeface="微软雅黑" panose="020B0503020204020204" charset="-122"/>
                <a:ea typeface="微软雅黑" panose="020B0503020204020204" charset="-122"/>
                <a:cs typeface="Aharoni" panose="02010803020104030203" pitchFamily="2" charset="-79"/>
              </a:rPr>
              <a:t>相关工作</a:t>
            </a:r>
            <a:endParaRPr lang="en-US" altLang="zh-CN" sz="4400" b="1" spc="600" dirty="0">
              <a:solidFill>
                <a:schemeClr val="bg1"/>
              </a:solidFill>
              <a:latin typeface="微软雅黑" panose="020B0503020204020204" charset="-122"/>
              <a:ea typeface="微软雅黑" panose="020B0503020204020204" charset="-122"/>
              <a:cs typeface="Aharoni" panose="02010803020104030203" pitchFamily="2" charset="-79"/>
            </a:endParaRPr>
          </a:p>
        </p:txBody>
      </p:sp>
      <p:grpSp>
        <p:nvGrpSpPr>
          <p:cNvPr id="55" name="组合 54">
            <a:extLst>
              <a:ext uri="{FF2B5EF4-FFF2-40B4-BE49-F238E27FC236}">
                <a16:creationId xmlns:a16="http://schemas.microsoft.com/office/drawing/2014/main" id="{C0B32743-6AFD-4480-9A6C-702CFFDF83E7}"/>
              </a:ext>
            </a:extLst>
          </p:cNvPr>
          <p:cNvGrpSpPr/>
          <p:nvPr/>
        </p:nvGrpSpPr>
        <p:grpSpPr>
          <a:xfrm>
            <a:off x="1165078" y="2855686"/>
            <a:ext cx="9861845" cy="1146629"/>
            <a:chOff x="940844" y="2909332"/>
            <a:chExt cx="3967568" cy="1146629"/>
          </a:xfrm>
        </p:grpSpPr>
        <p:cxnSp>
          <p:nvCxnSpPr>
            <p:cNvPr id="56" name="直接连接符 55">
              <a:extLst>
                <a:ext uri="{FF2B5EF4-FFF2-40B4-BE49-F238E27FC236}">
                  <a16:creationId xmlns:a16="http://schemas.microsoft.com/office/drawing/2014/main" id="{246DEBAB-892D-42D5-8D8F-36BB3AAFA2A6}"/>
                </a:ext>
              </a:extLst>
            </p:cNvPr>
            <p:cNvCxnSpPr/>
            <p:nvPr/>
          </p:nvCxnSpPr>
          <p:spPr>
            <a:xfrm>
              <a:off x="940844" y="2909332"/>
              <a:ext cx="3967568"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2E544791-7EB9-46E2-BAD1-694F3038BF05}"/>
                </a:ext>
              </a:extLst>
            </p:cNvPr>
            <p:cNvCxnSpPr/>
            <p:nvPr/>
          </p:nvCxnSpPr>
          <p:spPr>
            <a:xfrm>
              <a:off x="940844" y="4055961"/>
              <a:ext cx="3967568"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grpSp>
      <p:cxnSp>
        <p:nvCxnSpPr>
          <p:cNvPr id="58" name="直接连接符 57">
            <a:extLst>
              <a:ext uri="{FF2B5EF4-FFF2-40B4-BE49-F238E27FC236}">
                <a16:creationId xmlns:a16="http://schemas.microsoft.com/office/drawing/2014/main" id="{CA0A7975-3320-4F1D-BE0C-64807D15035E}"/>
              </a:ext>
            </a:extLst>
          </p:cNvPr>
          <p:cNvCxnSpPr>
            <a:cxnSpLocks/>
          </p:cNvCxnSpPr>
          <p:nvPr/>
        </p:nvCxnSpPr>
        <p:spPr>
          <a:xfrm flipH="1">
            <a:off x="9828983" y="298571"/>
            <a:ext cx="946314" cy="10425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05EA4B9A-B7B9-4BE3-AF84-7496E69A24FF}"/>
              </a:ext>
            </a:extLst>
          </p:cNvPr>
          <p:cNvCxnSpPr>
            <a:cxnSpLocks/>
          </p:cNvCxnSpPr>
          <p:nvPr/>
        </p:nvCxnSpPr>
        <p:spPr>
          <a:xfrm flipH="1">
            <a:off x="10413346" y="942361"/>
            <a:ext cx="361952" cy="39875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45294800-4924-4F02-84AF-750943E02D59}"/>
              </a:ext>
            </a:extLst>
          </p:cNvPr>
          <p:cNvCxnSpPr>
            <a:cxnSpLocks/>
          </p:cNvCxnSpPr>
          <p:nvPr/>
        </p:nvCxnSpPr>
        <p:spPr>
          <a:xfrm flipH="1">
            <a:off x="8756584" y="755771"/>
            <a:ext cx="531317" cy="5853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59BCC56E-DBBE-4DA1-8B35-96C468433080}"/>
              </a:ext>
            </a:extLst>
          </p:cNvPr>
          <p:cNvCxnSpPr>
            <a:cxnSpLocks/>
          </p:cNvCxnSpPr>
          <p:nvPr/>
        </p:nvCxnSpPr>
        <p:spPr>
          <a:xfrm flipH="1">
            <a:off x="8488485" y="1329084"/>
            <a:ext cx="268099" cy="29536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1921605D-05A9-439B-B853-04E58A66BF85}"/>
              </a:ext>
            </a:extLst>
          </p:cNvPr>
          <p:cNvCxnSpPr>
            <a:cxnSpLocks/>
          </p:cNvCxnSpPr>
          <p:nvPr/>
        </p:nvCxnSpPr>
        <p:spPr>
          <a:xfrm flipH="1">
            <a:off x="9575522" y="1318681"/>
            <a:ext cx="275102" cy="303077"/>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830B94EE-DED6-485B-A3B5-4CCD29263ADF}"/>
              </a:ext>
            </a:extLst>
          </p:cNvPr>
          <p:cNvCxnSpPr>
            <a:cxnSpLocks/>
          </p:cNvCxnSpPr>
          <p:nvPr/>
        </p:nvCxnSpPr>
        <p:spPr>
          <a:xfrm flipH="1">
            <a:off x="10047301" y="1341120"/>
            <a:ext cx="361164" cy="39789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77" name="组合 76">
            <a:extLst>
              <a:ext uri="{FF2B5EF4-FFF2-40B4-BE49-F238E27FC236}">
                <a16:creationId xmlns:a16="http://schemas.microsoft.com/office/drawing/2014/main" id="{96492596-920A-48E9-84C1-D28359E5DBA6}"/>
              </a:ext>
            </a:extLst>
          </p:cNvPr>
          <p:cNvGrpSpPr/>
          <p:nvPr/>
        </p:nvGrpSpPr>
        <p:grpSpPr>
          <a:xfrm rot="10800000">
            <a:off x="446009" y="5123901"/>
            <a:ext cx="2286813" cy="1440440"/>
            <a:chOff x="226090" y="4873090"/>
            <a:chExt cx="2286813" cy="1440440"/>
          </a:xfrm>
        </p:grpSpPr>
        <p:cxnSp>
          <p:nvCxnSpPr>
            <p:cNvPr id="71" name="直接连接符 70">
              <a:extLst>
                <a:ext uri="{FF2B5EF4-FFF2-40B4-BE49-F238E27FC236}">
                  <a16:creationId xmlns:a16="http://schemas.microsoft.com/office/drawing/2014/main" id="{E3EF3955-7B5D-4384-A3DC-8225305891E2}"/>
                </a:ext>
              </a:extLst>
            </p:cNvPr>
            <p:cNvCxnSpPr>
              <a:cxnSpLocks/>
            </p:cNvCxnSpPr>
            <p:nvPr/>
          </p:nvCxnSpPr>
          <p:spPr>
            <a:xfrm flipH="1">
              <a:off x="1566588" y="4873090"/>
              <a:ext cx="946314" cy="10425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494F376E-2E8E-4C2A-AB28-176D143F25DB}"/>
                </a:ext>
              </a:extLst>
            </p:cNvPr>
            <p:cNvCxnSpPr>
              <a:cxnSpLocks/>
            </p:cNvCxnSpPr>
            <p:nvPr/>
          </p:nvCxnSpPr>
          <p:spPr>
            <a:xfrm flipH="1">
              <a:off x="2150951" y="5516880"/>
              <a:ext cx="361952" cy="39875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6DA33DC5-8A9A-48B3-94BB-C62F008B52E7}"/>
                </a:ext>
              </a:extLst>
            </p:cNvPr>
            <p:cNvCxnSpPr>
              <a:cxnSpLocks/>
            </p:cNvCxnSpPr>
            <p:nvPr/>
          </p:nvCxnSpPr>
          <p:spPr>
            <a:xfrm flipH="1">
              <a:off x="494189" y="5330290"/>
              <a:ext cx="531317" cy="5853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4E5426E4-433E-4E8F-A967-571F45E0BC6C}"/>
                </a:ext>
              </a:extLst>
            </p:cNvPr>
            <p:cNvCxnSpPr>
              <a:cxnSpLocks/>
            </p:cNvCxnSpPr>
            <p:nvPr/>
          </p:nvCxnSpPr>
          <p:spPr>
            <a:xfrm flipH="1">
              <a:off x="226090" y="5903603"/>
              <a:ext cx="268099" cy="29536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6F340AD4-1A3C-4906-9BD3-F4DFAA8D64C6}"/>
                </a:ext>
              </a:extLst>
            </p:cNvPr>
            <p:cNvCxnSpPr>
              <a:cxnSpLocks/>
            </p:cNvCxnSpPr>
            <p:nvPr/>
          </p:nvCxnSpPr>
          <p:spPr>
            <a:xfrm flipH="1">
              <a:off x="1313127" y="5893200"/>
              <a:ext cx="275102" cy="303077"/>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7A00D2AA-40EA-4651-92EC-C79B30DD47AD}"/>
                </a:ext>
              </a:extLst>
            </p:cNvPr>
            <p:cNvCxnSpPr>
              <a:cxnSpLocks/>
            </p:cNvCxnSpPr>
            <p:nvPr/>
          </p:nvCxnSpPr>
          <p:spPr>
            <a:xfrm flipH="1">
              <a:off x="1784906" y="5915639"/>
              <a:ext cx="361164" cy="39789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9" name="矩形 78">
            <a:extLst>
              <a:ext uri="{FF2B5EF4-FFF2-40B4-BE49-F238E27FC236}">
                <a16:creationId xmlns:a16="http://schemas.microsoft.com/office/drawing/2014/main" id="{E843B692-C87E-4B45-A432-BCCBB7FECC10}"/>
              </a:ext>
            </a:extLst>
          </p:cNvPr>
          <p:cNvSpPr/>
          <p:nvPr/>
        </p:nvSpPr>
        <p:spPr>
          <a:xfrm>
            <a:off x="5198286" y="2031148"/>
            <a:ext cx="1795428" cy="646331"/>
          </a:xfrm>
          <a:prstGeom prst="rect">
            <a:avLst/>
          </a:prstGeom>
        </p:spPr>
        <p:txBody>
          <a:bodyPr wrap="none">
            <a:spAutoFit/>
          </a:bodyPr>
          <a:lstStyle/>
          <a:p>
            <a:pPr algn="ctr"/>
            <a:r>
              <a:rPr lang="en-US" altLang="zh-CN" sz="3600" b="1" spc="300" dirty="0">
                <a:solidFill>
                  <a:schemeClr val="bg1"/>
                </a:solidFill>
                <a:latin typeface="微软雅黑" panose="020B0503020204020204" charset="-122"/>
                <a:ea typeface="微软雅黑" panose="020B0503020204020204" charset="-122"/>
                <a:cs typeface="Aharoni" panose="02010803020104030203" pitchFamily="2" charset="-79"/>
              </a:rPr>
              <a:t>Part 3</a:t>
            </a:r>
            <a:endParaRPr lang="zh-CN" altLang="en-US" sz="3600" spc="300" dirty="0"/>
          </a:p>
        </p:txBody>
      </p:sp>
    </p:spTree>
    <p:extLst>
      <p:ext uri="{BB962C8B-B14F-4D97-AF65-F5344CB8AC3E}">
        <p14:creationId xmlns:p14="http://schemas.microsoft.com/office/powerpoint/2010/main" val="4223235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2"/>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3"/>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6800474" cy="39271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相关工作</a:t>
            </a:r>
          </a:p>
        </p:txBody>
      </p:sp>
      <p:pic>
        <p:nvPicPr>
          <p:cNvPr id="14" name="图片 13">
            <a:extLst>
              <a:ext uri="{FF2B5EF4-FFF2-40B4-BE49-F238E27FC236}">
                <a16:creationId xmlns:a16="http://schemas.microsoft.com/office/drawing/2014/main" id="{FC63D68C-297A-4AEB-B2A3-56E4F74B6F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2" name="矩形 1">
            <a:extLst>
              <a:ext uri="{FF2B5EF4-FFF2-40B4-BE49-F238E27FC236}">
                <a16:creationId xmlns:a16="http://schemas.microsoft.com/office/drawing/2014/main" id="{ECD4B279-8CE6-44DA-BB41-B5FE2DA6BCED}"/>
              </a:ext>
            </a:extLst>
          </p:cNvPr>
          <p:cNvSpPr>
            <a:spLocks noChangeArrowheads="1"/>
          </p:cNvSpPr>
          <p:nvPr/>
        </p:nvSpPr>
        <p:spPr bwMode="auto">
          <a:xfrm>
            <a:off x="1146044" y="1846469"/>
            <a:ext cx="9885564" cy="3301324"/>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lIns="122843" tIns="61422" rIns="122843" bIns="61422" anchor="ctr">
            <a:spAutoFit/>
          </a:bodyPr>
          <a:lstStyle/>
          <a:p>
            <a:pPr algn="l" latinLnBrk="1">
              <a:lnSpc>
                <a:spcPct val="150000"/>
              </a:lnSpc>
            </a:pPr>
            <a:r>
              <a:rPr lang="zh-CN" altLang="en-US" sz="2000" b="0" i="0" dirty="0">
                <a:solidFill>
                  <a:srgbClr val="000000"/>
                </a:solidFill>
                <a:effectLst/>
                <a:latin typeface="Microsoft YaHei" panose="020B0503020204020204" pitchFamily="34" charset="-122"/>
                <a:ea typeface="Microsoft YaHei" panose="020B0503020204020204" pitchFamily="34" charset="-122"/>
              </a:rPr>
              <a:t>       提高特征选择过程的效率是提高数据分析兴趣的迫切挑战之一。本文提出了哥伦布，这是第一个为支持企业特征选择过程而设计的数据处理系统</a:t>
            </a:r>
            <a:r>
              <a:rPr lang="en-US" altLang="zh-CN" sz="2000" b="0" i="0" dirty="0">
                <a:solidFill>
                  <a:srgbClr val="000000"/>
                </a:solidFill>
                <a:effectLst/>
                <a:latin typeface="Microsoft YaHei" panose="020B0503020204020204" pitchFamily="34" charset="-122"/>
                <a:ea typeface="Microsoft YaHei" panose="020B0503020204020204" pitchFamily="34" charset="-122"/>
              </a:rPr>
              <a:t>.</a:t>
            </a:r>
          </a:p>
          <a:p>
            <a:pPr algn="l" latinLnBrk="1">
              <a:lnSpc>
                <a:spcPct val="150000"/>
              </a:lnSpc>
            </a:pPr>
            <a:r>
              <a:rPr lang="zh-CN" altLang="en-US" sz="2000" b="0" i="0" dirty="0">
                <a:solidFill>
                  <a:srgbClr val="000000"/>
                </a:solidFill>
                <a:effectLst/>
                <a:latin typeface="Microsoft YaHei" panose="020B0503020204020204" pitchFamily="34" charset="-122"/>
                <a:ea typeface="Microsoft YaHei" panose="020B0503020204020204" pitchFamily="34" charset="-122"/>
              </a:rPr>
              <a:t>       哥伦布是一个为特征选择而设计的</a:t>
            </a:r>
            <a:r>
              <a:rPr lang="en-US" altLang="zh-CN" sz="2000" b="0" i="0" dirty="0">
                <a:solidFill>
                  <a:srgbClr val="000000"/>
                </a:solidFill>
                <a:effectLst/>
                <a:latin typeface="Microsoft YaHei" panose="020B0503020204020204" pitchFamily="34" charset="-122"/>
                <a:ea typeface="Microsoft YaHei" panose="020B0503020204020204" pitchFamily="34" charset="-122"/>
              </a:rPr>
              <a:t>RLANG</a:t>
            </a:r>
            <a:r>
              <a:rPr lang="zh-CN" altLang="en-US" sz="2000" b="0" i="0" dirty="0">
                <a:solidFill>
                  <a:srgbClr val="000000"/>
                </a:solidFill>
                <a:effectLst/>
                <a:latin typeface="Microsoft YaHei" panose="020B0503020204020204" pitchFamily="34" charset="-122"/>
                <a:ea typeface="Microsoft YaHei" panose="020B0503020204020204" pitchFamily="34" charset="-122"/>
              </a:rPr>
              <a:t>扩展和执行框架。为了使用它，用户编写标准的</a:t>
            </a:r>
            <a:r>
              <a:rPr lang="en-US" altLang="zh-CN" sz="2000" b="0" i="0" dirty="0">
                <a:solidFill>
                  <a:srgbClr val="000000"/>
                </a:solidFill>
                <a:effectLst/>
                <a:latin typeface="Microsoft YaHei" panose="020B0503020204020204" pitchFamily="34" charset="-122"/>
                <a:ea typeface="Microsoft YaHei" panose="020B0503020204020204" pitchFamily="34" charset="-122"/>
              </a:rPr>
              <a:t>R</a:t>
            </a:r>
            <a:r>
              <a:rPr lang="zh-CN" altLang="en-US" sz="2000" b="0" i="0" dirty="0">
                <a:solidFill>
                  <a:srgbClr val="000000"/>
                </a:solidFill>
                <a:effectLst/>
                <a:latin typeface="Microsoft YaHei" panose="020B0503020204020204" pitchFamily="34" charset="-122"/>
                <a:ea typeface="Microsoft YaHei" panose="020B0503020204020204" pitchFamily="34" charset="-122"/>
              </a:rPr>
              <a:t>程序，</a:t>
            </a:r>
            <a:r>
              <a:rPr lang="en-US" altLang="zh-CN" sz="2000" b="0" i="0" dirty="0">
                <a:solidFill>
                  <a:srgbClr val="000000"/>
                </a:solidFill>
                <a:effectLst/>
                <a:latin typeface="Microsoft YaHei" panose="020B0503020204020204" pitchFamily="34" charset="-122"/>
                <a:ea typeface="Microsoft YaHei" panose="020B0503020204020204" pitchFamily="34" charset="-122"/>
              </a:rPr>
              <a:t>Columbus</a:t>
            </a:r>
            <a:r>
              <a:rPr lang="zh-CN" altLang="en-US" sz="2000" b="0" i="0" dirty="0">
                <a:solidFill>
                  <a:srgbClr val="000000"/>
                </a:solidFill>
                <a:effectLst/>
                <a:latin typeface="Microsoft YaHei" panose="020B0503020204020204" pitchFamily="34" charset="-122"/>
                <a:ea typeface="Microsoft YaHei" panose="020B0503020204020204" pitchFamily="34" charset="-122"/>
              </a:rPr>
              <a:t>提供了几个常见特性选择操作的库，例如逐步加法，即“将每个特性添加到当前的功能集并解决。”该库反映了特征选择文献中最常见的操作以及他们在分析程序中观察到的内容。然后，哥伦布的优化器将使用这些更高级别的声明性结构来识别数据和计算重用的机会，方法是使用块作为优化的主要单元。</a:t>
            </a:r>
          </a:p>
        </p:txBody>
      </p:sp>
      <p:sp>
        <p:nvSpPr>
          <p:cNvPr id="43" name="L 形 42">
            <a:extLst>
              <a:ext uri="{FF2B5EF4-FFF2-40B4-BE49-F238E27FC236}">
                <a16:creationId xmlns:a16="http://schemas.microsoft.com/office/drawing/2014/main" id="{7EC5BB95-E5C8-485C-9F91-6ECE0DBC9316}"/>
              </a:ext>
            </a:extLst>
          </p:cNvPr>
          <p:cNvSpPr/>
          <p:nvPr/>
        </p:nvSpPr>
        <p:spPr>
          <a:xfrm rot="5400000">
            <a:off x="917352" y="1414202"/>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solidFill>
                <a:schemeClr val="bg1">
                  <a:lumMod val="50000"/>
                </a:schemeClr>
              </a:solidFill>
            </a:endParaRPr>
          </a:p>
        </p:txBody>
      </p:sp>
      <p:sp>
        <p:nvSpPr>
          <p:cNvPr id="44" name="L 形 43">
            <a:extLst>
              <a:ext uri="{FF2B5EF4-FFF2-40B4-BE49-F238E27FC236}">
                <a16:creationId xmlns:a16="http://schemas.microsoft.com/office/drawing/2014/main" id="{DFBB06A0-4F1F-4913-92DE-F8A3BAD64455}"/>
              </a:ext>
            </a:extLst>
          </p:cNvPr>
          <p:cNvSpPr/>
          <p:nvPr/>
        </p:nvSpPr>
        <p:spPr>
          <a:xfrm rot="16200000">
            <a:off x="10629317" y="4964977"/>
            <a:ext cx="457385" cy="365630"/>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Tree>
    <p:extLst>
      <p:ext uri="{BB962C8B-B14F-4D97-AF65-F5344CB8AC3E}">
        <p14:creationId xmlns:p14="http://schemas.microsoft.com/office/powerpoint/2010/main" val="16255363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厦门大学论文答辩模板"/>
</p:tagLst>
</file>

<file path=ppt/tags/tag1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heme/theme1.xml><?xml version="1.0" encoding="utf-8"?>
<a:theme xmlns:a="http://schemas.openxmlformats.org/drawingml/2006/main" name="下载更多PPT模板，请登陆蘑菇创意www.imogu.cn​​">
  <a:themeElements>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10.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11.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12.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13.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14.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15.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16.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8.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9.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3420</TotalTime>
  <Words>1288</Words>
  <Application>Microsoft Office PowerPoint</Application>
  <PresentationFormat>宽屏</PresentationFormat>
  <Paragraphs>61</Paragraphs>
  <Slides>16</Slides>
  <Notes>16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等线</vt:lpstr>
      <vt:lpstr>等线 Light</vt:lpstr>
      <vt:lpstr>华文中宋</vt:lpstr>
      <vt:lpstr>Microsoft YaHei</vt:lpstr>
      <vt:lpstr>Microsoft YaHei</vt:lpstr>
      <vt:lpstr>Arial</vt:lpstr>
      <vt:lpstr>Georgia</vt:lpstr>
      <vt:lpstr>Impact</vt:lpstr>
      <vt:lpstr>下载更多PPT模板，请登陆蘑菇创意www.imogu.cn​​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蓝色厦门大学论文答辩模板</dc:title>
  <dc:creator>Administrator</dc:creator>
  <cp:lastModifiedBy>迎灿 张</cp:lastModifiedBy>
  <cp:revision>170</cp:revision>
  <dcterms:created xsi:type="dcterms:W3CDTF">2018-03-09T23:56:55Z</dcterms:created>
  <dcterms:modified xsi:type="dcterms:W3CDTF">2020-12-07T03:02:43Z</dcterms:modified>
</cp:coreProperties>
</file>