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7" r:id="rId2"/>
    <p:sldId id="258" r:id="rId3"/>
    <p:sldId id="264" r:id="rId4"/>
    <p:sldId id="260" r:id="rId5"/>
    <p:sldId id="265" r:id="rId6"/>
    <p:sldId id="266" r:id="rId7"/>
    <p:sldId id="267" r:id="rId8"/>
    <p:sldId id="271" r:id="rId9"/>
    <p:sldId id="272" r:id="rId10"/>
    <p:sldId id="276" r:id="rId11"/>
    <p:sldId id="273" r:id="rId12"/>
    <p:sldId id="277" r:id="rId13"/>
    <p:sldId id="283" r:id="rId14"/>
    <p:sldId id="287" r:id="rId15"/>
    <p:sldId id="291"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EA2"/>
    <a:srgbClr val="9CC5FD"/>
    <a:srgbClr val="3A6695"/>
    <a:srgbClr val="134263"/>
    <a:srgbClr val="1E2B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3963" autoAdjust="0"/>
  </p:normalViewPr>
  <p:slideViewPr>
    <p:cSldViewPr snapToGrid="0">
      <p:cViewPr varScale="1">
        <p:scale>
          <a:sx n="81" d="100"/>
          <a:sy n="81" d="100"/>
        </p:scale>
        <p:origin x="936" y="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CE4261-0CDD-45A3-84C2-311859DE5B03}" type="datetimeFigureOut">
              <a:rPr lang="zh-CN" altLang="en-US" smtClean="0"/>
              <a:t>2020/12/13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F711DA-82CB-44C8-99EC-9CE596A896F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2020/12/13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2020/12/13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2020/12/13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2020/12/13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2020/12/13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94536CA-A6C4-4358-AF93-5CCBD70D248C}" type="datetimeFigureOut">
              <a:rPr lang="zh-CN" altLang="en-US" smtClean="0"/>
              <a:t>2020/12/13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94536CA-A6C4-4358-AF93-5CCBD70D248C}" type="datetimeFigureOut">
              <a:rPr lang="zh-CN" altLang="en-US" smtClean="0"/>
              <a:t>2020/12/13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94536CA-A6C4-4358-AF93-5CCBD70D248C}" type="datetimeFigureOut">
              <a:rPr lang="zh-CN" altLang="en-US" smtClean="0"/>
              <a:t>2020/12/13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4536CA-A6C4-4358-AF93-5CCBD70D248C}" type="datetimeFigureOut">
              <a:rPr lang="zh-CN" altLang="en-US" smtClean="0"/>
              <a:t>2020/12/13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94536CA-A6C4-4358-AF93-5CCBD70D248C}" type="datetimeFigureOut">
              <a:rPr lang="zh-CN" altLang="en-US" smtClean="0"/>
              <a:t>2020/12/13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94536CA-A6C4-4358-AF93-5CCBD70D248C}" type="datetimeFigureOut">
              <a:rPr lang="zh-CN" altLang="en-US" smtClean="0"/>
              <a:t>2020/12/13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4536CA-A6C4-4358-AF93-5CCBD70D248C}" type="datetimeFigureOut">
              <a:rPr lang="zh-CN" altLang="en-US" smtClean="0"/>
              <a:t>2020/12/13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537B7A-7510-410A-AA53-45D600DA0276}" type="slidenum">
              <a:rPr lang="zh-CN" altLang="en-US" smtClean="0"/>
              <a:t>‹#›</a:t>
            </a:fld>
            <a:endParaRPr lang="zh-CN" altLang="en-US"/>
          </a:p>
        </p:txBody>
      </p:sp>
      <p:sp>
        <p:nvSpPr>
          <p:cNvPr id="7" name="矩形 6"/>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file:///C:\Users\r\Documents\Tencent%20Files\1027874274\Image\C2C\~9@%7d0VA_4Q%25)T0HXFL2VUMJ.png" TargetMode="Externa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H_Other_8"/>
          <p:cNvPicPr/>
          <p:nvPr>
            <p:custDataLst>
              <p:tags r:id="rId1"/>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5400000" flipH="1">
            <a:off x="6024000" y="-3032194"/>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MH_Other_8"/>
          <p:cNvPicPr/>
          <p:nvPr>
            <p:custDataLst>
              <p:tags r:id="rId2"/>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16200000" flipH="1" flipV="1">
            <a:off x="6024001" y="-127232"/>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2204967"/>
            <a:ext cx="12192000" cy="286136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4EA2"/>
              </a:solidFill>
            </a:endParaRPr>
          </a:p>
        </p:txBody>
      </p:sp>
      <p:sp>
        <p:nvSpPr>
          <p:cNvPr id="15" name="文本框 14"/>
          <p:cNvSpPr txBox="1"/>
          <p:nvPr/>
        </p:nvSpPr>
        <p:spPr>
          <a:xfrm>
            <a:off x="2590800" y="2650469"/>
            <a:ext cx="7010400" cy="954107"/>
          </a:xfrm>
          <a:prstGeom prst="rect">
            <a:avLst/>
          </a:prstGeom>
          <a:noFill/>
        </p:spPr>
        <p:txBody>
          <a:bodyPr wrap="square" lIns="91416" tIns="45708" rIns="91416" bIns="45708" rtlCol="0">
            <a:spAutoFit/>
          </a:bodyPr>
          <a:lstStyle>
            <a:defPPr>
              <a:defRPr lang="zh-CN"/>
            </a:defPPr>
            <a:lvl1pPr algn="ctr">
              <a:defRPr sz="2800">
                <a:solidFill>
                  <a:schemeClr val="bg1">
                    <a:lumMod val="95000"/>
                  </a:schemeClr>
                </a:solidFill>
                <a:latin typeface="微软雅黑" panose="020B0503020204020204" pitchFamily="34" charset="-122"/>
                <a:ea typeface="微软雅黑" panose="020B0503020204020204" pitchFamily="34" charset="-122"/>
              </a:defRPr>
            </a:lvl1pPr>
          </a:lstStyle>
          <a:p>
            <a:r>
              <a:rPr lang="en-US" altLang="zh-CN" dirty="0"/>
              <a:t>Dynamic Explainable Recommendation Based on Neural Attentive Models</a:t>
            </a:r>
            <a:endParaRPr lang="zh-CN" altLang="en-US" dirty="0"/>
          </a:p>
        </p:txBody>
      </p:sp>
      <p:sp>
        <p:nvSpPr>
          <p:cNvPr id="16" name="TextBox 10"/>
          <p:cNvSpPr txBox="1"/>
          <p:nvPr/>
        </p:nvSpPr>
        <p:spPr>
          <a:xfrm>
            <a:off x="2565806" y="3838201"/>
            <a:ext cx="7060388" cy="954083"/>
          </a:xfrm>
          <a:prstGeom prst="rect">
            <a:avLst/>
          </a:prstGeom>
          <a:noFill/>
        </p:spPr>
        <p:txBody>
          <a:bodyPr wrap="square" lIns="91416" tIns="45708" rIns="91416" bIns="45708" rtlCol="0">
            <a:spAutoFit/>
          </a:bodyPr>
          <a:lstStyle>
            <a:defPPr>
              <a:defRPr lang="zh-CN"/>
            </a:defPPr>
            <a:lvl1pPr>
              <a:defRPr sz="2000">
                <a:solidFill>
                  <a:schemeClr val="bg1"/>
                </a:solidFill>
                <a:latin typeface="微软雅黑" panose="020B0503020204020204" pitchFamily="34" charset="-122"/>
                <a:ea typeface="微软雅黑" panose="020B0503020204020204" pitchFamily="34" charset="-122"/>
              </a:defRPr>
            </a:lvl1p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哈尔滨工程大学</a:t>
            </a:r>
            <a:endParaRPr lang="en-US" altLang="zh-CN" sz="2800" dirty="0">
              <a:solidFill>
                <a:schemeClr val="bg1">
                  <a:lumMod val="9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bg1">
                    <a:lumMod val="95000"/>
                  </a:schemeClr>
                </a:solidFill>
              </a:rPr>
              <a:t>新一代数据库</a:t>
            </a:r>
            <a:endParaRPr lang="en-US" altLang="zh-CN" sz="2800" dirty="0">
              <a:solidFill>
                <a:schemeClr val="bg1">
                  <a:lumMod val="95000"/>
                </a:schemeClr>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07519" y="535046"/>
            <a:ext cx="4226054" cy="1122364"/>
          </a:xfrm>
          <a:prstGeom prst="rect">
            <a:avLst/>
          </a:prstGeom>
        </p:spPr>
      </p:pic>
      <p:sp>
        <p:nvSpPr>
          <p:cNvPr id="13" name="TextBox 6"/>
          <p:cNvSpPr txBox="1"/>
          <p:nvPr/>
        </p:nvSpPr>
        <p:spPr>
          <a:xfrm>
            <a:off x="3640565" y="5651091"/>
            <a:ext cx="1979981" cy="400085"/>
          </a:xfrm>
          <a:prstGeom prst="rect">
            <a:avLst/>
          </a:prstGeom>
          <a:noFill/>
        </p:spPr>
        <p:txBody>
          <a:bodyPr wrap="none" lIns="91416" tIns="45708" rIns="91416" bIns="45708" rtlCol="0">
            <a:spAutoFit/>
          </a:bodyPr>
          <a:lstStyle>
            <a:defPPr>
              <a:defRPr lang="zh-CN"/>
            </a:defPPr>
            <a:lvl1pPr>
              <a:defRPr sz="2000">
                <a:solidFill>
                  <a:schemeClr val="accent2"/>
                </a:solidFill>
                <a:latin typeface="+mn-ea"/>
                <a:ea typeface="+mn-ea"/>
              </a:defRPr>
            </a:lvl1pPr>
          </a:lstStyle>
          <a:p>
            <a:pPr algn="ctr"/>
            <a:r>
              <a:rPr lang="zh-CN" altLang="en-US" b="1" dirty="0">
                <a:solidFill>
                  <a:srgbClr val="004EA2"/>
                </a:solidFill>
                <a:latin typeface="微软雅黑" panose="020B0503020204020204" pitchFamily="34" charset="-122"/>
                <a:ea typeface="微软雅黑" panose="020B0503020204020204" pitchFamily="34" charset="-122"/>
              </a:rPr>
              <a:t>答辩人</a:t>
            </a:r>
            <a:r>
              <a:rPr lang="zh-CN" altLang="en-US" dirty="0">
                <a:solidFill>
                  <a:srgbClr val="004EA2"/>
                </a:solidFill>
                <a:latin typeface="微软雅黑" panose="020B0503020204020204" pitchFamily="34" charset="-122"/>
                <a:ea typeface="微软雅黑" panose="020B0503020204020204" pitchFamily="34" charset="-122"/>
              </a:rPr>
              <a:t>：</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王新然</a:t>
            </a:r>
          </a:p>
        </p:txBody>
      </p:sp>
      <p:sp>
        <p:nvSpPr>
          <p:cNvPr id="14" name="TextBox 7"/>
          <p:cNvSpPr txBox="1"/>
          <p:nvPr/>
        </p:nvSpPr>
        <p:spPr>
          <a:xfrm>
            <a:off x="6496589" y="5651091"/>
            <a:ext cx="2536223" cy="400085"/>
          </a:xfrm>
          <a:prstGeom prst="rect">
            <a:avLst/>
          </a:prstGeom>
          <a:noFill/>
        </p:spPr>
        <p:txBody>
          <a:bodyPr wrap="none" lIns="91416" tIns="45708" rIns="91416" bIns="45708" rtlCol="0">
            <a:spAutoFit/>
          </a:bodyPr>
          <a:lstStyle/>
          <a:p>
            <a:pPr algn="ctr"/>
            <a:r>
              <a:rPr lang="zh-CN" altLang="en-US" sz="2000" b="1" dirty="0">
                <a:solidFill>
                  <a:srgbClr val="004EA2"/>
                </a:solidFill>
                <a:latin typeface="微软雅黑" panose="020B0503020204020204" pitchFamily="34" charset="-122"/>
                <a:ea typeface="微软雅黑" panose="020B0503020204020204" pitchFamily="34" charset="-122"/>
              </a:rPr>
              <a:t>学号：</a:t>
            </a:r>
            <a:r>
              <a:rPr lang="en-US" altLang="zh-CN" sz="2000" b="1" dirty="0">
                <a:solidFill>
                  <a:schemeClr val="tx1">
                    <a:lumMod val="65000"/>
                    <a:lumOff val="35000"/>
                  </a:schemeClr>
                </a:solidFill>
                <a:latin typeface="微软雅黑" panose="020B0503020204020204" pitchFamily="34" charset="-122"/>
                <a:ea typeface="微软雅黑" panose="020B0503020204020204" pitchFamily="34" charset="-122"/>
              </a:rPr>
              <a:t>S320067086</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6635448"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论文背景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论文综述</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关键技术</a:t>
            </a:r>
          </a:p>
        </p:txBody>
      </p:sp>
      <p:sp>
        <p:nvSpPr>
          <p:cNvPr id="30" name="TextBox 11"/>
          <p:cNvSpPr txBox="1"/>
          <p:nvPr/>
        </p:nvSpPr>
        <p:spPr>
          <a:xfrm>
            <a:off x="8444550" y="236420"/>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学论网www.xuelun.me-矩形 4"/>
          <p:cNvSpPr/>
          <p:nvPr/>
        </p:nvSpPr>
        <p:spPr>
          <a:xfrm>
            <a:off x="6445252" y="1984023"/>
            <a:ext cx="4621816" cy="4426203"/>
          </a:xfrm>
          <a:prstGeom prst="rect">
            <a:avLst/>
          </a:prstGeom>
          <a:noFill/>
          <a:ln w="19050">
            <a:solidFill>
              <a:srgbClr val="004EA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a:solidFill>
                <a:srgbClr val="FFFDFB"/>
              </a:solidFill>
            </a:endParaRPr>
          </a:p>
        </p:txBody>
      </p:sp>
      <p:sp>
        <p:nvSpPr>
          <p:cNvPr id="31" name="矩形 30"/>
          <p:cNvSpPr/>
          <p:nvPr/>
        </p:nvSpPr>
        <p:spPr>
          <a:xfrm>
            <a:off x="6635448" y="2196445"/>
            <a:ext cx="4171573" cy="4031873"/>
          </a:xfrm>
          <a:prstGeom prst="rect">
            <a:avLst/>
          </a:prstGeom>
        </p:spPr>
        <p:txBody>
          <a:bodyPr wrap="square">
            <a:spAutoFit/>
          </a:bodyPr>
          <a:lstStyle/>
          <a:p>
            <a:pPr indent="304800" algn="just"/>
            <a:r>
              <a:rPr lang="zh-CN" altLang="zh-CN" sz="1600" dirty="0">
                <a:solidFill>
                  <a:schemeClr val="tx1">
                    <a:lumMod val="65000"/>
                    <a:lumOff val="35000"/>
                  </a:schemeClr>
                </a:solidFill>
                <a:latin typeface="微软雅黑" panose="020B0503020204020204" pitchFamily="34" charset="-122"/>
                <a:ea typeface="微软雅黑" panose="020B0503020204020204" pitchFamily="34" charset="-122"/>
              </a:rPr>
              <a:t>可以看到，</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NARRE</a:t>
            </a:r>
            <a:r>
              <a:rPr lang="zh-CN" altLang="zh-CN" sz="1600" dirty="0">
                <a:solidFill>
                  <a:schemeClr val="tx1">
                    <a:lumMod val="65000"/>
                    <a:lumOff val="35000"/>
                  </a:schemeClr>
                </a:solidFill>
                <a:latin typeface="微软雅黑" panose="020B0503020204020204" pitchFamily="34" charset="-122"/>
                <a:ea typeface="微软雅黑" panose="020B0503020204020204" pitchFamily="34" charset="-122"/>
              </a:rPr>
              <a:t>由于其脱离用户的关注机制，为不同用户突出了相同的评论，而我们的模型可以突出个性化的评论信息，在真实场景中更加实用合理。借助句子级关注点机制，我们的模型可以使用不同的评论灵活地提取有用的信息，形成最终的解读结果。例如，对于用户“</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A2SUCKG38D9RSD</a:t>
            </a:r>
            <a:r>
              <a:rPr lang="zh-CN" altLang="zh-CN" sz="1600" dirty="0">
                <a:solidFill>
                  <a:schemeClr val="tx1">
                    <a:lumMod val="65000"/>
                    <a:lumOff val="35000"/>
                  </a:schemeClr>
                </a:solidFill>
                <a:latin typeface="微软雅黑" panose="020B0503020204020204" pitchFamily="34" charset="-122"/>
                <a:ea typeface="微软雅黑" panose="020B0503020204020204" pitchFamily="34" charset="-122"/>
              </a:rPr>
              <a:t>”，我们的模型突出了第</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4</a:t>
            </a:r>
            <a:r>
              <a:rPr lang="zh-CN" altLang="zh-CN" sz="1600" dirty="0">
                <a:solidFill>
                  <a:schemeClr val="tx1">
                    <a:lumMod val="65000"/>
                    <a:lumOff val="35000"/>
                  </a:schemeClr>
                </a:solidFill>
                <a:latin typeface="微软雅黑" panose="020B0503020204020204" pitchFamily="34" charset="-122"/>
                <a:ea typeface="微软雅黑" panose="020B0503020204020204" pitchFamily="34" charset="-122"/>
              </a:rPr>
              <a:t>和第</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6</a:t>
            </a:r>
            <a:r>
              <a:rPr lang="zh-CN" altLang="zh-CN" sz="1600" dirty="0">
                <a:solidFill>
                  <a:schemeClr val="tx1">
                    <a:lumMod val="65000"/>
                    <a:lumOff val="35000"/>
                  </a:schemeClr>
                </a:solidFill>
                <a:latin typeface="微软雅黑" panose="020B0503020204020204" pitchFamily="34" charset="-122"/>
                <a:ea typeface="微软雅黑" panose="020B0503020204020204" pitchFamily="34" charset="-122"/>
              </a:rPr>
              <a:t>次评论中关于“适合”方面的句子。最后，我们的模型突出显示的评论信息可以有效地跟踪用户最近的偏好，例如，用户‘</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A1H79QIIXALK3N</a:t>
            </a:r>
            <a:r>
              <a:rPr lang="zh-CN" altLang="zh-CN" sz="1600" dirty="0">
                <a:solidFill>
                  <a:schemeClr val="tx1">
                    <a:lumMod val="65000"/>
                    <a:lumOff val="35000"/>
                  </a:schemeClr>
                </a:solidFill>
                <a:latin typeface="微软雅黑" panose="020B0503020204020204" pitchFamily="34" charset="-122"/>
                <a:ea typeface="微软雅黑" panose="020B0503020204020204" pitchFamily="34" charset="-122"/>
              </a:rPr>
              <a:t>’最近对“质量”方面发表了一些意见，这也是我们的模型对当前推荐的突出显示。然而，</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NARRE</a:t>
            </a:r>
            <a:r>
              <a:rPr lang="zh-CN" altLang="zh-CN" sz="1600" dirty="0">
                <a:solidFill>
                  <a:schemeClr val="tx1">
                    <a:lumMod val="65000"/>
                    <a:lumOff val="35000"/>
                  </a:schemeClr>
                </a:solidFill>
                <a:latin typeface="微软雅黑" panose="020B0503020204020204" pitchFamily="34" charset="-122"/>
                <a:ea typeface="微软雅黑" panose="020B0503020204020204" pitchFamily="34" charset="-122"/>
              </a:rPr>
              <a:t>没有表现出这样的能力。这一现象在一定程度上验证了我们的模型在可解读推荐环境下学习用户动态偏好的优越性。</a:t>
            </a:r>
          </a:p>
        </p:txBody>
      </p:sp>
      <p:sp>
        <p:nvSpPr>
          <p:cNvPr id="37" name="TextBox 6">
            <a:extLst>
              <a:ext uri="{FF2B5EF4-FFF2-40B4-BE49-F238E27FC236}">
                <a16:creationId xmlns:a16="http://schemas.microsoft.com/office/drawing/2014/main" id="{C600C94C-D9E4-4428-95F9-8EB940F8DB11}"/>
              </a:ext>
            </a:extLst>
          </p:cNvPr>
          <p:cNvSpPr txBox="1"/>
          <p:nvPr/>
        </p:nvSpPr>
        <p:spPr>
          <a:xfrm>
            <a:off x="534880" y="1071030"/>
            <a:ext cx="3512069" cy="589380"/>
          </a:xfrm>
          <a:prstGeom prst="rect">
            <a:avLst/>
          </a:prstGeom>
          <a:noFill/>
        </p:spPr>
        <p:txBody>
          <a:bodyPr wrap="square" lIns="0" tIns="48000" rIns="0" bIns="48000" rtlCol="0">
            <a:spAutoFit/>
          </a:bodyPr>
          <a:lstStyle/>
          <a:p>
            <a:r>
              <a:rPr lang="en-US" altLang="zh-CN" sz="3200" b="1" dirty="0">
                <a:solidFill>
                  <a:srgbClr val="004EA2"/>
                </a:solidFill>
                <a:latin typeface="微软雅黑" panose="020B0503020204020204" pitchFamily="34" charset="-122"/>
                <a:ea typeface="微软雅黑" panose="020B0503020204020204" pitchFamily="34" charset="-122"/>
              </a:rPr>
              <a:t>      </a:t>
            </a:r>
            <a:r>
              <a:rPr lang="zh-CN" altLang="en-US" sz="3200" b="1" dirty="0">
                <a:solidFill>
                  <a:srgbClr val="004EA2"/>
                </a:solidFill>
                <a:latin typeface="微软雅黑" panose="020B0503020204020204" pitchFamily="34" charset="-122"/>
                <a:ea typeface="微软雅黑" panose="020B0503020204020204" pitchFamily="34" charset="-122"/>
              </a:rPr>
              <a:t>实验分析</a:t>
            </a:r>
          </a:p>
        </p:txBody>
      </p:sp>
      <p:pic>
        <p:nvPicPr>
          <p:cNvPr id="5122" name="Picture 2">
            <a:extLst>
              <a:ext uri="{FF2B5EF4-FFF2-40B4-BE49-F238E27FC236}">
                <a16:creationId xmlns:a16="http://schemas.microsoft.com/office/drawing/2014/main" id="{C50B84B0-F5A7-4831-9F50-B0C52444BFF0}"/>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423307" y="2712811"/>
            <a:ext cx="5741987" cy="296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6635448"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论文背景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论文综述</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关键技术</a:t>
            </a:r>
          </a:p>
        </p:txBody>
      </p:sp>
      <p:sp>
        <p:nvSpPr>
          <p:cNvPr id="30" name="TextBox 11"/>
          <p:cNvSpPr txBox="1"/>
          <p:nvPr/>
        </p:nvSpPr>
        <p:spPr>
          <a:xfrm>
            <a:off x="8480349"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5"/>
          <p:cNvSpPr/>
          <p:nvPr/>
        </p:nvSpPr>
        <p:spPr>
          <a:xfrm flipV="1">
            <a:off x="5668894" y="2648090"/>
            <a:ext cx="5096678" cy="2853912"/>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05" tIns="57603" rIns="115205" bIns="57603" anchor="ctr"/>
          <a:lstStyle/>
          <a:p>
            <a:pPr algn="r">
              <a:lnSpc>
                <a:spcPct val="130000"/>
              </a:lnSpc>
              <a:defRPr/>
            </a:pPr>
            <a:endParaRPr lang="en-US" sz="2135"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36" name="文本框 35"/>
          <p:cNvSpPr txBox="1"/>
          <p:nvPr/>
        </p:nvSpPr>
        <p:spPr>
          <a:xfrm>
            <a:off x="5803890" y="3712997"/>
            <a:ext cx="4826685" cy="299242"/>
          </a:xfrm>
          <a:prstGeom prst="rect">
            <a:avLst/>
          </a:prstGeom>
          <a:noFill/>
        </p:spPr>
        <p:txBody>
          <a:bodyPr lIns="0" tIns="0" rIns="0" bIns="0" anchor="ctr"/>
          <a:lstStyle/>
          <a:p>
            <a:pPr algn="just">
              <a:lnSpc>
                <a:spcPct val="130000"/>
              </a:lnSpc>
              <a:spcBef>
                <a:spcPts val="755"/>
              </a:spcBef>
              <a:defRPr/>
            </a:pPr>
            <a:r>
              <a:rPr lang="zh-CN" altLang="zh-CN" sz="1865" dirty="0">
                <a:solidFill>
                  <a:schemeClr val="tx1">
                    <a:lumMod val="50000"/>
                    <a:lumOff val="50000"/>
                  </a:schemeClr>
                </a:solidFill>
                <a:latin typeface="微软雅黑" panose="020B0503020204020204" pitchFamily="34" charset="-122"/>
                <a:ea typeface="微软雅黑" panose="020B0503020204020204" pitchFamily="34" charset="-122"/>
              </a:rPr>
              <a:t>针对两个不同用户的项目高亮评论的例子。</a:t>
            </a:r>
            <a:r>
              <a:rPr lang="en-US" altLang="zh-CN" sz="1865" dirty="0">
                <a:solidFill>
                  <a:schemeClr val="tx1">
                    <a:lumMod val="50000"/>
                    <a:lumOff val="50000"/>
                  </a:schemeClr>
                </a:solidFill>
                <a:latin typeface="微软雅黑" panose="020B0503020204020204" pitchFamily="34" charset="-122"/>
                <a:ea typeface="微软雅黑" panose="020B0503020204020204" pitchFamily="34" charset="-122"/>
              </a:rPr>
              <a:t>NARRE</a:t>
            </a:r>
            <a:r>
              <a:rPr lang="zh-CN" altLang="zh-CN" sz="1865" dirty="0">
                <a:solidFill>
                  <a:schemeClr val="tx1">
                    <a:lumMod val="50000"/>
                    <a:lumOff val="50000"/>
                  </a:schemeClr>
                </a:solidFill>
                <a:latin typeface="微软雅黑" panose="020B0503020204020204" pitchFamily="34" charset="-122"/>
                <a:ea typeface="微软雅黑" panose="020B0503020204020204" pitchFamily="34" charset="-122"/>
              </a:rPr>
              <a:t>学习到的最重要的复习用斜体标注，我们模型选择的句子分别用下划线和粗体呈现给不同的用户。下面列出了这两个用户的最新评论供参考，绿色的文字表示相似的偏好</a:t>
            </a:r>
            <a:r>
              <a:rPr lang="zh-CN" altLang="en-US" sz="1865"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37" name="TextBox 6">
            <a:extLst>
              <a:ext uri="{FF2B5EF4-FFF2-40B4-BE49-F238E27FC236}">
                <a16:creationId xmlns:a16="http://schemas.microsoft.com/office/drawing/2014/main" id="{70C7AB43-0BED-41C4-A297-B4AB911BE09A}"/>
              </a:ext>
            </a:extLst>
          </p:cNvPr>
          <p:cNvSpPr txBox="1"/>
          <p:nvPr/>
        </p:nvSpPr>
        <p:spPr>
          <a:xfrm>
            <a:off x="534880" y="1071030"/>
            <a:ext cx="3512069" cy="589380"/>
          </a:xfrm>
          <a:prstGeom prst="rect">
            <a:avLst/>
          </a:prstGeom>
          <a:noFill/>
        </p:spPr>
        <p:txBody>
          <a:bodyPr wrap="square" lIns="0" tIns="48000" rIns="0" bIns="48000" rtlCol="0">
            <a:spAutoFit/>
          </a:bodyPr>
          <a:lstStyle/>
          <a:p>
            <a:r>
              <a:rPr lang="zh-CN" altLang="en-US" sz="3200" b="1" dirty="0">
                <a:solidFill>
                  <a:srgbClr val="004EA2"/>
                </a:solidFill>
                <a:latin typeface="微软雅黑" panose="020B0503020204020204" pitchFamily="34" charset="-122"/>
                <a:ea typeface="微软雅黑" panose="020B0503020204020204" pitchFamily="34" charset="-122"/>
              </a:rPr>
              <a:t>  定性评价</a:t>
            </a:r>
          </a:p>
        </p:txBody>
      </p:sp>
      <p:pic>
        <p:nvPicPr>
          <p:cNvPr id="6146" name="Picture 2">
            <a:extLst>
              <a:ext uri="{FF2B5EF4-FFF2-40B4-BE49-F238E27FC236}">
                <a16:creationId xmlns:a16="http://schemas.microsoft.com/office/drawing/2014/main" id="{F70778BD-493A-4658-AD2C-8FECD0F6C8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455" y="1683918"/>
            <a:ext cx="4893296" cy="4656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grpSp>
      <p:sp>
        <p:nvSpPr>
          <p:cNvPr id="8" name="文本框 7"/>
          <p:cNvSpPr txBox="1"/>
          <p:nvPr/>
        </p:nvSpPr>
        <p:spPr>
          <a:xfrm>
            <a:off x="5491220" y="3502820"/>
            <a:ext cx="1100879" cy="461665"/>
          </a:xfrm>
          <a:prstGeom prst="rect">
            <a:avLst/>
          </a:prstGeom>
          <a:noFill/>
        </p:spPr>
        <p:txBody>
          <a:bodyPr wrap="non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Part.4</a:t>
            </a:r>
          </a:p>
        </p:txBody>
      </p:sp>
      <p:sp>
        <p:nvSpPr>
          <p:cNvPr id="9" name="文本框 8"/>
          <p:cNvSpPr txBox="1"/>
          <p:nvPr/>
        </p:nvSpPr>
        <p:spPr>
          <a:xfrm>
            <a:off x="3327401" y="4789616"/>
            <a:ext cx="5537198" cy="707886"/>
          </a:xfrm>
          <a:prstGeom prst="rect">
            <a:avLst/>
          </a:prstGeom>
          <a:noFill/>
          <a:ln>
            <a:noFill/>
          </a:ln>
        </p:spPr>
        <p:txBody>
          <a:bodyPr wrap="square" rtlCol="0">
            <a:spAutoFit/>
          </a:bodyPr>
          <a:lstStyle/>
          <a:p>
            <a:pPr algn="ctr"/>
            <a:r>
              <a:rPr lang="zh-CN" altLang="en-US" sz="4000" b="1" spc="600" dirty="0">
                <a:solidFill>
                  <a:srgbClr val="004EA2"/>
                </a:solidFill>
                <a:latin typeface="微软雅黑" panose="020B0503020204020204" pitchFamily="34" charset="-122"/>
                <a:ea typeface="微软雅黑" panose="020B0503020204020204" pitchFamily="34" charset="-122"/>
              </a:rPr>
              <a:t>论文总结</a:t>
            </a:r>
          </a:p>
        </p:txBody>
      </p:sp>
      <p:pic>
        <p:nvPicPr>
          <p:cNvPr id="11" name="图片 10">
            <a:extLst>
              <a:ext uri="{FF2B5EF4-FFF2-40B4-BE49-F238E27FC236}">
                <a16:creationId xmlns:a16="http://schemas.microsoft.com/office/drawing/2014/main" id="{CBF7EA69-FED8-4846-AB07-3411CCDEB2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66253" y="944304"/>
            <a:ext cx="5498346" cy="141328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8337248"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论文背景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论文综述</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关键技术</a:t>
            </a:r>
          </a:p>
        </p:txBody>
      </p:sp>
      <p:sp>
        <p:nvSpPr>
          <p:cNvPr id="30" name="TextBox 11"/>
          <p:cNvSpPr txBox="1"/>
          <p:nvPr/>
        </p:nvSpPr>
        <p:spPr>
          <a:xfrm>
            <a:off x="8480349" y="207655"/>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论文总结</a:t>
            </a: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490" y="118034"/>
            <a:ext cx="1967014" cy="522403"/>
          </a:xfrm>
          <a:prstGeom prst="rect">
            <a:avLst/>
          </a:prstGeom>
        </p:spPr>
      </p:pic>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337248" y="313246"/>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659118" y="2044700"/>
            <a:ext cx="8165232" cy="4140000"/>
          </a:xfrm>
          <a:prstGeom prst="rect">
            <a:avLst/>
          </a:prstGeom>
          <a:noFill/>
          <a:ln w="19050">
            <a:solidFill>
              <a:srgbClr val="004EA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矩形 22"/>
          <p:cNvSpPr/>
          <p:nvPr/>
        </p:nvSpPr>
        <p:spPr>
          <a:xfrm>
            <a:off x="2132905" y="2159263"/>
            <a:ext cx="6935978" cy="1526187"/>
          </a:xfrm>
          <a:prstGeom prst="rect">
            <a:avLst/>
          </a:prstGeom>
        </p:spPr>
        <p:txBody>
          <a:bodyPr wrap="square">
            <a:spAutoFit/>
          </a:bodyPr>
          <a:lstStyle/>
          <a:p>
            <a:pPr>
              <a:lnSpc>
                <a:spcPct val="150000"/>
              </a:lnSpc>
            </a:pPr>
            <a:r>
              <a:rPr lang="zh-CN" altLang="zh-CN" sz="1600" dirty="0">
                <a:solidFill>
                  <a:schemeClr val="tx1">
                    <a:lumMod val="65000"/>
                    <a:lumOff val="35000"/>
                  </a:schemeClr>
                </a:solidFill>
                <a:latin typeface="微软雅黑" panose="020B0503020204020204" pitchFamily="34" charset="-122"/>
                <a:ea typeface="微软雅黑" panose="020B0503020204020204" pitchFamily="34" charset="-122"/>
              </a:rPr>
              <a:t>在本文中，我们提出在可解读推荐的背景下建立用户动态偏好模型。基于我们设计的模型，与现有的几种方法相比，本模型可以提高用户对象评价预测的性能，更重要的是，我们可以根据用户的动态偏好提供自适应的推荐解读。我们进行了大量的实验来证明本模型的优越性。</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5" name="TextBox 6">
            <a:extLst>
              <a:ext uri="{FF2B5EF4-FFF2-40B4-BE49-F238E27FC236}">
                <a16:creationId xmlns:a16="http://schemas.microsoft.com/office/drawing/2014/main" id="{9A72253A-0F60-4D3B-95B7-F7091B18FBDD}"/>
              </a:ext>
            </a:extLst>
          </p:cNvPr>
          <p:cNvSpPr txBox="1"/>
          <p:nvPr/>
        </p:nvSpPr>
        <p:spPr>
          <a:xfrm>
            <a:off x="534880" y="1050010"/>
            <a:ext cx="3512069" cy="589380"/>
          </a:xfrm>
          <a:prstGeom prst="rect">
            <a:avLst/>
          </a:prstGeom>
          <a:noFill/>
        </p:spPr>
        <p:txBody>
          <a:bodyPr wrap="square" lIns="0" tIns="48000" rIns="0" bIns="48000" rtlCol="0">
            <a:spAutoFit/>
          </a:bodyPr>
          <a:lstStyle/>
          <a:p>
            <a:r>
              <a:rPr lang="en-US" altLang="zh-CN" sz="3200" b="1" dirty="0">
                <a:solidFill>
                  <a:srgbClr val="004EA2"/>
                </a:solidFill>
                <a:latin typeface="微软雅黑" panose="020B0503020204020204" pitchFamily="34" charset="-122"/>
                <a:ea typeface="微软雅黑" panose="020B0503020204020204" pitchFamily="34" charset="-122"/>
              </a:rPr>
              <a:t>   </a:t>
            </a:r>
            <a:r>
              <a:rPr lang="zh-CN" altLang="en-US" sz="3200" b="1" dirty="0">
                <a:solidFill>
                  <a:srgbClr val="004EA2"/>
                </a:solidFill>
                <a:latin typeface="微软雅黑" panose="020B0503020204020204" pitchFamily="34" charset="-122"/>
                <a:ea typeface="微软雅黑" panose="020B0503020204020204" pitchFamily="34" charset="-122"/>
              </a:rPr>
              <a:t>论文总结</a:t>
            </a:r>
            <a:endParaRPr lang="en-US" altLang="zh-CN" sz="3200" b="1" dirty="0">
              <a:solidFill>
                <a:srgbClr val="004EA2"/>
              </a:solidFill>
              <a:latin typeface="微软雅黑" panose="020B0503020204020204" pitchFamily="34" charset="-122"/>
              <a:ea typeface="微软雅黑" panose="020B0503020204020204" pitchFamily="34" charset="-122"/>
            </a:endParaRPr>
          </a:p>
        </p:txBody>
      </p:sp>
      <p:sp>
        <p:nvSpPr>
          <p:cNvPr id="34" name="矩形 33">
            <a:extLst>
              <a:ext uri="{FF2B5EF4-FFF2-40B4-BE49-F238E27FC236}">
                <a16:creationId xmlns:a16="http://schemas.microsoft.com/office/drawing/2014/main" id="{09C5FE96-74BB-4E75-B581-33F8604666E8}"/>
              </a:ext>
            </a:extLst>
          </p:cNvPr>
          <p:cNvSpPr/>
          <p:nvPr/>
        </p:nvSpPr>
        <p:spPr>
          <a:xfrm>
            <a:off x="2132905" y="3805724"/>
            <a:ext cx="6935978" cy="2264851"/>
          </a:xfrm>
          <a:prstGeom prst="rect">
            <a:avLst/>
          </a:prstGeom>
        </p:spPr>
        <p:txBody>
          <a:bodyPr wrap="square">
            <a:spAutoFit/>
          </a:bodyPr>
          <a:lstStyle/>
          <a:p>
            <a:pPr>
              <a:lnSpc>
                <a:spcPct val="150000"/>
              </a:lnSpc>
            </a:pPr>
            <a:r>
              <a:rPr lang="zh-CN" altLang="zh-CN" sz="1600" dirty="0">
                <a:solidFill>
                  <a:schemeClr val="tx1">
                    <a:lumMod val="65000"/>
                    <a:lumOff val="35000"/>
                  </a:schemeClr>
                </a:solidFill>
                <a:latin typeface="微软雅黑" panose="020B0503020204020204" pitchFamily="34" charset="-122"/>
                <a:ea typeface="微软雅黑" panose="020B0503020204020204" pitchFamily="34" charset="-122"/>
              </a:rPr>
              <a:t>在未来的工作中，我们将在可解读推荐的背景下，研究随机过程对用户动态偏好建模的潜在优势，其中我们可以关注两个问题</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sz="1600" dirty="0">
                <a:solidFill>
                  <a:schemeClr val="tx1">
                    <a:lumMod val="65000"/>
                    <a:lumOff val="35000"/>
                  </a:schemeClr>
                </a:solidFill>
                <a:latin typeface="微软雅黑" panose="020B0503020204020204" pitchFamily="34" charset="-122"/>
                <a:ea typeface="微软雅黑" panose="020B0503020204020204" pitchFamily="34" charset="-122"/>
              </a:rPr>
              <a:t>一是如何为随机过程实时配备辅助信息</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sz="1600" dirty="0">
                <a:solidFill>
                  <a:schemeClr val="tx1">
                    <a:lumMod val="65000"/>
                    <a:lumOff val="35000"/>
                  </a:schemeClr>
                </a:solidFill>
                <a:latin typeface="微软雅黑" panose="020B0503020204020204" pitchFamily="34" charset="-122"/>
                <a:ea typeface="微软雅黑" panose="020B0503020204020204" pitchFamily="34" charset="-122"/>
              </a:rPr>
              <a:t>例如用户评论</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sz="1600" dirty="0">
                <a:solidFill>
                  <a:schemeClr val="tx1">
                    <a:lumMod val="65000"/>
                    <a:lumOff val="35000"/>
                  </a:schemeClr>
                </a:solidFill>
                <a:latin typeface="微软雅黑" panose="020B0503020204020204" pitchFamily="34" charset="-122"/>
                <a:ea typeface="微软雅黑" panose="020B0503020204020204" pitchFamily="34" charset="-122"/>
              </a:rPr>
              <a:t>，二是如何将随机过程与解读推荐的关注机制相关联。由于有一种利用用户视觉偏好来提高推荐性能的新兴趋势，在未来，我们还将研究如何将产品图像集成到我们的模型中，以获得更全面的推荐解读。</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8355148"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论文背景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论文综述</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关键技术</a:t>
            </a:r>
          </a:p>
        </p:txBody>
      </p:sp>
      <p:sp>
        <p:nvSpPr>
          <p:cNvPr id="30" name="TextBox 11"/>
          <p:cNvSpPr txBox="1"/>
          <p:nvPr/>
        </p:nvSpPr>
        <p:spPr>
          <a:xfrm>
            <a:off x="8516148" y="237044"/>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论文总结</a:t>
            </a: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337248" y="313246"/>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Rectangle 5"/>
          <p:cNvSpPr>
            <a:spLocks noChangeArrowheads="1"/>
          </p:cNvSpPr>
          <p:nvPr/>
        </p:nvSpPr>
        <p:spPr bwMode="gray">
          <a:xfrm>
            <a:off x="1358898" y="1773831"/>
            <a:ext cx="9084155" cy="56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18800" rIns="158400" bIns="79200"/>
          <a:lstStyle/>
          <a:p>
            <a:pPr>
              <a:lnSpc>
                <a:spcPct val="150000"/>
              </a:lnSpc>
              <a:spcBef>
                <a:spcPct val="0"/>
              </a:spcBef>
              <a:spcAft>
                <a:spcPct val="40000"/>
              </a:spcAft>
              <a:buClr>
                <a:schemeClr val="tx1"/>
              </a:buClr>
            </a:pP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[1]  Ai, Q.; Azizi, V .; Chen, X.; and Zhang, Y . 2018. Learning heterogeneous knowledge base embeddings for explainable recommendation. Algorithms.</a:t>
            </a:r>
            <a:endParaRPr lang="zh-CN" altLang="zh-CN" sz="1540" dirty="0">
              <a:solidFill>
                <a:prstClr val="black">
                  <a:lumMod val="75000"/>
                  <a:lumOff val="25000"/>
                </a:prstClr>
              </a:solidFill>
              <a:latin typeface="微软雅黑" panose="020B0503020204020204" pitchFamily="34" charset="-122"/>
              <a:ea typeface="微软雅黑" panose="020B0503020204020204" pitchFamily="34" charset="-122"/>
            </a:endParaRPr>
          </a:p>
          <a:p>
            <a:pPr>
              <a:lnSpc>
                <a:spcPct val="150000"/>
              </a:lnSpc>
              <a:spcBef>
                <a:spcPct val="0"/>
              </a:spcBef>
              <a:spcAft>
                <a:spcPct val="40000"/>
              </a:spcAft>
              <a:buClr>
                <a:schemeClr val="tx1"/>
              </a:buClr>
            </a:pPr>
            <a:endParaRPr lang="en-US" altLang="zh-CN" sz="1540" noProof="1">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8" name="Rectangle 5"/>
          <p:cNvSpPr>
            <a:spLocks noChangeArrowheads="1"/>
          </p:cNvSpPr>
          <p:nvPr/>
        </p:nvSpPr>
        <p:spPr bwMode="gray">
          <a:xfrm>
            <a:off x="1226923" y="2489577"/>
            <a:ext cx="9084155" cy="56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18800" rIns="158400" bIns="79200"/>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133350" indent="0" algn="just">
              <a:buNone/>
            </a:pP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[2]  </a:t>
            </a:r>
            <a:r>
              <a:rPr lang="en-US" altLang="zh-CN" sz="1540" dirty="0" err="1">
                <a:solidFill>
                  <a:prstClr val="black">
                    <a:lumMod val="75000"/>
                    <a:lumOff val="25000"/>
                  </a:prstClr>
                </a:solidFill>
                <a:latin typeface="微软雅黑" panose="020B0503020204020204" pitchFamily="34" charset="-122"/>
                <a:ea typeface="微软雅黑" panose="020B0503020204020204" pitchFamily="34" charset="-122"/>
              </a:rPr>
              <a:t>Blei</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 D. M.; Ng, A. Y .; and Jordan, M. I. 2003. Latent </a:t>
            </a:r>
            <a:r>
              <a:rPr lang="en-US" altLang="zh-CN" sz="1540" dirty="0" err="1">
                <a:solidFill>
                  <a:prstClr val="black">
                    <a:lumMod val="75000"/>
                    <a:lumOff val="25000"/>
                  </a:prstClr>
                </a:solidFill>
                <a:latin typeface="微软雅黑" panose="020B0503020204020204" pitchFamily="34" charset="-122"/>
                <a:ea typeface="微软雅黑" panose="020B0503020204020204" pitchFamily="34" charset="-122"/>
              </a:rPr>
              <a:t>dirichlet</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 allocation. Journal of machine Learning research.</a:t>
            </a:r>
            <a:endParaRPr lang="zh-CN" altLang="zh-CN" sz="154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9" name="Rectangle 5"/>
          <p:cNvSpPr>
            <a:spLocks noChangeArrowheads="1"/>
          </p:cNvSpPr>
          <p:nvPr/>
        </p:nvSpPr>
        <p:spPr bwMode="gray">
          <a:xfrm>
            <a:off x="1226923" y="2971589"/>
            <a:ext cx="9084155" cy="56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18800" rIns="158400" bIns="79200"/>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133350" indent="0" algn="just">
              <a:buNone/>
            </a:pP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[3]  Chen, C.; Li, D.; </a:t>
            </a:r>
            <a:r>
              <a:rPr lang="en-US" altLang="zh-CN" sz="1540" dirty="0" err="1">
                <a:solidFill>
                  <a:prstClr val="black">
                    <a:lumMod val="75000"/>
                    <a:lumOff val="25000"/>
                  </a:prstClr>
                </a:solidFill>
                <a:latin typeface="微软雅黑" panose="020B0503020204020204" pitchFamily="34" charset="-122"/>
                <a:ea typeface="微软雅黑" panose="020B0503020204020204" pitchFamily="34" charset="-122"/>
              </a:rPr>
              <a:t>Lv</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 Q.; Y an, J.; Chu, S. M.; and Shang, L.2016a. </a:t>
            </a:r>
            <a:r>
              <a:rPr lang="en-US" altLang="zh-CN" sz="1540" dirty="0" err="1">
                <a:solidFill>
                  <a:prstClr val="black">
                    <a:lumMod val="75000"/>
                    <a:lumOff val="25000"/>
                  </a:prstClr>
                </a:solidFill>
                <a:latin typeface="微软雅黑" panose="020B0503020204020204" pitchFamily="34" charset="-122"/>
                <a:ea typeface="微软雅黑" panose="020B0503020204020204" pitchFamily="34" charset="-122"/>
              </a:rPr>
              <a:t>Mpma</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 Mixture probabilistic matrix approximation for collaborative filtering. In IJCAI.</a:t>
            </a:r>
            <a:endParaRPr lang="zh-CN" altLang="zh-CN" sz="1540" dirty="0">
              <a:solidFill>
                <a:prstClr val="black">
                  <a:lumMod val="75000"/>
                  <a:lumOff val="25000"/>
                </a:prstClr>
              </a:solidFill>
              <a:latin typeface="微软雅黑" panose="020B0503020204020204" pitchFamily="34" charset="-122"/>
              <a:ea typeface="微软雅黑" panose="020B0503020204020204" pitchFamily="34" charset="-122"/>
            </a:endParaRPr>
          </a:p>
          <a:p>
            <a:pPr marL="133350" indent="0" algn="just">
              <a:buNone/>
            </a:pP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[4] Chen, X.; Qin, Z.; Zhang, Y .; and Xu, T. 2016b. Learning to rank features for recommendation over multiple categories . In SIGIR.</a:t>
            </a:r>
            <a:endParaRPr lang="zh-CN" altLang="zh-CN" sz="1540" dirty="0">
              <a:solidFill>
                <a:prstClr val="black">
                  <a:lumMod val="75000"/>
                  <a:lumOff val="25000"/>
                </a:prstClr>
              </a:solidFill>
              <a:latin typeface="微软雅黑" panose="020B0503020204020204" pitchFamily="34" charset="-122"/>
              <a:ea typeface="微软雅黑" panose="020B0503020204020204" pitchFamily="34" charset="-122"/>
            </a:endParaRPr>
          </a:p>
          <a:p>
            <a:pPr marL="133350" indent="0" algn="just">
              <a:buNone/>
            </a:pP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[5]  Chen, C.; Zhang, M.; Liu, Y .; and Ma, S. 2018a. Neural attentional rating regression with review-level explanations. In WWW.</a:t>
            </a:r>
            <a:endParaRPr lang="zh-CN" altLang="zh-CN" sz="1540" dirty="0">
              <a:solidFill>
                <a:prstClr val="black">
                  <a:lumMod val="75000"/>
                  <a:lumOff val="25000"/>
                </a:prstClr>
              </a:solidFill>
              <a:latin typeface="微软雅黑" panose="020B0503020204020204" pitchFamily="34" charset="-122"/>
              <a:ea typeface="微软雅黑" panose="020B0503020204020204" pitchFamily="34" charset="-122"/>
            </a:endParaRPr>
          </a:p>
          <a:p>
            <a:pPr marL="133350" indent="0" algn="just">
              <a:buNone/>
            </a:pP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[6] Chen, X.; Xu, H.; Zhang, Y .; Tang, J.; Cao, Y .; Qin, Z.; and </a:t>
            </a:r>
            <a:r>
              <a:rPr lang="en-US" altLang="zh-CN" sz="1540" dirty="0" err="1">
                <a:solidFill>
                  <a:prstClr val="black">
                    <a:lumMod val="75000"/>
                    <a:lumOff val="25000"/>
                  </a:prstClr>
                </a:solidFill>
                <a:latin typeface="微软雅黑" panose="020B0503020204020204" pitchFamily="34" charset="-122"/>
                <a:ea typeface="微软雅黑" panose="020B0503020204020204" pitchFamily="34" charset="-122"/>
              </a:rPr>
              <a:t>Zha</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 H. 2018b. Sequential recommendation with user memory networks. In WSDM.</a:t>
            </a:r>
            <a:endParaRPr lang="zh-CN" altLang="zh-CN" sz="1540" dirty="0">
              <a:solidFill>
                <a:prstClr val="black">
                  <a:lumMod val="75000"/>
                  <a:lumOff val="25000"/>
                </a:prstClr>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spcAft>
                <a:spcPct val="40000"/>
              </a:spcAft>
              <a:buClr>
                <a:schemeClr val="tx1"/>
              </a:buClr>
              <a:buNone/>
            </a:pPr>
            <a:endParaRPr lang="en-US" altLang="zh-CN" sz="1540" noProof="1">
              <a:solidFill>
                <a:srgbClr val="333333"/>
              </a:solidFill>
              <a:cs typeface="Arial" panose="020B0604020202020204" pitchFamily="34" charset="0"/>
            </a:endParaRPr>
          </a:p>
        </p:txBody>
      </p:sp>
      <p:sp>
        <p:nvSpPr>
          <p:cNvPr id="44" name="TextBox 6">
            <a:extLst>
              <a:ext uri="{FF2B5EF4-FFF2-40B4-BE49-F238E27FC236}">
                <a16:creationId xmlns:a16="http://schemas.microsoft.com/office/drawing/2014/main" id="{A30875EC-7422-44F6-883B-72A63757D947}"/>
              </a:ext>
            </a:extLst>
          </p:cNvPr>
          <p:cNvSpPr txBox="1"/>
          <p:nvPr/>
        </p:nvSpPr>
        <p:spPr>
          <a:xfrm>
            <a:off x="534880" y="1050010"/>
            <a:ext cx="3942527" cy="589380"/>
          </a:xfrm>
          <a:prstGeom prst="rect">
            <a:avLst/>
          </a:prstGeom>
          <a:noFill/>
        </p:spPr>
        <p:txBody>
          <a:bodyPr wrap="square" lIns="0" tIns="48000" rIns="0" bIns="48000" rtlCol="0">
            <a:spAutoFit/>
          </a:bodyPr>
          <a:lstStyle/>
          <a:p>
            <a:r>
              <a:rPr lang="zh-CN" altLang="en-US" sz="3200" b="1" dirty="0">
                <a:solidFill>
                  <a:srgbClr val="004EA2"/>
                </a:solidFill>
                <a:latin typeface="微软雅黑" panose="020B0503020204020204" pitchFamily="34" charset="-122"/>
                <a:ea typeface="微软雅黑" panose="020B0503020204020204" pitchFamily="34" charset="-122"/>
              </a:rPr>
              <a:t>      论文参考文献</a:t>
            </a:r>
            <a:endParaRPr lang="en-US" altLang="zh-CN" sz="3200" b="1" dirty="0">
              <a:solidFill>
                <a:srgbClr val="004EA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H_Other_8"/>
          <p:cNvPicPr/>
          <p:nvPr>
            <p:custDataLst>
              <p:tags r:id="rId1"/>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5400000" flipH="1">
            <a:off x="6024000" y="-3032194"/>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MH_Other_8"/>
          <p:cNvPicPr/>
          <p:nvPr>
            <p:custDataLst>
              <p:tags r:id="rId2"/>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16200000" flipH="1" flipV="1">
            <a:off x="6024001" y="-127232"/>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2204967"/>
            <a:ext cx="12192000" cy="286136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2590800" y="3137598"/>
            <a:ext cx="7010400" cy="1107996"/>
          </a:xfrm>
          <a:prstGeom prst="rect">
            <a:avLst/>
          </a:prstGeom>
          <a:noFill/>
        </p:spPr>
        <p:txBody>
          <a:bodyPr wrap="square" rtlCol="0">
            <a:spAutoFit/>
          </a:bodyPr>
          <a:lstStyle/>
          <a:p>
            <a:pPr algn="ctr"/>
            <a:r>
              <a:rPr lang="zh-CN" altLang="en-US" sz="6600" b="1" dirty="0">
                <a:solidFill>
                  <a:schemeClr val="bg1">
                    <a:lumMod val="95000"/>
                  </a:schemeClr>
                </a:solidFill>
                <a:latin typeface="微软雅黑" panose="020B0503020204020204" pitchFamily="34" charset="-122"/>
                <a:ea typeface="微软雅黑" panose="020B0503020204020204" pitchFamily="34" charset="-122"/>
              </a:rPr>
              <a:t>感谢老师与同学</a:t>
            </a:r>
          </a:p>
        </p:txBody>
      </p:sp>
      <p:pic>
        <p:nvPicPr>
          <p:cNvPr id="19" name="图片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82973" y="534642"/>
            <a:ext cx="4226054" cy="112236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a:extLst>
              <a:ext uri="{FF2B5EF4-FFF2-40B4-BE49-F238E27FC236}">
                <a16:creationId xmlns:a16="http://schemas.microsoft.com/office/drawing/2014/main" id="{9E82A9A8-9338-4941-ACEF-DBA5755A33E0}"/>
              </a:ext>
            </a:extLst>
          </p:cNvPr>
          <p:cNvSpPr/>
          <p:nvPr/>
        </p:nvSpPr>
        <p:spPr>
          <a:xfrm>
            <a:off x="5175949" y="1088967"/>
            <a:ext cx="789056" cy="577143"/>
          </a:xfrm>
          <a:prstGeom prst="roundRect">
            <a:avLst/>
          </a:prstGeom>
          <a:solidFill>
            <a:srgbClr val="00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01</a:t>
            </a:r>
            <a:endParaRPr lang="zh-CN" altLang="en-US" sz="2400" b="1" dirty="0">
              <a:latin typeface="微软雅黑" panose="020B0503020204020204" pitchFamily="34" charset="-122"/>
              <a:ea typeface="微软雅黑" panose="020B0503020204020204" pitchFamily="34" charset="-122"/>
            </a:endParaRPr>
          </a:p>
        </p:txBody>
      </p:sp>
      <p:sp>
        <p:nvSpPr>
          <p:cNvPr id="17" name="圆角矩形 16"/>
          <p:cNvSpPr/>
          <p:nvPr/>
        </p:nvSpPr>
        <p:spPr>
          <a:xfrm>
            <a:off x="-1743421" y="1776690"/>
            <a:ext cx="5651845" cy="3073400"/>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1556426" y="1882709"/>
            <a:ext cx="5261917" cy="2861362"/>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9437" y="6163965"/>
            <a:ext cx="2173125" cy="577143"/>
          </a:xfrm>
          <a:prstGeom prst="rect">
            <a:avLst/>
          </a:prstGeom>
        </p:spPr>
      </p:pic>
      <p:sp>
        <p:nvSpPr>
          <p:cNvPr id="59" name="圆角矩形 58"/>
          <p:cNvSpPr/>
          <p:nvPr/>
        </p:nvSpPr>
        <p:spPr>
          <a:xfrm>
            <a:off x="6495393" y="1088967"/>
            <a:ext cx="3994807" cy="577144"/>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论文背景</a:t>
            </a:r>
          </a:p>
        </p:txBody>
      </p:sp>
      <p:sp>
        <p:nvSpPr>
          <p:cNvPr id="60" name="圆角矩形 59"/>
          <p:cNvSpPr/>
          <p:nvPr/>
        </p:nvSpPr>
        <p:spPr>
          <a:xfrm>
            <a:off x="6495392" y="2272991"/>
            <a:ext cx="3994807" cy="577144"/>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论文综述</a:t>
            </a:r>
          </a:p>
        </p:txBody>
      </p:sp>
      <p:sp>
        <p:nvSpPr>
          <p:cNvPr id="61" name="圆角矩形 60"/>
          <p:cNvSpPr/>
          <p:nvPr/>
        </p:nvSpPr>
        <p:spPr>
          <a:xfrm>
            <a:off x="6495392" y="3608208"/>
            <a:ext cx="3994807" cy="577144"/>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关键技术</a:t>
            </a:r>
          </a:p>
        </p:txBody>
      </p:sp>
      <p:sp>
        <p:nvSpPr>
          <p:cNvPr id="63" name="圆角矩形 62"/>
          <p:cNvSpPr/>
          <p:nvPr/>
        </p:nvSpPr>
        <p:spPr>
          <a:xfrm>
            <a:off x="6495393" y="4744071"/>
            <a:ext cx="3994807" cy="577144"/>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论文总结</a:t>
            </a:r>
          </a:p>
        </p:txBody>
      </p:sp>
      <p:sp>
        <p:nvSpPr>
          <p:cNvPr id="64" name="TextBox 78"/>
          <p:cNvSpPr txBox="1"/>
          <p:nvPr/>
        </p:nvSpPr>
        <p:spPr>
          <a:xfrm>
            <a:off x="565975" y="3617679"/>
            <a:ext cx="2063385" cy="502766"/>
          </a:xfrm>
          <a:prstGeom prst="rect">
            <a:avLst/>
          </a:prstGeom>
          <a:noFill/>
        </p:spPr>
        <p:txBody>
          <a:bodyPr wrap="none" rtlCol="0">
            <a:spAutoFit/>
          </a:bodyPr>
          <a:lstStyle/>
          <a:p>
            <a:pPr algn="ctr"/>
            <a:r>
              <a:rPr lang="en-US" altLang="zh-CN" sz="2665" b="1" dirty="0">
                <a:solidFill>
                  <a:schemeClr val="bg1"/>
                </a:solidFill>
                <a:latin typeface="Impact MT Std" pitchFamily="34" charset="0"/>
                <a:ea typeface="微软雅黑" panose="020B0503020204020204" pitchFamily="34" charset="-122"/>
              </a:rPr>
              <a:t>CONTENTS</a:t>
            </a:r>
            <a:endParaRPr lang="zh-CN" altLang="en-US" sz="2665" b="1" dirty="0">
              <a:solidFill>
                <a:schemeClr val="bg1"/>
              </a:solidFill>
              <a:latin typeface="Impact MT Std" pitchFamily="34" charset="0"/>
              <a:ea typeface="微软雅黑" panose="020B0503020204020204" pitchFamily="34" charset="-122"/>
            </a:endParaRPr>
          </a:p>
        </p:txBody>
      </p:sp>
      <p:sp>
        <p:nvSpPr>
          <p:cNvPr id="65" name="TextBox 79"/>
          <p:cNvSpPr txBox="1"/>
          <p:nvPr/>
        </p:nvSpPr>
        <p:spPr>
          <a:xfrm>
            <a:off x="641317" y="2561563"/>
            <a:ext cx="1912703" cy="995209"/>
          </a:xfrm>
          <a:prstGeom prst="rect">
            <a:avLst/>
          </a:prstGeom>
          <a:noFill/>
        </p:spPr>
        <p:txBody>
          <a:bodyPr wrap="none" rtlCol="0">
            <a:spAutoFit/>
          </a:bodyPr>
          <a:lstStyle/>
          <a:p>
            <a:pPr algn="ctr"/>
            <a:r>
              <a:rPr lang="zh-CN" altLang="en-US" sz="5865" b="1" dirty="0">
                <a:solidFill>
                  <a:schemeClr val="bg1"/>
                </a:solidFill>
                <a:latin typeface="微软雅黑" panose="020B0503020204020204" pitchFamily="34" charset="-122"/>
                <a:ea typeface="微软雅黑" panose="020B0503020204020204" pitchFamily="34" charset="-122"/>
              </a:rPr>
              <a:t>目 录</a:t>
            </a:r>
          </a:p>
        </p:txBody>
      </p:sp>
      <p:sp>
        <p:nvSpPr>
          <p:cNvPr id="18" name="矩形: 圆角 17">
            <a:extLst>
              <a:ext uri="{FF2B5EF4-FFF2-40B4-BE49-F238E27FC236}">
                <a16:creationId xmlns:a16="http://schemas.microsoft.com/office/drawing/2014/main" id="{82615955-EF16-474A-AF7A-67DE2F988603}"/>
              </a:ext>
            </a:extLst>
          </p:cNvPr>
          <p:cNvSpPr/>
          <p:nvPr/>
        </p:nvSpPr>
        <p:spPr>
          <a:xfrm>
            <a:off x="5175949" y="2272991"/>
            <a:ext cx="789056" cy="577143"/>
          </a:xfrm>
          <a:prstGeom prst="roundRect">
            <a:avLst/>
          </a:prstGeom>
          <a:solidFill>
            <a:srgbClr val="00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02</a:t>
            </a:r>
            <a:endParaRPr lang="zh-CN" altLang="en-US" sz="2400" b="1" dirty="0">
              <a:latin typeface="微软雅黑" panose="020B0503020204020204" pitchFamily="34" charset="-122"/>
              <a:ea typeface="微软雅黑" panose="020B0503020204020204" pitchFamily="34" charset="-122"/>
            </a:endParaRPr>
          </a:p>
        </p:txBody>
      </p:sp>
      <p:sp>
        <p:nvSpPr>
          <p:cNvPr id="19" name="矩形: 圆角 18">
            <a:extLst>
              <a:ext uri="{FF2B5EF4-FFF2-40B4-BE49-F238E27FC236}">
                <a16:creationId xmlns:a16="http://schemas.microsoft.com/office/drawing/2014/main" id="{32F0E8D2-0B1A-4CEC-B417-4576340E8028}"/>
              </a:ext>
            </a:extLst>
          </p:cNvPr>
          <p:cNvSpPr/>
          <p:nvPr/>
        </p:nvSpPr>
        <p:spPr>
          <a:xfrm>
            <a:off x="5175949" y="3580490"/>
            <a:ext cx="789056" cy="577143"/>
          </a:xfrm>
          <a:prstGeom prst="roundRect">
            <a:avLst/>
          </a:prstGeom>
          <a:solidFill>
            <a:srgbClr val="00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03</a:t>
            </a:r>
            <a:endParaRPr lang="zh-CN" altLang="en-US" sz="2400" b="1" dirty="0">
              <a:latin typeface="微软雅黑" panose="020B0503020204020204" pitchFamily="34" charset="-122"/>
              <a:ea typeface="微软雅黑" panose="020B0503020204020204" pitchFamily="34" charset="-122"/>
            </a:endParaRPr>
          </a:p>
        </p:txBody>
      </p:sp>
      <p:sp>
        <p:nvSpPr>
          <p:cNvPr id="20" name="矩形: 圆角 19">
            <a:extLst>
              <a:ext uri="{FF2B5EF4-FFF2-40B4-BE49-F238E27FC236}">
                <a16:creationId xmlns:a16="http://schemas.microsoft.com/office/drawing/2014/main" id="{3BCA861A-32F7-4E14-9024-694A9A1B1578}"/>
              </a:ext>
            </a:extLst>
          </p:cNvPr>
          <p:cNvSpPr/>
          <p:nvPr/>
        </p:nvSpPr>
        <p:spPr>
          <a:xfrm>
            <a:off x="5175949" y="4744071"/>
            <a:ext cx="789056" cy="577143"/>
          </a:xfrm>
          <a:prstGeom prst="roundRect">
            <a:avLst/>
          </a:prstGeom>
          <a:solidFill>
            <a:srgbClr val="00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04</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grpSp>
      <p:sp>
        <p:nvSpPr>
          <p:cNvPr id="8" name="文本框 7"/>
          <p:cNvSpPr txBox="1"/>
          <p:nvPr/>
        </p:nvSpPr>
        <p:spPr>
          <a:xfrm>
            <a:off x="5491220" y="3502820"/>
            <a:ext cx="1100879" cy="461665"/>
          </a:xfrm>
          <a:prstGeom prst="rect">
            <a:avLst/>
          </a:prstGeom>
          <a:noFill/>
        </p:spPr>
        <p:txBody>
          <a:bodyPr wrap="non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Part.1</a:t>
            </a:r>
          </a:p>
        </p:txBody>
      </p:sp>
      <p:sp>
        <p:nvSpPr>
          <p:cNvPr id="9" name="文本框 8"/>
          <p:cNvSpPr txBox="1"/>
          <p:nvPr/>
        </p:nvSpPr>
        <p:spPr>
          <a:xfrm>
            <a:off x="3327401" y="4789616"/>
            <a:ext cx="5537198" cy="707886"/>
          </a:xfrm>
          <a:prstGeom prst="rect">
            <a:avLst/>
          </a:prstGeom>
          <a:noFill/>
          <a:ln>
            <a:noFill/>
          </a:ln>
        </p:spPr>
        <p:txBody>
          <a:bodyPr wrap="square" rtlCol="0">
            <a:spAutoFit/>
          </a:bodyPr>
          <a:lstStyle/>
          <a:p>
            <a:pPr algn="ctr"/>
            <a:r>
              <a:rPr lang="zh-CN" altLang="en-US" sz="4000" b="1" spc="600" dirty="0">
                <a:solidFill>
                  <a:srgbClr val="004EA2"/>
                </a:solidFill>
                <a:latin typeface="微软雅黑" panose="020B0503020204020204" pitchFamily="34" charset="-122"/>
                <a:ea typeface="微软雅黑" panose="020B0503020204020204" pitchFamily="34" charset="-122"/>
              </a:rPr>
              <a:t>论文背景</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66253" y="944304"/>
            <a:ext cx="5498346" cy="141328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1200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231850"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论文背景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论文综述</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关键技术</a:t>
            </a:r>
          </a:p>
        </p:txBody>
      </p:sp>
      <p:sp>
        <p:nvSpPr>
          <p:cNvPr id="30" name="TextBox 11"/>
          <p:cNvSpPr txBox="1"/>
          <p:nvPr/>
        </p:nvSpPr>
        <p:spPr>
          <a:xfrm>
            <a:off x="8480348"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sp>
        <p:nvSpPr>
          <p:cNvPr id="35" name="TextBox 6"/>
          <p:cNvSpPr txBox="1"/>
          <p:nvPr/>
        </p:nvSpPr>
        <p:spPr>
          <a:xfrm>
            <a:off x="726490" y="1104659"/>
            <a:ext cx="3096744" cy="589380"/>
          </a:xfrm>
          <a:prstGeom prst="rect">
            <a:avLst/>
          </a:prstGeom>
          <a:noFill/>
        </p:spPr>
        <p:txBody>
          <a:bodyPr wrap="square" lIns="0" tIns="48000" rIns="0" bIns="48000" rtlCol="0">
            <a:spAutoFit/>
          </a:bodyPr>
          <a:lstStyle/>
          <a:p>
            <a:r>
              <a:rPr lang="en-US" altLang="zh-CN" sz="3200" b="1" dirty="0">
                <a:solidFill>
                  <a:srgbClr val="004EA2"/>
                </a:solidFill>
                <a:latin typeface="微软雅黑" panose="020B0503020204020204" pitchFamily="34" charset="-122"/>
                <a:ea typeface="微软雅黑" panose="020B0503020204020204" pitchFamily="34" charset="-122"/>
              </a:rPr>
              <a:t> </a:t>
            </a:r>
            <a:r>
              <a:rPr lang="zh-CN" altLang="en-US" sz="3200" b="1" dirty="0">
                <a:solidFill>
                  <a:srgbClr val="004EA2"/>
                </a:solidFill>
                <a:latin typeface="微软雅黑" panose="020B0503020204020204" pitchFamily="34" charset="-122"/>
                <a:ea typeface="微软雅黑" panose="020B0503020204020204" pitchFamily="34" charset="-122"/>
              </a:rPr>
              <a:t>论文背景</a:t>
            </a:r>
          </a:p>
        </p:txBody>
      </p:sp>
      <p:sp>
        <p:nvSpPr>
          <p:cNvPr id="52" name="学论网-矩形 1"/>
          <p:cNvSpPr/>
          <p:nvPr/>
        </p:nvSpPr>
        <p:spPr>
          <a:xfrm>
            <a:off x="367645" y="2060192"/>
            <a:ext cx="3931617" cy="3718439"/>
          </a:xfrm>
          <a:prstGeom prst="rect">
            <a:avLst/>
          </a:prstGeom>
          <a:noFill/>
          <a:ln w="12700" cap="flat" cmpd="sng" algn="ctr">
            <a:solidFill>
              <a:srgbClr val="004EA2"/>
            </a:solidFill>
            <a:prstDash val="sysDot"/>
          </a:ln>
          <a:effectLst/>
        </p:spPr>
        <p:txBody>
          <a:bodyPr rtlCol="0" anchor="ctr"/>
          <a:lstStyle/>
          <a:p>
            <a:pPr lvl="0" algn="ct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53" name="学论网-矩形 1"/>
          <p:cNvSpPr/>
          <p:nvPr/>
        </p:nvSpPr>
        <p:spPr>
          <a:xfrm>
            <a:off x="4442456" y="2060192"/>
            <a:ext cx="7001683" cy="3718439"/>
          </a:xfrm>
          <a:prstGeom prst="rect">
            <a:avLst/>
          </a:prstGeom>
          <a:noFill/>
          <a:ln w="12700" cap="flat" cmpd="sng" algn="ctr">
            <a:solidFill>
              <a:srgbClr val="004EA2"/>
            </a:solidFill>
            <a:prstDash val="sysDot"/>
          </a:ln>
          <a:effectLst/>
        </p:spPr>
        <p:txBody>
          <a:bodyPr rtlCol="0" anchor="ctr"/>
          <a:lstStyle/>
          <a:p>
            <a:pPr lvl="0" algn="ct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55" name="学论网-www.xuelun.me"/>
          <p:cNvSpPr txBox="1"/>
          <p:nvPr/>
        </p:nvSpPr>
        <p:spPr>
          <a:xfrm>
            <a:off x="4596782" y="2162199"/>
            <a:ext cx="6693030" cy="3514424"/>
          </a:xfrm>
          <a:prstGeom prst="rect">
            <a:avLst/>
          </a:prstGeom>
          <a:noFill/>
          <a:ln>
            <a:noFill/>
          </a:ln>
        </p:spPr>
        <p:txBody>
          <a:bodyPr wrap="square" lIns="0" tIns="0" rIns="0" bIns="0" rtlCol="0">
            <a:spAutoFit/>
          </a:bodyPr>
          <a:lstStyle/>
          <a:p>
            <a:pPr algn="ctr">
              <a:lnSpc>
                <a:spcPct val="150000"/>
              </a:lnSpc>
            </a:pPr>
            <a:r>
              <a:rPr lang="zh-CN"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业界和学术界越来越重视在推荐系统中对用户进行解读。现有的可解读推荐模型大都将用户偏好作为不变变量来生成静态解读结果。然而，在真实的场景中，用户的偏好总是变化的，她可能在不同状态下对不同产品的特性感兴趣。并且与用户动态偏好的不匹配推荐会降低用户对推荐系统的满意度、信心和信任度。为了填补这一空白，在本文中，我们构建了一个新型动态可解释推荐器</a:t>
            </a:r>
            <a:r>
              <a:rPr lang="en-US" altLang="zh-CN" sz="1400" kern="100" dirty="0">
                <a:effectLst/>
                <a:latin typeface="Times New Roman" panose="02020603050405020304" pitchFamily="18" charset="0"/>
                <a:ea typeface="宋体" panose="02010600030101010101" pitchFamily="2" charset="-122"/>
              </a:rPr>
              <a:t>(DER)</a:t>
            </a:r>
            <a:r>
              <a:rPr lang="zh-CN"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，以实现更准确的用户建模和解读。具体来讲，我们设计了一个可以感知时间的门控递归单元</a:t>
            </a:r>
            <a:r>
              <a:rPr lang="en-US" altLang="zh-CN" sz="1400" kern="100" dirty="0">
                <a:effectLst/>
                <a:latin typeface="Times New Roman" panose="02020603050405020304" pitchFamily="18" charset="0"/>
                <a:ea typeface="宋体" panose="02010600030101010101" pitchFamily="2" charset="-122"/>
              </a:rPr>
              <a:t>(GRU)</a:t>
            </a:r>
            <a:r>
              <a:rPr lang="zh-CN"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来建模用户的动态偏好，并基于句子级卷积神经网络</a:t>
            </a:r>
            <a:r>
              <a:rPr lang="en-US" altLang="zh-CN" sz="1400" kern="100" dirty="0">
                <a:effectLst/>
                <a:latin typeface="Times New Roman" panose="02020603050405020304" pitchFamily="18" charset="0"/>
                <a:ea typeface="宋体" panose="02010600030101010101" pitchFamily="2" charset="-122"/>
              </a:rPr>
              <a:t>(CNN)</a:t>
            </a:r>
            <a:r>
              <a:rPr lang="zh-CN"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通过其收集的信息对一个项目进行配置。根据用户当前状态，悉心学习重要的评论信息，不仅可以提高推荐性能，还可以针对用户当前的偏好为其提供量身定制的解读。我们进行了大量的实验来证明我们的模型在提高推荐性能方面的优越性。为了对模型的可解读性进行测试，首先通过举例对突出的评审信息进行直观分析，然后通过众包评价对模型的优越性进行定量验证。</a:t>
            </a:r>
            <a:endParaRPr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026" name="Picture 2">
            <a:extLst>
              <a:ext uri="{FF2B5EF4-FFF2-40B4-BE49-F238E27FC236}">
                <a16:creationId xmlns:a16="http://schemas.microsoft.com/office/drawing/2014/main" id="{FF025CF8-744C-4629-A603-33D7A9E086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047" y="2568854"/>
            <a:ext cx="3791082" cy="2370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grpSp>
      <p:sp>
        <p:nvSpPr>
          <p:cNvPr id="8" name="文本框 7"/>
          <p:cNvSpPr txBox="1"/>
          <p:nvPr/>
        </p:nvSpPr>
        <p:spPr>
          <a:xfrm>
            <a:off x="5491220" y="3502820"/>
            <a:ext cx="1100879" cy="461665"/>
          </a:xfrm>
          <a:prstGeom prst="rect">
            <a:avLst/>
          </a:prstGeom>
          <a:noFill/>
        </p:spPr>
        <p:txBody>
          <a:bodyPr wrap="non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Part.2</a:t>
            </a:r>
          </a:p>
        </p:txBody>
      </p:sp>
      <p:sp>
        <p:nvSpPr>
          <p:cNvPr id="9" name="文本框 8"/>
          <p:cNvSpPr txBox="1"/>
          <p:nvPr/>
        </p:nvSpPr>
        <p:spPr>
          <a:xfrm>
            <a:off x="3327401" y="4789616"/>
            <a:ext cx="5537198" cy="707886"/>
          </a:xfrm>
          <a:prstGeom prst="rect">
            <a:avLst/>
          </a:prstGeom>
          <a:noFill/>
          <a:ln>
            <a:noFill/>
          </a:ln>
        </p:spPr>
        <p:txBody>
          <a:bodyPr wrap="square" rtlCol="0">
            <a:spAutoFit/>
          </a:bodyPr>
          <a:lstStyle/>
          <a:p>
            <a:pPr algn="ctr"/>
            <a:r>
              <a:rPr lang="zh-CN" altLang="en-US" sz="4000" b="1" spc="600" dirty="0">
                <a:solidFill>
                  <a:srgbClr val="004EA2"/>
                </a:solidFill>
                <a:latin typeface="微软雅黑" panose="020B0503020204020204" pitchFamily="34" charset="-122"/>
                <a:ea typeface="微软雅黑" panose="020B0503020204020204" pitchFamily="34" charset="-122"/>
              </a:rPr>
              <a:t>论文综述</a:t>
            </a:r>
          </a:p>
        </p:txBody>
      </p:sp>
      <p:pic>
        <p:nvPicPr>
          <p:cNvPr id="12" name="图片 11">
            <a:extLst>
              <a:ext uri="{FF2B5EF4-FFF2-40B4-BE49-F238E27FC236}">
                <a16:creationId xmlns:a16="http://schemas.microsoft.com/office/drawing/2014/main" id="{1BAE42F4-3137-4F49-B7EB-65D75B1D01E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66253" y="944304"/>
            <a:ext cx="5498346" cy="141328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933648"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论文背景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论文综述</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关键技术</a:t>
            </a:r>
          </a:p>
        </p:txBody>
      </p:sp>
      <p:sp>
        <p:nvSpPr>
          <p:cNvPr id="30" name="TextBox 11"/>
          <p:cNvSpPr txBox="1"/>
          <p:nvPr/>
        </p:nvSpPr>
        <p:spPr>
          <a:xfrm>
            <a:off x="8544924" y="236420"/>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sp>
        <p:nvSpPr>
          <p:cNvPr id="35" name="TextBox 6"/>
          <p:cNvSpPr txBox="1"/>
          <p:nvPr/>
        </p:nvSpPr>
        <p:spPr>
          <a:xfrm>
            <a:off x="534880" y="1082735"/>
            <a:ext cx="3512069" cy="589380"/>
          </a:xfrm>
          <a:prstGeom prst="rect">
            <a:avLst/>
          </a:prstGeom>
          <a:noFill/>
        </p:spPr>
        <p:txBody>
          <a:bodyPr wrap="square" lIns="0" tIns="48000" rIns="0" bIns="48000" rtlCol="0">
            <a:spAutoFit/>
          </a:bodyPr>
          <a:lstStyle/>
          <a:p>
            <a:r>
              <a:rPr lang="zh-CN" altLang="en-US" sz="3200" b="1" dirty="0">
                <a:solidFill>
                  <a:srgbClr val="004EA2"/>
                </a:solidFill>
                <a:latin typeface="微软雅黑" panose="020B0503020204020204" pitchFamily="34" charset="-122"/>
                <a:ea typeface="微软雅黑" panose="020B0503020204020204" pitchFamily="34" charset="-122"/>
              </a:rPr>
              <a:t>论文思路概述</a:t>
            </a:r>
          </a:p>
        </p:txBody>
      </p:sp>
      <p:grpSp>
        <p:nvGrpSpPr>
          <p:cNvPr id="16" name="组合 15"/>
          <p:cNvGrpSpPr/>
          <p:nvPr/>
        </p:nvGrpSpPr>
        <p:grpSpPr>
          <a:xfrm>
            <a:off x="4488069" y="2327091"/>
            <a:ext cx="3099132" cy="3609203"/>
            <a:chOff x="4240050" y="1789889"/>
            <a:chExt cx="3689782" cy="4297066"/>
          </a:xfrm>
          <a:solidFill>
            <a:srgbClr val="004EA2"/>
          </a:solidFill>
        </p:grpSpPr>
        <p:sp>
          <p:nvSpPr>
            <p:cNvPr id="17" name="Freeform 59"/>
            <p:cNvSpPr/>
            <p:nvPr/>
          </p:nvSpPr>
          <p:spPr bwMode="auto">
            <a:xfrm>
              <a:off x="5532949" y="4115815"/>
              <a:ext cx="102289" cy="100446"/>
            </a:xfrm>
            <a:custGeom>
              <a:avLst/>
              <a:gdLst>
                <a:gd name="T0" fmla="*/ 24 w 47"/>
                <a:gd name="T1" fmla="*/ 0 h 46"/>
                <a:gd name="T2" fmla="*/ 0 w 47"/>
                <a:gd name="T3" fmla="*/ 23 h 46"/>
                <a:gd name="T4" fmla="*/ 24 w 47"/>
                <a:gd name="T5" fmla="*/ 46 h 46"/>
                <a:gd name="T6" fmla="*/ 45 w 47"/>
                <a:gd name="T7" fmla="*/ 33 h 46"/>
                <a:gd name="T8" fmla="*/ 47 w 47"/>
                <a:gd name="T9" fmla="*/ 23 h 46"/>
                <a:gd name="T10" fmla="*/ 47 w 47"/>
                <a:gd name="T11" fmla="*/ 19 h 46"/>
                <a:gd name="T12" fmla="*/ 24 w 47"/>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47" h="46">
                  <a:moveTo>
                    <a:pt x="24" y="0"/>
                  </a:moveTo>
                  <a:cubicBezTo>
                    <a:pt x="11" y="0"/>
                    <a:pt x="0" y="10"/>
                    <a:pt x="0" y="23"/>
                  </a:cubicBezTo>
                  <a:cubicBezTo>
                    <a:pt x="0" y="36"/>
                    <a:pt x="11" y="46"/>
                    <a:pt x="24" y="46"/>
                  </a:cubicBezTo>
                  <a:cubicBezTo>
                    <a:pt x="33" y="46"/>
                    <a:pt x="41" y="41"/>
                    <a:pt x="45" y="33"/>
                  </a:cubicBezTo>
                  <a:cubicBezTo>
                    <a:pt x="46" y="30"/>
                    <a:pt x="47" y="27"/>
                    <a:pt x="47" y="23"/>
                  </a:cubicBezTo>
                  <a:cubicBezTo>
                    <a:pt x="47" y="22"/>
                    <a:pt x="47" y="20"/>
                    <a:pt x="47" y="19"/>
                  </a:cubicBezTo>
                  <a:cubicBezTo>
                    <a:pt x="45" y="8"/>
                    <a:pt x="35" y="0"/>
                    <a:pt x="24" y="0"/>
                  </a:cubicBezTo>
                </a:path>
              </a:pathLst>
            </a:custGeom>
            <a:grpFill/>
            <a:ln>
              <a:noFill/>
            </a:ln>
          </p:spPr>
          <p:txBody>
            <a:bodyPr vert="horz" wrap="square" lIns="91440" tIns="45720" rIns="91440" bIns="45720" numCol="1" anchor="t" anchorCtr="0" compatLnSpc="1"/>
            <a:lstStyle/>
            <a:p>
              <a:endParaRPr lang="zh-CN" altLang="en-US"/>
            </a:p>
          </p:txBody>
        </p:sp>
        <p:sp>
          <p:nvSpPr>
            <p:cNvPr id="18" name="Freeform 204"/>
            <p:cNvSpPr/>
            <p:nvPr/>
          </p:nvSpPr>
          <p:spPr bwMode="auto">
            <a:xfrm>
              <a:off x="4396709" y="3983116"/>
              <a:ext cx="28568" cy="25803"/>
            </a:xfrm>
            <a:custGeom>
              <a:avLst/>
              <a:gdLst>
                <a:gd name="T0" fmla="*/ 31 w 31"/>
                <a:gd name="T1" fmla="*/ 0 h 28"/>
                <a:gd name="T2" fmla="*/ 0 w 31"/>
                <a:gd name="T3" fmla="*/ 0 h 28"/>
                <a:gd name="T4" fmla="*/ 0 w 31"/>
                <a:gd name="T5" fmla="*/ 7 h 28"/>
                <a:gd name="T6" fmla="*/ 0 w 31"/>
                <a:gd name="T7" fmla="*/ 24 h 28"/>
                <a:gd name="T8" fmla="*/ 0 w 31"/>
                <a:gd name="T9" fmla="*/ 28 h 28"/>
                <a:gd name="T10" fmla="*/ 21 w 31"/>
                <a:gd name="T11" fmla="*/ 28 h 28"/>
                <a:gd name="T12" fmla="*/ 31 w 31"/>
                <a:gd name="T13" fmla="*/ 28 h 28"/>
                <a:gd name="T14" fmla="*/ 31 w 31"/>
                <a:gd name="T15" fmla="*/ 0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8">
                  <a:moveTo>
                    <a:pt x="31" y="0"/>
                  </a:moveTo>
                  <a:lnTo>
                    <a:pt x="0" y="0"/>
                  </a:lnTo>
                  <a:lnTo>
                    <a:pt x="0" y="7"/>
                  </a:lnTo>
                  <a:lnTo>
                    <a:pt x="0" y="24"/>
                  </a:lnTo>
                  <a:lnTo>
                    <a:pt x="0" y="28"/>
                  </a:lnTo>
                  <a:lnTo>
                    <a:pt x="21" y="28"/>
                  </a:lnTo>
                  <a:lnTo>
                    <a:pt x="31" y="28"/>
                  </a:lnTo>
                  <a:lnTo>
                    <a:pt x="31" y="0"/>
                  </a:lnTo>
                  <a:close/>
                </a:path>
              </a:pathLst>
            </a:custGeom>
            <a:grpFill/>
            <a:ln>
              <a:noFill/>
            </a:ln>
          </p:spPr>
          <p:txBody>
            <a:bodyPr vert="horz" wrap="square" lIns="91440" tIns="45720" rIns="91440" bIns="45720" numCol="1" anchor="t" anchorCtr="0" compatLnSpc="1"/>
            <a:lstStyle/>
            <a:p>
              <a:endParaRPr lang="zh-CN" altLang="en-US"/>
            </a:p>
          </p:txBody>
        </p:sp>
        <p:sp>
          <p:nvSpPr>
            <p:cNvPr id="19" name="Freeform 205"/>
            <p:cNvSpPr/>
            <p:nvPr/>
          </p:nvSpPr>
          <p:spPr bwMode="auto">
            <a:xfrm>
              <a:off x="4396709" y="3983116"/>
              <a:ext cx="28568" cy="25803"/>
            </a:xfrm>
            <a:custGeom>
              <a:avLst/>
              <a:gdLst>
                <a:gd name="T0" fmla="*/ 31 w 31"/>
                <a:gd name="T1" fmla="*/ 0 h 28"/>
                <a:gd name="T2" fmla="*/ 0 w 31"/>
                <a:gd name="T3" fmla="*/ 0 h 28"/>
                <a:gd name="T4" fmla="*/ 0 w 31"/>
                <a:gd name="T5" fmla="*/ 7 h 28"/>
                <a:gd name="T6" fmla="*/ 0 w 31"/>
                <a:gd name="T7" fmla="*/ 24 h 28"/>
                <a:gd name="T8" fmla="*/ 0 w 31"/>
                <a:gd name="T9" fmla="*/ 28 h 28"/>
                <a:gd name="T10" fmla="*/ 21 w 31"/>
                <a:gd name="T11" fmla="*/ 28 h 28"/>
                <a:gd name="T12" fmla="*/ 31 w 31"/>
                <a:gd name="T13" fmla="*/ 28 h 28"/>
                <a:gd name="T14" fmla="*/ 31 w 31"/>
                <a:gd name="T15" fmla="*/ 0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8">
                  <a:moveTo>
                    <a:pt x="31" y="0"/>
                  </a:moveTo>
                  <a:lnTo>
                    <a:pt x="0" y="0"/>
                  </a:lnTo>
                  <a:lnTo>
                    <a:pt x="0" y="7"/>
                  </a:lnTo>
                  <a:lnTo>
                    <a:pt x="0" y="24"/>
                  </a:lnTo>
                  <a:lnTo>
                    <a:pt x="0" y="28"/>
                  </a:lnTo>
                  <a:lnTo>
                    <a:pt x="21" y="28"/>
                  </a:lnTo>
                  <a:lnTo>
                    <a:pt x="31" y="28"/>
                  </a:lnTo>
                  <a:lnTo>
                    <a:pt x="31" y="0"/>
                  </a:lnTo>
                </a:path>
              </a:pathLst>
            </a:custGeom>
            <a:grpFill/>
            <a:ln>
              <a:noFill/>
            </a:ln>
          </p:spPr>
          <p:txBody>
            <a:bodyPr vert="horz" wrap="square" lIns="91440" tIns="45720" rIns="91440" bIns="45720" numCol="1" anchor="t" anchorCtr="0" compatLnSpc="1"/>
            <a:lstStyle/>
            <a:p>
              <a:endParaRPr lang="zh-CN" altLang="en-US"/>
            </a:p>
          </p:txBody>
        </p:sp>
        <p:sp>
          <p:nvSpPr>
            <p:cNvPr id="20" name="Freeform 206"/>
            <p:cNvSpPr/>
            <p:nvPr/>
          </p:nvSpPr>
          <p:spPr bwMode="auto">
            <a:xfrm>
              <a:off x="7786075" y="3987724"/>
              <a:ext cx="28568" cy="17509"/>
            </a:xfrm>
            <a:custGeom>
              <a:avLst/>
              <a:gdLst>
                <a:gd name="T0" fmla="*/ 31 w 31"/>
                <a:gd name="T1" fmla="*/ 0 h 19"/>
                <a:gd name="T2" fmla="*/ 0 w 31"/>
                <a:gd name="T3" fmla="*/ 0 h 19"/>
                <a:gd name="T4" fmla="*/ 0 w 31"/>
                <a:gd name="T5" fmla="*/ 19 h 19"/>
                <a:gd name="T6" fmla="*/ 14 w 31"/>
                <a:gd name="T7" fmla="*/ 19 h 19"/>
                <a:gd name="T8" fmla="*/ 31 w 31"/>
                <a:gd name="T9" fmla="*/ 19 h 19"/>
                <a:gd name="T10" fmla="*/ 31 w 31"/>
                <a:gd name="T11" fmla="*/ 2 h 19"/>
                <a:gd name="T12" fmla="*/ 31 w 31"/>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31" h="19">
                  <a:moveTo>
                    <a:pt x="31" y="0"/>
                  </a:moveTo>
                  <a:lnTo>
                    <a:pt x="0" y="0"/>
                  </a:lnTo>
                  <a:lnTo>
                    <a:pt x="0" y="19"/>
                  </a:lnTo>
                  <a:lnTo>
                    <a:pt x="14" y="19"/>
                  </a:lnTo>
                  <a:lnTo>
                    <a:pt x="31" y="19"/>
                  </a:lnTo>
                  <a:lnTo>
                    <a:pt x="31" y="2"/>
                  </a:lnTo>
                  <a:lnTo>
                    <a:pt x="31" y="0"/>
                  </a:lnTo>
                  <a:close/>
                </a:path>
              </a:pathLst>
            </a:custGeom>
            <a:grpFill/>
            <a:ln>
              <a:noFill/>
            </a:ln>
          </p:spPr>
          <p:txBody>
            <a:bodyPr vert="horz" wrap="square" lIns="91440" tIns="45720" rIns="91440" bIns="45720" numCol="1" anchor="t" anchorCtr="0" compatLnSpc="1"/>
            <a:lstStyle/>
            <a:p>
              <a:endParaRPr lang="zh-CN" altLang="en-US"/>
            </a:p>
          </p:txBody>
        </p:sp>
        <p:sp>
          <p:nvSpPr>
            <p:cNvPr id="21" name="Freeform 207"/>
            <p:cNvSpPr/>
            <p:nvPr/>
          </p:nvSpPr>
          <p:spPr bwMode="auto">
            <a:xfrm>
              <a:off x="7786075" y="3987724"/>
              <a:ext cx="28568" cy="17509"/>
            </a:xfrm>
            <a:custGeom>
              <a:avLst/>
              <a:gdLst>
                <a:gd name="T0" fmla="*/ 31 w 31"/>
                <a:gd name="T1" fmla="*/ 0 h 19"/>
                <a:gd name="T2" fmla="*/ 0 w 31"/>
                <a:gd name="T3" fmla="*/ 0 h 19"/>
                <a:gd name="T4" fmla="*/ 0 w 31"/>
                <a:gd name="T5" fmla="*/ 19 h 19"/>
                <a:gd name="T6" fmla="*/ 14 w 31"/>
                <a:gd name="T7" fmla="*/ 19 h 19"/>
                <a:gd name="T8" fmla="*/ 31 w 31"/>
                <a:gd name="T9" fmla="*/ 19 h 19"/>
                <a:gd name="T10" fmla="*/ 31 w 31"/>
                <a:gd name="T11" fmla="*/ 2 h 19"/>
                <a:gd name="T12" fmla="*/ 31 w 31"/>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31" h="19">
                  <a:moveTo>
                    <a:pt x="31" y="0"/>
                  </a:moveTo>
                  <a:lnTo>
                    <a:pt x="0" y="0"/>
                  </a:lnTo>
                  <a:lnTo>
                    <a:pt x="0" y="19"/>
                  </a:lnTo>
                  <a:lnTo>
                    <a:pt x="14" y="19"/>
                  </a:lnTo>
                  <a:lnTo>
                    <a:pt x="31" y="19"/>
                  </a:lnTo>
                  <a:lnTo>
                    <a:pt x="31" y="2"/>
                  </a:lnTo>
                  <a:lnTo>
                    <a:pt x="31" y="0"/>
                  </a:lnTo>
                </a:path>
              </a:pathLst>
            </a:custGeom>
            <a:grpFill/>
            <a:ln>
              <a:noFill/>
            </a:ln>
          </p:spPr>
          <p:txBody>
            <a:bodyPr vert="horz" wrap="square" lIns="91440" tIns="45720" rIns="91440" bIns="45720" numCol="1" anchor="t" anchorCtr="0" compatLnSpc="1"/>
            <a:lstStyle/>
            <a:p>
              <a:endParaRPr lang="zh-CN" altLang="en-US"/>
            </a:p>
          </p:txBody>
        </p:sp>
        <p:sp>
          <p:nvSpPr>
            <p:cNvPr id="32" name="Freeform 208"/>
            <p:cNvSpPr/>
            <p:nvPr/>
          </p:nvSpPr>
          <p:spPr bwMode="auto">
            <a:xfrm>
              <a:off x="6846120" y="2683767"/>
              <a:ext cx="879134" cy="590697"/>
            </a:xfrm>
            <a:custGeom>
              <a:avLst/>
              <a:gdLst>
                <a:gd name="T0" fmla="*/ 0 w 403"/>
                <a:gd name="T1" fmla="*/ 14 h 271"/>
                <a:gd name="T2" fmla="*/ 165 w 403"/>
                <a:gd name="T3" fmla="*/ 14 h 271"/>
                <a:gd name="T4" fmla="*/ 324 w 403"/>
                <a:gd name="T5" fmla="*/ 80 h 271"/>
                <a:gd name="T6" fmla="*/ 390 w 403"/>
                <a:gd name="T7" fmla="*/ 239 h 271"/>
                <a:gd name="T8" fmla="*/ 390 w 403"/>
                <a:gd name="T9" fmla="*/ 271 h 271"/>
                <a:gd name="T10" fmla="*/ 403 w 403"/>
                <a:gd name="T11" fmla="*/ 271 h 271"/>
                <a:gd name="T12" fmla="*/ 403 w 403"/>
                <a:gd name="T13" fmla="*/ 239 h 271"/>
                <a:gd name="T14" fmla="*/ 165 w 403"/>
                <a:gd name="T15" fmla="*/ 0 h 271"/>
                <a:gd name="T16" fmla="*/ 0 w 403"/>
                <a:gd name="T17" fmla="*/ 0 h 271"/>
                <a:gd name="T18" fmla="*/ 0 w 403"/>
                <a:gd name="T19" fmla="*/ 14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3" h="271">
                  <a:moveTo>
                    <a:pt x="0" y="14"/>
                  </a:moveTo>
                  <a:cubicBezTo>
                    <a:pt x="165" y="14"/>
                    <a:pt x="165" y="14"/>
                    <a:pt x="165" y="14"/>
                  </a:cubicBezTo>
                  <a:cubicBezTo>
                    <a:pt x="227" y="14"/>
                    <a:pt x="283" y="39"/>
                    <a:pt x="324" y="80"/>
                  </a:cubicBezTo>
                  <a:cubicBezTo>
                    <a:pt x="364" y="121"/>
                    <a:pt x="390" y="177"/>
                    <a:pt x="390" y="239"/>
                  </a:cubicBezTo>
                  <a:cubicBezTo>
                    <a:pt x="390" y="271"/>
                    <a:pt x="390" y="271"/>
                    <a:pt x="390" y="271"/>
                  </a:cubicBezTo>
                  <a:cubicBezTo>
                    <a:pt x="403" y="271"/>
                    <a:pt x="403" y="271"/>
                    <a:pt x="403" y="271"/>
                  </a:cubicBezTo>
                  <a:cubicBezTo>
                    <a:pt x="403" y="239"/>
                    <a:pt x="403" y="239"/>
                    <a:pt x="403" y="239"/>
                  </a:cubicBezTo>
                  <a:cubicBezTo>
                    <a:pt x="403" y="107"/>
                    <a:pt x="296" y="0"/>
                    <a:pt x="165" y="0"/>
                  </a:cubicBezTo>
                  <a:cubicBezTo>
                    <a:pt x="0" y="0"/>
                    <a:pt x="0" y="0"/>
                    <a:pt x="0" y="0"/>
                  </a:cubicBez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36" name="Freeform 209"/>
            <p:cNvSpPr/>
            <p:nvPr/>
          </p:nvSpPr>
          <p:spPr bwMode="auto">
            <a:xfrm>
              <a:off x="6730930" y="4562755"/>
              <a:ext cx="732612" cy="470899"/>
            </a:xfrm>
            <a:custGeom>
              <a:avLst/>
              <a:gdLst>
                <a:gd name="T0" fmla="*/ 0 w 336"/>
                <a:gd name="T1" fmla="*/ 216 h 216"/>
                <a:gd name="T2" fmla="*/ 228 w 336"/>
                <a:gd name="T3" fmla="*/ 216 h 216"/>
                <a:gd name="T4" fmla="*/ 336 w 336"/>
                <a:gd name="T5" fmla="*/ 108 h 216"/>
                <a:gd name="T6" fmla="*/ 228 w 336"/>
                <a:gd name="T7" fmla="*/ 0 h 216"/>
                <a:gd name="T8" fmla="*/ 205 w 336"/>
                <a:gd name="T9" fmla="*/ 0 h 216"/>
                <a:gd name="T10" fmla="*/ 205 w 336"/>
                <a:gd name="T11" fmla="*/ 13 h 216"/>
                <a:gd name="T12" fmla="*/ 228 w 336"/>
                <a:gd name="T13" fmla="*/ 13 h 216"/>
                <a:gd name="T14" fmla="*/ 295 w 336"/>
                <a:gd name="T15" fmla="*/ 41 h 216"/>
                <a:gd name="T16" fmla="*/ 322 w 336"/>
                <a:gd name="T17" fmla="*/ 108 h 216"/>
                <a:gd name="T18" fmla="*/ 295 w 336"/>
                <a:gd name="T19" fmla="*/ 174 h 216"/>
                <a:gd name="T20" fmla="*/ 228 w 336"/>
                <a:gd name="T21" fmla="*/ 202 h 216"/>
                <a:gd name="T22" fmla="*/ 0 w 336"/>
                <a:gd name="T23" fmla="*/ 202 h 216"/>
                <a:gd name="T24" fmla="*/ 0 w 336"/>
                <a:gd name="T25" fmla="*/ 21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6" h="216">
                  <a:moveTo>
                    <a:pt x="0" y="216"/>
                  </a:moveTo>
                  <a:cubicBezTo>
                    <a:pt x="228" y="216"/>
                    <a:pt x="228" y="216"/>
                    <a:pt x="228" y="216"/>
                  </a:cubicBezTo>
                  <a:cubicBezTo>
                    <a:pt x="288" y="216"/>
                    <a:pt x="336" y="167"/>
                    <a:pt x="336" y="108"/>
                  </a:cubicBezTo>
                  <a:cubicBezTo>
                    <a:pt x="336" y="48"/>
                    <a:pt x="288" y="0"/>
                    <a:pt x="228" y="0"/>
                  </a:cubicBezTo>
                  <a:cubicBezTo>
                    <a:pt x="205" y="0"/>
                    <a:pt x="205" y="0"/>
                    <a:pt x="205" y="0"/>
                  </a:cubicBezTo>
                  <a:cubicBezTo>
                    <a:pt x="205" y="13"/>
                    <a:pt x="205" y="13"/>
                    <a:pt x="205" y="13"/>
                  </a:cubicBezTo>
                  <a:cubicBezTo>
                    <a:pt x="228" y="13"/>
                    <a:pt x="228" y="13"/>
                    <a:pt x="228" y="13"/>
                  </a:cubicBezTo>
                  <a:cubicBezTo>
                    <a:pt x="254" y="13"/>
                    <a:pt x="278" y="24"/>
                    <a:pt x="295" y="41"/>
                  </a:cubicBezTo>
                  <a:cubicBezTo>
                    <a:pt x="312" y="58"/>
                    <a:pt x="322" y="82"/>
                    <a:pt x="322" y="108"/>
                  </a:cubicBezTo>
                  <a:cubicBezTo>
                    <a:pt x="322" y="134"/>
                    <a:pt x="312" y="157"/>
                    <a:pt x="295" y="174"/>
                  </a:cubicBezTo>
                  <a:cubicBezTo>
                    <a:pt x="278" y="192"/>
                    <a:pt x="254" y="202"/>
                    <a:pt x="228" y="202"/>
                  </a:cubicBezTo>
                  <a:cubicBezTo>
                    <a:pt x="0" y="202"/>
                    <a:pt x="0" y="202"/>
                    <a:pt x="0" y="202"/>
                  </a:cubicBezTo>
                  <a:lnTo>
                    <a:pt x="0" y="216"/>
                  </a:lnTo>
                  <a:close/>
                </a:path>
              </a:pathLst>
            </a:custGeom>
            <a:grpFill/>
            <a:ln>
              <a:noFill/>
            </a:ln>
          </p:spPr>
          <p:txBody>
            <a:bodyPr vert="horz" wrap="square" lIns="91440" tIns="45720" rIns="91440" bIns="45720" numCol="1" anchor="t" anchorCtr="0" compatLnSpc="1"/>
            <a:lstStyle/>
            <a:p>
              <a:endParaRPr lang="zh-CN" altLang="en-US"/>
            </a:p>
          </p:txBody>
        </p:sp>
        <p:sp>
          <p:nvSpPr>
            <p:cNvPr id="37" name="Freeform 210"/>
            <p:cNvSpPr/>
            <p:nvPr/>
          </p:nvSpPr>
          <p:spPr bwMode="auto">
            <a:xfrm>
              <a:off x="4446471" y="2683767"/>
              <a:ext cx="879134" cy="590697"/>
            </a:xfrm>
            <a:custGeom>
              <a:avLst/>
              <a:gdLst>
                <a:gd name="T0" fmla="*/ 403 w 403"/>
                <a:gd name="T1" fmla="*/ 0 h 271"/>
                <a:gd name="T2" fmla="*/ 238 w 403"/>
                <a:gd name="T3" fmla="*/ 0 h 271"/>
                <a:gd name="T4" fmla="*/ 0 w 403"/>
                <a:gd name="T5" fmla="*/ 239 h 271"/>
                <a:gd name="T6" fmla="*/ 0 w 403"/>
                <a:gd name="T7" fmla="*/ 271 h 271"/>
                <a:gd name="T8" fmla="*/ 13 w 403"/>
                <a:gd name="T9" fmla="*/ 271 h 271"/>
                <a:gd name="T10" fmla="*/ 13 w 403"/>
                <a:gd name="T11" fmla="*/ 239 h 271"/>
                <a:gd name="T12" fmla="*/ 79 w 403"/>
                <a:gd name="T13" fmla="*/ 80 h 271"/>
                <a:gd name="T14" fmla="*/ 238 w 403"/>
                <a:gd name="T15" fmla="*/ 14 h 271"/>
                <a:gd name="T16" fmla="*/ 403 w 403"/>
                <a:gd name="T17" fmla="*/ 14 h 271"/>
                <a:gd name="T18" fmla="*/ 403 w 403"/>
                <a:gd name="T19"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3" h="271">
                  <a:moveTo>
                    <a:pt x="403" y="0"/>
                  </a:moveTo>
                  <a:cubicBezTo>
                    <a:pt x="238" y="0"/>
                    <a:pt x="238" y="0"/>
                    <a:pt x="238" y="0"/>
                  </a:cubicBezTo>
                  <a:cubicBezTo>
                    <a:pt x="106" y="0"/>
                    <a:pt x="0" y="107"/>
                    <a:pt x="0" y="239"/>
                  </a:cubicBezTo>
                  <a:cubicBezTo>
                    <a:pt x="0" y="271"/>
                    <a:pt x="0" y="271"/>
                    <a:pt x="0" y="271"/>
                  </a:cubicBezTo>
                  <a:cubicBezTo>
                    <a:pt x="13" y="271"/>
                    <a:pt x="13" y="271"/>
                    <a:pt x="13" y="271"/>
                  </a:cubicBezTo>
                  <a:cubicBezTo>
                    <a:pt x="13" y="239"/>
                    <a:pt x="13" y="239"/>
                    <a:pt x="13" y="239"/>
                  </a:cubicBezTo>
                  <a:cubicBezTo>
                    <a:pt x="13" y="177"/>
                    <a:pt x="38" y="121"/>
                    <a:pt x="79" y="80"/>
                  </a:cubicBezTo>
                  <a:cubicBezTo>
                    <a:pt x="120" y="39"/>
                    <a:pt x="176" y="14"/>
                    <a:pt x="238" y="14"/>
                  </a:cubicBezTo>
                  <a:cubicBezTo>
                    <a:pt x="403" y="14"/>
                    <a:pt x="403" y="14"/>
                    <a:pt x="403" y="14"/>
                  </a:cubicBezTo>
                  <a:lnTo>
                    <a:pt x="403" y="0"/>
                  </a:lnTo>
                  <a:close/>
                </a:path>
              </a:pathLst>
            </a:custGeom>
            <a:grpFill/>
            <a:ln>
              <a:noFill/>
            </a:ln>
          </p:spPr>
          <p:txBody>
            <a:bodyPr vert="horz" wrap="square" lIns="91440" tIns="45720" rIns="91440" bIns="45720" numCol="1" anchor="t" anchorCtr="0" compatLnSpc="1"/>
            <a:lstStyle/>
            <a:p>
              <a:endParaRPr lang="zh-CN" altLang="en-US"/>
            </a:p>
          </p:txBody>
        </p:sp>
        <p:sp>
          <p:nvSpPr>
            <p:cNvPr id="38" name="Freeform 211"/>
            <p:cNvSpPr/>
            <p:nvPr/>
          </p:nvSpPr>
          <p:spPr bwMode="auto">
            <a:xfrm>
              <a:off x="4677774" y="2271846"/>
              <a:ext cx="1132554" cy="939033"/>
            </a:xfrm>
            <a:custGeom>
              <a:avLst/>
              <a:gdLst>
                <a:gd name="T0" fmla="*/ 367 w 519"/>
                <a:gd name="T1" fmla="*/ 431 h 431"/>
                <a:gd name="T2" fmla="*/ 435 w 519"/>
                <a:gd name="T3" fmla="*/ 422 h 431"/>
                <a:gd name="T4" fmla="*/ 499 w 519"/>
                <a:gd name="T5" fmla="*/ 380 h 431"/>
                <a:gd name="T6" fmla="*/ 519 w 519"/>
                <a:gd name="T7" fmla="*/ 310 h 431"/>
                <a:gd name="T8" fmla="*/ 509 w 519"/>
                <a:gd name="T9" fmla="*/ 262 h 431"/>
                <a:gd name="T10" fmla="*/ 460 w 519"/>
                <a:gd name="T11" fmla="*/ 209 h 431"/>
                <a:gd name="T12" fmla="*/ 367 w 519"/>
                <a:gd name="T13" fmla="*/ 189 h 431"/>
                <a:gd name="T14" fmla="*/ 103 w 519"/>
                <a:gd name="T15" fmla="*/ 189 h 431"/>
                <a:gd name="T16" fmla="*/ 62 w 519"/>
                <a:gd name="T17" fmla="*/ 180 h 431"/>
                <a:gd name="T18" fmla="*/ 25 w 519"/>
                <a:gd name="T19" fmla="*/ 144 h 431"/>
                <a:gd name="T20" fmla="*/ 14 w 519"/>
                <a:gd name="T21" fmla="*/ 101 h 431"/>
                <a:gd name="T22" fmla="*/ 20 w 519"/>
                <a:gd name="T23" fmla="*/ 73 h 431"/>
                <a:gd name="T24" fmla="*/ 51 w 519"/>
                <a:gd name="T25" fmla="*/ 32 h 431"/>
                <a:gd name="T26" fmla="*/ 112 w 519"/>
                <a:gd name="T27" fmla="*/ 13 h 431"/>
                <a:gd name="T28" fmla="*/ 386 w 519"/>
                <a:gd name="T29" fmla="*/ 13 h 431"/>
                <a:gd name="T30" fmla="*/ 386 w 519"/>
                <a:gd name="T31" fmla="*/ 0 h 431"/>
                <a:gd name="T32" fmla="*/ 112 w 519"/>
                <a:gd name="T33" fmla="*/ 0 h 431"/>
                <a:gd name="T34" fmla="*/ 62 w 519"/>
                <a:gd name="T35" fmla="*/ 10 h 431"/>
                <a:gd name="T36" fmla="*/ 15 w 519"/>
                <a:gd name="T37" fmla="*/ 51 h 431"/>
                <a:gd name="T38" fmla="*/ 0 w 519"/>
                <a:gd name="T39" fmla="*/ 101 h 431"/>
                <a:gd name="T40" fmla="*/ 6 w 519"/>
                <a:gd name="T41" fmla="*/ 133 h 431"/>
                <a:gd name="T42" fmla="*/ 38 w 519"/>
                <a:gd name="T43" fmla="*/ 181 h 431"/>
                <a:gd name="T44" fmla="*/ 103 w 519"/>
                <a:gd name="T45" fmla="*/ 203 h 431"/>
                <a:gd name="T46" fmla="*/ 367 w 519"/>
                <a:gd name="T47" fmla="*/ 203 h 431"/>
                <a:gd name="T48" fmla="*/ 430 w 519"/>
                <a:gd name="T49" fmla="*/ 211 h 431"/>
                <a:gd name="T50" fmla="*/ 487 w 519"/>
                <a:gd name="T51" fmla="*/ 249 h 431"/>
                <a:gd name="T52" fmla="*/ 505 w 519"/>
                <a:gd name="T53" fmla="*/ 310 h 431"/>
                <a:gd name="T54" fmla="*/ 497 w 519"/>
                <a:gd name="T55" fmla="*/ 354 h 431"/>
                <a:gd name="T56" fmla="*/ 455 w 519"/>
                <a:gd name="T57" fmla="*/ 400 h 431"/>
                <a:gd name="T58" fmla="*/ 367 w 519"/>
                <a:gd name="T59" fmla="*/ 417 h 431"/>
                <a:gd name="T60" fmla="*/ 367 w 519"/>
                <a:gd name="T61" fmla="*/ 43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9" h="431">
                  <a:moveTo>
                    <a:pt x="367" y="431"/>
                  </a:moveTo>
                  <a:cubicBezTo>
                    <a:pt x="393" y="431"/>
                    <a:pt x="416" y="428"/>
                    <a:pt x="435" y="422"/>
                  </a:cubicBezTo>
                  <a:cubicBezTo>
                    <a:pt x="464" y="414"/>
                    <a:pt x="485" y="399"/>
                    <a:pt x="499" y="380"/>
                  </a:cubicBezTo>
                  <a:cubicBezTo>
                    <a:pt x="512" y="361"/>
                    <a:pt x="519" y="337"/>
                    <a:pt x="519" y="310"/>
                  </a:cubicBezTo>
                  <a:cubicBezTo>
                    <a:pt x="519" y="293"/>
                    <a:pt x="516" y="276"/>
                    <a:pt x="509" y="262"/>
                  </a:cubicBezTo>
                  <a:cubicBezTo>
                    <a:pt x="500" y="239"/>
                    <a:pt x="484" y="221"/>
                    <a:pt x="460" y="209"/>
                  </a:cubicBezTo>
                  <a:cubicBezTo>
                    <a:pt x="436" y="196"/>
                    <a:pt x="406" y="189"/>
                    <a:pt x="367" y="189"/>
                  </a:cubicBezTo>
                  <a:cubicBezTo>
                    <a:pt x="267" y="189"/>
                    <a:pt x="172" y="189"/>
                    <a:pt x="103" y="189"/>
                  </a:cubicBezTo>
                  <a:cubicBezTo>
                    <a:pt x="86" y="189"/>
                    <a:pt x="73" y="186"/>
                    <a:pt x="62" y="180"/>
                  </a:cubicBezTo>
                  <a:cubicBezTo>
                    <a:pt x="45" y="172"/>
                    <a:pt x="33" y="159"/>
                    <a:pt x="25" y="144"/>
                  </a:cubicBezTo>
                  <a:cubicBezTo>
                    <a:pt x="17" y="129"/>
                    <a:pt x="14" y="113"/>
                    <a:pt x="14" y="101"/>
                  </a:cubicBezTo>
                  <a:cubicBezTo>
                    <a:pt x="14" y="93"/>
                    <a:pt x="16" y="83"/>
                    <a:pt x="20" y="73"/>
                  </a:cubicBezTo>
                  <a:cubicBezTo>
                    <a:pt x="25" y="58"/>
                    <a:pt x="36" y="43"/>
                    <a:pt x="51" y="32"/>
                  </a:cubicBezTo>
                  <a:cubicBezTo>
                    <a:pt x="66" y="21"/>
                    <a:pt x="86" y="13"/>
                    <a:pt x="112" y="13"/>
                  </a:cubicBezTo>
                  <a:cubicBezTo>
                    <a:pt x="184" y="13"/>
                    <a:pt x="292" y="13"/>
                    <a:pt x="386" y="13"/>
                  </a:cubicBezTo>
                  <a:cubicBezTo>
                    <a:pt x="386" y="0"/>
                    <a:pt x="386" y="0"/>
                    <a:pt x="386" y="0"/>
                  </a:cubicBezTo>
                  <a:cubicBezTo>
                    <a:pt x="292" y="0"/>
                    <a:pt x="184" y="0"/>
                    <a:pt x="112" y="0"/>
                  </a:cubicBezTo>
                  <a:cubicBezTo>
                    <a:pt x="93" y="0"/>
                    <a:pt x="76" y="4"/>
                    <a:pt x="62" y="10"/>
                  </a:cubicBezTo>
                  <a:cubicBezTo>
                    <a:pt x="41" y="20"/>
                    <a:pt x="26" y="35"/>
                    <a:pt x="15" y="51"/>
                  </a:cubicBezTo>
                  <a:cubicBezTo>
                    <a:pt x="5" y="68"/>
                    <a:pt x="0" y="86"/>
                    <a:pt x="0" y="101"/>
                  </a:cubicBezTo>
                  <a:cubicBezTo>
                    <a:pt x="0" y="111"/>
                    <a:pt x="2" y="122"/>
                    <a:pt x="6" y="133"/>
                  </a:cubicBezTo>
                  <a:cubicBezTo>
                    <a:pt x="12" y="150"/>
                    <a:pt x="22" y="168"/>
                    <a:pt x="38" y="181"/>
                  </a:cubicBezTo>
                  <a:cubicBezTo>
                    <a:pt x="54" y="194"/>
                    <a:pt x="75" y="203"/>
                    <a:pt x="103" y="203"/>
                  </a:cubicBezTo>
                  <a:cubicBezTo>
                    <a:pt x="172" y="203"/>
                    <a:pt x="267" y="203"/>
                    <a:pt x="367" y="203"/>
                  </a:cubicBezTo>
                  <a:cubicBezTo>
                    <a:pt x="392" y="203"/>
                    <a:pt x="413" y="206"/>
                    <a:pt x="430" y="211"/>
                  </a:cubicBezTo>
                  <a:cubicBezTo>
                    <a:pt x="456" y="219"/>
                    <a:pt x="475" y="232"/>
                    <a:pt x="487" y="249"/>
                  </a:cubicBezTo>
                  <a:cubicBezTo>
                    <a:pt x="499" y="265"/>
                    <a:pt x="505" y="286"/>
                    <a:pt x="505" y="310"/>
                  </a:cubicBezTo>
                  <a:cubicBezTo>
                    <a:pt x="505" y="327"/>
                    <a:pt x="503" y="341"/>
                    <a:pt x="497" y="354"/>
                  </a:cubicBezTo>
                  <a:cubicBezTo>
                    <a:pt x="490" y="374"/>
                    <a:pt x="476" y="389"/>
                    <a:pt x="455" y="400"/>
                  </a:cubicBezTo>
                  <a:cubicBezTo>
                    <a:pt x="434" y="411"/>
                    <a:pt x="405" y="417"/>
                    <a:pt x="367" y="417"/>
                  </a:cubicBezTo>
                  <a:lnTo>
                    <a:pt x="367" y="431"/>
                  </a:lnTo>
                  <a:close/>
                </a:path>
              </a:pathLst>
            </a:custGeom>
            <a:grpFill/>
            <a:ln>
              <a:noFill/>
            </a:ln>
          </p:spPr>
          <p:txBody>
            <a:bodyPr vert="horz" wrap="square" lIns="91440" tIns="45720" rIns="91440" bIns="45720" numCol="1" anchor="t" anchorCtr="0" compatLnSpc="1"/>
            <a:lstStyle/>
            <a:p>
              <a:endParaRPr lang="zh-CN" altLang="en-US"/>
            </a:p>
          </p:txBody>
        </p:sp>
        <p:sp>
          <p:nvSpPr>
            <p:cNvPr id="39" name="Freeform 212"/>
            <p:cNvSpPr/>
            <p:nvPr/>
          </p:nvSpPr>
          <p:spPr bwMode="auto">
            <a:xfrm>
              <a:off x="4915528" y="3156509"/>
              <a:ext cx="647832" cy="469056"/>
            </a:xfrm>
            <a:custGeom>
              <a:avLst/>
              <a:gdLst>
                <a:gd name="T0" fmla="*/ 108 w 297"/>
                <a:gd name="T1" fmla="*/ 0 h 215"/>
                <a:gd name="T2" fmla="*/ 0 w 297"/>
                <a:gd name="T3" fmla="*/ 107 h 215"/>
                <a:gd name="T4" fmla="*/ 108 w 297"/>
                <a:gd name="T5" fmla="*/ 215 h 215"/>
                <a:gd name="T6" fmla="*/ 297 w 297"/>
                <a:gd name="T7" fmla="*/ 215 h 215"/>
                <a:gd name="T8" fmla="*/ 297 w 297"/>
                <a:gd name="T9" fmla="*/ 202 h 215"/>
                <a:gd name="T10" fmla="*/ 108 w 297"/>
                <a:gd name="T11" fmla="*/ 202 h 215"/>
                <a:gd name="T12" fmla="*/ 41 w 297"/>
                <a:gd name="T13" fmla="*/ 174 h 215"/>
                <a:gd name="T14" fmla="*/ 13 w 297"/>
                <a:gd name="T15" fmla="*/ 107 h 215"/>
                <a:gd name="T16" fmla="*/ 41 w 297"/>
                <a:gd name="T17" fmla="*/ 41 h 215"/>
                <a:gd name="T18" fmla="*/ 108 w 297"/>
                <a:gd name="T19" fmla="*/ 13 h 215"/>
                <a:gd name="T20" fmla="*/ 108 w 297"/>
                <a:gd name="T21"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7" h="215">
                  <a:moveTo>
                    <a:pt x="108" y="0"/>
                  </a:moveTo>
                  <a:cubicBezTo>
                    <a:pt x="48" y="0"/>
                    <a:pt x="0" y="48"/>
                    <a:pt x="0" y="107"/>
                  </a:cubicBezTo>
                  <a:cubicBezTo>
                    <a:pt x="0" y="167"/>
                    <a:pt x="48" y="215"/>
                    <a:pt x="108" y="215"/>
                  </a:cubicBezTo>
                  <a:cubicBezTo>
                    <a:pt x="297" y="215"/>
                    <a:pt x="297" y="215"/>
                    <a:pt x="297" y="215"/>
                  </a:cubicBezTo>
                  <a:cubicBezTo>
                    <a:pt x="297" y="202"/>
                    <a:pt x="297" y="202"/>
                    <a:pt x="297" y="202"/>
                  </a:cubicBezTo>
                  <a:cubicBezTo>
                    <a:pt x="108" y="202"/>
                    <a:pt x="108" y="202"/>
                    <a:pt x="108" y="202"/>
                  </a:cubicBezTo>
                  <a:cubicBezTo>
                    <a:pt x="81" y="202"/>
                    <a:pt x="58" y="191"/>
                    <a:pt x="41" y="174"/>
                  </a:cubicBezTo>
                  <a:cubicBezTo>
                    <a:pt x="24" y="157"/>
                    <a:pt x="13" y="134"/>
                    <a:pt x="13" y="107"/>
                  </a:cubicBezTo>
                  <a:cubicBezTo>
                    <a:pt x="13" y="81"/>
                    <a:pt x="24" y="58"/>
                    <a:pt x="41" y="41"/>
                  </a:cubicBezTo>
                  <a:cubicBezTo>
                    <a:pt x="58" y="24"/>
                    <a:pt x="81" y="13"/>
                    <a:pt x="108" y="13"/>
                  </a:cubicBezTo>
                  <a:lnTo>
                    <a:pt x="108" y="0"/>
                  </a:lnTo>
                  <a:close/>
                </a:path>
              </a:pathLst>
            </a:custGeom>
            <a:grpFill/>
            <a:ln>
              <a:noFill/>
            </a:ln>
          </p:spPr>
          <p:txBody>
            <a:bodyPr vert="horz" wrap="square" lIns="91440" tIns="45720" rIns="91440" bIns="45720" numCol="1" anchor="t" anchorCtr="0" compatLnSpc="1"/>
            <a:lstStyle/>
            <a:p>
              <a:endParaRPr lang="zh-CN" altLang="en-US"/>
            </a:p>
          </p:txBody>
        </p:sp>
        <p:sp>
          <p:nvSpPr>
            <p:cNvPr id="40" name="Freeform 213"/>
            <p:cNvSpPr/>
            <p:nvPr/>
          </p:nvSpPr>
          <p:spPr bwMode="auto">
            <a:xfrm>
              <a:off x="4929350" y="4122266"/>
              <a:ext cx="869919" cy="469056"/>
            </a:xfrm>
            <a:custGeom>
              <a:avLst/>
              <a:gdLst>
                <a:gd name="T0" fmla="*/ 291 w 399"/>
                <a:gd name="T1" fmla="*/ 13 h 215"/>
                <a:gd name="T2" fmla="*/ 358 w 399"/>
                <a:gd name="T3" fmla="*/ 41 h 215"/>
                <a:gd name="T4" fmla="*/ 385 w 399"/>
                <a:gd name="T5" fmla="*/ 107 h 215"/>
                <a:gd name="T6" fmla="*/ 358 w 399"/>
                <a:gd name="T7" fmla="*/ 174 h 215"/>
                <a:gd name="T8" fmla="*/ 291 w 399"/>
                <a:gd name="T9" fmla="*/ 202 h 215"/>
                <a:gd name="T10" fmla="*/ 0 w 399"/>
                <a:gd name="T11" fmla="*/ 202 h 215"/>
                <a:gd name="T12" fmla="*/ 0 w 399"/>
                <a:gd name="T13" fmla="*/ 215 h 215"/>
                <a:gd name="T14" fmla="*/ 291 w 399"/>
                <a:gd name="T15" fmla="*/ 215 h 215"/>
                <a:gd name="T16" fmla="*/ 399 w 399"/>
                <a:gd name="T17" fmla="*/ 107 h 215"/>
                <a:gd name="T18" fmla="*/ 291 w 399"/>
                <a:gd name="T19" fmla="*/ 0 h 215"/>
                <a:gd name="T20" fmla="*/ 291 w 399"/>
                <a:gd name="T21" fmla="*/ 1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9" h="215">
                  <a:moveTo>
                    <a:pt x="291" y="13"/>
                  </a:moveTo>
                  <a:cubicBezTo>
                    <a:pt x="317" y="13"/>
                    <a:pt x="340" y="24"/>
                    <a:pt x="358" y="41"/>
                  </a:cubicBezTo>
                  <a:cubicBezTo>
                    <a:pt x="375" y="58"/>
                    <a:pt x="385" y="81"/>
                    <a:pt x="385" y="107"/>
                  </a:cubicBezTo>
                  <a:cubicBezTo>
                    <a:pt x="385" y="134"/>
                    <a:pt x="375" y="157"/>
                    <a:pt x="358" y="174"/>
                  </a:cubicBezTo>
                  <a:cubicBezTo>
                    <a:pt x="340" y="191"/>
                    <a:pt x="317" y="202"/>
                    <a:pt x="291" y="202"/>
                  </a:cubicBezTo>
                  <a:cubicBezTo>
                    <a:pt x="0" y="202"/>
                    <a:pt x="0" y="202"/>
                    <a:pt x="0" y="202"/>
                  </a:cubicBezTo>
                  <a:cubicBezTo>
                    <a:pt x="0" y="215"/>
                    <a:pt x="0" y="215"/>
                    <a:pt x="0" y="215"/>
                  </a:cubicBezTo>
                  <a:cubicBezTo>
                    <a:pt x="291" y="215"/>
                    <a:pt x="291" y="215"/>
                    <a:pt x="291" y="215"/>
                  </a:cubicBezTo>
                  <a:cubicBezTo>
                    <a:pt x="350" y="215"/>
                    <a:pt x="399" y="167"/>
                    <a:pt x="399" y="107"/>
                  </a:cubicBezTo>
                  <a:cubicBezTo>
                    <a:pt x="399" y="48"/>
                    <a:pt x="350" y="0"/>
                    <a:pt x="291" y="0"/>
                  </a:cubicBezTo>
                  <a:lnTo>
                    <a:pt x="291" y="13"/>
                  </a:lnTo>
                  <a:close/>
                </a:path>
              </a:pathLst>
            </a:custGeom>
            <a:grpFill/>
            <a:ln>
              <a:noFill/>
            </a:ln>
          </p:spPr>
          <p:txBody>
            <a:bodyPr vert="horz" wrap="square" lIns="91440" tIns="45720" rIns="91440" bIns="45720" numCol="1" anchor="t" anchorCtr="0" compatLnSpc="1"/>
            <a:lstStyle/>
            <a:p>
              <a:endParaRPr lang="zh-CN" altLang="en-US"/>
            </a:p>
          </p:txBody>
        </p:sp>
        <p:sp>
          <p:nvSpPr>
            <p:cNvPr id="41" name="Freeform 214"/>
            <p:cNvSpPr/>
            <p:nvPr/>
          </p:nvSpPr>
          <p:spPr bwMode="auto">
            <a:xfrm>
              <a:off x="5020581" y="1789889"/>
              <a:ext cx="987874" cy="3876852"/>
            </a:xfrm>
            <a:custGeom>
              <a:avLst/>
              <a:gdLst>
                <a:gd name="T0" fmla="*/ 13 w 453"/>
                <a:gd name="T1" fmla="*/ 227 h 1778"/>
                <a:gd name="T2" fmla="*/ 75 w 453"/>
                <a:gd name="T3" fmla="*/ 76 h 1778"/>
                <a:gd name="T4" fmla="*/ 226 w 453"/>
                <a:gd name="T5" fmla="*/ 14 h 1778"/>
                <a:gd name="T6" fmla="*/ 377 w 453"/>
                <a:gd name="T7" fmla="*/ 76 h 1778"/>
                <a:gd name="T8" fmla="*/ 439 w 453"/>
                <a:gd name="T9" fmla="*/ 227 h 1778"/>
                <a:gd name="T10" fmla="*/ 439 w 453"/>
                <a:gd name="T11" fmla="*/ 1778 h 1778"/>
                <a:gd name="T12" fmla="*/ 453 w 453"/>
                <a:gd name="T13" fmla="*/ 1778 h 1778"/>
                <a:gd name="T14" fmla="*/ 453 w 453"/>
                <a:gd name="T15" fmla="*/ 227 h 1778"/>
                <a:gd name="T16" fmla="*/ 226 w 453"/>
                <a:gd name="T17" fmla="*/ 0 h 1778"/>
                <a:gd name="T18" fmla="*/ 0 w 453"/>
                <a:gd name="T19" fmla="*/ 227 h 1778"/>
                <a:gd name="T20" fmla="*/ 13 w 453"/>
                <a:gd name="T21" fmla="*/ 227 h 1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3" h="1778">
                  <a:moveTo>
                    <a:pt x="13" y="227"/>
                  </a:moveTo>
                  <a:cubicBezTo>
                    <a:pt x="13" y="168"/>
                    <a:pt x="37" y="115"/>
                    <a:pt x="75" y="76"/>
                  </a:cubicBezTo>
                  <a:cubicBezTo>
                    <a:pt x="114" y="38"/>
                    <a:pt x="167" y="14"/>
                    <a:pt x="226" y="14"/>
                  </a:cubicBezTo>
                  <a:cubicBezTo>
                    <a:pt x="285" y="14"/>
                    <a:pt x="338" y="38"/>
                    <a:pt x="377" y="76"/>
                  </a:cubicBezTo>
                  <a:cubicBezTo>
                    <a:pt x="415" y="115"/>
                    <a:pt x="439" y="168"/>
                    <a:pt x="439" y="227"/>
                  </a:cubicBezTo>
                  <a:cubicBezTo>
                    <a:pt x="439" y="1778"/>
                    <a:pt x="439" y="1778"/>
                    <a:pt x="439" y="1778"/>
                  </a:cubicBezTo>
                  <a:cubicBezTo>
                    <a:pt x="453" y="1778"/>
                    <a:pt x="453" y="1778"/>
                    <a:pt x="453" y="1778"/>
                  </a:cubicBezTo>
                  <a:cubicBezTo>
                    <a:pt x="453" y="227"/>
                    <a:pt x="453" y="227"/>
                    <a:pt x="453" y="227"/>
                  </a:cubicBezTo>
                  <a:cubicBezTo>
                    <a:pt x="453" y="102"/>
                    <a:pt x="351" y="0"/>
                    <a:pt x="226" y="0"/>
                  </a:cubicBezTo>
                  <a:cubicBezTo>
                    <a:pt x="101" y="0"/>
                    <a:pt x="0" y="102"/>
                    <a:pt x="0" y="227"/>
                  </a:cubicBezTo>
                  <a:lnTo>
                    <a:pt x="13" y="227"/>
                  </a:lnTo>
                  <a:close/>
                </a:path>
              </a:pathLst>
            </a:custGeom>
            <a:grpFill/>
            <a:ln>
              <a:noFill/>
            </a:ln>
          </p:spPr>
          <p:txBody>
            <a:bodyPr vert="horz" wrap="square" lIns="91440" tIns="45720" rIns="91440" bIns="45720" numCol="1" anchor="t" anchorCtr="0" compatLnSpc="1"/>
            <a:lstStyle/>
            <a:p>
              <a:endParaRPr lang="zh-CN" altLang="en-US"/>
            </a:p>
          </p:txBody>
        </p:sp>
        <p:sp>
          <p:nvSpPr>
            <p:cNvPr id="42" name="Freeform 215"/>
            <p:cNvSpPr/>
            <p:nvPr/>
          </p:nvSpPr>
          <p:spPr bwMode="auto">
            <a:xfrm>
              <a:off x="4377357" y="3974823"/>
              <a:ext cx="617421" cy="616500"/>
            </a:xfrm>
            <a:custGeom>
              <a:avLst/>
              <a:gdLst>
                <a:gd name="T0" fmla="*/ 283 w 283"/>
                <a:gd name="T1" fmla="*/ 270 h 283"/>
                <a:gd name="T2" fmla="*/ 92 w 283"/>
                <a:gd name="T3" fmla="*/ 191 h 283"/>
                <a:gd name="T4" fmla="*/ 13 w 283"/>
                <a:gd name="T5" fmla="*/ 0 h 283"/>
                <a:gd name="T6" fmla="*/ 0 w 283"/>
                <a:gd name="T7" fmla="*/ 0 h 283"/>
                <a:gd name="T8" fmla="*/ 283 w 283"/>
                <a:gd name="T9" fmla="*/ 283 h 283"/>
                <a:gd name="T10" fmla="*/ 283 w 283"/>
                <a:gd name="T11" fmla="*/ 270 h 283"/>
              </a:gdLst>
              <a:ahLst/>
              <a:cxnLst>
                <a:cxn ang="0">
                  <a:pos x="T0" y="T1"/>
                </a:cxn>
                <a:cxn ang="0">
                  <a:pos x="T2" y="T3"/>
                </a:cxn>
                <a:cxn ang="0">
                  <a:pos x="T4" y="T5"/>
                </a:cxn>
                <a:cxn ang="0">
                  <a:pos x="T6" y="T7"/>
                </a:cxn>
                <a:cxn ang="0">
                  <a:pos x="T8" y="T9"/>
                </a:cxn>
                <a:cxn ang="0">
                  <a:pos x="T10" y="T11"/>
                </a:cxn>
              </a:cxnLst>
              <a:rect l="0" t="0" r="r" b="b"/>
              <a:pathLst>
                <a:path w="283" h="283">
                  <a:moveTo>
                    <a:pt x="283" y="270"/>
                  </a:moveTo>
                  <a:cubicBezTo>
                    <a:pt x="208" y="270"/>
                    <a:pt x="141" y="240"/>
                    <a:pt x="92" y="191"/>
                  </a:cubicBezTo>
                  <a:cubicBezTo>
                    <a:pt x="43" y="142"/>
                    <a:pt x="13" y="74"/>
                    <a:pt x="13" y="0"/>
                  </a:cubicBezTo>
                  <a:cubicBezTo>
                    <a:pt x="0" y="0"/>
                    <a:pt x="0" y="0"/>
                    <a:pt x="0" y="0"/>
                  </a:cubicBezTo>
                  <a:cubicBezTo>
                    <a:pt x="0" y="156"/>
                    <a:pt x="126" y="283"/>
                    <a:pt x="283" y="283"/>
                  </a:cubicBezTo>
                  <a:lnTo>
                    <a:pt x="283" y="270"/>
                  </a:lnTo>
                  <a:close/>
                </a:path>
              </a:pathLst>
            </a:custGeom>
            <a:grpFill/>
            <a:ln>
              <a:noFill/>
            </a:ln>
          </p:spPr>
          <p:txBody>
            <a:bodyPr vert="horz" wrap="square" lIns="91440" tIns="45720" rIns="91440" bIns="45720" numCol="1" anchor="t" anchorCtr="0" compatLnSpc="1"/>
            <a:lstStyle/>
            <a:p>
              <a:endParaRPr lang="zh-CN" altLang="en-US"/>
            </a:p>
          </p:txBody>
        </p:sp>
        <p:sp>
          <p:nvSpPr>
            <p:cNvPr id="43" name="Freeform 216"/>
            <p:cNvSpPr/>
            <p:nvPr/>
          </p:nvSpPr>
          <p:spPr bwMode="auto">
            <a:xfrm>
              <a:off x="5280451" y="3596998"/>
              <a:ext cx="728004" cy="261713"/>
            </a:xfrm>
            <a:custGeom>
              <a:avLst/>
              <a:gdLst>
                <a:gd name="T0" fmla="*/ 334 w 334"/>
                <a:gd name="T1" fmla="*/ 120 h 120"/>
                <a:gd name="T2" fmla="*/ 214 w 334"/>
                <a:gd name="T3" fmla="*/ 0 h 120"/>
                <a:gd name="T4" fmla="*/ 0 w 334"/>
                <a:gd name="T5" fmla="*/ 0 h 120"/>
                <a:gd name="T6" fmla="*/ 0 w 334"/>
                <a:gd name="T7" fmla="*/ 13 h 120"/>
                <a:gd name="T8" fmla="*/ 214 w 334"/>
                <a:gd name="T9" fmla="*/ 13 h 120"/>
                <a:gd name="T10" fmla="*/ 289 w 334"/>
                <a:gd name="T11" fmla="*/ 45 h 120"/>
                <a:gd name="T12" fmla="*/ 320 w 334"/>
                <a:gd name="T13" fmla="*/ 120 h 120"/>
                <a:gd name="T14" fmla="*/ 334 w 334"/>
                <a:gd name="T15" fmla="*/ 120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120">
                  <a:moveTo>
                    <a:pt x="334" y="120"/>
                  </a:moveTo>
                  <a:cubicBezTo>
                    <a:pt x="334" y="54"/>
                    <a:pt x="280" y="0"/>
                    <a:pt x="214" y="0"/>
                  </a:cubicBezTo>
                  <a:cubicBezTo>
                    <a:pt x="0" y="0"/>
                    <a:pt x="0" y="0"/>
                    <a:pt x="0" y="0"/>
                  </a:cubicBezTo>
                  <a:cubicBezTo>
                    <a:pt x="0" y="13"/>
                    <a:pt x="0" y="13"/>
                    <a:pt x="0" y="13"/>
                  </a:cubicBezTo>
                  <a:cubicBezTo>
                    <a:pt x="214" y="13"/>
                    <a:pt x="214" y="13"/>
                    <a:pt x="214" y="13"/>
                  </a:cubicBezTo>
                  <a:cubicBezTo>
                    <a:pt x="243" y="13"/>
                    <a:pt x="270" y="25"/>
                    <a:pt x="289" y="45"/>
                  </a:cubicBezTo>
                  <a:cubicBezTo>
                    <a:pt x="308" y="64"/>
                    <a:pt x="320" y="91"/>
                    <a:pt x="320" y="120"/>
                  </a:cubicBezTo>
                  <a:lnTo>
                    <a:pt x="334" y="120"/>
                  </a:lnTo>
                  <a:close/>
                </a:path>
              </a:pathLst>
            </a:custGeom>
            <a:grpFill/>
            <a:ln>
              <a:noFill/>
            </a:ln>
          </p:spPr>
          <p:txBody>
            <a:bodyPr vert="horz" wrap="square" lIns="91440" tIns="45720" rIns="91440" bIns="45720" numCol="1" anchor="t" anchorCtr="0" compatLnSpc="1"/>
            <a:lstStyle/>
            <a:p>
              <a:endParaRPr lang="zh-CN" altLang="en-US"/>
            </a:p>
          </p:txBody>
        </p:sp>
        <p:sp>
          <p:nvSpPr>
            <p:cNvPr id="44" name="Freeform 217"/>
            <p:cNvSpPr/>
            <p:nvPr/>
          </p:nvSpPr>
          <p:spPr bwMode="auto">
            <a:xfrm>
              <a:off x="5007680" y="5003243"/>
              <a:ext cx="571345" cy="457998"/>
            </a:xfrm>
            <a:custGeom>
              <a:avLst/>
              <a:gdLst>
                <a:gd name="T0" fmla="*/ 262 w 262"/>
                <a:gd name="T1" fmla="*/ 196 h 210"/>
                <a:gd name="T2" fmla="*/ 105 w 262"/>
                <a:gd name="T3" fmla="*/ 196 h 210"/>
                <a:gd name="T4" fmla="*/ 40 w 262"/>
                <a:gd name="T5" fmla="*/ 169 h 210"/>
                <a:gd name="T6" fmla="*/ 13 w 262"/>
                <a:gd name="T7" fmla="*/ 105 h 210"/>
                <a:gd name="T8" fmla="*/ 40 w 262"/>
                <a:gd name="T9" fmla="*/ 40 h 210"/>
                <a:gd name="T10" fmla="*/ 105 w 262"/>
                <a:gd name="T11" fmla="*/ 14 h 210"/>
                <a:gd name="T12" fmla="*/ 105 w 262"/>
                <a:gd name="T13" fmla="*/ 0 h 210"/>
                <a:gd name="T14" fmla="*/ 0 w 262"/>
                <a:gd name="T15" fmla="*/ 105 h 210"/>
                <a:gd name="T16" fmla="*/ 105 w 262"/>
                <a:gd name="T17" fmla="*/ 210 h 210"/>
                <a:gd name="T18" fmla="*/ 262 w 262"/>
                <a:gd name="T19" fmla="*/ 210 h 210"/>
                <a:gd name="T20" fmla="*/ 262 w 262"/>
                <a:gd name="T21" fmla="*/ 19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 h="210">
                  <a:moveTo>
                    <a:pt x="262" y="196"/>
                  </a:moveTo>
                  <a:cubicBezTo>
                    <a:pt x="105" y="196"/>
                    <a:pt x="105" y="196"/>
                    <a:pt x="105" y="196"/>
                  </a:cubicBezTo>
                  <a:cubicBezTo>
                    <a:pt x="79" y="196"/>
                    <a:pt x="57" y="186"/>
                    <a:pt x="40" y="169"/>
                  </a:cubicBezTo>
                  <a:cubicBezTo>
                    <a:pt x="24" y="153"/>
                    <a:pt x="13" y="130"/>
                    <a:pt x="13" y="105"/>
                  </a:cubicBezTo>
                  <a:cubicBezTo>
                    <a:pt x="13" y="80"/>
                    <a:pt x="24" y="57"/>
                    <a:pt x="40" y="40"/>
                  </a:cubicBezTo>
                  <a:cubicBezTo>
                    <a:pt x="57" y="24"/>
                    <a:pt x="79" y="14"/>
                    <a:pt x="105" y="14"/>
                  </a:cubicBezTo>
                  <a:cubicBezTo>
                    <a:pt x="105" y="0"/>
                    <a:pt x="105" y="0"/>
                    <a:pt x="105" y="0"/>
                  </a:cubicBezTo>
                  <a:cubicBezTo>
                    <a:pt x="47" y="0"/>
                    <a:pt x="0" y="47"/>
                    <a:pt x="0" y="105"/>
                  </a:cubicBezTo>
                  <a:cubicBezTo>
                    <a:pt x="0" y="163"/>
                    <a:pt x="47" y="210"/>
                    <a:pt x="105" y="210"/>
                  </a:cubicBezTo>
                  <a:cubicBezTo>
                    <a:pt x="262" y="210"/>
                    <a:pt x="262" y="210"/>
                    <a:pt x="262" y="210"/>
                  </a:cubicBezTo>
                  <a:lnTo>
                    <a:pt x="262" y="196"/>
                  </a:lnTo>
                  <a:close/>
                </a:path>
              </a:pathLst>
            </a:custGeom>
            <a:grpFill/>
            <a:ln>
              <a:noFill/>
            </a:ln>
          </p:spPr>
          <p:txBody>
            <a:bodyPr vert="horz" wrap="square" lIns="91440" tIns="45720" rIns="91440" bIns="45720" numCol="1" anchor="t" anchorCtr="0" compatLnSpc="1"/>
            <a:lstStyle/>
            <a:p>
              <a:endParaRPr lang="zh-CN" altLang="en-US"/>
            </a:p>
          </p:txBody>
        </p:sp>
        <p:sp>
          <p:nvSpPr>
            <p:cNvPr id="45" name="Freeform 218"/>
            <p:cNvSpPr/>
            <p:nvPr/>
          </p:nvSpPr>
          <p:spPr bwMode="auto">
            <a:xfrm>
              <a:off x="5343115" y="5232702"/>
              <a:ext cx="571345" cy="228538"/>
            </a:xfrm>
            <a:custGeom>
              <a:avLst/>
              <a:gdLst>
                <a:gd name="T0" fmla="*/ 0 w 262"/>
                <a:gd name="T1" fmla="*/ 105 h 105"/>
                <a:gd name="T2" fmla="*/ 158 w 262"/>
                <a:gd name="T3" fmla="*/ 105 h 105"/>
                <a:gd name="T4" fmla="*/ 262 w 262"/>
                <a:gd name="T5" fmla="*/ 0 h 105"/>
                <a:gd name="T6" fmla="*/ 249 w 262"/>
                <a:gd name="T7" fmla="*/ 0 h 105"/>
                <a:gd name="T8" fmla="*/ 222 w 262"/>
                <a:gd name="T9" fmla="*/ 64 h 105"/>
                <a:gd name="T10" fmla="*/ 158 w 262"/>
                <a:gd name="T11" fmla="*/ 91 h 105"/>
                <a:gd name="T12" fmla="*/ 0 w 262"/>
                <a:gd name="T13" fmla="*/ 91 h 105"/>
                <a:gd name="T14" fmla="*/ 0 w 262"/>
                <a:gd name="T15" fmla="*/ 105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2" h="105">
                  <a:moveTo>
                    <a:pt x="0" y="105"/>
                  </a:moveTo>
                  <a:cubicBezTo>
                    <a:pt x="158" y="105"/>
                    <a:pt x="158" y="105"/>
                    <a:pt x="158" y="105"/>
                  </a:cubicBezTo>
                  <a:cubicBezTo>
                    <a:pt x="215" y="105"/>
                    <a:pt x="262" y="58"/>
                    <a:pt x="262" y="0"/>
                  </a:cubicBezTo>
                  <a:cubicBezTo>
                    <a:pt x="249" y="0"/>
                    <a:pt x="249" y="0"/>
                    <a:pt x="249" y="0"/>
                  </a:cubicBezTo>
                  <a:cubicBezTo>
                    <a:pt x="249" y="25"/>
                    <a:pt x="239" y="48"/>
                    <a:pt x="222" y="64"/>
                  </a:cubicBezTo>
                  <a:cubicBezTo>
                    <a:pt x="205" y="81"/>
                    <a:pt x="183" y="91"/>
                    <a:pt x="158" y="91"/>
                  </a:cubicBezTo>
                  <a:cubicBezTo>
                    <a:pt x="0" y="91"/>
                    <a:pt x="0" y="91"/>
                    <a:pt x="0" y="91"/>
                  </a:cubicBezTo>
                  <a:lnTo>
                    <a:pt x="0" y="105"/>
                  </a:lnTo>
                  <a:close/>
                </a:path>
              </a:pathLst>
            </a:custGeom>
            <a:grpFill/>
            <a:ln>
              <a:noFill/>
            </a:ln>
          </p:spPr>
          <p:txBody>
            <a:bodyPr vert="horz" wrap="square" lIns="91440" tIns="45720" rIns="91440" bIns="45720" numCol="1" anchor="t" anchorCtr="0" compatLnSpc="1"/>
            <a:lstStyle/>
            <a:p>
              <a:endParaRPr lang="zh-CN" altLang="en-US"/>
            </a:p>
          </p:txBody>
        </p:sp>
        <p:sp>
          <p:nvSpPr>
            <p:cNvPr id="46" name="Freeform 219"/>
            <p:cNvSpPr/>
            <p:nvPr/>
          </p:nvSpPr>
          <p:spPr bwMode="auto">
            <a:xfrm>
              <a:off x="4240050" y="3197978"/>
              <a:ext cx="892035" cy="885585"/>
            </a:xfrm>
            <a:custGeom>
              <a:avLst/>
              <a:gdLst>
                <a:gd name="T0" fmla="*/ 409 w 409"/>
                <a:gd name="T1" fmla="*/ 392 h 406"/>
                <a:gd name="T2" fmla="*/ 203 w 409"/>
                <a:gd name="T3" fmla="*/ 392 h 406"/>
                <a:gd name="T4" fmla="*/ 69 w 409"/>
                <a:gd name="T5" fmla="*/ 337 h 406"/>
                <a:gd name="T6" fmla="*/ 14 w 409"/>
                <a:gd name="T7" fmla="*/ 203 h 406"/>
                <a:gd name="T8" fmla="*/ 69 w 409"/>
                <a:gd name="T9" fmla="*/ 69 h 406"/>
                <a:gd name="T10" fmla="*/ 203 w 409"/>
                <a:gd name="T11" fmla="*/ 14 h 406"/>
                <a:gd name="T12" fmla="*/ 265 w 409"/>
                <a:gd name="T13" fmla="*/ 14 h 406"/>
                <a:gd name="T14" fmla="*/ 265 w 409"/>
                <a:gd name="T15" fmla="*/ 0 h 406"/>
                <a:gd name="T16" fmla="*/ 203 w 409"/>
                <a:gd name="T17" fmla="*/ 0 h 406"/>
                <a:gd name="T18" fmla="*/ 0 w 409"/>
                <a:gd name="T19" fmla="*/ 203 h 406"/>
                <a:gd name="T20" fmla="*/ 203 w 409"/>
                <a:gd name="T21" fmla="*/ 406 h 406"/>
                <a:gd name="T22" fmla="*/ 409 w 409"/>
                <a:gd name="T23" fmla="*/ 406 h 406"/>
                <a:gd name="T24" fmla="*/ 409 w 409"/>
                <a:gd name="T25" fmla="*/ 392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9" h="406">
                  <a:moveTo>
                    <a:pt x="409" y="392"/>
                  </a:moveTo>
                  <a:cubicBezTo>
                    <a:pt x="203" y="392"/>
                    <a:pt x="203" y="392"/>
                    <a:pt x="203" y="392"/>
                  </a:cubicBezTo>
                  <a:cubicBezTo>
                    <a:pt x="151" y="392"/>
                    <a:pt x="104" y="371"/>
                    <a:pt x="69" y="337"/>
                  </a:cubicBezTo>
                  <a:cubicBezTo>
                    <a:pt x="35" y="302"/>
                    <a:pt x="14" y="255"/>
                    <a:pt x="14" y="203"/>
                  </a:cubicBezTo>
                  <a:cubicBezTo>
                    <a:pt x="14" y="151"/>
                    <a:pt x="35" y="103"/>
                    <a:pt x="69" y="69"/>
                  </a:cubicBezTo>
                  <a:cubicBezTo>
                    <a:pt x="104" y="35"/>
                    <a:pt x="151" y="14"/>
                    <a:pt x="203" y="14"/>
                  </a:cubicBezTo>
                  <a:cubicBezTo>
                    <a:pt x="265" y="14"/>
                    <a:pt x="265" y="14"/>
                    <a:pt x="265" y="14"/>
                  </a:cubicBezTo>
                  <a:cubicBezTo>
                    <a:pt x="265" y="0"/>
                    <a:pt x="265" y="0"/>
                    <a:pt x="265" y="0"/>
                  </a:cubicBezTo>
                  <a:cubicBezTo>
                    <a:pt x="203" y="0"/>
                    <a:pt x="203" y="0"/>
                    <a:pt x="203" y="0"/>
                  </a:cubicBezTo>
                  <a:cubicBezTo>
                    <a:pt x="91" y="0"/>
                    <a:pt x="0" y="91"/>
                    <a:pt x="0" y="203"/>
                  </a:cubicBezTo>
                  <a:cubicBezTo>
                    <a:pt x="0" y="315"/>
                    <a:pt x="91" y="406"/>
                    <a:pt x="203" y="406"/>
                  </a:cubicBezTo>
                  <a:cubicBezTo>
                    <a:pt x="409" y="406"/>
                    <a:pt x="409" y="406"/>
                    <a:pt x="409" y="406"/>
                  </a:cubicBezTo>
                  <a:lnTo>
                    <a:pt x="409" y="392"/>
                  </a:lnTo>
                  <a:close/>
                </a:path>
              </a:pathLst>
            </a:custGeom>
            <a:grpFill/>
            <a:ln>
              <a:noFill/>
            </a:ln>
          </p:spPr>
          <p:txBody>
            <a:bodyPr vert="horz" wrap="square" lIns="91440" tIns="45720" rIns="91440" bIns="45720" numCol="1" anchor="t" anchorCtr="0" compatLnSpc="1"/>
            <a:lstStyle/>
            <a:p>
              <a:endParaRPr lang="zh-CN" altLang="en-US"/>
            </a:p>
          </p:txBody>
        </p:sp>
        <p:sp>
          <p:nvSpPr>
            <p:cNvPr id="47" name="Freeform 220"/>
            <p:cNvSpPr/>
            <p:nvPr/>
          </p:nvSpPr>
          <p:spPr bwMode="auto">
            <a:xfrm>
              <a:off x="4708184" y="4562755"/>
              <a:ext cx="516975" cy="470899"/>
            </a:xfrm>
            <a:custGeom>
              <a:avLst/>
              <a:gdLst>
                <a:gd name="T0" fmla="*/ 237 w 237"/>
                <a:gd name="T1" fmla="*/ 202 h 216"/>
                <a:gd name="T2" fmla="*/ 108 w 237"/>
                <a:gd name="T3" fmla="*/ 202 h 216"/>
                <a:gd name="T4" fmla="*/ 41 w 237"/>
                <a:gd name="T5" fmla="*/ 174 h 216"/>
                <a:gd name="T6" fmla="*/ 13 w 237"/>
                <a:gd name="T7" fmla="*/ 108 h 216"/>
                <a:gd name="T8" fmla="*/ 41 w 237"/>
                <a:gd name="T9" fmla="*/ 41 h 216"/>
                <a:gd name="T10" fmla="*/ 108 w 237"/>
                <a:gd name="T11" fmla="*/ 13 h 216"/>
                <a:gd name="T12" fmla="*/ 131 w 237"/>
                <a:gd name="T13" fmla="*/ 13 h 216"/>
                <a:gd name="T14" fmla="*/ 131 w 237"/>
                <a:gd name="T15" fmla="*/ 0 h 216"/>
                <a:gd name="T16" fmla="*/ 108 w 237"/>
                <a:gd name="T17" fmla="*/ 0 h 216"/>
                <a:gd name="T18" fmla="*/ 0 w 237"/>
                <a:gd name="T19" fmla="*/ 108 h 216"/>
                <a:gd name="T20" fmla="*/ 108 w 237"/>
                <a:gd name="T21" fmla="*/ 216 h 216"/>
                <a:gd name="T22" fmla="*/ 237 w 237"/>
                <a:gd name="T23" fmla="*/ 216 h 216"/>
                <a:gd name="T24" fmla="*/ 237 w 237"/>
                <a:gd name="T25" fmla="*/ 20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7" h="216">
                  <a:moveTo>
                    <a:pt x="237" y="202"/>
                  </a:moveTo>
                  <a:cubicBezTo>
                    <a:pt x="108" y="202"/>
                    <a:pt x="108" y="202"/>
                    <a:pt x="108" y="202"/>
                  </a:cubicBezTo>
                  <a:cubicBezTo>
                    <a:pt x="82" y="202"/>
                    <a:pt x="58" y="192"/>
                    <a:pt x="41" y="174"/>
                  </a:cubicBezTo>
                  <a:cubicBezTo>
                    <a:pt x="24" y="157"/>
                    <a:pt x="13" y="134"/>
                    <a:pt x="13" y="108"/>
                  </a:cubicBezTo>
                  <a:cubicBezTo>
                    <a:pt x="13" y="82"/>
                    <a:pt x="24" y="58"/>
                    <a:pt x="41" y="41"/>
                  </a:cubicBezTo>
                  <a:cubicBezTo>
                    <a:pt x="58" y="24"/>
                    <a:pt x="82" y="13"/>
                    <a:pt x="108" y="13"/>
                  </a:cubicBezTo>
                  <a:cubicBezTo>
                    <a:pt x="131" y="13"/>
                    <a:pt x="131" y="13"/>
                    <a:pt x="131" y="13"/>
                  </a:cubicBezTo>
                  <a:cubicBezTo>
                    <a:pt x="131" y="0"/>
                    <a:pt x="131" y="0"/>
                    <a:pt x="131" y="0"/>
                  </a:cubicBezTo>
                  <a:cubicBezTo>
                    <a:pt x="108" y="0"/>
                    <a:pt x="108" y="0"/>
                    <a:pt x="108" y="0"/>
                  </a:cubicBezTo>
                  <a:cubicBezTo>
                    <a:pt x="48" y="0"/>
                    <a:pt x="0" y="48"/>
                    <a:pt x="0" y="108"/>
                  </a:cubicBezTo>
                  <a:cubicBezTo>
                    <a:pt x="0" y="167"/>
                    <a:pt x="48" y="216"/>
                    <a:pt x="108" y="216"/>
                  </a:cubicBezTo>
                  <a:cubicBezTo>
                    <a:pt x="237" y="216"/>
                    <a:pt x="237" y="216"/>
                    <a:pt x="237" y="216"/>
                  </a:cubicBezTo>
                  <a:lnTo>
                    <a:pt x="237" y="202"/>
                  </a:lnTo>
                  <a:close/>
                </a:path>
              </a:pathLst>
            </a:custGeom>
            <a:grpFill/>
            <a:ln>
              <a:noFill/>
            </a:ln>
          </p:spPr>
          <p:txBody>
            <a:bodyPr vert="horz" wrap="square" lIns="91440" tIns="45720" rIns="91440" bIns="45720" numCol="1" anchor="t" anchorCtr="0" compatLnSpc="1"/>
            <a:lstStyle/>
            <a:p>
              <a:endParaRPr lang="zh-CN" altLang="en-US"/>
            </a:p>
          </p:txBody>
        </p:sp>
        <p:sp>
          <p:nvSpPr>
            <p:cNvPr id="48" name="Freeform 221"/>
            <p:cNvSpPr/>
            <p:nvPr/>
          </p:nvSpPr>
          <p:spPr bwMode="auto">
            <a:xfrm>
              <a:off x="6362320" y="2271846"/>
              <a:ext cx="1129789" cy="675477"/>
            </a:xfrm>
            <a:custGeom>
              <a:avLst/>
              <a:gdLst>
                <a:gd name="T0" fmla="*/ 14 w 518"/>
                <a:gd name="T1" fmla="*/ 310 h 310"/>
                <a:gd name="T2" fmla="*/ 22 w 518"/>
                <a:gd name="T3" fmla="*/ 267 h 310"/>
                <a:gd name="T4" fmla="*/ 65 w 518"/>
                <a:gd name="T5" fmla="*/ 221 h 310"/>
                <a:gd name="T6" fmla="*/ 151 w 518"/>
                <a:gd name="T7" fmla="*/ 203 h 310"/>
                <a:gd name="T8" fmla="*/ 416 w 518"/>
                <a:gd name="T9" fmla="*/ 203 h 310"/>
                <a:gd name="T10" fmla="*/ 463 w 518"/>
                <a:gd name="T11" fmla="*/ 192 h 310"/>
                <a:gd name="T12" fmla="*/ 505 w 518"/>
                <a:gd name="T13" fmla="*/ 150 h 310"/>
                <a:gd name="T14" fmla="*/ 518 w 518"/>
                <a:gd name="T15" fmla="*/ 101 h 310"/>
                <a:gd name="T16" fmla="*/ 512 w 518"/>
                <a:gd name="T17" fmla="*/ 68 h 310"/>
                <a:gd name="T18" fmla="*/ 476 w 518"/>
                <a:gd name="T19" fmla="*/ 21 h 310"/>
                <a:gd name="T20" fmla="*/ 407 w 518"/>
                <a:gd name="T21" fmla="*/ 0 h 310"/>
                <a:gd name="T22" fmla="*/ 132 w 518"/>
                <a:gd name="T23" fmla="*/ 0 h 310"/>
                <a:gd name="T24" fmla="*/ 132 w 518"/>
                <a:gd name="T25" fmla="*/ 13 h 310"/>
                <a:gd name="T26" fmla="*/ 407 w 518"/>
                <a:gd name="T27" fmla="*/ 13 h 310"/>
                <a:gd name="T28" fmla="*/ 451 w 518"/>
                <a:gd name="T29" fmla="*/ 22 h 310"/>
                <a:gd name="T30" fmla="*/ 492 w 518"/>
                <a:gd name="T31" fmla="*/ 58 h 310"/>
                <a:gd name="T32" fmla="*/ 505 w 518"/>
                <a:gd name="T33" fmla="*/ 101 h 310"/>
                <a:gd name="T34" fmla="*/ 500 w 518"/>
                <a:gd name="T35" fmla="*/ 129 h 310"/>
                <a:gd name="T36" fmla="*/ 472 w 518"/>
                <a:gd name="T37" fmla="*/ 170 h 310"/>
                <a:gd name="T38" fmla="*/ 416 w 518"/>
                <a:gd name="T39" fmla="*/ 189 h 310"/>
                <a:gd name="T40" fmla="*/ 151 w 518"/>
                <a:gd name="T41" fmla="*/ 189 h 310"/>
                <a:gd name="T42" fmla="*/ 85 w 518"/>
                <a:gd name="T43" fmla="*/ 198 h 310"/>
                <a:gd name="T44" fmla="*/ 21 w 518"/>
                <a:gd name="T45" fmla="*/ 241 h 310"/>
                <a:gd name="T46" fmla="*/ 0 w 518"/>
                <a:gd name="T47" fmla="*/ 310 h 310"/>
                <a:gd name="T48" fmla="*/ 14 w 518"/>
                <a:gd name="T49" fmla="*/ 31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8" h="310">
                  <a:moveTo>
                    <a:pt x="14" y="310"/>
                  </a:moveTo>
                  <a:cubicBezTo>
                    <a:pt x="14" y="294"/>
                    <a:pt x="16" y="280"/>
                    <a:pt x="22" y="267"/>
                  </a:cubicBezTo>
                  <a:cubicBezTo>
                    <a:pt x="30" y="247"/>
                    <a:pt x="44" y="232"/>
                    <a:pt x="65" y="221"/>
                  </a:cubicBezTo>
                  <a:cubicBezTo>
                    <a:pt x="86" y="209"/>
                    <a:pt x="115" y="203"/>
                    <a:pt x="151" y="203"/>
                  </a:cubicBezTo>
                  <a:cubicBezTo>
                    <a:pt x="251" y="203"/>
                    <a:pt x="347" y="203"/>
                    <a:pt x="416" y="203"/>
                  </a:cubicBezTo>
                  <a:cubicBezTo>
                    <a:pt x="434" y="203"/>
                    <a:pt x="450" y="199"/>
                    <a:pt x="463" y="192"/>
                  </a:cubicBezTo>
                  <a:cubicBezTo>
                    <a:pt x="483" y="183"/>
                    <a:pt x="497" y="167"/>
                    <a:pt x="505" y="150"/>
                  </a:cubicBezTo>
                  <a:cubicBezTo>
                    <a:pt x="514" y="133"/>
                    <a:pt x="518" y="116"/>
                    <a:pt x="518" y="101"/>
                  </a:cubicBezTo>
                  <a:cubicBezTo>
                    <a:pt x="518" y="91"/>
                    <a:pt x="516" y="79"/>
                    <a:pt x="512" y="68"/>
                  </a:cubicBezTo>
                  <a:cubicBezTo>
                    <a:pt x="505" y="51"/>
                    <a:pt x="493" y="34"/>
                    <a:pt x="476" y="21"/>
                  </a:cubicBezTo>
                  <a:cubicBezTo>
                    <a:pt x="458" y="8"/>
                    <a:pt x="435" y="0"/>
                    <a:pt x="407" y="0"/>
                  </a:cubicBezTo>
                  <a:cubicBezTo>
                    <a:pt x="335" y="0"/>
                    <a:pt x="226" y="0"/>
                    <a:pt x="132" y="0"/>
                  </a:cubicBezTo>
                  <a:cubicBezTo>
                    <a:pt x="132" y="13"/>
                    <a:pt x="132" y="13"/>
                    <a:pt x="132" y="13"/>
                  </a:cubicBezTo>
                  <a:cubicBezTo>
                    <a:pt x="226" y="13"/>
                    <a:pt x="335" y="13"/>
                    <a:pt x="407" y="13"/>
                  </a:cubicBezTo>
                  <a:cubicBezTo>
                    <a:pt x="424" y="13"/>
                    <a:pt x="439" y="17"/>
                    <a:pt x="451" y="22"/>
                  </a:cubicBezTo>
                  <a:cubicBezTo>
                    <a:pt x="469" y="31"/>
                    <a:pt x="483" y="44"/>
                    <a:pt x="492" y="58"/>
                  </a:cubicBezTo>
                  <a:cubicBezTo>
                    <a:pt x="501" y="73"/>
                    <a:pt x="505" y="88"/>
                    <a:pt x="505" y="101"/>
                  </a:cubicBezTo>
                  <a:cubicBezTo>
                    <a:pt x="505" y="109"/>
                    <a:pt x="503" y="119"/>
                    <a:pt x="500" y="129"/>
                  </a:cubicBezTo>
                  <a:cubicBezTo>
                    <a:pt x="495" y="144"/>
                    <a:pt x="486" y="159"/>
                    <a:pt x="472" y="170"/>
                  </a:cubicBezTo>
                  <a:cubicBezTo>
                    <a:pt x="459" y="182"/>
                    <a:pt x="440" y="189"/>
                    <a:pt x="416" y="189"/>
                  </a:cubicBezTo>
                  <a:cubicBezTo>
                    <a:pt x="347" y="189"/>
                    <a:pt x="251" y="189"/>
                    <a:pt x="151" y="189"/>
                  </a:cubicBezTo>
                  <a:cubicBezTo>
                    <a:pt x="126" y="189"/>
                    <a:pt x="104" y="192"/>
                    <a:pt x="85" y="198"/>
                  </a:cubicBezTo>
                  <a:cubicBezTo>
                    <a:pt x="56" y="207"/>
                    <a:pt x="35" y="221"/>
                    <a:pt x="21" y="241"/>
                  </a:cubicBezTo>
                  <a:cubicBezTo>
                    <a:pt x="7" y="260"/>
                    <a:pt x="0" y="284"/>
                    <a:pt x="0" y="310"/>
                  </a:cubicBezTo>
                  <a:lnTo>
                    <a:pt x="14" y="310"/>
                  </a:lnTo>
                  <a:close/>
                </a:path>
              </a:pathLst>
            </a:custGeom>
            <a:grpFill/>
            <a:ln>
              <a:noFill/>
            </a:ln>
          </p:spPr>
          <p:txBody>
            <a:bodyPr vert="horz" wrap="square" lIns="91440" tIns="45720" rIns="91440" bIns="45720" numCol="1" anchor="t" anchorCtr="0" compatLnSpc="1"/>
            <a:lstStyle/>
            <a:p>
              <a:endParaRPr lang="zh-CN" altLang="en-US"/>
            </a:p>
          </p:txBody>
        </p:sp>
        <p:sp>
          <p:nvSpPr>
            <p:cNvPr id="49" name="Freeform 222"/>
            <p:cNvSpPr/>
            <p:nvPr/>
          </p:nvSpPr>
          <p:spPr bwMode="auto">
            <a:xfrm>
              <a:off x="6608367" y="3156509"/>
              <a:ext cx="647832" cy="469056"/>
            </a:xfrm>
            <a:custGeom>
              <a:avLst/>
              <a:gdLst>
                <a:gd name="T0" fmla="*/ 189 w 297"/>
                <a:gd name="T1" fmla="*/ 13 h 215"/>
                <a:gd name="T2" fmla="*/ 256 w 297"/>
                <a:gd name="T3" fmla="*/ 41 h 215"/>
                <a:gd name="T4" fmla="*/ 284 w 297"/>
                <a:gd name="T5" fmla="*/ 107 h 215"/>
                <a:gd name="T6" fmla="*/ 256 w 297"/>
                <a:gd name="T7" fmla="*/ 174 h 215"/>
                <a:gd name="T8" fmla="*/ 189 w 297"/>
                <a:gd name="T9" fmla="*/ 202 h 215"/>
                <a:gd name="T10" fmla="*/ 0 w 297"/>
                <a:gd name="T11" fmla="*/ 202 h 215"/>
                <a:gd name="T12" fmla="*/ 0 w 297"/>
                <a:gd name="T13" fmla="*/ 215 h 215"/>
                <a:gd name="T14" fmla="*/ 189 w 297"/>
                <a:gd name="T15" fmla="*/ 215 h 215"/>
                <a:gd name="T16" fmla="*/ 297 w 297"/>
                <a:gd name="T17" fmla="*/ 107 h 215"/>
                <a:gd name="T18" fmla="*/ 189 w 297"/>
                <a:gd name="T19" fmla="*/ 0 h 215"/>
                <a:gd name="T20" fmla="*/ 189 w 297"/>
                <a:gd name="T21" fmla="*/ 1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7" h="215">
                  <a:moveTo>
                    <a:pt x="189" y="13"/>
                  </a:moveTo>
                  <a:cubicBezTo>
                    <a:pt x="215" y="13"/>
                    <a:pt x="239" y="24"/>
                    <a:pt x="256" y="41"/>
                  </a:cubicBezTo>
                  <a:cubicBezTo>
                    <a:pt x="273" y="58"/>
                    <a:pt x="284" y="81"/>
                    <a:pt x="284" y="107"/>
                  </a:cubicBezTo>
                  <a:cubicBezTo>
                    <a:pt x="284" y="134"/>
                    <a:pt x="273" y="157"/>
                    <a:pt x="256" y="174"/>
                  </a:cubicBezTo>
                  <a:cubicBezTo>
                    <a:pt x="239" y="191"/>
                    <a:pt x="215" y="202"/>
                    <a:pt x="189" y="202"/>
                  </a:cubicBezTo>
                  <a:cubicBezTo>
                    <a:pt x="0" y="202"/>
                    <a:pt x="0" y="202"/>
                    <a:pt x="0" y="202"/>
                  </a:cubicBezTo>
                  <a:cubicBezTo>
                    <a:pt x="0" y="215"/>
                    <a:pt x="0" y="215"/>
                    <a:pt x="0" y="215"/>
                  </a:cubicBezTo>
                  <a:cubicBezTo>
                    <a:pt x="189" y="215"/>
                    <a:pt x="189" y="215"/>
                    <a:pt x="189" y="215"/>
                  </a:cubicBezTo>
                  <a:cubicBezTo>
                    <a:pt x="249" y="215"/>
                    <a:pt x="297" y="167"/>
                    <a:pt x="297" y="107"/>
                  </a:cubicBezTo>
                  <a:cubicBezTo>
                    <a:pt x="297" y="48"/>
                    <a:pt x="249" y="0"/>
                    <a:pt x="189" y="0"/>
                  </a:cubicBezTo>
                  <a:lnTo>
                    <a:pt x="189" y="13"/>
                  </a:lnTo>
                  <a:close/>
                </a:path>
              </a:pathLst>
            </a:custGeom>
            <a:grpFill/>
            <a:ln>
              <a:noFill/>
            </a:ln>
          </p:spPr>
          <p:txBody>
            <a:bodyPr vert="horz" wrap="square" lIns="91440" tIns="45720" rIns="91440" bIns="45720" numCol="1" anchor="t" anchorCtr="0" compatLnSpc="1"/>
            <a:lstStyle/>
            <a:p>
              <a:endParaRPr lang="zh-CN" altLang="en-US"/>
            </a:p>
          </p:txBody>
        </p:sp>
        <p:sp>
          <p:nvSpPr>
            <p:cNvPr id="50" name="Freeform 223"/>
            <p:cNvSpPr/>
            <p:nvPr/>
          </p:nvSpPr>
          <p:spPr bwMode="auto">
            <a:xfrm>
              <a:off x="6372457" y="4122266"/>
              <a:ext cx="735376" cy="469056"/>
            </a:xfrm>
            <a:custGeom>
              <a:avLst/>
              <a:gdLst>
                <a:gd name="T0" fmla="*/ 108 w 337"/>
                <a:gd name="T1" fmla="*/ 0 h 215"/>
                <a:gd name="T2" fmla="*/ 0 w 337"/>
                <a:gd name="T3" fmla="*/ 107 h 215"/>
                <a:gd name="T4" fmla="*/ 108 w 337"/>
                <a:gd name="T5" fmla="*/ 215 h 215"/>
                <a:gd name="T6" fmla="*/ 337 w 337"/>
                <a:gd name="T7" fmla="*/ 215 h 215"/>
                <a:gd name="T8" fmla="*/ 337 w 337"/>
                <a:gd name="T9" fmla="*/ 202 h 215"/>
                <a:gd name="T10" fmla="*/ 108 w 337"/>
                <a:gd name="T11" fmla="*/ 202 h 215"/>
                <a:gd name="T12" fmla="*/ 41 w 337"/>
                <a:gd name="T13" fmla="*/ 174 h 215"/>
                <a:gd name="T14" fmla="*/ 14 w 337"/>
                <a:gd name="T15" fmla="*/ 107 h 215"/>
                <a:gd name="T16" fmla="*/ 41 w 337"/>
                <a:gd name="T17" fmla="*/ 41 h 215"/>
                <a:gd name="T18" fmla="*/ 108 w 337"/>
                <a:gd name="T19" fmla="*/ 13 h 215"/>
                <a:gd name="T20" fmla="*/ 108 w 337"/>
                <a:gd name="T21"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7" h="215">
                  <a:moveTo>
                    <a:pt x="108" y="0"/>
                  </a:moveTo>
                  <a:cubicBezTo>
                    <a:pt x="48" y="0"/>
                    <a:pt x="0" y="48"/>
                    <a:pt x="0" y="107"/>
                  </a:cubicBezTo>
                  <a:cubicBezTo>
                    <a:pt x="0" y="167"/>
                    <a:pt x="48" y="215"/>
                    <a:pt x="108" y="215"/>
                  </a:cubicBezTo>
                  <a:cubicBezTo>
                    <a:pt x="337" y="215"/>
                    <a:pt x="337" y="215"/>
                    <a:pt x="337" y="215"/>
                  </a:cubicBezTo>
                  <a:cubicBezTo>
                    <a:pt x="337" y="202"/>
                    <a:pt x="337" y="202"/>
                    <a:pt x="337" y="202"/>
                  </a:cubicBezTo>
                  <a:cubicBezTo>
                    <a:pt x="108" y="202"/>
                    <a:pt x="108" y="202"/>
                    <a:pt x="108" y="202"/>
                  </a:cubicBezTo>
                  <a:cubicBezTo>
                    <a:pt x="82" y="202"/>
                    <a:pt x="58" y="191"/>
                    <a:pt x="41" y="174"/>
                  </a:cubicBezTo>
                  <a:cubicBezTo>
                    <a:pt x="24" y="157"/>
                    <a:pt x="14" y="134"/>
                    <a:pt x="14" y="107"/>
                  </a:cubicBezTo>
                  <a:cubicBezTo>
                    <a:pt x="14" y="81"/>
                    <a:pt x="24" y="58"/>
                    <a:pt x="41" y="41"/>
                  </a:cubicBezTo>
                  <a:cubicBezTo>
                    <a:pt x="58" y="24"/>
                    <a:pt x="82" y="13"/>
                    <a:pt x="108" y="13"/>
                  </a:cubicBezTo>
                  <a:lnTo>
                    <a:pt x="108" y="0"/>
                  </a:lnTo>
                  <a:close/>
                </a:path>
              </a:pathLst>
            </a:custGeom>
            <a:grpFill/>
            <a:ln>
              <a:noFill/>
            </a:ln>
          </p:spPr>
          <p:txBody>
            <a:bodyPr vert="horz" wrap="square" lIns="91440" tIns="45720" rIns="91440" bIns="45720" numCol="1" anchor="t" anchorCtr="0" compatLnSpc="1"/>
            <a:lstStyle/>
            <a:p>
              <a:endParaRPr lang="zh-CN" altLang="en-US"/>
            </a:p>
          </p:txBody>
        </p:sp>
        <p:sp>
          <p:nvSpPr>
            <p:cNvPr id="51" name="Freeform 224"/>
            <p:cNvSpPr/>
            <p:nvPr/>
          </p:nvSpPr>
          <p:spPr bwMode="auto">
            <a:xfrm>
              <a:off x="6163271" y="1789889"/>
              <a:ext cx="987874" cy="4245461"/>
            </a:xfrm>
            <a:custGeom>
              <a:avLst/>
              <a:gdLst>
                <a:gd name="T0" fmla="*/ 453 w 453"/>
                <a:gd name="T1" fmla="*/ 227 h 1947"/>
                <a:gd name="T2" fmla="*/ 227 w 453"/>
                <a:gd name="T3" fmla="*/ 0 h 1947"/>
                <a:gd name="T4" fmla="*/ 0 w 453"/>
                <a:gd name="T5" fmla="*/ 227 h 1947"/>
                <a:gd name="T6" fmla="*/ 0 w 453"/>
                <a:gd name="T7" fmla="*/ 1947 h 1947"/>
                <a:gd name="T8" fmla="*/ 13 w 453"/>
                <a:gd name="T9" fmla="*/ 1947 h 1947"/>
                <a:gd name="T10" fmla="*/ 13 w 453"/>
                <a:gd name="T11" fmla="*/ 227 h 1947"/>
                <a:gd name="T12" fmla="*/ 76 w 453"/>
                <a:gd name="T13" fmla="*/ 76 h 1947"/>
                <a:gd name="T14" fmla="*/ 227 w 453"/>
                <a:gd name="T15" fmla="*/ 14 h 1947"/>
                <a:gd name="T16" fmla="*/ 377 w 453"/>
                <a:gd name="T17" fmla="*/ 76 h 1947"/>
                <a:gd name="T18" fmla="*/ 440 w 453"/>
                <a:gd name="T19" fmla="*/ 227 h 1947"/>
                <a:gd name="T20" fmla="*/ 453 w 453"/>
                <a:gd name="T21" fmla="*/ 227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3" h="1947">
                  <a:moveTo>
                    <a:pt x="453" y="227"/>
                  </a:moveTo>
                  <a:cubicBezTo>
                    <a:pt x="453" y="102"/>
                    <a:pt x="352" y="0"/>
                    <a:pt x="227" y="0"/>
                  </a:cubicBezTo>
                  <a:cubicBezTo>
                    <a:pt x="101" y="0"/>
                    <a:pt x="0" y="102"/>
                    <a:pt x="0" y="227"/>
                  </a:cubicBezTo>
                  <a:cubicBezTo>
                    <a:pt x="0" y="1947"/>
                    <a:pt x="0" y="1947"/>
                    <a:pt x="0" y="1947"/>
                  </a:cubicBezTo>
                  <a:cubicBezTo>
                    <a:pt x="13" y="1947"/>
                    <a:pt x="13" y="1947"/>
                    <a:pt x="13" y="1947"/>
                  </a:cubicBezTo>
                  <a:cubicBezTo>
                    <a:pt x="13" y="227"/>
                    <a:pt x="13" y="227"/>
                    <a:pt x="13" y="227"/>
                  </a:cubicBezTo>
                  <a:cubicBezTo>
                    <a:pt x="13" y="168"/>
                    <a:pt x="37" y="115"/>
                    <a:pt x="76" y="76"/>
                  </a:cubicBezTo>
                  <a:cubicBezTo>
                    <a:pt x="114" y="38"/>
                    <a:pt x="168" y="14"/>
                    <a:pt x="227" y="14"/>
                  </a:cubicBezTo>
                  <a:cubicBezTo>
                    <a:pt x="285" y="14"/>
                    <a:pt x="339" y="38"/>
                    <a:pt x="377" y="76"/>
                  </a:cubicBezTo>
                  <a:cubicBezTo>
                    <a:pt x="416" y="115"/>
                    <a:pt x="440" y="168"/>
                    <a:pt x="440" y="227"/>
                  </a:cubicBezTo>
                  <a:lnTo>
                    <a:pt x="453" y="227"/>
                  </a:ln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225"/>
            <p:cNvSpPr/>
            <p:nvPr/>
          </p:nvSpPr>
          <p:spPr bwMode="auto">
            <a:xfrm>
              <a:off x="6597309" y="3974823"/>
              <a:ext cx="1197981" cy="616500"/>
            </a:xfrm>
            <a:custGeom>
              <a:avLst/>
              <a:gdLst>
                <a:gd name="T0" fmla="*/ 0 w 549"/>
                <a:gd name="T1" fmla="*/ 283 h 283"/>
                <a:gd name="T2" fmla="*/ 266 w 549"/>
                <a:gd name="T3" fmla="*/ 283 h 283"/>
                <a:gd name="T4" fmla="*/ 549 w 549"/>
                <a:gd name="T5" fmla="*/ 0 h 283"/>
                <a:gd name="T6" fmla="*/ 536 w 549"/>
                <a:gd name="T7" fmla="*/ 0 h 283"/>
                <a:gd name="T8" fmla="*/ 457 w 549"/>
                <a:gd name="T9" fmla="*/ 191 h 283"/>
                <a:gd name="T10" fmla="*/ 266 w 549"/>
                <a:gd name="T11" fmla="*/ 270 h 283"/>
                <a:gd name="T12" fmla="*/ 0 w 549"/>
                <a:gd name="T13" fmla="*/ 270 h 283"/>
                <a:gd name="T14" fmla="*/ 0 w 549"/>
                <a:gd name="T15" fmla="*/ 283 h 2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9" h="283">
                  <a:moveTo>
                    <a:pt x="0" y="283"/>
                  </a:moveTo>
                  <a:cubicBezTo>
                    <a:pt x="266" y="283"/>
                    <a:pt x="266" y="283"/>
                    <a:pt x="266" y="283"/>
                  </a:cubicBezTo>
                  <a:cubicBezTo>
                    <a:pt x="422" y="283"/>
                    <a:pt x="549" y="156"/>
                    <a:pt x="549" y="0"/>
                  </a:cubicBezTo>
                  <a:cubicBezTo>
                    <a:pt x="536" y="0"/>
                    <a:pt x="536" y="0"/>
                    <a:pt x="536" y="0"/>
                  </a:cubicBezTo>
                  <a:cubicBezTo>
                    <a:pt x="536" y="74"/>
                    <a:pt x="505" y="142"/>
                    <a:pt x="457" y="191"/>
                  </a:cubicBezTo>
                  <a:cubicBezTo>
                    <a:pt x="408" y="240"/>
                    <a:pt x="340" y="270"/>
                    <a:pt x="266" y="270"/>
                  </a:cubicBezTo>
                  <a:cubicBezTo>
                    <a:pt x="0" y="270"/>
                    <a:pt x="0" y="270"/>
                    <a:pt x="0" y="270"/>
                  </a:cubicBezTo>
                  <a:lnTo>
                    <a:pt x="0" y="283"/>
                  </a:ln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226"/>
            <p:cNvSpPr/>
            <p:nvPr/>
          </p:nvSpPr>
          <p:spPr bwMode="auto">
            <a:xfrm>
              <a:off x="6163271" y="3596998"/>
              <a:ext cx="728926" cy="261713"/>
            </a:xfrm>
            <a:custGeom>
              <a:avLst/>
              <a:gdLst>
                <a:gd name="T0" fmla="*/ 13 w 334"/>
                <a:gd name="T1" fmla="*/ 120 h 120"/>
                <a:gd name="T2" fmla="*/ 45 w 334"/>
                <a:gd name="T3" fmla="*/ 45 h 120"/>
                <a:gd name="T4" fmla="*/ 120 w 334"/>
                <a:gd name="T5" fmla="*/ 13 h 120"/>
                <a:gd name="T6" fmla="*/ 334 w 334"/>
                <a:gd name="T7" fmla="*/ 13 h 120"/>
                <a:gd name="T8" fmla="*/ 334 w 334"/>
                <a:gd name="T9" fmla="*/ 0 h 120"/>
                <a:gd name="T10" fmla="*/ 120 w 334"/>
                <a:gd name="T11" fmla="*/ 0 h 120"/>
                <a:gd name="T12" fmla="*/ 0 w 334"/>
                <a:gd name="T13" fmla="*/ 120 h 120"/>
                <a:gd name="T14" fmla="*/ 13 w 334"/>
                <a:gd name="T15" fmla="*/ 120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120">
                  <a:moveTo>
                    <a:pt x="13" y="120"/>
                  </a:moveTo>
                  <a:cubicBezTo>
                    <a:pt x="13" y="91"/>
                    <a:pt x="25" y="64"/>
                    <a:pt x="45" y="45"/>
                  </a:cubicBezTo>
                  <a:cubicBezTo>
                    <a:pt x="64" y="25"/>
                    <a:pt x="91" y="13"/>
                    <a:pt x="120" y="13"/>
                  </a:cubicBezTo>
                  <a:cubicBezTo>
                    <a:pt x="334" y="13"/>
                    <a:pt x="334" y="13"/>
                    <a:pt x="334" y="13"/>
                  </a:cubicBezTo>
                  <a:cubicBezTo>
                    <a:pt x="334" y="0"/>
                    <a:pt x="334" y="0"/>
                    <a:pt x="334" y="0"/>
                  </a:cubicBezTo>
                  <a:cubicBezTo>
                    <a:pt x="120" y="0"/>
                    <a:pt x="120" y="0"/>
                    <a:pt x="120" y="0"/>
                  </a:cubicBezTo>
                  <a:cubicBezTo>
                    <a:pt x="54" y="0"/>
                    <a:pt x="0" y="54"/>
                    <a:pt x="0" y="120"/>
                  </a:cubicBezTo>
                  <a:lnTo>
                    <a:pt x="13" y="120"/>
                  </a:lnTo>
                  <a:close/>
                </a:path>
              </a:pathLst>
            </a:custGeom>
            <a:grpFill/>
            <a:ln>
              <a:noFill/>
            </a:ln>
          </p:spPr>
          <p:txBody>
            <a:bodyPr vert="horz" wrap="square" lIns="91440" tIns="45720" rIns="91440" bIns="45720" numCol="1" anchor="t" anchorCtr="0" compatLnSpc="1"/>
            <a:lstStyle/>
            <a:p>
              <a:endParaRPr lang="zh-CN" altLang="en-US"/>
            </a:p>
          </p:txBody>
        </p:sp>
        <p:sp>
          <p:nvSpPr>
            <p:cNvPr id="54" name="Freeform 227"/>
            <p:cNvSpPr/>
            <p:nvPr/>
          </p:nvSpPr>
          <p:spPr bwMode="auto">
            <a:xfrm>
              <a:off x="6401025" y="5003243"/>
              <a:ext cx="571345" cy="457998"/>
            </a:xfrm>
            <a:custGeom>
              <a:avLst/>
              <a:gdLst>
                <a:gd name="T0" fmla="*/ 0 w 262"/>
                <a:gd name="T1" fmla="*/ 210 h 210"/>
                <a:gd name="T2" fmla="*/ 158 w 262"/>
                <a:gd name="T3" fmla="*/ 210 h 210"/>
                <a:gd name="T4" fmla="*/ 262 w 262"/>
                <a:gd name="T5" fmla="*/ 105 h 210"/>
                <a:gd name="T6" fmla="*/ 158 w 262"/>
                <a:gd name="T7" fmla="*/ 0 h 210"/>
                <a:gd name="T8" fmla="*/ 158 w 262"/>
                <a:gd name="T9" fmla="*/ 14 h 210"/>
                <a:gd name="T10" fmla="*/ 222 w 262"/>
                <a:gd name="T11" fmla="*/ 40 h 210"/>
                <a:gd name="T12" fmla="*/ 249 w 262"/>
                <a:gd name="T13" fmla="*/ 105 h 210"/>
                <a:gd name="T14" fmla="*/ 222 w 262"/>
                <a:gd name="T15" fmla="*/ 169 h 210"/>
                <a:gd name="T16" fmla="*/ 158 w 262"/>
                <a:gd name="T17" fmla="*/ 196 h 210"/>
                <a:gd name="T18" fmla="*/ 0 w 262"/>
                <a:gd name="T19" fmla="*/ 196 h 210"/>
                <a:gd name="T20" fmla="*/ 0 w 262"/>
                <a:gd name="T21"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 h="210">
                  <a:moveTo>
                    <a:pt x="0" y="210"/>
                  </a:moveTo>
                  <a:cubicBezTo>
                    <a:pt x="158" y="210"/>
                    <a:pt x="158" y="210"/>
                    <a:pt x="158" y="210"/>
                  </a:cubicBezTo>
                  <a:cubicBezTo>
                    <a:pt x="215" y="210"/>
                    <a:pt x="262" y="163"/>
                    <a:pt x="262" y="105"/>
                  </a:cubicBezTo>
                  <a:cubicBezTo>
                    <a:pt x="262" y="47"/>
                    <a:pt x="215" y="0"/>
                    <a:pt x="158" y="0"/>
                  </a:cubicBezTo>
                  <a:cubicBezTo>
                    <a:pt x="158" y="14"/>
                    <a:pt x="158" y="14"/>
                    <a:pt x="158" y="14"/>
                  </a:cubicBezTo>
                  <a:cubicBezTo>
                    <a:pt x="183" y="14"/>
                    <a:pt x="206" y="24"/>
                    <a:pt x="222" y="40"/>
                  </a:cubicBezTo>
                  <a:cubicBezTo>
                    <a:pt x="239" y="57"/>
                    <a:pt x="249" y="80"/>
                    <a:pt x="249" y="105"/>
                  </a:cubicBezTo>
                  <a:cubicBezTo>
                    <a:pt x="249" y="130"/>
                    <a:pt x="239" y="153"/>
                    <a:pt x="222" y="169"/>
                  </a:cubicBezTo>
                  <a:cubicBezTo>
                    <a:pt x="206" y="186"/>
                    <a:pt x="183" y="196"/>
                    <a:pt x="158" y="196"/>
                  </a:cubicBezTo>
                  <a:cubicBezTo>
                    <a:pt x="0" y="196"/>
                    <a:pt x="0" y="196"/>
                    <a:pt x="0" y="196"/>
                  </a:cubicBezTo>
                  <a:lnTo>
                    <a:pt x="0" y="210"/>
                  </a:lnTo>
                  <a:close/>
                </a:path>
              </a:pathLst>
            </a:custGeom>
            <a:grpFill/>
            <a:ln>
              <a:noFill/>
            </a:ln>
          </p:spPr>
          <p:txBody>
            <a:bodyPr vert="horz" wrap="square" lIns="91440" tIns="45720" rIns="91440" bIns="45720" numCol="1" anchor="t" anchorCtr="0" compatLnSpc="1"/>
            <a:lstStyle/>
            <a:p>
              <a:endParaRPr lang="zh-CN" altLang="en-US"/>
            </a:p>
          </p:txBody>
        </p:sp>
        <p:sp>
          <p:nvSpPr>
            <p:cNvPr id="55" name="Freeform 228"/>
            <p:cNvSpPr/>
            <p:nvPr/>
          </p:nvSpPr>
          <p:spPr bwMode="auto">
            <a:xfrm>
              <a:off x="7037797" y="3197978"/>
              <a:ext cx="892035" cy="885585"/>
            </a:xfrm>
            <a:custGeom>
              <a:avLst/>
              <a:gdLst>
                <a:gd name="T0" fmla="*/ 0 w 409"/>
                <a:gd name="T1" fmla="*/ 406 h 406"/>
                <a:gd name="T2" fmla="*/ 207 w 409"/>
                <a:gd name="T3" fmla="*/ 406 h 406"/>
                <a:gd name="T4" fmla="*/ 409 w 409"/>
                <a:gd name="T5" fmla="*/ 203 h 406"/>
                <a:gd name="T6" fmla="*/ 207 w 409"/>
                <a:gd name="T7" fmla="*/ 0 h 406"/>
                <a:gd name="T8" fmla="*/ 144 w 409"/>
                <a:gd name="T9" fmla="*/ 0 h 406"/>
                <a:gd name="T10" fmla="*/ 144 w 409"/>
                <a:gd name="T11" fmla="*/ 14 h 406"/>
                <a:gd name="T12" fmla="*/ 207 w 409"/>
                <a:gd name="T13" fmla="*/ 14 h 406"/>
                <a:gd name="T14" fmla="*/ 340 w 409"/>
                <a:gd name="T15" fmla="*/ 69 h 406"/>
                <a:gd name="T16" fmla="*/ 396 w 409"/>
                <a:gd name="T17" fmla="*/ 203 h 406"/>
                <a:gd name="T18" fmla="*/ 340 w 409"/>
                <a:gd name="T19" fmla="*/ 337 h 406"/>
                <a:gd name="T20" fmla="*/ 207 w 409"/>
                <a:gd name="T21" fmla="*/ 392 h 406"/>
                <a:gd name="T22" fmla="*/ 0 w 409"/>
                <a:gd name="T23" fmla="*/ 392 h 406"/>
                <a:gd name="T24" fmla="*/ 0 w 409"/>
                <a:gd name="T25"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9" h="406">
                  <a:moveTo>
                    <a:pt x="0" y="406"/>
                  </a:moveTo>
                  <a:cubicBezTo>
                    <a:pt x="207" y="406"/>
                    <a:pt x="207" y="406"/>
                    <a:pt x="207" y="406"/>
                  </a:cubicBezTo>
                  <a:cubicBezTo>
                    <a:pt x="319" y="406"/>
                    <a:pt x="409" y="315"/>
                    <a:pt x="409" y="203"/>
                  </a:cubicBezTo>
                  <a:cubicBezTo>
                    <a:pt x="409" y="91"/>
                    <a:pt x="319" y="0"/>
                    <a:pt x="207" y="0"/>
                  </a:cubicBezTo>
                  <a:cubicBezTo>
                    <a:pt x="144" y="0"/>
                    <a:pt x="144" y="0"/>
                    <a:pt x="144" y="0"/>
                  </a:cubicBezTo>
                  <a:cubicBezTo>
                    <a:pt x="144" y="14"/>
                    <a:pt x="144" y="14"/>
                    <a:pt x="144" y="14"/>
                  </a:cubicBezTo>
                  <a:cubicBezTo>
                    <a:pt x="207" y="14"/>
                    <a:pt x="207" y="14"/>
                    <a:pt x="207" y="14"/>
                  </a:cubicBezTo>
                  <a:cubicBezTo>
                    <a:pt x="259" y="14"/>
                    <a:pt x="306" y="35"/>
                    <a:pt x="340" y="69"/>
                  </a:cubicBezTo>
                  <a:cubicBezTo>
                    <a:pt x="375" y="103"/>
                    <a:pt x="396" y="151"/>
                    <a:pt x="396" y="203"/>
                  </a:cubicBezTo>
                  <a:cubicBezTo>
                    <a:pt x="396" y="255"/>
                    <a:pt x="375" y="302"/>
                    <a:pt x="340" y="337"/>
                  </a:cubicBezTo>
                  <a:cubicBezTo>
                    <a:pt x="306" y="371"/>
                    <a:pt x="259" y="392"/>
                    <a:pt x="207" y="392"/>
                  </a:cubicBezTo>
                  <a:cubicBezTo>
                    <a:pt x="0" y="392"/>
                    <a:pt x="0" y="392"/>
                    <a:pt x="0" y="392"/>
                  </a:cubicBezTo>
                  <a:lnTo>
                    <a:pt x="0" y="406"/>
                  </a:lnTo>
                  <a:close/>
                </a:path>
              </a:pathLst>
            </a:custGeom>
            <a:grpFill/>
            <a:ln>
              <a:noFill/>
            </a:ln>
          </p:spPr>
          <p:txBody>
            <a:bodyPr vert="horz" wrap="square" lIns="91440" tIns="45720" rIns="91440" bIns="45720" numCol="1" anchor="t" anchorCtr="0" compatLnSpc="1"/>
            <a:lstStyle/>
            <a:p>
              <a:endParaRPr lang="zh-CN" altLang="en-US"/>
            </a:p>
          </p:txBody>
        </p:sp>
        <p:sp>
          <p:nvSpPr>
            <p:cNvPr id="56" name="Oval 230"/>
            <p:cNvSpPr>
              <a:spLocks noChangeArrowheads="1"/>
            </p:cNvSpPr>
            <p:nvPr/>
          </p:nvSpPr>
          <p:spPr bwMode="auto">
            <a:xfrm>
              <a:off x="6555841" y="4085405"/>
              <a:ext cx="102289" cy="102289"/>
            </a:xfrm>
            <a:prstGeom prst="ellipse">
              <a:avLst/>
            </a:prstGeom>
            <a:grpFill/>
            <a:ln>
              <a:noFill/>
            </a:ln>
          </p:spPr>
          <p:txBody>
            <a:bodyPr vert="horz" wrap="square" lIns="91440" tIns="45720" rIns="91440" bIns="45720" numCol="1" anchor="t" anchorCtr="0" compatLnSpc="1"/>
            <a:lstStyle/>
            <a:p>
              <a:endParaRPr lang="zh-CN" altLang="en-US"/>
            </a:p>
          </p:txBody>
        </p:sp>
        <p:sp>
          <p:nvSpPr>
            <p:cNvPr id="57" name="Oval 231"/>
            <p:cNvSpPr>
              <a:spLocks noChangeArrowheads="1"/>
            </p:cNvSpPr>
            <p:nvPr/>
          </p:nvSpPr>
          <p:spPr bwMode="auto">
            <a:xfrm>
              <a:off x="7305961" y="3162960"/>
              <a:ext cx="100446" cy="100446"/>
            </a:xfrm>
            <a:prstGeom prst="ellipse">
              <a:avLst/>
            </a:prstGeom>
            <a:grpFill/>
            <a:ln>
              <a:noFill/>
            </a:ln>
          </p:spPr>
          <p:txBody>
            <a:bodyPr vert="horz" wrap="square" lIns="91440" tIns="45720" rIns="91440" bIns="45720" numCol="1" anchor="t" anchorCtr="0" compatLnSpc="1"/>
            <a:lstStyle/>
            <a:p>
              <a:endParaRPr lang="zh-CN" altLang="en-US"/>
            </a:p>
          </p:txBody>
        </p:sp>
        <p:sp>
          <p:nvSpPr>
            <p:cNvPr id="58" name="Oval 232"/>
            <p:cNvSpPr>
              <a:spLocks noChangeArrowheads="1"/>
            </p:cNvSpPr>
            <p:nvPr/>
          </p:nvSpPr>
          <p:spPr bwMode="auto">
            <a:xfrm>
              <a:off x="6972370" y="3119648"/>
              <a:ext cx="100446" cy="102289"/>
            </a:xfrm>
            <a:prstGeom prst="ellipse">
              <a:avLst/>
            </a:prstGeom>
            <a:grpFill/>
            <a:ln>
              <a:noFill/>
            </a:ln>
          </p:spPr>
          <p:txBody>
            <a:bodyPr vert="horz" wrap="square" lIns="91440" tIns="45720" rIns="91440" bIns="45720" numCol="1" anchor="t" anchorCtr="0" compatLnSpc="1"/>
            <a:lstStyle/>
            <a:p>
              <a:endParaRPr lang="zh-CN" altLang="en-US"/>
            </a:p>
          </p:txBody>
        </p:sp>
        <p:sp>
          <p:nvSpPr>
            <p:cNvPr id="59" name="Oval 233"/>
            <p:cNvSpPr>
              <a:spLocks noChangeArrowheads="1"/>
            </p:cNvSpPr>
            <p:nvPr/>
          </p:nvSpPr>
          <p:spPr bwMode="auto">
            <a:xfrm>
              <a:off x="7005544" y="4018134"/>
              <a:ext cx="102289" cy="100446"/>
            </a:xfrm>
            <a:prstGeom prst="ellipse">
              <a:avLst/>
            </a:prstGeom>
            <a:grpFill/>
            <a:ln>
              <a:noFill/>
            </a:ln>
          </p:spPr>
          <p:txBody>
            <a:bodyPr vert="horz" wrap="square" lIns="91440" tIns="45720" rIns="91440" bIns="45720" numCol="1" anchor="t" anchorCtr="0" compatLnSpc="1"/>
            <a:lstStyle/>
            <a:p>
              <a:endParaRPr lang="zh-CN" altLang="en-US"/>
            </a:p>
          </p:txBody>
        </p:sp>
        <p:sp>
          <p:nvSpPr>
            <p:cNvPr id="60" name="Oval 234"/>
            <p:cNvSpPr>
              <a:spLocks noChangeArrowheads="1"/>
            </p:cNvSpPr>
            <p:nvPr/>
          </p:nvSpPr>
          <p:spPr bwMode="auto">
            <a:xfrm>
              <a:off x="6327303" y="2894797"/>
              <a:ext cx="100446" cy="102289"/>
            </a:xfrm>
            <a:prstGeom prst="ellipse">
              <a:avLst/>
            </a:prstGeom>
            <a:grpFill/>
            <a:ln>
              <a:noFill/>
            </a:ln>
          </p:spPr>
          <p:txBody>
            <a:bodyPr vert="horz" wrap="square" lIns="91440" tIns="45720" rIns="91440" bIns="45720" numCol="1" anchor="t" anchorCtr="0" compatLnSpc="1"/>
            <a:lstStyle/>
            <a:p>
              <a:endParaRPr lang="zh-CN" altLang="en-US"/>
            </a:p>
          </p:txBody>
        </p:sp>
        <p:sp>
          <p:nvSpPr>
            <p:cNvPr id="61" name="Oval 235"/>
            <p:cNvSpPr>
              <a:spLocks noChangeArrowheads="1"/>
            </p:cNvSpPr>
            <p:nvPr/>
          </p:nvSpPr>
          <p:spPr bwMode="auto">
            <a:xfrm>
              <a:off x="6126410" y="5984666"/>
              <a:ext cx="102289" cy="102289"/>
            </a:xfrm>
            <a:prstGeom prst="ellipse">
              <a:avLst/>
            </a:prstGeom>
            <a:grpFill/>
            <a:ln>
              <a:noFill/>
            </a:ln>
          </p:spPr>
          <p:txBody>
            <a:bodyPr vert="horz" wrap="square" lIns="91440" tIns="45720" rIns="91440" bIns="45720" numCol="1" anchor="t" anchorCtr="0" compatLnSpc="1"/>
            <a:lstStyle/>
            <a:p>
              <a:endParaRPr lang="zh-CN" altLang="en-US"/>
            </a:p>
          </p:txBody>
        </p:sp>
        <p:sp>
          <p:nvSpPr>
            <p:cNvPr id="62" name="Oval 236"/>
            <p:cNvSpPr>
              <a:spLocks noChangeArrowheads="1"/>
            </p:cNvSpPr>
            <p:nvPr/>
          </p:nvSpPr>
          <p:spPr bwMode="auto">
            <a:xfrm>
              <a:off x="6606524" y="2234064"/>
              <a:ext cx="102289" cy="103211"/>
            </a:xfrm>
            <a:prstGeom prst="ellipse">
              <a:avLst/>
            </a:prstGeom>
            <a:grpFill/>
            <a:ln>
              <a:noFill/>
            </a:ln>
          </p:spPr>
          <p:txBody>
            <a:bodyPr vert="horz" wrap="square" lIns="91440" tIns="45720" rIns="91440" bIns="45720" numCol="1" anchor="t" anchorCtr="0" compatLnSpc="1"/>
            <a:lstStyle/>
            <a:p>
              <a:endParaRPr lang="zh-CN" altLang="en-US"/>
            </a:p>
          </p:txBody>
        </p:sp>
        <p:sp>
          <p:nvSpPr>
            <p:cNvPr id="63" name="Oval 237"/>
            <p:cNvSpPr>
              <a:spLocks noChangeArrowheads="1"/>
            </p:cNvSpPr>
            <p:nvPr/>
          </p:nvSpPr>
          <p:spPr bwMode="auto">
            <a:xfrm>
              <a:off x="6351262" y="5395813"/>
              <a:ext cx="102289" cy="100446"/>
            </a:xfrm>
            <a:prstGeom prst="ellipse">
              <a:avLst/>
            </a:prstGeom>
            <a:grpFill/>
            <a:ln>
              <a:noFill/>
            </a:ln>
          </p:spPr>
          <p:txBody>
            <a:bodyPr vert="horz" wrap="square" lIns="91440" tIns="45720" rIns="91440" bIns="45720" numCol="1" anchor="t" anchorCtr="0" compatLnSpc="1"/>
            <a:lstStyle/>
            <a:p>
              <a:endParaRPr lang="zh-CN" altLang="en-US"/>
            </a:p>
          </p:txBody>
        </p:sp>
        <p:sp>
          <p:nvSpPr>
            <p:cNvPr id="64" name="Oval 238"/>
            <p:cNvSpPr>
              <a:spLocks noChangeArrowheads="1"/>
            </p:cNvSpPr>
            <p:nvPr/>
          </p:nvSpPr>
          <p:spPr bwMode="auto">
            <a:xfrm>
              <a:off x="6695912" y="4968225"/>
              <a:ext cx="102289" cy="100446"/>
            </a:xfrm>
            <a:prstGeom prst="ellipse">
              <a:avLst/>
            </a:prstGeom>
            <a:grpFill/>
            <a:ln>
              <a:noFill/>
            </a:ln>
          </p:spPr>
          <p:txBody>
            <a:bodyPr vert="horz" wrap="square" lIns="91440" tIns="45720" rIns="91440" bIns="45720" numCol="1" anchor="t" anchorCtr="0" compatLnSpc="1"/>
            <a:lstStyle/>
            <a:p>
              <a:endParaRPr lang="zh-CN" altLang="en-US"/>
            </a:p>
          </p:txBody>
        </p:sp>
        <p:sp>
          <p:nvSpPr>
            <p:cNvPr id="65" name="Oval 239"/>
            <p:cNvSpPr>
              <a:spLocks noChangeArrowheads="1"/>
            </p:cNvSpPr>
            <p:nvPr/>
          </p:nvSpPr>
          <p:spPr bwMode="auto">
            <a:xfrm>
              <a:off x="5513596" y="4085405"/>
              <a:ext cx="102289" cy="102289"/>
            </a:xfrm>
            <a:prstGeom prst="ellipse">
              <a:avLst/>
            </a:prstGeom>
            <a:grpFill/>
            <a:ln>
              <a:noFill/>
            </a:ln>
          </p:spPr>
          <p:txBody>
            <a:bodyPr vert="horz" wrap="square" lIns="91440" tIns="45720" rIns="91440" bIns="45720" numCol="1" anchor="t" anchorCtr="0" compatLnSpc="1"/>
            <a:lstStyle/>
            <a:p>
              <a:endParaRPr lang="zh-CN" altLang="en-US"/>
            </a:p>
          </p:txBody>
        </p:sp>
        <p:sp>
          <p:nvSpPr>
            <p:cNvPr id="66" name="Oval 240"/>
            <p:cNvSpPr>
              <a:spLocks noChangeArrowheads="1"/>
            </p:cNvSpPr>
            <p:nvPr/>
          </p:nvSpPr>
          <p:spPr bwMode="auto">
            <a:xfrm>
              <a:off x="5173554" y="4968225"/>
              <a:ext cx="102289" cy="100446"/>
            </a:xfrm>
            <a:prstGeom prst="ellipse">
              <a:avLst/>
            </a:prstGeom>
            <a:grpFill/>
            <a:ln>
              <a:noFill/>
            </a:ln>
          </p:spPr>
          <p:txBody>
            <a:bodyPr vert="horz" wrap="square" lIns="91440" tIns="45720" rIns="91440" bIns="45720" numCol="1" anchor="t" anchorCtr="0" compatLnSpc="1"/>
            <a:lstStyle/>
            <a:p>
              <a:endParaRPr lang="zh-CN" altLang="en-US"/>
            </a:p>
          </p:txBody>
        </p:sp>
        <p:sp>
          <p:nvSpPr>
            <p:cNvPr id="67" name="Oval 241"/>
            <p:cNvSpPr>
              <a:spLocks noChangeArrowheads="1"/>
            </p:cNvSpPr>
            <p:nvPr/>
          </p:nvSpPr>
          <p:spPr bwMode="auto">
            <a:xfrm>
              <a:off x="5849031" y="5171882"/>
              <a:ext cx="103211" cy="102289"/>
            </a:xfrm>
            <a:prstGeom prst="ellipse">
              <a:avLst/>
            </a:prstGeom>
            <a:grpFill/>
            <a:ln>
              <a:noFill/>
            </a:ln>
          </p:spPr>
          <p:txBody>
            <a:bodyPr vert="horz" wrap="square" lIns="91440" tIns="45720" rIns="91440" bIns="45720" numCol="1" anchor="t" anchorCtr="0" compatLnSpc="1"/>
            <a:lstStyle/>
            <a:p>
              <a:endParaRPr lang="zh-CN" altLang="en-US"/>
            </a:p>
          </p:txBody>
        </p:sp>
        <p:sp>
          <p:nvSpPr>
            <p:cNvPr id="68" name="Oval 242"/>
            <p:cNvSpPr>
              <a:spLocks noChangeArrowheads="1"/>
            </p:cNvSpPr>
            <p:nvPr/>
          </p:nvSpPr>
          <p:spPr bwMode="auto">
            <a:xfrm>
              <a:off x="5081402" y="4018134"/>
              <a:ext cx="102289" cy="100446"/>
            </a:xfrm>
            <a:prstGeom prst="ellipse">
              <a:avLst/>
            </a:prstGeom>
            <a:grpFill/>
            <a:ln>
              <a:noFill/>
            </a:ln>
          </p:spPr>
          <p:txBody>
            <a:bodyPr vert="horz" wrap="square" lIns="91440" tIns="45720" rIns="91440" bIns="45720" numCol="1" anchor="t" anchorCtr="0" compatLnSpc="1"/>
            <a:lstStyle/>
            <a:p>
              <a:endParaRPr lang="zh-CN" altLang="en-US"/>
            </a:p>
          </p:txBody>
        </p:sp>
        <p:sp>
          <p:nvSpPr>
            <p:cNvPr id="69" name="Oval 243"/>
            <p:cNvSpPr>
              <a:spLocks noChangeArrowheads="1"/>
            </p:cNvSpPr>
            <p:nvPr/>
          </p:nvSpPr>
          <p:spPr bwMode="auto">
            <a:xfrm>
              <a:off x="4760711" y="3162960"/>
              <a:ext cx="100446" cy="100446"/>
            </a:xfrm>
            <a:prstGeom prst="ellipse">
              <a:avLst/>
            </a:prstGeom>
            <a:grpFill/>
            <a:ln>
              <a:noFill/>
            </a:ln>
          </p:spPr>
          <p:txBody>
            <a:bodyPr vert="horz" wrap="square" lIns="91440" tIns="45720" rIns="91440" bIns="45720" numCol="1" anchor="t" anchorCtr="0" compatLnSpc="1"/>
            <a:lstStyle/>
            <a:p>
              <a:endParaRPr lang="zh-CN" altLang="en-US"/>
            </a:p>
          </p:txBody>
        </p:sp>
        <p:sp>
          <p:nvSpPr>
            <p:cNvPr id="70" name="Oval 244"/>
            <p:cNvSpPr>
              <a:spLocks noChangeArrowheads="1"/>
            </p:cNvSpPr>
            <p:nvPr/>
          </p:nvSpPr>
          <p:spPr bwMode="auto">
            <a:xfrm>
              <a:off x="5943027" y="5614213"/>
              <a:ext cx="100446" cy="102289"/>
            </a:xfrm>
            <a:prstGeom prst="ellipse">
              <a:avLst/>
            </a:prstGeom>
            <a:grpFill/>
            <a:ln>
              <a:noFill/>
            </a:ln>
          </p:spPr>
          <p:txBody>
            <a:bodyPr vert="horz" wrap="square" lIns="91440" tIns="45720" rIns="91440" bIns="45720" numCol="1" anchor="t" anchorCtr="0" compatLnSpc="1"/>
            <a:lstStyle/>
            <a:p>
              <a:endParaRPr lang="zh-CN" altLang="en-US"/>
            </a:p>
          </p:txBody>
        </p:sp>
        <p:sp>
          <p:nvSpPr>
            <p:cNvPr id="71" name="Oval 245"/>
            <p:cNvSpPr>
              <a:spLocks noChangeArrowheads="1"/>
            </p:cNvSpPr>
            <p:nvPr/>
          </p:nvSpPr>
          <p:spPr bwMode="auto">
            <a:xfrm>
              <a:off x="5081402" y="3113197"/>
              <a:ext cx="102289" cy="100446"/>
            </a:xfrm>
            <a:prstGeom prst="ellipse">
              <a:avLst/>
            </a:prstGeom>
            <a:grpFill/>
            <a:ln>
              <a:noFill/>
            </a:ln>
          </p:spPr>
          <p:txBody>
            <a:bodyPr vert="horz" wrap="square" lIns="91440" tIns="45720" rIns="91440" bIns="45720" numCol="1" anchor="t" anchorCtr="0" compatLnSpc="1"/>
            <a:lstStyle/>
            <a:p>
              <a:endParaRPr lang="zh-CN" altLang="en-US"/>
            </a:p>
          </p:txBody>
        </p:sp>
        <p:sp>
          <p:nvSpPr>
            <p:cNvPr id="72" name="Oval 246"/>
            <p:cNvSpPr>
              <a:spLocks noChangeArrowheads="1"/>
            </p:cNvSpPr>
            <p:nvPr/>
          </p:nvSpPr>
          <p:spPr bwMode="auto">
            <a:xfrm>
              <a:off x="5432502" y="3145451"/>
              <a:ext cx="103211" cy="100446"/>
            </a:xfrm>
            <a:prstGeom prst="ellipse">
              <a:avLst/>
            </a:prstGeom>
            <a:grpFill/>
            <a:ln>
              <a:noFill/>
            </a:ln>
          </p:spPr>
          <p:txBody>
            <a:bodyPr vert="horz" wrap="square" lIns="91440" tIns="45720" rIns="91440" bIns="45720" numCol="1" anchor="t" anchorCtr="0" compatLnSpc="1"/>
            <a:lstStyle/>
            <a:p>
              <a:endParaRPr lang="zh-CN" altLang="en-US"/>
            </a:p>
          </p:txBody>
        </p:sp>
        <p:sp>
          <p:nvSpPr>
            <p:cNvPr id="73" name="Oval 247"/>
            <p:cNvSpPr>
              <a:spLocks noChangeArrowheads="1"/>
            </p:cNvSpPr>
            <p:nvPr/>
          </p:nvSpPr>
          <p:spPr bwMode="auto">
            <a:xfrm>
              <a:off x="5462913" y="2234064"/>
              <a:ext cx="100446" cy="103211"/>
            </a:xfrm>
            <a:prstGeom prst="ellipse">
              <a:avLst/>
            </a:prstGeom>
            <a:grpFill/>
            <a:ln>
              <a:noFill/>
            </a:ln>
          </p:spPr>
          <p:txBody>
            <a:bodyPr vert="horz" wrap="square" lIns="91440" tIns="45720" rIns="91440" bIns="45720" numCol="1" anchor="t" anchorCtr="0" compatLnSpc="1"/>
            <a:lstStyle/>
            <a:p>
              <a:endParaRPr lang="zh-CN" altLang="en-US"/>
            </a:p>
          </p:txBody>
        </p:sp>
        <p:grpSp>
          <p:nvGrpSpPr>
            <p:cNvPr id="74" name="组合 73"/>
            <p:cNvGrpSpPr/>
            <p:nvPr/>
          </p:nvGrpSpPr>
          <p:grpSpPr>
            <a:xfrm>
              <a:off x="5371682" y="4735080"/>
              <a:ext cx="462605" cy="464447"/>
              <a:chOff x="5371682" y="4735080"/>
              <a:chExt cx="462605" cy="464447"/>
            </a:xfrm>
            <a:grpFill/>
          </p:grpSpPr>
          <p:sp>
            <p:nvSpPr>
              <p:cNvPr id="86" name="Freeform 309"/>
              <p:cNvSpPr>
                <a:spLocks noEditPoints="1"/>
              </p:cNvSpPr>
              <p:nvPr/>
            </p:nvSpPr>
            <p:spPr bwMode="auto">
              <a:xfrm>
                <a:off x="5478579" y="4835526"/>
                <a:ext cx="246047" cy="296731"/>
              </a:xfrm>
              <a:custGeom>
                <a:avLst/>
                <a:gdLst>
                  <a:gd name="T0" fmla="*/ 83 w 113"/>
                  <a:gd name="T1" fmla="*/ 136 h 136"/>
                  <a:gd name="T2" fmla="*/ 83 w 113"/>
                  <a:gd name="T3" fmla="*/ 136 h 136"/>
                  <a:gd name="T4" fmla="*/ 30 w 113"/>
                  <a:gd name="T5" fmla="*/ 136 h 136"/>
                  <a:gd name="T6" fmla="*/ 25 w 113"/>
                  <a:gd name="T7" fmla="*/ 131 h 136"/>
                  <a:gd name="T8" fmla="*/ 25 w 113"/>
                  <a:gd name="T9" fmla="*/ 130 h 136"/>
                  <a:gd name="T10" fmla="*/ 22 w 113"/>
                  <a:gd name="T11" fmla="*/ 111 h 136"/>
                  <a:gd name="T12" fmla="*/ 0 w 113"/>
                  <a:gd name="T13" fmla="*/ 57 h 136"/>
                  <a:gd name="T14" fmla="*/ 57 w 113"/>
                  <a:gd name="T15" fmla="*/ 0 h 136"/>
                  <a:gd name="T16" fmla="*/ 113 w 113"/>
                  <a:gd name="T17" fmla="*/ 57 h 136"/>
                  <a:gd name="T18" fmla="*/ 92 w 113"/>
                  <a:gd name="T19" fmla="*/ 111 h 136"/>
                  <a:gd name="T20" fmla="*/ 88 w 113"/>
                  <a:gd name="T21" fmla="*/ 130 h 136"/>
                  <a:gd name="T22" fmla="*/ 88 w 113"/>
                  <a:gd name="T23" fmla="*/ 131 h 136"/>
                  <a:gd name="T24" fmla="*/ 83 w 113"/>
                  <a:gd name="T25" fmla="*/ 136 h 136"/>
                  <a:gd name="T26" fmla="*/ 30 w 113"/>
                  <a:gd name="T27" fmla="*/ 126 h 136"/>
                  <a:gd name="T28" fmla="*/ 25 w 113"/>
                  <a:gd name="T29" fmla="*/ 130 h 136"/>
                  <a:gd name="T30" fmla="*/ 30 w 113"/>
                  <a:gd name="T31" fmla="*/ 126 h 136"/>
                  <a:gd name="T32" fmla="*/ 84 w 113"/>
                  <a:gd name="T33" fmla="*/ 126 h 136"/>
                  <a:gd name="T34" fmla="*/ 86 w 113"/>
                  <a:gd name="T35" fmla="*/ 127 h 136"/>
                  <a:gd name="T36" fmla="*/ 84 w 113"/>
                  <a:gd name="T37" fmla="*/ 126 h 136"/>
                  <a:gd name="T38" fmla="*/ 35 w 113"/>
                  <a:gd name="T39" fmla="*/ 126 h 136"/>
                  <a:gd name="T40" fmla="*/ 78 w 113"/>
                  <a:gd name="T41" fmla="*/ 126 h 136"/>
                  <a:gd name="T42" fmla="*/ 78 w 113"/>
                  <a:gd name="T43" fmla="*/ 122 h 136"/>
                  <a:gd name="T44" fmla="*/ 84 w 113"/>
                  <a:gd name="T45" fmla="*/ 105 h 136"/>
                  <a:gd name="T46" fmla="*/ 104 w 113"/>
                  <a:gd name="T47" fmla="*/ 57 h 136"/>
                  <a:gd name="T48" fmla="*/ 57 w 113"/>
                  <a:gd name="T49" fmla="*/ 10 h 136"/>
                  <a:gd name="T50" fmla="*/ 10 w 113"/>
                  <a:gd name="T51" fmla="*/ 57 h 136"/>
                  <a:gd name="T52" fmla="*/ 29 w 113"/>
                  <a:gd name="T53" fmla="*/ 105 h 136"/>
                  <a:gd name="T54" fmla="*/ 35 w 113"/>
                  <a:gd name="T55" fmla="*/ 122 h 136"/>
                  <a:gd name="T56" fmla="*/ 35 w 113"/>
                  <a:gd name="T57" fmla="*/ 12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3" h="136">
                    <a:moveTo>
                      <a:pt x="83" y="136"/>
                    </a:moveTo>
                    <a:cubicBezTo>
                      <a:pt x="83" y="136"/>
                      <a:pt x="83" y="136"/>
                      <a:pt x="83" y="136"/>
                    </a:cubicBezTo>
                    <a:cubicBezTo>
                      <a:pt x="30" y="136"/>
                      <a:pt x="30" y="136"/>
                      <a:pt x="30" y="136"/>
                    </a:cubicBezTo>
                    <a:cubicBezTo>
                      <a:pt x="27" y="136"/>
                      <a:pt x="25" y="133"/>
                      <a:pt x="25" y="131"/>
                    </a:cubicBezTo>
                    <a:cubicBezTo>
                      <a:pt x="25" y="130"/>
                      <a:pt x="25" y="130"/>
                      <a:pt x="25" y="130"/>
                    </a:cubicBezTo>
                    <a:cubicBezTo>
                      <a:pt x="25" y="127"/>
                      <a:pt x="25" y="116"/>
                      <a:pt x="22" y="111"/>
                    </a:cubicBezTo>
                    <a:cubicBezTo>
                      <a:pt x="0" y="84"/>
                      <a:pt x="0" y="57"/>
                      <a:pt x="0" y="57"/>
                    </a:cubicBezTo>
                    <a:cubicBezTo>
                      <a:pt x="0" y="26"/>
                      <a:pt x="25" y="0"/>
                      <a:pt x="57" y="0"/>
                    </a:cubicBezTo>
                    <a:cubicBezTo>
                      <a:pt x="88" y="0"/>
                      <a:pt x="113" y="26"/>
                      <a:pt x="113" y="57"/>
                    </a:cubicBezTo>
                    <a:cubicBezTo>
                      <a:pt x="113" y="57"/>
                      <a:pt x="113" y="84"/>
                      <a:pt x="92" y="111"/>
                    </a:cubicBezTo>
                    <a:cubicBezTo>
                      <a:pt x="88" y="116"/>
                      <a:pt x="88" y="127"/>
                      <a:pt x="88" y="130"/>
                    </a:cubicBezTo>
                    <a:cubicBezTo>
                      <a:pt x="88" y="131"/>
                      <a:pt x="88" y="131"/>
                      <a:pt x="88" y="131"/>
                    </a:cubicBezTo>
                    <a:cubicBezTo>
                      <a:pt x="88" y="133"/>
                      <a:pt x="86" y="136"/>
                      <a:pt x="83" y="136"/>
                    </a:cubicBezTo>
                    <a:close/>
                    <a:moveTo>
                      <a:pt x="30" y="126"/>
                    </a:moveTo>
                    <a:cubicBezTo>
                      <a:pt x="27" y="126"/>
                      <a:pt x="25" y="128"/>
                      <a:pt x="25" y="130"/>
                    </a:cubicBezTo>
                    <a:cubicBezTo>
                      <a:pt x="26" y="128"/>
                      <a:pt x="28" y="126"/>
                      <a:pt x="30" y="126"/>
                    </a:cubicBezTo>
                    <a:close/>
                    <a:moveTo>
                      <a:pt x="84" y="126"/>
                    </a:moveTo>
                    <a:cubicBezTo>
                      <a:pt x="85" y="126"/>
                      <a:pt x="85" y="126"/>
                      <a:pt x="86" y="127"/>
                    </a:cubicBezTo>
                    <a:cubicBezTo>
                      <a:pt x="85" y="126"/>
                      <a:pt x="85" y="126"/>
                      <a:pt x="84" y="126"/>
                    </a:cubicBezTo>
                    <a:close/>
                    <a:moveTo>
                      <a:pt x="35" y="126"/>
                    </a:moveTo>
                    <a:cubicBezTo>
                      <a:pt x="78" y="126"/>
                      <a:pt x="78" y="126"/>
                      <a:pt x="78" y="126"/>
                    </a:cubicBezTo>
                    <a:cubicBezTo>
                      <a:pt x="78" y="124"/>
                      <a:pt x="78" y="122"/>
                      <a:pt x="78" y="122"/>
                    </a:cubicBezTo>
                    <a:cubicBezTo>
                      <a:pt x="79" y="114"/>
                      <a:pt x="81" y="109"/>
                      <a:pt x="84" y="105"/>
                    </a:cubicBezTo>
                    <a:cubicBezTo>
                      <a:pt x="103" y="80"/>
                      <a:pt x="104" y="57"/>
                      <a:pt x="104" y="57"/>
                    </a:cubicBezTo>
                    <a:cubicBezTo>
                      <a:pt x="104" y="31"/>
                      <a:pt x="82" y="10"/>
                      <a:pt x="57" y="10"/>
                    </a:cubicBezTo>
                    <a:cubicBezTo>
                      <a:pt x="31" y="10"/>
                      <a:pt x="10" y="31"/>
                      <a:pt x="10" y="57"/>
                    </a:cubicBezTo>
                    <a:cubicBezTo>
                      <a:pt x="10" y="57"/>
                      <a:pt x="10" y="80"/>
                      <a:pt x="29" y="105"/>
                    </a:cubicBezTo>
                    <a:cubicBezTo>
                      <a:pt x="32" y="109"/>
                      <a:pt x="34" y="114"/>
                      <a:pt x="35" y="122"/>
                    </a:cubicBezTo>
                    <a:cubicBezTo>
                      <a:pt x="35" y="122"/>
                      <a:pt x="35" y="124"/>
                      <a:pt x="35" y="126"/>
                    </a:cubicBezTo>
                    <a:close/>
                  </a:path>
                </a:pathLst>
              </a:custGeom>
              <a:grpFill/>
              <a:ln>
                <a:noFill/>
              </a:ln>
            </p:spPr>
            <p:txBody>
              <a:bodyPr vert="horz" wrap="square" lIns="91440" tIns="45720" rIns="91440" bIns="45720" numCol="1" anchor="t" anchorCtr="0" compatLnSpc="1"/>
              <a:lstStyle/>
              <a:p>
                <a:endParaRPr lang="zh-CN" altLang="en-US"/>
              </a:p>
            </p:txBody>
          </p:sp>
          <p:sp>
            <p:nvSpPr>
              <p:cNvPr id="87" name="任意多边形 86"/>
              <p:cNvSpPr/>
              <p:nvPr/>
            </p:nvSpPr>
            <p:spPr bwMode="auto">
              <a:xfrm>
                <a:off x="5371682" y="4735080"/>
                <a:ext cx="462605" cy="464447"/>
              </a:xfrm>
              <a:custGeom>
                <a:avLst/>
                <a:gdLst>
                  <a:gd name="connsiteX0" fmla="*/ 185067 w 462605"/>
                  <a:gd name="connsiteY0" fmla="*/ 421135 h 464447"/>
                  <a:gd name="connsiteX1" fmla="*/ 276617 w 462605"/>
                  <a:gd name="connsiteY1" fmla="*/ 421135 h 464447"/>
                  <a:gd name="connsiteX2" fmla="*/ 287516 w 462605"/>
                  <a:gd name="connsiteY2" fmla="*/ 432193 h 464447"/>
                  <a:gd name="connsiteX3" fmla="*/ 276617 w 462605"/>
                  <a:gd name="connsiteY3" fmla="*/ 443252 h 464447"/>
                  <a:gd name="connsiteX4" fmla="*/ 261902 w 462605"/>
                  <a:gd name="connsiteY4" fmla="*/ 443252 h 464447"/>
                  <a:gd name="connsiteX5" fmla="*/ 272771 w 462605"/>
                  <a:gd name="connsiteY5" fmla="*/ 453850 h 464447"/>
                  <a:gd name="connsiteX6" fmla="*/ 261902 w 462605"/>
                  <a:gd name="connsiteY6" fmla="*/ 464447 h 464447"/>
                  <a:gd name="connsiteX7" fmla="*/ 198860 w 462605"/>
                  <a:gd name="connsiteY7" fmla="*/ 464447 h 464447"/>
                  <a:gd name="connsiteX8" fmla="*/ 187991 w 462605"/>
                  <a:gd name="connsiteY8" fmla="*/ 453850 h 464447"/>
                  <a:gd name="connsiteX9" fmla="*/ 198860 w 462605"/>
                  <a:gd name="connsiteY9" fmla="*/ 443252 h 464447"/>
                  <a:gd name="connsiteX10" fmla="*/ 196511 w 462605"/>
                  <a:gd name="connsiteY10" fmla="*/ 443252 h 464447"/>
                  <a:gd name="connsiteX11" fmla="*/ 185067 w 462605"/>
                  <a:gd name="connsiteY11" fmla="*/ 443252 h 464447"/>
                  <a:gd name="connsiteX12" fmla="*/ 174168 w 462605"/>
                  <a:gd name="connsiteY12" fmla="*/ 432193 h 464447"/>
                  <a:gd name="connsiteX13" fmla="*/ 185067 w 462605"/>
                  <a:gd name="connsiteY13" fmla="*/ 421135 h 464447"/>
                  <a:gd name="connsiteX14" fmla="*/ 176807 w 462605"/>
                  <a:gd name="connsiteY14" fmla="*/ 397176 h 464447"/>
                  <a:gd name="connsiteX15" fmla="*/ 283954 w 462605"/>
                  <a:gd name="connsiteY15" fmla="*/ 397176 h 464447"/>
                  <a:gd name="connsiteX16" fmla="*/ 294887 w 462605"/>
                  <a:gd name="connsiteY16" fmla="*/ 408234 h 464447"/>
                  <a:gd name="connsiteX17" fmla="*/ 283954 w 462605"/>
                  <a:gd name="connsiteY17" fmla="*/ 419293 h 464447"/>
                  <a:gd name="connsiteX18" fmla="*/ 176807 w 462605"/>
                  <a:gd name="connsiteY18" fmla="*/ 419293 h 464447"/>
                  <a:gd name="connsiteX19" fmla="*/ 165874 w 462605"/>
                  <a:gd name="connsiteY19" fmla="*/ 408234 h 464447"/>
                  <a:gd name="connsiteX20" fmla="*/ 176807 w 462605"/>
                  <a:gd name="connsiteY20" fmla="*/ 397176 h 464447"/>
                  <a:gd name="connsiteX21" fmla="*/ 368528 w 462605"/>
                  <a:gd name="connsiteY21" fmla="*/ 303516 h 464447"/>
                  <a:gd name="connsiteX22" fmla="*/ 427804 w 462605"/>
                  <a:gd name="connsiteY22" fmla="*/ 336188 h 464447"/>
                  <a:gd name="connsiteX23" fmla="*/ 430000 w 462605"/>
                  <a:gd name="connsiteY23" fmla="*/ 344901 h 464447"/>
                  <a:gd name="connsiteX24" fmla="*/ 423414 w 462605"/>
                  <a:gd name="connsiteY24" fmla="*/ 349257 h 464447"/>
                  <a:gd name="connsiteX25" fmla="*/ 421218 w 462605"/>
                  <a:gd name="connsiteY25" fmla="*/ 347079 h 464447"/>
                  <a:gd name="connsiteX26" fmla="*/ 361942 w 462605"/>
                  <a:gd name="connsiteY26" fmla="*/ 314407 h 464447"/>
                  <a:gd name="connsiteX27" fmla="*/ 359747 w 462605"/>
                  <a:gd name="connsiteY27" fmla="*/ 305695 h 464447"/>
                  <a:gd name="connsiteX28" fmla="*/ 368528 w 462605"/>
                  <a:gd name="connsiteY28" fmla="*/ 303516 h 464447"/>
                  <a:gd name="connsiteX29" fmla="*/ 91448 w 462605"/>
                  <a:gd name="connsiteY29" fmla="*/ 303516 h 464447"/>
                  <a:gd name="connsiteX30" fmla="*/ 100121 w 462605"/>
                  <a:gd name="connsiteY30" fmla="*/ 305695 h 464447"/>
                  <a:gd name="connsiteX31" fmla="*/ 97953 w 462605"/>
                  <a:gd name="connsiteY31" fmla="*/ 314407 h 464447"/>
                  <a:gd name="connsiteX32" fmla="*/ 39409 w 462605"/>
                  <a:gd name="connsiteY32" fmla="*/ 347079 h 464447"/>
                  <a:gd name="connsiteX33" fmla="*/ 37240 w 462605"/>
                  <a:gd name="connsiteY33" fmla="*/ 349257 h 464447"/>
                  <a:gd name="connsiteX34" fmla="*/ 30736 w 462605"/>
                  <a:gd name="connsiteY34" fmla="*/ 344901 h 464447"/>
                  <a:gd name="connsiteX35" fmla="*/ 32904 w 462605"/>
                  <a:gd name="connsiteY35" fmla="*/ 336188 h 464447"/>
                  <a:gd name="connsiteX36" fmla="*/ 91448 w 462605"/>
                  <a:gd name="connsiteY36" fmla="*/ 303516 h 464447"/>
                  <a:gd name="connsiteX37" fmla="*/ 196285 w 462605"/>
                  <a:gd name="connsiteY37" fmla="*/ 274613 h 464447"/>
                  <a:gd name="connsiteX38" fmla="*/ 197615 w 462605"/>
                  <a:gd name="connsiteY38" fmla="*/ 282721 h 464447"/>
                  <a:gd name="connsiteX39" fmla="*/ 203115 w 462605"/>
                  <a:gd name="connsiteY39" fmla="*/ 277378 h 464447"/>
                  <a:gd name="connsiteX40" fmla="*/ 209620 w 462605"/>
                  <a:gd name="connsiteY40" fmla="*/ 283697 h 464447"/>
                  <a:gd name="connsiteX41" fmla="*/ 211789 w 462605"/>
                  <a:gd name="connsiteY41" fmla="*/ 287909 h 464447"/>
                  <a:gd name="connsiteX42" fmla="*/ 213957 w 462605"/>
                  <a:gd name="connsiteY42" fmla="*/ 283697 h 464447"/>
                  <a:gd name="connsiteX43" fmla="*/ 222630 w 462605"/>
                  <a:gd name="connsiteY43" fmla="*/ 277378 h 464447"/>
                  <a:gd name="connsiteX44" fmla="*/ 229135 w 462605"/>
                  <a:gd name="connsiteY44" fmla="*/ 283697 h 464447"/>
                  <a:gd name="connsiteX45" fmla="*/ 231303 w 462605"/>
                  <a:gd name="connsiteY45" fmla="*/ 287909 h 464447"/>
                  <a:gd name="connsiteX46" fmla="*/ 233472 w 462605"/>
                  <a:gd name="connsiteY46" fmla="*/ 283697 h 464447"/>
                  <a:gd name="connsiteX47" fmla="*/ 239976 w 462605"/>
                  <a:gd name="connsiteY47" fmla="*/ 277378 h 464447"/>
                  <a:gd name="connsiteX48" fmla="*/ 248650 w 462605"/>
                  <a:gd name="connsiteY48" fmla="*/ 283697 h 464447"/>
                  <a:gd name="connsiteX49" fmla="*/ 250818 w 462605"/>
                  <a:gd name="connsiteY49" fmla="*/ 287909 h 464447"/>
                  <a:gd name="connsiteX50" fmla="*/ 252986 w 462605"/>
                  <a:gd name="connsiteY50" fmla="*/ 283697 h 464447"/>
                  <a:gd name="connsiteX51" fmla="*/ 259491 w 462605"/>
                  <a:gd name="connsiteY51" fmla="*/ 277378 h 464447"/>
                  <a:gd name="connsiteX52" fmla="*/ 262607 w 462605"/>
                  <a:gd name="connsiteY52" fmla="*/ 280404 h 464447"/>
                  <a:gd name="connsiteX53" fmla="*/ 263557 w 462605"/>
                  <a:gd name="connsiteY53" fmla="*/ 274613 h 464447"/>
                  <a:gd name="connsiteX54" fmla="*/ 274615 w 462605"/>
                  <a:gd name="connsiteY54" fmla="*/ 277377 h 464447"/>
                  <a:gd name="connsiteX55" fmla="*/ 255263 w 462605"/>
                  <a:gd name="connsiteY55" fmla="*/ 395333 h 464447"/>
                  <a:gd name="connsiteX56" fmla="*/ 244204 w 462605"/>
                  <a:gd name="connsiteY56" fmla="*/ 392568 h 464447"/>
                  <a:gd name="connsiteX57" fmla="*/ 261712 w 462605"/>
                  <a:gd name="connsiteY57" fmla="*/ 285854 h 464447"/>
                  <a:gd name="connsiteX58" fmla="*/ 261659 w 462605"/>
                  <a:gd name="connsiteY58" fmla="*/ 285803 h 464447"/>
                  <a:gd name="connsiteX59" fmla="*/ 259491 w 462605"/>
                  <a:gd name="connsiteY59" fmla="*/ 281590 h 464447"/>
                  <a:gd name="connsiteX60" fmla="*/ 257323 w 462605"/>
                  <a:gd name="connsiteY60" fmla="*/ 285803 h 464447"/>
                  <a:gd name="connsiteX61" fmla="*/ 250818 w 462605"/>
                  <a:gd name="connsiteY61" fmla="*/ 292122 h 464447"/>
                  <a:gd name="connsiteX62" fmla="*/ 242145 w 462605"/>
                  <a:gd name="connsiteY62" fmla="*/ 285803 h 464447"/>
                  <a:gd name="connsiteX63" fmla="*/ 239976 w 462605"/>
                  <a:gd name="connsiteY63" fmla="*/ 281590 h 464447"/>
                  <a:gd name="connsiteX64" fmla="*/ 237808 w 462605"/>
                  <a:gd name="connsiteY64" fmla="*/ 285803 h 464447"/>
                  <a:gd name="connsiteX65" fmla="*/ 231303 w 462605"/>
                  <a:gd name="connsiteY65" fmla="*/ 292122 h 464447"/>
                  <a:gd name="connsiteX66" fmla="*/ 224798 w 462605"/>
                  <a:gd name="connsiteY66" fmla="*/ 285803 h 464447"/>
                  <a:gd name="connsiteX67" fmla="*/ 222630 w 462605"/>
                  <a:gd name="connsiteY67" fmla="*/ 281590 h 464447"/>
                  <a:gd name="connsiteX68" fmla="*/ 220462 w 462605"/>
                  <a:gd name="connsiteY68" fmla="*/ 285803 h 464447"/>
                  <a:gd name="connsiteX69" fmla="*/ 211789 w 462605"/>
                  <a:gd name="connsiteY69" fmla="*/ 292122 h 464447"/>
                  <a:gd name="connsiteX70" fmla="*/ 205284 w 462605"/>
                  <a:gd name="connsiteY70" fmla="*/ 285803 h 464447"/>
                  <a:gd name="connsiteX71" fmla="*/ 203115 w 462605"/>
                  <a:gd name="connsiteY71" fmla="*/ 281590 h 464447"/>
                  <a:gd name="connsiteX72" fmla="*/ 200947 w 462605"/>
                  <a:gd name="connsiteY72" fmla="*/ 285803 h 464447"/>
                  <a:gd name="connsiteX73" fmla="*/ 198509 w 462605"/>
                  <a:gd name="connsiteY73" fmla="*/ 288171 h 464447"/>
                  <a:gd name="connsiteX74" fmla="*/ 215637 w 462605"/>
                  <a:gd name="connsiteY74" fmla="*/ 392568 h 464447"/>
                  <a:gd name="connsiteX75" fmla="*/ 204579 w 462605"/>
                  <a:gd name="connsiteY75" fmla="*/ 395333 h 464447"/>
                  <a:gd name="connsiteX76" fmla="*/ 185226 w 462605"/>
                  <a:gd name="connsiteY76" fmla="*/ 277377 h 464447"/>
                  <a:gd name="connsiteX77" fmla="*/ 6575 w 462605"/>
                  <a:gd name="connsiteY77" fmla="*/ 224851 h 464447"/>
                  <a:gd name="connsiteX78" fmla="*/ 74519 w 462605"/>
                  <a:gd name="connsiteY78" fmla="*/ 224851 h 464447"/>
                  <a:gd name="connsiteX79" fmla="*/ 81094 w 462605"/>
                  <a:gd name="connsiteY79" fmla="*/ 231486 h 464447"/>
                  <a:gd name="connsiteX80" fmla="*/ 74519 w 462605"/>
                  <a:gd name="connsiteY80" fmla="*/ 235909 h 464447"/>
                  <a:gd name="connsiteX81" fmla="*/ 6575 w 462605"/>
                  <a:gd name="connsiteY81" fmla="*/ 235909 h 464447"/>
                  <a:gd name="connsiteX82" fmla="*/ 0 w 462605"/>
                  <a:gd name="connsiteY82" fmla="*/ 231486 h 464447"/>
                  <a:gd name="connsiteX83" fmla="*/ 6575 w 462605"/>
                  <a:gd name="connsiteY83" fmla="*/ 224851 h 464447"/>
                  <a:gd name="connsiteX84" fmla="*/ 386216 w 462605"/>
                  <a:gd name="connsiteY84" fmla="*/ 223008 h 464447"/>
                  <a:gd name="connsiteX85" fmla="*/ 456058 w 462605"/>
                  <a:gd name="connsiteY85" fmla="*/ 223008 h 464447"/>
                  <a:gd name="connsiteX86" fmla="*/ 462605 w 462605"/>
                  <a:gd name="connsiteY86" fmla="*/ 229459 h 464447"/>
                  <a:gd name="connsiteX87" fmla="*/ 456058 w 462605"/>
                  <a:gd name="connsiteY87" fmla="*/ 235909 h 464447"/>
                  <a:gd name="connsiteX88" fmla="*/ 386216 w 462605"/>
                  <a:gd name="connsiteY88" fmla="*/ 235909 h 464447"/>
                  <a:gd name="connsiteX89" fmla="*/ 379668 w 462605"/>
                  <a:gd name="connsiteY89" fmla="*/ 229459 h 464447"/>
                  <a:gd name="connsiteX90" fmla="*/ 386216 w 462605"/>
                  <a:gd name="connsiteY90" fmla="*/ 223008 h 464447"/>
                  <a:gd name="connsiteX91" fmla="*/ 231369 w 462605"/>
                  <a:gd name="connsiteY91" fmla="*/ 140071 h 464447"/>
                  <a:gd name="connsiteX92" fmla="*/ 316083 w 462605"/>
                  <a:gd name="connsiteY92" fmla="*/ 224786 h 464447"/>
                  <a:gd name="connsiteX93" fmla="*/ 309567 w 462605"/>
                  <a:gd name="connsiteY93" fmla="*/ 231302 h 464447"/>
                  <a:gd name="connsiteX94" fmla="*/ 303050 w 462605"/>
                  <a:gd name="connsiteY94" fmla="*/ 224786 h 464447"/>
                  <a:gd name="connsiteX95" fmla="*/ 231369 w 462605"/>
                  <a:gd name="connsiteY95" fmla="*/ 153104 h 464447"/>
                  <a:gd name="connsiteX96" fmla="*/ 224852 w 462605"/>
                  <a:gd name="connsiteY96" fmla="*/ 146588 h 464447"/>
                  <a:gd name="connsiteX97" fmla="*/ 231369 w 462605"/>
                  <a:gd name="connsiteY97" fmla="*/ 140071 h 464447"/>
                  <a:gd name="connsiteX98" fmla="*/ 421218 w 462605"/>
                  <a:gd name="connsiteY98" fmla="*/ 113682 h 464447"/>
                  <a:gd name="connsiteX99" fmla="*/ 430000 w 462605"/>
                  <a:gd name="connsiteY99" fmla="*/ 115861 h 464447"/>
                  <a:gd name="connsiteX100" fmla="*/ 427804 w 462605"/>
                  <a:gd name="connsiteY100" fmla="*/ 124573 h 464447"/>
                  <a:gd name="connsiteX101" fmla="*/ 368528 w 462605"/>
                  <a:gd name="connsiteY101" fmla="*/ 157245 h 464447"/>
                  <a:gd name="connsiteX102" fmla="*/ 364137 w 462605"/>
                  <a:gd name="connsiteY102" fmla="*/ 159423 h 464447"/>
                  <a:gd name="connsiteX103" fmla="*/ 359747 w 462605"/>
                  <a:gd name="connsiteY103" fmla="*/ 155067 h 464447"/>
                  <a:gd name="connsiteX104" fmla="*/ 361942 w 462605"/>
                  <a:gd name="connsiteY104" fmla="*/ 146354 h 464447"/>
                  <a:gd name="connsiteX105" fmla="*/ 421218 w 462605"/>
                  <a:gd name="connsiteY105" fmla="*/ 113682 h 464447"/>
                  <a:gd name="connsiteX106" fmla="*/ 39409 w 462605"/>
                  <a:gd name="connsiteY106" fmla="*/ 113682 h 464447"/>
                  <a:gd name="connsiteX107" fmla="*/ 97953 w 462605"/>
                  <a:gd name="connsiteY107" fmla="*/ 146354 h 464447"/>
                  <a:gd name="connsiteX108" fmla="*/ 100121 w 462605"/>
                  <a:gd name="connsiteY108" fmla="*/ 155066 h 464447"/>
                  <a:gd name="connsiteX109" fmla="*/ 95784 w 462605"/>
                  <a:gd name="connsiteY109" fmla="*/ 159423 h 464447"/>
                  <a:gd name="connsiteX110" fmla="*/ 91448 w 462605"/>
                  <a:gd name="connsiteY110" fmla="*/ 157245 h 464447"/>
                  <a:gd name="connsiteX111" fmla="*/ 32904 w 462605"/>
                  <a:gd name="connsiteY111" fmla="*/ 124573 h 464447"/>
                  <a:gd name="connsiteX112" fmla="*/ 30736 w 462605"/>
                  <a:gd name="connsiteY112" fmla="*/ 115860 h 464447"/>
                  <a:gd name="connsiteX113" fmla="*/ 39409 w 462605"/>
                  <a:gd name="connsiteY113" fmla="*/ 113682 h 464447"/>
                  <a:gd name="connsiteX114" fmla="*/ 344901 w 462605"/>
                  <a:gd name="connsiteY114" fmla="*/ 30735 h 464447"/>
                  <a:gd name="connsiteX115" fmla="*/ 347079 w 462605"/>
                  <a:gd name="connsiteY115" fmla="*/ 39408 h 464447"/>
                  <a:gd name="connsiteX116" fmla="*/ 314407 w 462605"/>
                  <a:gd name="connsiteY116" fmla="*/ 97952 h 464447"/>
                  <a:gd name="connsiteX117" fmla="*/ 307873 w 462605"/>
                  <a:gd name="connsiteY117" fmla="*/ 102289 h 464447"/>
                  <a:gd name="connsiteX118" fmla="*/ 305695 w 462605"/>
                  <a:gd name="connsiteY118" fmla="*/ 100120 h 464447"/>
                  <a:gd name="connsiteX119" fmla="*/ 303516 w 462605"/>
                  <a:gd name="connsiteY119" fmla="*/ 91447 h 464447"/>
                  <a:gd name="connsiteX120" fmla="*/ 336188 w 462605"/>
                  <a:gd name="connsiteY120" fmla="*/ 32903 h 464447"/>
                  <a:gd name="connsiteX121" fmla="*/ 344901 w 462605"/>
                  <a:gd name="connsiteY121" fmla="*/ 30735 h 464447"/>
                  <a:gd name="connsiteX122" fmla="*/ 115861 w 462605"/>
                  <a:gd name="connsiteY122" fmla="*/ 30735 h 464447"/>
                  <a:gd name="connsiteX123" fmla="*/ 124573 w 462605"/>
                  <a:gd name="connsiteY123" fmla="*/ 32903 h 464447"/>
                  <a:gd name="connsiteX124" fmla="*/ 157245 w 462605"/>
                  <a:gd name="connsiteY124" fmla="*/ 91447 h 464447"/>
                  <a:gd name="connsiteX125" fmla="*/ 155067 w 462605"/>
                  <a:gd name="connsiteY125" fmla="*/ 100120 h 464447"/>
                  <a:gd name="connsiteX126" fmla="*/ 152889 w 462605"/>
                  <a:gd name="connsiteY126" fmla="*/ 102289 h 464447"/>
                  <a:gd name="connsiteX127" fmla="*/ 146354 w 462605"/>
                  <a:gd name="connsiteY127" fmla="*/ 97952 h 464447"/>
                  <a:gd name="connsiteX128" fmla="*/ 113682 w 462605"/>
                  <a:gd name="connsiteY128" fmla="*/ 39408 h 464447"/>
                  <a:gd name="connsiteX129" fmla="*/ 115861 w 462605"/>
                  <a:gd name="connsiteY129" fmla="*/ 30735 h 464447"/>
                  <a:gd name="connsiteX130" fmla="*/ 231303 w 462605"/>
                  <a:gd name="connsiteY130" fmla="*/ 0 h 464447"/>
                  <a:gd name="connsiteX131" fmla="*/ 237753 w 462605"/>
                  <a:gd name="connsiteY131" fmla="*/ 6575 h 464447"/>
                  <a:gd name="connsiteX132" fmla="*/ 237753 w 462605"/>
                  <a:gd name="connsiteY132" fmla="*/ 74519 h 464447"/>
                  <a:gd name="connsiteX133" fmla="*/ 231303 w 462605"/>
                  <a:gd name="connsiteY133" fmla="*/ 81094 h 464447"/>
                  <a:gd name="connsiteX134" fmla="*/ 224852 w 462605"/>
                  <a:gd name="connsiteY134" fmla="*/ 74519 h 464447"/>
                  <a:gd name="connsiteX135" fmla="*/ 224852 w 462605"/>
                  <a:gd name="connsiteY135" fmla="*/ 6575 h 464447"/>
                  <a:gd name="connsiteX136" fmla="*/ 231303 w 462605"/>
                  <a:gd name="connsiteY136" fmla="*/ 0 h 464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Lst>
                <a:rect l="l" t="t" r="r" b="b"/>
                <a:pathLst>
                  <a:path w="462605" h="464447">
                    <a:moveTo>
                      <a:pt x="185067" y="421135"/>
                    </a:moveTo>
                    <a:cubicBezTo>
                      <a:pt x="276617" y="421135"/>
                      <a:pt x="276617" y="421135"/>
                      <a:pt x="276617" y="421135"/>
                    </a:cubicBezTo>
                    <a:cubicBezTo>
                      <a:pt x="280977" y="421135"/>
                      <a:pt x="287516" y="425558"/>
                      <a:pt x="287516" y="432193"/>
                    </a:cubicBezTo>
                    <a:cubicBezTo>
                      <a:pt x="287516" y="438828"/>
                      <a:pt x="280977" y="443252"/>
                      <a:pt x="276617" y="443252"/>
                    </a:cubicBezTo>
                    <a:lnTo>
                      <a:pt x="261902" y="443252"/>
                    </a:lnTo>
                    <a:cubicBezTo>
                      <a:pt x="268424" y="443252"/>
                      <a:pt x="272771" y="449611"/>
                      <a:pt x="272771" y="453850"/>
                    </a:cubicBezTo>
                    <a:cubicBezTo>
                      <a:pt x="272771" y="460208"/>
                      <a:pt x="268424" y="464447"/>
                      <a:pt x="261902" y="464447"/>
                    </a:cubicBezTo>
                    <a:cubicBezTo>
                      <a:pt x="198860" y="464447"/>
                      <a:pt x="198860" y="464447"/>
                      <a:pt x="198860" y="464447"/>
                    </a:cubicBezTo>
                    <a:cubicBezTo>
                      <a:pt x="192339" y="464447"/>
                      <a:pt x="187991" y="460208"/>
                      <a:pt x="187991" y="453850"/>
                    </a:cubicBezTo>
                    <a:cubicBezTo>
                      <a:pt x="187991" y="449611"/>
                      <a:pt x="192339" y="443252"/>
                      <a:pt x="198860" y="443252"/>
                    </a:cubicBezTo>
                    <a:lnTo>
                      <a:pt x="196511" y="443252"/>
                    </a:lnTo>
                    <a:cubicBezTo>
                      <a:pt x="185067" y="443252"/>
                      <a:pt x="185067" y="443252"/>
                      <a:pt x="185067" y="443252"/>
                    </a:cubicBezTo>
                    <a:cubicBezTo>
                      <a:pt x="178527" y="443252"/>
                      <a:pt x="174168" y="438828"/>
                      <a:pt x="174168" y="432193"/>
                    </a:cubicBezTo>
                    <a:cubicBezTo>
                      <a:pt x="174168" y="425558"/>
                      <a:pt x="178527" y="421135"/>
                      <a:pt x="185067" y="421135"/>
                    </a:cubicBezTo>
                    <a:close/>
                    <a:moveTo>
                      <a:pt x="176807" y="397176"/>
                    </a:moveTo>
                    <a:cubicBezTo>
                      <a:pt x="283954" y="397176"/>
                      <a:pt x="283954" y="397176"/>
                      <a:pt x="283954" y="397176"/>
                    </a:cubicBezTo>
                    <a:cubicBezTo>
                      <a:pt x="290514" y="397176"/>
                      <a:pt x="294887" y="403811"/>
                      <a:pt x="294887" y="408234"/>
                    </a:cubicBezTo>
                    <a:cubicBezTo>
                      <a:pt x="294887" y="414869"/>
                      <a:pt x="290514" y="419293"/>
                      <a:pt x="283954" y="419293"/>
                    </a:cubicBezTo>
                    <a:cubicBezTo>
                      <a:pt x="176807" y="419293"/>
                      <a:pt x="176807" y="419293"/>
                      <a:pt x="176807" y="419293"/>
                    </a:cubicBezTo>
                    <a:cubicBezTo>
                      <a:pt x="170247" y="419293"/>
                      <a:pt x="165874" y="414869"/>
                      <a:pt x="165874" y="408234"/>
                    </a:cubicBezTo>
                    <a:cubicBezTo>
                      <a:pt x="165874" y="403811"/>
                      <a:pt x="170247" y="397176"/>
                      <a:pt x="176807" y="397176"/>
                    </a:cubicBezTo>
                    <a:close/>
                    <a:moveTo>
                      <a:pt x="368528" y="303516"/>
                    </a:moveTo>
                    <a:cubicBezTo>
                      <a:pt x="427804" y="336188"/>
                      <a:pt x="427804" y="336188"/>
                      <a:pt x="427804" y="336188"/>
                    </a:cubicBezTo>
                    <a:cubicBezTo>
                      <a:pt x="430000" y="338367"/>
                      <a:pt x="432195" y="342723"/>
                      <a:pt x="430000" y="344901"/>
                    </a:cubicBezTo>
                    <a:cubicBezTo>
                      <a:pt x="427804" y="347079"/>
                      <a:pt x="425609" y="349257"/>
                      <a:pt x="423414" y="349257"/>
                    </a:cubicBezTo>
                    <a:cubicBezTo>
                      <a:pt x="423414" y="349257"/>
                      <a:pt x="421218" y="349257"/>
                      <a:pt x="421218" y="347079"/>
                    </a:cubicBezTo>
                    <a:cubicBezTo>
                      <a:pt x="361942" y="314407"/>
                      <a:pt x="361942" y="314407"/>
                      <a:pt x="361942" y="314407"/>
                    </a:cubicBezTo>
                    <a:cubicBezTo>
                      <a:pt x="357551" y="312229"/>
                      <a:pt x="357551" y="307873"/>
                      <a:pt x="359747" y="305695"/>
                    </a:cubicBezTo>
                    <a:cubicBezTo>
                      <a:pt x="361942" y="301338"/>
                      <a:pt x="364137" y="301338"/>
                      <a:pt x="368528" y="303516"/>
                    </a:cubicBezTo>
                    <a:close/>
                    <a:moveTo>
                      <a:pt x="91448" y="303516"/>
                    </a:moveTo>
                    <a:cubicBezTo>
                      <a:pt x="95784" y="301338"/>
                      <a:pt x="100121" y="301338"/>
                      <a:pt x="100121" y="305695"/>
                    </a:cubicBezTo>
                    <a:cubicBezTo>
                      <a:pt x="102289" y="307873"/>
                      <a:pt x="102289" y="312229"/>
                      <a:pt x="97953" y="314407"/>
                    </a:cubicBezTo>
                    <a:cubicBezTo>
                      <a:pt x="39409" y="347079"/>
                      <a:pt x="39409" y="347079"/>
                      <a:pt x="39409" y="347079"/>
                    </a:cubicBezTo>
                    <a:cubicBezTo>
                      <a:pt x="39409" y="349257"/>
                      <a:pt x="37240" y="349257"/>
                      <a:pt x="37240" y="349257"/>
                    </a:cubicBezTo>
                    <a:cubicBezTo>
                      <a:pt x="35072" y="349257"/>
                      <a:pt x="32904" y="347079"/>
                      <a:pt x="30736" y="344901"/>
                    </a:cubicBezTo>
                    <a:cubicBezTo>
                      <a:pt x="28567" y="342723"/>
                      <a:pt x="30736" y="338367"/>
                      <a:pt x="32904" y="336188"/>
                    </a:cubicBezTo>
                    <a:cubicBezTo>
                      <a:pt x="91448" y="303516"/>
                      <a:pt x="91448" y="303516"/>
                      <a:pt x="91448" y="303516"/>
                    </a:cubicBezTo>
                    <a:close/>
                    <a:moveTo>
                      <a:pt x="196285" y="274613"/>
                    </a:moveTo>
                    <a:lnTo>
                      <a:pt x="197615" y="282721"/>
                    </a:lnTo>
                    <a:lnTo>
                      <a:pt x="203115" y="277378"/>
                    </a:lnTo>
                    <a:cubicBezTo>
                      <a:pt x="207452" y="277378"/>
                      <a:pt x="209620" y="279484"/>
                      <a:pt x="209620" y="283697"/>
                    </a:cubicBezTo>
                    <a:cubicBezTo>
                      <a:pt x="211789" y="283697"/>
                      <a:pt x="211789" y="287909"/>
                      <a:pt x="211789" y="287909"/>
                    </a:cubicBezTo>
                    <a:cubicBezTo>
                      <a:pt x="213957" y="287909"/>
                      <a:pt x="213957" y="283697"/>
                      <a:pt x="213957" y="283697"/>
                    </a:cubicBezTo>
                    <a:cubicBezTo>
                      <a:pt x="216125" y="279484"/>
                      <a:pt x="218293" y="277378"/>
                      <a:pt x="222630" y="277378"/>
                    </a:cubicBezTo>
                    <a:cubicBezTo>
                      <a:pt x="226967" y="277378"/>
                      <a:pt x="226967" y="279484"/>
                      <a:pt x="229135" y="283697"/>
                    </a:cubicBezTo>
                    <a:cubicBezTo>
                      <a:pt x="229135" y="283697"/>
                      <a:pt x="231303" y="287909"/>
                      <a:pt x="231303" y="287909"/>
                    </a:cubicBezTo>
                    <a:cubicBezTo>
                      <a:pt x="231303" y="287909"/>
                      <a:pt x="233472" y="283697"/>
                      <a:pt x="233472" y="283697"/>
                    </a:cubicBezTo>
                    <a:cubicBezTo>
                      <a:pt x="235640" y="279484"/>
                      <a:pt x="235640" y="277378"/>
                      <a:pt x="239976" y="277378"/>
                    </a:cubicBezTo>
                    <a:cubicBezTo>
                      <a:pt x="244313" y="277378"/>
                      <a:pt x="246481" y="279484"/>
                      <a:pt x="248650" y="283697"/>
                    </a:cubicBezTo>
                    <a:cubicBezTo>
                      <a:pt x="248650" y="283697"/>
                      <a:pt x="248650" y="287909"/>
                      <a:pt x="250818" y="287909"/>
                    </a:cubicBezTo>
                    <a:cubicBezTo>
                      <a:pt x="250818" y="287909"/>
                      <a:pt x="250818" y="283697"/>
                      <a:pt x="252986" y="283697"/>
                    </a:cubicBezTo>
                    <a:cubicBezTo>
                      <a:pt x="252986" y="279484"/>
                      <a:pt x="255154" y="277378"/>
                      <a:pt x="259491" y="277378"/>
                    </a:cubicBezTo>
                    <a:lnTo>
                      <a:pt x="262607" y="280404"/>
                    </a:lnTo>
                    <a:lnTo>
                      <a:pt x="263557" y="274613"/>
                    </a:lnTo>
                    <a:lnTo>
                      <a:pt x="274615" y="277377"/>
                    </a:lnTo>
                    <a:lnTo>
                      <a:pt x="255263" y="395333"/>
                    </a:lnTo>
                    <a:lnTo>
                      <a:pt x="244204" y="392568"/>
                    </a:lnTo>
                    <a:lnTo>
                      <a:pt x="261712" y="285854"/>
                    </a:lnTo>
                    <a:lnTo>
                      <a:pt x="261659" y="285803"/>
                    </a:lnTo>
                    <a:cubicBezTo>
                      <a:pt x="261659" y="283697"/>
                      <a:pt x="259491" y="281590"/>
                      <a:pt x="259491" y="281590"/>
                    </a:cubicBezTo>
                    <a:cubicBezTo>
                      <a:pt x="259491" y="281590"/>
                      <a:pt x="257323" y="283697"/>
                      <a:pt x="257323" y="285803"/>
                    </a:cubicBezTo>
                    <a:cubicBezTo>
                      <a:pt x="255154" y="287909"/>
                      <a:pt x="252986" y="292122"/>
                      <a:pt x="250818" y="292122"/>
                    </a:cubicBezTo>
                    <a:cubicBezTo>
                      <a:pt x="246481" y="292122"/>
                      <a:pt x="244313" y="287909"/>
                      <a:pt x="242145" y="285803"/>
                    </a:cubicBezTo>
                    <a:cubicBezTo>
                      <a:pt x="242145" y="283697"/>
                      <a:pt x="242145" y="281590"/>
                      <a:pt x="239976" y="281590"/>
                    </a:cubicBezTo>
                    <a:cubicBezTo>
                      <a:pt x="239976" y="281590"/>
                      <a:pt x="239976" y="283697"/>
                      <a:pt x="237808" y="285803"/>
                    </a:cubicBezTo>
                    <a:cubicBezTo>
                      <a:pt x="237808" y="287909"/>
                      <a:pt x="235640" y="292122"/>
                      <a:pt x="231303" y="292122"/>
                    </a:cubicBezTo>
                    <a:cubicBezTo>
                      <a:pt x="226967" y="292122"/>
                      <a:pt x="224798" y="287909"/>
                      <a:pt x="224798" y="285803"/>
                    </a:cubicBezTo>
                    <a:cubicBezTo>
                      <a:pt x="224798" y="283697"/>
                      <a:pt x="222630" y="281590"/>
                      <a:pt x="222630" y="281590"/>
                    </a:cubicBezTo>
                    <a:cubicBezTo>
                      <a:pt x="220462" y="281590"/>
                      <a:pt x="220462" y="283697"/>
                      <a:pt x="220462" y="285803"/>
                    </a:cubicBezTo>
                    <a:cubicBezTo>
                      <a:pt x="218293" y="287909"/>
                      <a:pt x="216125" y="292122"/>
                      <a:pt x="211789" y="292122"/>
                    </a:cubicBezTo>
                    <a:cubicBezTo>
                      <a:pt x="209620" y="292122"/>
                      <a:pt x="207452" y="287909"/>
                      <a:pt x="205284" y="285803"/>
                    </a:cubicBezTo>
                    <a:cubicBezTo>
                      <a:pt x="205284" y="283697"/>
                      <a:pt x="203115" y="281590"/>
                      <a:pt x="203115" y="281590"/>
                    </a:cubicBezTo>
                    <a:cubicBezTo>
                      <a:pt x="203115" y="281590"/>
                      <a:pt x="200947" y="283697"/>
                      <a:pt x="200947" y="285803"/>
                    </a:cubicBezTo>
                    <a:lnTo>
                      <a:pt x="198509" y="288171"/>
                    </a:lnTo>
                    <a:lnTo>
                      <a:pt x="215637" y="392568"/>
                    </a:lnTo>
                    <a:lnTo>
                      <a:pt x="204579" y="395333"/>
                    </a:lnTo>
                    <a:lnTo>
                      <a:pt x="185226" y="277377"/>
                    </a:lnTo>
                    <a:close/>
                    <a:moveTo>
                      <a:pt x="6575" y="224851"/>
                    </a:moveTo>
                    <a:cubicBezTo>
                      <a:pt x="74519" y="224851"/>
                      <a:pt x="74519" y="224851"/>
                      <a:pt x="74519" y="224851"/>
                    </a:cubicBezTo>
                    <a:cubicBezTo>
                      <a:pt x="78903" y="224851"/>
                      <a:pt x="81094" y="227062"/>
                      <a:pt x="81094" y="231486"/>
                    </a:cubicBezTo>
                    <a:cubicBezTo>
                      <a:pt x="81094" y="233697"/>
                      <a:pt x="78903" y="235909"/>
                      <a:pt x="74519" y="235909"/>
                    </a:cubicBezTo>
                    <a:cubicBezTo>
                      <a:pt x="6575" y="235909"/>
                      <a:pt x="6575" y="235909"/>
                      <a:pt x="6575" y="235909"/>
                    </a:cubicBezTo>
                    <a:cubicBezTo>
                      <a:pt x="2191" y="235909"/>
                      <a:pt x="0" y="233697"/>
                      <a:pt x="0" y="231486"/>
                    </a:cubicBezTo>
                    <a:cubicBezTo>
                      <a:pt x="0" y="227062"/>
                      <a:pt x="2191" y="224851"/>
                      <a:pt x="6575" y="224851"/>
                    </a:cubicBezTo>
                    <a:close/>
                    <a:moveTo>
                      <a:pt x="386216" y="223008"/>
                    </a:moveTo>
                    <a:cubicBezTo>
                      <a:pt x="456058" y="223008"/>
                      <a:pt x="456058" y="223008"/>
                      <a:pt x="456058" y="223008"/>
                    </a:cubicBezTo>
                    <a:cubicBezTo>
                      <a:pt x="460423" y="223008"/>
                      <a:pt x="462605" y="227309"/>
                      <a:pt x="462605" y="229459"/>
                    </a:cubicBezTo>
                    <a:cubicBezTo>
                      <a:pt x="462605" y="233759"/>
                      <a:pt x="460423" y="235909"/>
                      <a:pt x="456058" y="235909"/>
                    </a:cubicBezTo>
                    <a:cubicBezTo>
                      <a:pt x="386216" y="235909"/>
                      <a:pt x="386216" y="235909"/>
                      <a:pt x="386216" y="235909"/>
                    </a:cubicBezTo>
                    <a:cubicBezTo>
                      <a:pt x="381851" y="235909"/>
                      <a:pt x="379668" y="233759"/>
                      <a:pt x="379668" y="229459"/>
                    </a:cubicBezTo>
                    <a:cubicBezTo>
                      <a:pt x="379668" y="227309"/>
                      <a:pt x="381851" y="223008"/>
                      <a:pt x="386216" y="223008"/>
                    </a:cubicBezTo>
                    <a:close/>
                    <a:moveTo>
                      <a:pt x="231369" y="140071"/>
                    </a:moveTo>
                    <a:cubicBezTo>
                      <a:pt x="276984" y="140071"/>
                      <a:pt x="316083" y="176998"/>
                      <a:pt x="316083" y="224786"/>
                    </a:cubicBezTo>
                    <a:cubicBezTo>
                      <a:pt x="316083" y="229130"/>
                      <a:pt x="313911" y="231302"/>
                      <a:pt x="309567" y="231302"/>
                    </a:cubicBezTo>
                    <a:cubicBezTo>
                      <a:pt x="305222" y="231302"/>
                      <a:pt x="303050" y="229130"/>
                      <a:pt x="303050" y="224786"/>
                    </a:cubicBezTo>
                    <a:cubicBezTo>
                      <a:pt x="303050" y="185687"/>
                      <a:pt x="270468" y="153104"/>
                      <a:pt x="231369" y="153104"/>
                    </a:cubicBezTo>
                    <a:cubicBezTo>
                      <a:pt x="227024" y="153104"/>
                      <a:pt x="224852" y="148760"/>
                      <a:pt x="224852" y="146588"/>
                    </a:cubicBezTo>
                    <a:cubicBezTo>
                      <a:pt x="224852" y="142243"/>
                      <a:pt x="227024" y="140071"/>
                      <a:pt x="231369" y="140071"/>
                    </a:cubicBezTo>
                    <a:close/>
                    <a:moveTo>
                      <a:pt x="421218" y="113682"/>
                    </a:moveTo>
                    <a:cubicBezTo>
                      <a:pt x="423414" y="111504"/>
                      <a:pt x="427804" y="111504"/>
                      <a:pt x="430000" y="115861"/>
                    </a:cubicBezTo>
                    <a:cubicBezTo>
                      <a:pt x="432195" y="118039"/>
                      <a:pt x="430000" y="122395"/>
                      <a:pt x="427804" y="124573"/>
                    </a:cubicBezTo>
                    <a:cubicBezTo>
                      <a:pt x="368528" y="157245"/>
                      <a:pt x="368528" y="157245"/>
                      <a:pt x="368528" y="157245"/>
                    </a:cubicBezTo>
                    <a:cubicBezTo>
                      <a:pt x="366333" y="159423"/>
                      <a:pt x="366333" y="159423"/>
                      <a:pt x="364137" y="159423"/>
                    </a:cubicBezTo>
                    <a:cubicBezTo>
                      <a:pt x="361942" y="159423"/>
                      <a:pt x="359747" y="157245"/>
                      <a:pt x="359747" y="155067"/>
                    </a:cubicBezTo>
                    <a:cubicBezTo>
                      <a:pt x="357551" y="152889"/>
                      <a:pt x="357551" y="148533"/>
                      <a:pt x="361942" y="146354"/>
                    </a:cubicBezTo>
                    <a:cubicBezTo>
                      <a:pt x="421218" y="113682"/>
                      <a:pt x="421218" y="113682"/>
                      <a:pt x="421218" y="113682"/>
                    </a:cubicBezTo>
                    <a:close/>
                    <a:moveTo>
                      <a:pt x="39409" y="113682"/>
                    </a:moveTo>
                    <a:cubicBezTo>
                      <a:pt x="97953" y="146354"/>
                      <a:pt x="97953" y="146354"/>
                      <a:pt x="97953" y="146354"/>
                    </a:cubicBezTo>
                    <a:cubicBezTo>
                      <a:pt x="102289" y="148532"/>
                      <a:pt x="102289" y="152888"/>
                      <a:pt x="100121" y="155066"/>
                    </a:cubicBezTo>
                    <a:cubicBezTo>
                      <a:pt x="100121" y="157245"/>
                      <a:pt x="97953" y="159423"/>
                      <a:pt x="95784" y="159423"/>
                    </a:cubicBezTo>
                    <a:cubicBezTo>
                      <a:pt x="93616" y="159423"/>
                      <a:pt x="93616" y="159423"/>
                      <a:pt x="91448" y="157245"/>
                    </a:cubicBezTo>
                    <a:cubicBezTo>
                      <a:pt x="32904" y="124573"/>
                      <a:pt x="32904" y="124573"/>
                      <a:pt x="32904" y="124573"/>
                    </a:cubicBezTo>
                    <a:cubicBezTo>
                      <a:pt x="30736" y="122394"/>
                      <a:pt x="28567" y="118038"/>
                      <a:pt x="30736" y="115860"/>
                    </a:cubicBezTo>
                    <a:cubicBezTo>
                      <a:pt x="32904" y="111504"/>
                      <a:pt x="37240" y="111504"/>
                      <a:pt x="39409" y="113682"/>
                    </a:cubicBezTo>
                    <a:close/>
                    <a:moveTo>
                      <a:pt x="344901" y="30735"/>
                    </a:moveTo>
                    <a:cubicBezTo>
                      <a:pt x="349257" y="32903"/>
                      <a:pt x="349257" y="37240"/>
                      <a:pt x="347079" y="39408"/>
                    </a:cubicBezTo>
                    <a:cubicBezTo>
                      <a:pt x="314407" y="97952"/>
                      <a:pt x="314407" y="97952"/>
                      <a:pt x="314407" y="97952"/>
                    </a:cubicBezTo>
                    <a:cubicBezTo>
                      <a:pt x="312229" y="100120"/>
                      <a:pt x="310051" y="102289"/>
                      <a:pt x="307873" y="102289"/>
                    </a:cubicBezTo>
                    <a:cubicBezTo>
                      <a:pt x="307873" y="102289"/>
                      <a:pt x="305695" y="102289"/>
                      <a:pt x="305695" y="100120"/>
                    </a:cubicBezTo>
                    <a:cubicBezTo>
                      <a:pt x="301338" y="97952"/>
                      <a:pt x="301338" y="95784"/>
                      <a:pt x="303516" y="91447"/>
                    </a:cubicBezTo>
                    <a:cubicBezTo>
                      <a:pt x="336188" y="32903"/>
                      <a:pt x="336188" y="32903"/>
                      <a:pt x="336188" y="32903"/>
                    </a:cubicBezTo>
                    <a:cubicBezTo>
                      <a:pt x="338367" y="30735"/>
                      <a:pt x="342723" y="28567"/>
                      <a:pt x="344901" y="30735"/>
                    </a:cubicBezTo>
                    <a:close/>
                    <a:moveTo>
                      <a:pt x="115861" y="30735"/>
                    </a:moveTo>
                    <a:cubicBezTo>
                      <a:pt x="118039" y="28567"/>
                      <a:pt x="122395" y="30735"/>
                      <a:pt x="124573" y="32903"/>
                    </a:cubicBezTo>
                    <a:cubicBezTo>
                      <a:pt x="157245" y="91447"/>
                      <a:pt x="157245" y="91447"/>
                      <a:pt x="157245" y="91447"/>
                    </a:cubicBezTo>
                    <a:cubicBezTo>
                      <a:pt x="159423" y="95784"/>
                      <a:pt x="159423" y="97952"/>
                      <a:pt x="155067" y="100120"/>
                    </a:cubicBezTo>
                    <a:cubicBezTo>
                      <a:pt x="155067" y="102289"/>
                      <a:pt x="152889" y="102289"/>
                      <a:pt x="152889" y="102289"/>
                    </a:cubicBezTo>
                    <a:cubicBezTo>
                      <a:pt x="150711" y="102289"/>
                      <a:pt x="148533" y="100120"/>
                      <a:pt x="146354" y="97952"/>
                    </a:cubicBezTo>
                    <a:cubicBezTo>
                      <a:pt x="113682" y="39408"/>
                      <a:pt x="113682" y="39408"/>
                      <a:pt x="113682" y="39408"/>
                    </a:cubicBezTo>
                    <a:cubicBezTo>
                      <a:pt x="111504" y="37240"/>
                      <a:pt x="111504" y="32903"/>
                      <a:pt x="115861" y="30735"/>
                    </a:cubicBezTo>
                    <a:close/>
                    <a:moveTo>
                      <a:pt x="231303" y="0"/>
                    </a:moveTo>
                    <a:cubicBezTo>
                      <a:pt x="233453" y="0"/>
                      <a:pt x="237753" y="2191"/>
                      <a:pt x="237753" y="6575"/>
                    </a:cubicBezTo>
                    <a:cubicBezTo>
                      <a:pt x="237753" y="74519"/>
                      <a:pt x="237753" y="74519"/>
                      <a:pt x="237753" y="74519"/>
                    </a:cubicBezTo>
                    <a:cubicBezTo>
                      <a:pt x="237753" y="78902"/>
                      <a:pt x="233453" y="81094"/>
                      <a:pt x="231303" y="81094"/>
                    </a:cubicBezTo>
                    <a:cubicBezTo>
                      <a:pt x="227002" y="81094"/>
                      <a:pt x="224852" y="78902"/>
                      <a:pt x="224852" y="74519"/>
                    </a:cubicBezTo>
                    <a:cubicBezTo>
                      <a:pt x="224852" y="6575"/>
                      <a:pt x="224852" y="6575"/>
                      <a:pt x="224852" y="6575"/>
                    </a:cubicBezTo>
                    <a:cubicBezTo>
                      <a:pt x="224852" y="2191"/>
                      <a:pt x="227002" y="0"/>
                      <a:pt x="231303" y="0"/>
                    </a:cubicBezTo>
                    <a:close/>
                  </a:path>
                </a:pathLst>
              </a:custGeom>
              <a:grpFill/>
              <a:ln>
                <a:noFill/>
              </a:ln>
            </p:spPr>
            <p:txBody>
              <a:bodyPr vert="horz" wrap="square" lIns="91440" tIns="45720" rIns="91440" bIns="45720" numCol="1" anchor="t" anchorCtr="0" compatLnSpc="1">
                <a:noAutofit/>
              </a:bodyPr>
              <a:lstStyle/>
              <a:p>
                <a:endParaRPr lang="zh-CN" altLang="en-US"/>
              </a:p>
            </p:txBody>
          </p:sp>
        </p:grpSp>
        <p:sp>
          <p:nvSpPr>
            <p:cNvPr id="75" name="Rectangle 376"/>
            <p:cNvSpPr>
              <a:spLocks noChangeArrowheads="1"/>
            </p:cNvSpPr>
            <p:nvPr/>
          </p:nvSpPr>
          <p:spPr bwMode="auto">
            <a:xfrm>
              <a:off x="7766723" y="3957313"/>
              <a:ext cx="28568" cy="17509"/>
            </a:xfrm>
            <a:prstGeom prst="rect">
              <a:avLst/>
            </a:prstGeom>
            <a:grpFill/>
            <a:ln>
              <a:noFill/>
            </a:ln>
          </p:spPr>
          <p:txBody>
            <a:bodyPr vert="horz" wrap="square" lIns="91440" tIns="45720" rIns="91440" bIns="45720" numCol="1" anchor="t" anchorCtr="0" compatLnSpc="1"/>
            <a:lstStyle/>
            <a:p>
              <a:endParaRPr lang="zh-CN" altLang="en-US"/>
            </a:p>
          </p:txBody>
        </p:sp>
        <p:sp>
          <p:nvSpPr>
            <p:cNvPr id="76" name="Freeform 377"/>
            <p:cNvSpPr/>
            <p:nvPr/>
          </p:nvSpPr>
          <p:spPr bwMode="auto">
            <a:xfrm>
              <a:off x="7766723" y="3957313"/>
              <a:ext cx="28568" cy="17509"/>
            </a:xfrm>
            <a:custGeom>
              <a:avLst/>
              <a:gdLst>
                <a:gd name="T0" fmla="*/ 31 w 31"/>
                <a:gd name="T1" fmla="*/ 19 h 19"/>
                <a:gd name="T2" fmla="*/ 31 w 31"/>
                <a:gd name="T3" fmla="*/ 0 h 19"/>
                <a:gd name="T4" fmla="*/ 0 w 31"/>
                <a:gd name="T5" fmla="*/ 0 h 19"/>
                <a:gd name="T6" fmla="*/ 0 w 31"/>
                <a:gd name="T7" fmla="*/ 19 h 19"/>
              </a:gdLst>
              <a:ahLst/>
              <a:cxnLst>
                <a:cxn ang="0">
                  <a:pos x="T0" y="T1"/>
                </a:cxn>
                <a:cxn ang="0">
                  <a:pos x="T2" y="T3"/>
                </a:cxn>
                <a:cxn ang="0">
                  <a:pos x="T4" y="T5"/>
                </a:cxn>
                <a:cxn ang="0">
                  <a:pos x="T6" y="T7"/>
                </a:cxn>
              </a:cxnLst>
              <a:rect l="0" t="0" r="r" b="b"/>
              <a:pathLst>
                <a:path w="31" h="19">
                  <a:moveTo>
                    <a:pt x="31" y="19"/>
                  </a:moveTo>
                  <a:lnTo>
                    <a:pt x="31" y="0"/>
                  </a:lnTo>
                  <a:lnTo>
                    <a:pt x="0" y="0"/>
                  </a:lnTo>
                  <a:lnTo>
                    <a:pt x="0" y="19"/>
                  </a:lnTo>
                </a:path>
              </a:pathLst>
            </a:custGeom>
            <a:grpFill/>
            <a:ln>
              <a:noFill/>
            </a:ln>
          </p:spPr>
          <p:txBody>
            <a:bodyPr vert="horz" wrap="square" lIns="91440" tIns="45720" rIns="91440" bIns="45720" numCol="1" anchor="t" anchorCtr="0" compatLnSpc="1"/>
            <a:lstStyle/>
            <a:p>
              <a:endParaRPr lang="zh-CN" altLang="en-US"/>
            </a:p>
          </p:txBody>
        </p:sp>
        <p:grpSp>
          <p:nvGrpSpPr>
            <p:cNvPr id="77" name="组合 76"/>
            <p:cNvGrpSpPr/>
            <p:nvPr/>
          </p:nvGrpSpPr>
          <p:grpSpPr>
            <a:xfrm>
              <a:off x="4446471" y="3454161"/>
              <a:ext cx="462605" cy="464447"/>
              <a:chOff x="5371682" y="4735080"/>
              <a:chExt cx="462605" cy="464447"/>
            </a:xfrm>
            <a:grpFill/>
          </p:grpSpPr>
          <p:sp>
            <p:nvSpPr>
              <p:cNvPr id="84" name="Freeform 309"/>
              <p:cNvSpPr>
                <a:spLocks noEditPoints="1"/>
              </p:cNvSpPr>
              <p:nvPr/>
            </p:nvSpPr>
            <p:spPr bwMode="auto">
              <a:xfrm>
                <a:off x="5478579" y="4835526"/>
                <a:ext cx="246047" cy="296731"/>
              </a:xfrm>
              <a:custGeom>
                <a:avLst/>
                <a:gdLst>
                  <a:gd name="T0" fmla="*/ 83 w 113"/>
                  <a:gd name="T1" fmla="*/ 136 h 136"/>
                  <a:gd name="T2" fmla="*/ 83 w 113"/>
                  <a:gd name="T3" fmla="*/ 136 h 136"/>
                  <a:gd name="T4" fmla="*/ 30 w 113"/>
                  <a:gd name="T5" fmla="*/ 136 h 136"/>
                  <a:gd name="T6" fmla="*/ 25 w 113"/>
                  <a:gd name="T7" fmla="*/ 131 h 136"/>
                  <a:gd name="T8" fmla="*/ 25 w 113"/>
                  <a:gd name="T9" fmla="*/ 130 h 136"/>
                  <a:gd name="T10" fmla="*/ 22 w 113"/>
                  <a:gd name="T11" fmla="*/ 111 h 136"/>
                  <a:gd name="T12" fmla="*/ 0 w 113"/>
                  <a:gd name="T13" fmla="*/ 57 h 136"/>
                  <a:gd name="T14" fmla="*/ 57 w 113"/>
                  <a:gd name="T15" fmla="*/ 0 h 136"/>
                  <a:gd name="T16" fmla="*/ 113 w 113"/>
                  <a:gd name="T17" fmla="*/ 57 h 136"/>
                  <a:gd name="T18" fmla="*/ 92 w 113"/>
                  <a:gd name="T19" fmla="*/ 111 h 136"/>
                  <a:gd name="T20" fmla="*/ 88 w 113"/>
                  <a:gd name="T21" fmla="*/ 130 h 136"/>
                  <a:gd name="T22" fmla="*/ 88 w 113"/>
                  <a:gd name="T23" fmla="*/ 131 h 136"/>
                  <a:gd name="T24" fmla="*/ 83 w 113"/>
                  <a:gd name="T25" fmla="*/ 136 h 136"/>
                  <a:gd name="T26" fmla="*/ 30 w 113"/>
                  <a:gd name="T27" fmla="*/ 126 h 136"/>
                  <a:gd name="T28" fmla="*/ 25 w 113"/>
                  <a:gd name="T29" fmla="*/ 130 h 136"/>
                  <a:gd name="T30" fmla="*/ 30 w 113"/>
                  <a:gd name="T31" fmla="*/ 126 h 136"/>
                  <a:gd name="T32" fmla="*/ 84 w 113"/>
                  <a:gd name="T33" fmla="*/ 126 h 136"/>
                  <a:gd name="T34" fmla="*/ 86 w 113"/>
                  <a:gd name="T35" fmla="*/ 127 h 136"/>
                  <a:gd name="T36" fmla="*/ 84 w 113"/>
                  <a:gd name="T37" fmla="*/ 126 h 136"/>
                  <a:gd name="T38" fmla="*/ 35 w 113"/>
                  <a:gd name="T39" fmla="*/ 126 h 136"/>
                  <a:gd name="T40" fmla="*/ 78 w 113"/>
                  <a:gd name="T41" fmla="*/ 126 h 136"/>
                  <a:gd name="T42" fmla="*/ 78 w 113"/>
                  <a:gd name="T43" fmla="*/ 122 h 136"/>
                  <a:gd name="T44" fmla="*/ 84 w 113"/>
                  <a:gd name="T45" fmla="*/ 105 h 136"/>
                  <a:gd name="T46" fmla="*/ 104 w 113"/>
                  <a:gd name="T47" fmla="*/ 57 h 136"/>
                  <a:gd name="T48" fmla="*/ 57 w 113"/>
                  <a:gd name="T49" fmla="*/ 10 h 136"/>
                  <a:gd name="T50" fmla="*/ 10 w 113"/>
                  <a:gd name="T51" fmla="*/ 57 h 136"/>
                  <a:gd name="T52" fmla="*/ 29 w 113"/>
                  <a:gd name="T53" fmla="*/ 105 h 136"/>
                  <a:gd name="T54" fmla="*/ 35 w 113"/>
                  <a:gd name="T55" fmla="*/ 122 h 136"/>
                  <a:gd name="T56" fmla="*/ 35 w 113"/>
                  <a:gd name="T57" fmla="*/ 12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3" h="136">
                    <a:moveTo>
                      <a:pt x="83" y="136"/>
                    </a:moveTo>
                    <a:cubicBezTo>
                      <a:pt x="83" y="136"/>
                      <a:pt x="83" y="136"/>
                      <a:pt x="83" y="136"/>
                    </a:cubicBezTo>
                    <a:cubicBezTo>
                      <a:pt x="30" y="136"/>
                      <a:pt x="30" y="136"/>
                      <a:pt x="30" y="136"/>
                    </a:cubicBezTo>
                    <a:cubicBezTo>
                      <a:pt x="27" y="136"/>
                      <a:pt x="25" y="133"/>
                      <a:pt x="25" y="131"/>
                    </a:cubicBezTo>
                    <a:cubicBezTo>
                      <a:pt x="25" y="130"/>
                      <a:pt x="25" y="130"/>
                      <a:pt x="25" y="130"/>
                    </a:cubicBezTo>
                    <a:cubicBezTo>
                      <a:pt x="25" y="127"/>
                      <a:pt x="25" y="116"/>
                      <a:pt x="22" y="111"/>
                    </a:cubicBezTo>
                    <a:cubicBezTo>
                      <a:pt x="0" y="84"/>
                      <a:pt x="0" y="57"/>
                      <a:pt x="0" y="57"/>
                    </a:cubicBezTo>
                    <a:cubicBezTo>
                      <a:pt x="0" y="26"/>
                      <a:pt x="25" y="0"/>
                      <a:pt x="57" y="0"/>
                    </a:cubicBezTo>
                    <a:cubicBezTo>
                      <a:pt x="88" y="0"/>
                      <a:pt x="113" y="26"/>
                      <a:pt x="113" y="57"/>
                    </a:cubicBezTo>
                    <a:cubicBezTo>
                      <a:pt x="113" y="57"/>
                      <a:pt x="113" y="84"/>
                      <a:pt x="92" y="111"/>
                    </a:cubicBezTo>
                    <a:cubicBezTo>
                      <a:pt x="88" y="116"/>
                      <a:pt x="88" y="127"/>
                      <a:pt x="88" y="130"/>
                    </a:cubicBezTo>
                    <a:cubicBezTo>
                      <a:pt x="88" y="131"/>
                      <a:pt x="88" y="131"/>
                      <a:pt x="88" y="131"/>
                    </a:cubicBezTo>
                    <a:cubicBezTo>
                      <a:pt x="88" y="133"/>
                      <a:pt x="86" y="136"/>
                      <a:pt x="83" y="136"/>
                    </a:cubicBezTo>
                    <a:close/>
                    <a:moveTo>
                      <a:pt x="30" y="126"/>
                    </a:moveTo>
                    <a:cubicBezTo>
                      <a:pt x="27" y="126"/>
                      <a:pt x="25" y="128"/>
                      <a:pt x="25" y="130"/>
                    </a:cubicBezTo>
                    <a:cubicBezTo>
                      <a:pt x="26" y="128"/>
                      <a:pt x="28" y="126"/>
                      <a:pt x="30" y="126"/>
                    </a:cubicBezTo>
                    <a:close/>
                    <a:moveTo>
                      <a:pt x="84" y="126"/>
                    </a:moveTo>
                    <a:cubicBezTo>
                      <a:pt x="85" y="126"/>
                      <a:pt x="85" y="126"/>
                      <a:pt x="86" y="127"/>
                    </a:cubicBezTo>
                    <a:cubicBezTo>
                      <a:pt x="85" y="126"/>
                      <a:pt x="85" y="126"/>
                      <a:pt x="84" y="126"/>
                    </a:cubicBezTo>
                    <a:close/>
                    <a:moveTo>
                      <a:pt x="35" y="126"/>
                    </a:moveTo>
                    <a:cubicBezTo>
                      <a:pt x="78" y="126"/>
                      <a:pt x="78" y="126"/>
                      <a:pt x="78" y="126"/>
                    </a:cubicBezTo>
                    <a:cubicBezTo>
                      <a:pt x="78" y="124"/>
                      <a:pt x="78" y="122"/>
                      <a:pt x="78" y="122"/>
                    </a:cubicBezTo>
                    <a:cubicBezTo>
                      <a:pt x="79" y="114"/>
                      <a:pt x="81" y="109"/>
                      <a:pt x="84" y="105"/>
                    </a:cubicBezTo>
                    <a:cubicBezTo>
                      <a:pt x="103" y="80"/>
                      <a:pt x="104" y="57"/>
                      <a:pt x="104" y="57"/>
                    </a:cubicBezTo>
                    <a:cubicBezTo>
                      <a:pt x="104" y="31"/>
                      <a:pt x="82" y="10"/>
                      <a:pt x="57" y="10"/>
                    </a:cubicBezTo>
                    <a:cubicBezTo>
                      <a:pt x="31" y="10"/>
                      <a:pt x="10" y="31"/>
                      <a:pt x="10" y="57"/>
                    </a:cubicBezTo>
                    <a:cubicBezTo>
                      <a:pt x="10" y="57"/>
                      <a:pt x="10" y="80"/>
                      <a:pt x="29" y="105"/>
                    </a:cubicBezTo>
                    <a:cubicBezTo>
                      <a:pt x="32" y="109"/>
                      <a:pt x="34" y="114"/>
                      <a:pt x="35" y="122"/>
                    </a:cubicBezTo>
                    <a:cubicBezTo>
                      <a:pt x="35" y="122"/>
                      <a:pt x="35" y="124"/>
                      <a:pt x="35" y="126"/>
                    </a:cubicBezTo>
                    <a:close/>
                  </a:path>
                </a:pathLst>
              </a:custGeom>
              <a:grpFill/>
              <a:ln>
                <a:noFill/>
              </a:ln>
            </p:spPr>
            <p:txBody>
              <a:bodyPr vert="horz" wrap="square" lIns="91440" tIns="45720" rIns="91440" bIns="45720" numCol="1" anchor="t" anchorCtr="0" compatLnSpc="1"/>
              <a:lstStyle/>
              <a:p>
                <a:endParaRPr lang="zh-CN" altLang="en-US"/>
              </a:p>
            </p:txBody>
          </p:sp>
          <p:sp>
            <p:nvSpPr>
              <p:cNvPr id="85" name="任意多边形 84"/>
              <p:cNvSpPr/>
              <p:nvPr/>
            </p:nvSpPr>
            <p:spPr bwMode="auto">
              <a:xfrm>
                <a:off x="5371682" y="4735080"/>
                <a:ext cx="462605" cy="464447"/>
              </a:xfrm>
              <a:custGeom>
                <a:avLst/>
                <a:gdLst>
                  <a:gd name="connsiteX0" fmla="*/ 185067 w 462605"/>
                  <a:gd name="connsiteY0" fmla="*/ 421135 h 464447"/>
                  <a:gd name="connsiteX1" fmla="*/ 276617 w 462605"/>
                  <a:gd name="connsiteY1" fmla="*/ 421135 h 464447"/>
                  <a:gd name="connsiteX2" fmla="*/ 287516 w 462605"/>
                  <a:gd name="connsiteY2" fmla="*/ 432193 h 464447"/>
                  <a:gd name="connsiteX3" fmla="*/ 276617 w 462605"/>
                  <a:gd name="connsiteY3" fmla="*/ 443252 h 464447"/>
                  <a:gd name="connsiteX4" fmla="*/ 261902 w 462605"/>
                  <a:gd name="connsiteY4" fmla="*/ 443252 h 464447"/>
                  <a:gd name="connsiteX5" fmla="*/ 272771 w 462605"/>
                  <a:gd name="connsiteY5" fmla="*/ 453850 h 464447"/>
                  <a:gd name="connsiteX6" fmla="*/ 261902 w 462605"/>
                  <a:gd name="connsiteY6" fmla="*/ 464447 h 464447"/>
                  <a:gd name="connsiteX7" fmla="*/ 198860 w 462605"/>
                  <a:gd name="connsiteY7" fmla="*/ 464447 h 464447"/>
                  <a:gd name="connsiteX8" fmla="*/ 187991 w 462605"/>
                  <a:gd name="connsiteY8" fmla="*/ 453850 h 464447"/>
                  <a:gd name="connsiteX9" fmla="*/ 198860 w 462605"/>
                  <a:gd name="connsiteY9" fmla="*/ 443252 h 464447"/>
                  <a:gd name="connsiteX10" fmla="*/ 196511 w 462605"/>
                  <a:gd name="connsiteY10" fmla="*/ 443252 h 464447"/>
                  <a:gd name="connsiteX11" fmla="*/ 185067 w 462605"/>
                  <a:gd name="connsiteY11" fmla="*/ 443252 h 464447"/>
                  <a:gd name="connsiteX12" fmla="*/ 174168 w 462605"/>
                  <a:gd name="connsiteY12" fmla="*/ 432193 h 464447"/>
                  <a:gd name="connsiteX13" fmla="*/ 185067 w 462605"/>
                  <a:gd name="connsiteY13" fmla="*/ 421135 h 464447"/>
                  <a:gd name="connsiteX14" fmla="*/ 176807 w 462605"/>
                  <a:gd name="connsiteY14" fmla="*/ 397176 h 464447"/>
                  <a:gd name="connsiteX15" fmla="*/ 283954 w 462605"/>
                  <a:gd name="connsiteY15" fmla="*/ 397176 h 464447"/>
                  <a:gd name="connsiteX16" fmla="*/ 294887 w 462605"/>
                  <a:gd name="connsiteY16" fmla="*/ 408234 h 464447"/>
                  <a:gd name="connsiteX17" fmla="*/ 283954 w 462605"/>
                  <a:gd name="connsiteY17" fmla="*/ 419293 h 464447"/>
                  <a:gd name="connsiteX18" fmla="*/ 176807 w 462605"/>
                  <a:gd name="connsiteY18" fmla="*/ 419293 h 464447"/>
                  <a:gd name="connsiteX19" fmla="*/ 165874 w 462605"/>
                  <a:gd name="connsiteY19" fmla="*/ 408234 h 464447"/>
                  <a:gd name="connsiteX20" fmla="*/ 176807 w 462605"/>
                  <a:gd name="connsiteY20" fmla="*/ 397176 h 464447"/>
                  <a:gd name="connsiteX21" fmla="*/ 368528 w 462605"/>
                  <a:gd name="connsiteY21" fmla="*/ 303516 h 464447"/>
                  <a:gd name="connsiteX22" fmla="*/ 427804 w 462605"/>
                  <a:gd name="connsiteY22" fmla="*/ 336188 h 464447"/>
                  <a:gd name="connsiteX23" fmla="*/ 430000 w 462605"/>
                  <a:gd name="connsiteY23" fmla="*/ 344901 h 464447"/>
                  <a:gd name="connsiteX24" fmla="*/ 423414 w 462605"/>
                  <a:gd name="connsiteY24" fmla="*/ 349257 h 464447"/>
                  <a:gd name="connsiteX25" fmla="*/ 421218 w 462605"/>
                  <a:gd name="connsiteY25" fmla="*/ 347079 h 464447"/>
                  <a:gd name="connsiteX26" fmla="*/ 361942 w 462605"/>
                  <a:gd name="connsiteY26" fmla="*/ 314407 h 464447"/>
                  <a:gd name="connsiteX27" fmla="*/ 359747 w 462605"/>
                  <a:gd name="connsiteY27" fmla="*/ 305695 h 464447"/>
                  <a:gd name="connsiteX28" fmla="*/ 368528 w 462605"/>
                  <a:gd name="connsiteY28" fmla="*/ 303516 h 464447"/>
                  <a:gd name="connsiteX29" fmla="*/ 91448 w 462605"/>
                  <a:gd name="connsiteY29" fmla="*/ 303516 h 464447"/>
                  <a:gd name="connsiteX30" fmla="*/ 100121 w 462605"/>
                  <a:gd name="connsiteY30" fmla="*/ 305695 h 464447"/>
                  <a:gd name="connsiteX31" fmla="*/ 97953 w 462605"/>
                  <a:gd name="connsiteY31" fmla="*/ 314407 h 464447"/>
                  <a:gd name="connsiteX32" fmla="*/ 39409 w 462605"/>
                  <a:gd name="connsiteY32" fmla="*/ 347079 h 464447"/>
                  <a:gd name="connsiteX33" fmla="*/ 37240 w 462605"/>
                  <a:gd name="connsiteY33" fmla="*/ 349257 h 464447"/>
                  <a:gd name="connsiteX34" fmla="*/ 30736 w 462605"/>
                  <a:gd name="connsiteY34" fmla="*/ 344901 h 464447"/>
                  <a:gd name="connsiteX35" fmla="*/ 32904 w 462605"/>
                  <a:gd name="connsiteY35" fmla="*/ 336188 h 464447"/>
                  <a:gd name="connsiteX36" fmla="*/ 91448 w 462605"/>
                  <a:gd name="connsiteY36" fmla="*/ 303516 h 464447"/>
                  <a:gd name="connsiteX37" fmla="*/ 196285 w 462605"/>
                  <a:gd name="connsiteY37" fmla="*/ 274613 h 464447"/>
                  <a:gd name="connsiteX38" fmla="*/ 197615 w 462605"/>
                  <a:gd name="connsiteY38" fmla="*/ 282721 h 464447"/>
                  <a:gd name="connsiteX39" fmla="*/ 203115 w 462605"/>
                  <a:gd name="connsiteY39" fmla="*/ 277378 h 464447"/>
                  <a:gd name="connsiteX40" fmla="*/ 209620 w 462605"/>
                  <a:gd name="connsiteY40" fmla="*/ 283697 h 464447"/>
                  <a:gd name="connsiteX41" fmla="*/ 211789 w 462605"/>
                  <a:gd name="connsiteY41" fmla="*/ 287909 h 464447"/>
                  <a:gd name="connsiteX42" fmla="*/ 213957 w 462605"/>
                  <a:gd name="connsiteY42" fmla="*/ 283697 h 464447"/>
                  <a:gd name="connsiteX43" fmla="*/ 222630 w 462605"/>
                  <a:gd name="connsiteY43" fmla="*/ 277378 h 464447"/>
                  <a:gd name="connsiteX44" fmla="*/ 229135 w 462605"/>
                  <a:gd name="connsiteY44" fmla="*/ 283697 h 464447"/>
                  <a:gd name="connsiteX45" fmla="*/ 231303 w 462605"/>
                  <a:gd name="connsiteY45" fmla="*/ 287909 h 464447"/>
                  <a:gd name="connsiteX46" fmla="*/ 233472 w 462605"/>
                  <a:gd name="connsiteY46" fmla="*/ 283697 h 464447"/>
                  <a:gd name="connsiteX47" fmla="*/ 239976 w 462605"/>
                  <a:gd name="connsiteY47" fmla="*/ 277378 h 464447"/>
                  <a:gd name="connsiteX48" fmla="*/ 248650 w 462605"/>
                  <a:gd name="connsiteY48" fmla="*/ 283697 h 464447"/>
                  <a:gd name="connsiteX49" fmla="*/ 250818 w 462605"/>
                  <a:gd name="connsiteY49" fmla="*/ 287909 h 464447"/>
                  <a:gd name="connsiteX50" fmla="*/ 252986 w 462605"/>
                  <a:gd name="connsiteY50" fmla="*/ 283697 h 464447"/>
                  <a:gd name="connsiteX51" fmla="*/ 259491 w 462605"/>
                  <a:gd name="connsiteY51" fmla="*/ 277378 h 464447"/>
                  <a:gd name="connsiteX52" fmla="*/ 262607 w 462605"/>
                  <a:gd name="connsiteY52" fmla="*/ 280404 h 464447"/>
                  <a:gd name="connsiteX53" fmla="*/ 263557 w 462605"/>
                  <a:gd name="connsiteY53" fmla="*/ 274613 h 464447"/>
                  <a:gd name="connsiteX54" fmla="*/ 274615 w 462605"/>
                  <a:gd name="connsiteY54" fmla="*/ 277377 h 464447"/>
                  <a:gd name="connsiteX55" fmla="*/ 255263 w 462605"/>
                  <a:gd name="connsiteY55" fmla="*/ 395333 h 464447"/>
                  <a:gd name="connsiteX56" fmla="*/ 244204 w 462605"/>
                  <a:gd name="connsiteY56" fmla="*/ 392568 h 464447"/>
                  <a:gd name="connsiteX57" fmla="*/ 261712 w 462605"/>
                  <a:gd name="connsiteY57" fmla="*/ 285854 h 464447"/>
                  <a:gd name="connsiteX58" fmla="*/ 261659 w 462605"/>
                  <a:gd name="connsiteY58" fmla="*/ 285803 h 464447"/>
                  <a:gd name="connsiteX59" fmla="*/ 259491 w 462605"/>
                  <a:gd name="connsiteY59" fmla="*/ 281590 h 464447"/>
                  <a:gd name="connsiteX60" fmla="*/ 257323 w 462605"/>
                  <a:gd name="connsiteY60" fmla="*/ 285803 h 464447"/>
                  <a:gd name="connsiteX61" fmla="*/ 250818 w 462605"/>
                  <a:gd name="connsiteY61" fmla="*/ 292122 h 464447"/>
                  <a:gd name="connsiteX62" fmla="*/ 242145 w 462605"/>
                  <a:gd name="connsiteY62" fmla="*/ 285803 h 464447"/>
                  <a:gd name="connsiteX63" fmla="*/ 239976 w 462605"/>
                  <a:gd name="connsiteY63" fmla="*/ 281590 h 464447"/>
                  <a:gd name="connsiteX64" fmla="*/ 237808 w 462605"/>
                  <a:gd name="connsiteY64" fmla="*/ 285803 h 464447"/>
                  <a:gd name="connsiteX65" fmla="*/ 231303 w 462605"/>
                  <a:gd name="connsiteY65" fmla="*/ 292122 h 464447"/>
                  <a:gd name="connsiteX66" fmla="*/ 224798 w 462605"/>
                  <a:gd name="connsiteY66" fmla="*/ 285803 h 464447"/>
                  <a:gd name="connsiteX67" fmla="*/ 222630 w 462605"/>
                  <a:gd name="connsiteY67" fmla="*/ 281590 h 464447"/>
                  <a:gd name="connsiteX68" fmla="*/ 220462 w 462605"/>
                  <a:gd name="connsiteY68" fmla="*/ 285803 h 464447"/>
                  <a:gd name="connsiteX69" fmla="*/ 211789 w 462605"/>
                  <a:gd name="connsiteY69" fmla="*/ 292122 h 464447"/>
                  <a:gd name="connsiteX70" fmla="*/ 205284 w 462605"/>
                  <a:gd name="connsiteY70" fmla="*/ 285803 h 464447"/>
                  <a:gd name="connsiteX71" fmla="*/ 203115 w 462605"/>
                  <a:gd name="connsiteY71" fmla="*/ 281590 h 464447"/>
                  <a:gd name="connsiteX72" fmla="*/ 200947 w 462605"/>
                  <a:gd name="connsiteY72" fmla="*/ 285803 h 464447"/>
                  <a:gd name="connsiteX73" fmla="*/ 198509 w 462605"/>
                  <a:gd name="connsiteY73" fmla="*/ 288171 h 464447"/>
                  <a:gd name="connsiteX74" fmla="*/ 215637 w 462605"/>
                  <a:gd name="connsiteY74" fmla="*/ 392568 h 464447"/>
                  <a:gd name="connsiteX75" fmla="*/ 204579 w 462605"/>
                  <a:gd name="connsiteY75" fmla="*/ 395333 h 464447"/>
                  <a:gd name="connsiteX76" fmla="*/ 185226 w 462605"/>
                  <a:gd name="connsiteY76" fmla="*/ 277377 h 464447"/>
                  <a:gd name="connsiteX77" fmla="*/ 6575 w 462605"/>
                  <a:gd name="connsiteY77" fmla="*/ 224851 h 464447"/>
                  <a:gd name="connsiteX78" fmla="*/ 74519 w 462605"/>
                  <a:gd name="connsiteY78" fmla="*/ 224851 h 464447"/>
                  <a:gd name="connsiteX79" fmla="*/ 81094 w 462605"/>
                  <a:gd name="connsiteY79" fmla="*/ 231486 h 464447"/>
                  <a:gd name="connsiteX80" fmla="*/ 74519 w 462605"/>
                  <a:gd name="connsiteY80" fmla="*/ 235909 h 464447"/>
                  <a:gd name="connsiteX81" fmla="*/ 6575 w 462605"/>
                  <a:gd name="connsiteY81" fmla="*/ 235909 h 464447"/>
                  <a:gd name="connsiteX82" fmla="*/ 0 w 462605"/>
                  <a:gd name="connsiteY82" fmla="*/ 231486 h 464447"/>
                  <a:gd name="connsiteX83" fmla="*/ 6575 w 462605"/>
                  <a:gd name="connsiteY83" fmla="*/ 224851 h 464447"/>
                  <a:gd name="connsiteX84" fmla="*/ 386216 w 462605"/>
                  <a:gd name="connsiteY84" fmla="*/ 223008 h 464447"/>
                  <a:gd name="connsiteX85" fmla="*/ 456058 w 462605"/>
                  <a:gd name="connsiteY85" fmla="*/ 223008 h 464447"/>
                  <a:gd name="connsiteX86" fmla="*/ 462605 w 462605"/>
                  <a:gd name="connsiteY86" fmla="*/ 229459 h 464447"/>
                  <a:gd name="connsiteX87" fmla="*/ 456058 w 462605"/>
                  <a:gd name="connsiteY87" fmla="*/ 235909 h 464447"/>
                  <a:gd name="connsiteX88" fmla="*/ 386216 w 462605"/>
                  <a:gd name="connsiteY88" fmla="*/ 235909 h 464447"/>
                  <a:gd name="connsiteX89" fmla="*/ 379668 w 462605"/>
                  <a:gd name="connsiteY89" fmla="*/ 229459 h 464447"/>
                  <a:gd name="connsiteX90" fmla="*/ 386216 w 462605"/>
                  <a:gd name="connsiteY90" fmla="*/ 223008 h 464447"/>
                  <a:gd name="connsiteX91" fmla="*/ 231369 w 462605"/>
                  <a:gd name="connsiteY91" fmla="*/ 140071 h 464447"/>
                  <a:gd name="connsiteX92" fmla="*/ 316083 w 462605"/>
                  <a:gd name="connsiteY92" fmla="*/ 224786 h 464447"/>
                  <a:gd name="connsiteX93" fmla="*/ 309567 w 462605"/>
                  <a:gd name="connsiteY93" fmla="*/ 231302 h 464447"/>
                  <a:gd name="connsiteX94" fmla="*/ 303050 w 462605"/>
                  <a:gd name="connsiteY94" fmla="*/ 224786 h 464447"/>
                  <a:gd name="connsiteX95" fmla="*/ 231369 w 462605"/>
                  <a:gd name="connsiteY95" fmla="*/ 153104 h 464447"/>
                  <a:gd name="connsiteX96" fmla="*/ 224852 w 462605"/>
                  <a:gd name="connsiteY96" fmla="*/ 146588 h 464447"/>
                  <a:gd name="connsiteX97" fmla="*/ 231369 w 462605"/>
                  <a:gd name="connsiteY97" fmla="*/ 140071 h 464447"/>
                  <a:gd name="connsiteX98" fmla="*/ 421218 w 462605"/>
                  <a:gd name="connsiteY98" fmla="*/ 113682 h 464447"/>
                  <a:gd name="connsiteX99" fmla="*/ 430000 w 462605"/>
                  <a:gd name="connsiteY99" fmla="*/ 115861 h 464447"/>
                  <a:gd name="connsiteX100" fmla="*/ 427804 w 462605"/>
                  <a:gd name="connsiteY100" fmla="*/ 124573 h 464447"/>
                  <a:gd name="connsiteX101" fmla="*/ 368528 w 462605"/>
                  <a:gd name="connsiteY101" fmla="*/ 157245 h 464447"/>
                  <a:gd name="connsiteX102" fmla="*/ 364137 w 462605"/>
                  <a:gd name="connsiteY102" fmla="*/ 159423 h 464447"/>
                  <a:gd name="connsiteX103" fmla="*/ 359747 w 462605"/>
                  <a:gd name="connsiteY103" fmla="*/ 155067 h 464447"/>
                  <a:gd name="connsiteX104" fmla="*/ 361942 w 462605"/>
                  <a:gd name="connsiteY104" fmla="*/ 146354 h 464447"/>
                  <a:gd name="connsiteX105" fmla="*/ 421218 w 462605"/>
                  <a:gd name="connsiteY105" fmla="*/ 113682 h 464447"/>
                  <a:gd name="connsiteX106" fmla="*/ 39409 w 462605"/>
                  <a:gd name="connsiteY106" fmla="*/ 113682 h 464447"/>
                  <a:gd name="connsiteX107" fmla="*/ 97953 w 462605"/>
                  <a:gd name="connsiteY107" fmla="*/ 146354 h 464447"/>
                  <a:gd name="connsiteX108" fmla="*/ 100121 w 462605"/>
                  <a:gd name="connsiteY108" fmla="*/ 155066 h 464447"/>
                  <a:gd name="connsiteX109" fmla="*/ 95784 w 462605"/>
                  <a:gd name="connsiteY109" fmla="*/ 159423 h 464447"/>
                  <a:gd name="connsiteX110" fmla="*/ 91448 w 462605"/>
                  <a:gd name="connsiteY110" fmla="*/ 157245 h 464447"/>
                  <a:gd name="connsiteX111" fmla="*/ 32904 w 462605"/>
                  <a:gd name="connsiteY111" fmla="*/ 124573 h 464447"/>
                  <a:gd name="connsiteX112" fmla="*/ 30736 w 462605"/>
                  <a:gd name="connsiteY112" fmla="*/ 115860 h 464447"/>
                  <a:gd name="connsiteX113" fmla="*/ 39409 w 462605"/>
                  <a:gd name="connsiteY113" fmla="*/ 113682 h 464447"/>
                  <a:gd name="connsiteX114" fmla="*/ 344901 w 462605"/>
                  <a:gd name="connsiteY114" fmla="*/ 30735 h 464447"/>
                  <a:gd name="connsiteX115" fmla="*/ 347079 w 462605"/>
                  <a:gd name="connsiteY115" fmla="*/ 39408 h 464447"/>
                  <a:gd name="connsiteX116" fmla="*/ 314407 w 462605"/>
                  <a:gd name="connsiteY116" fmla="*/ 97952 h 464447"/>
                  <a:gd name="connsiteX117" fmla="*/ 307873 w 462605"/>
                  <a:gd name="connsiteY117" fmla="*/ 102289 h 464447"/>
                  <a:gd name="connsiteX118" fmla="*/ 305695 w 462605"/>
                  <a:gd name="connsiteY118" fmla="*/ 100120 h 464447"/>
                  <a:gd name="connsiteX119" fmla="*/ 303516 w 462605"/>
                  <a:gd name="connsiteY119" fmla="*/ 91447 h 464447"/>
                  <a:gd name="connsiteX120" fmla="*/ 336188 w 462605"/>
                  <a:gd name="connsiteY120" fmla="*/ 32903 h 464447"/>
                  <a:gd name="connsiteX121" fmla="*/ 344901 w 462605"/>
                  <a:gd name="connsiteY121" fmla="*/ 30735 h 464447"/>
                  <a:gd name="connsiteX122" fmla="*/ 115861 w 462605"/>
                  <a:gd name="connsiteY122" fmla="*/ 30735 h 464447"/>
                  <a:gd name="connsiteX123" fmla="*/ 124573 w 462605"/>
                  <a:gd name="connsiteY123" fmla="*/ 32903 h 464447"/>
                  <a:gd name="connsiteX124" fmla="*/ 157245 w 462605"/>
                  <a:gd name="connsiteY124" fmla="*/ 91447 h 464447"/>
                  <a:gd name="connsiteX125" fmla="*/ 155067 w 462605"/>
                  <a:gd name="connsiteY125" fmla="*/ 100120 h 464447"/>
                  <a:gd name="connsiteX126" fmla="*/ 152889 w 462605"/>
                  <a:gd name="connsiteY126" fmla="*/ 102289 h 464447"/>
                  <a:gd name="connsiteX127" fmla="*/ 146354 w 462605"/>
                  <a:gd name="connsiteY127" fmla="*/ 97952 h 464447"/>
                  <a:gd name="connsiteX128" fmla="*/ 113682 w 462605"/>
                  <a:gd name="connsiteY128" fmla="*/ 39408 h 464447"/>
                  <a:gd name="connsiteX129" fmla="*/ 115861 w 462605"/>
                  <a:gd name="connsiteY129" fmla="*/ 30735 h 464447"/>
                  <a:gd name="connsiteX130" fmla="*/ 231303 w 462605"/>
                  <a:gd name="connsiteY130" fmla="*/ 0 h 464447"/>
                  <a:gd name="connsiteX131" fmla="*/ 237753 w 462605"/>
                  <a:gd name="connsiteY131" fmla="*/ 6575 h 464447"/>
                  <a:gd name="connsiteX132" fmla="*/ 237753 w 462605"/>
                  <a:gd name="connsiteY132" fmla="*/ 74519 h 464447"/>
                  <a:gd name="connsiteX133" fmla="*/ 231303 w 462605"/>
                  <a:gd name="connsiteY133" fmla="*/ 81094 h 464447"/>
                  <a:gd name="connsiteX134" fmla="*/ 224852 w 462605"/>
                  <a:gd name="connsiteY134" fmla="*/ 74519 h 464447"/>
                  <a:gd name="connsiteX135" fmla="*/ 224852 w 462605"/>
                  <a:gd name="connsiteY135" fmla="*/ 6575 h 464447"/>
                  <a:gd name="connsiteX136" fmla="*/ 231303 w 462605"/>
                  <a:gd name="connsiteY136" fmla="*/ 0 h 464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Lst>
                <a:rect l="l" t="t" r="r" b="b"/>
                <a:pathLst>
                  <a:path w="462605" h="464447">
                    <a:moveTo>
                      <a:pt x="185067" y="421135"/>
                    </a:moveTo>
                    <a:cubicBezTo>
                      <a:pt x="276617" y="421135"/>
                      <a:pt x="276617" y="421135"/>
                      <a:pt x="276617" y="421135"/>
                    </a:cubicBezTo>
                    <a:cubicBezTo>
                      <a:pt x="280977" y="421135"/>
                      <a:pt x="287516" y="425558"/>
                      <a:pt x="287516" y="432193"/>
                    </a:cubicBezTo>
                    <a:cubicBezTo>
                      <a:pt x="287516" y="438828"/>
                      <a:pt x="280977" y="443252"/>
                      <a:pt x="276617" y="443252"/>
                    </a:cubicBezTo>
                    <a:lnTo>
                      <a:pt x="261902" y="443252"/>
                    </a:lnTo>
                    <a:cubicBezTo>
                      <a:pt x="268424" y="443252"/>
                      <a:pt x="272771" y="449611"/>
                      <a:pt x="272771" y="453850"/>
                    </a:cubicBezTo>
                    <a:cubicBezTo>
                      <a:pt x="272771" y="460208"/>
                      <a:pt x="268424" y="464447"/>
                      <a:pt x="261902" y="464447"/>
                    </a:cubicBezTo>
                    <a:cubicBezTo>
                      <a:pt x="198860" y="464447"/>
                      <a:pt x="198860" y="464447"/>
                      <a:pt x="198860" y="464447"/>
                    </a:cubicBezTo>
                    <a:cubicBezTo>
                      <a:pt x="192339" y="464447"/>
                      <a:pt x="187991" y="460208"/>
                      <a:pt x="187991" y="453850"/>
                    </a:cubicBezTo>
                    <a:cubicBezTo>
                      <a:pt x="187991" y="449611"/>
                      <a:pt x="192339" y="443252"/>
                      <a:pt x="198860" y="443252"/>
                    </a:cubicBezTo>
                    <a:lnTo>
                      <a:pt x="196511" y="443252"/>
                    </a:lnTo>
                    <a:cubicBezTo>
                      <a:pt x="185067" y="443252"/>
                      <a:pt x="185067" y="443252"/>
                      <a:pt x="185067" y="443252"/>
                    </a:cubicBezTo>
                    <a:cubicBezTo>
                      <a:pt x="178527" y="443252"/>
                      <a:pt x="174168" y="438828"/>
                      <a:pt x="174168" y="432193"/>
                    </a:cubicBezTo>
                    <a:cubicBezTo>
                      <a:pt x="174168" y="425558"/>
                      <a:pt x="178527" y="421135"/>
                      <a:pt x="185067" y="421135"/>
                    </a:cubicBezTo>
                    <a:close/>
                    <a:moveTo>
                      <a:pt x="176807" y="397176"/>
                    </a:moveTo>
                    <a:cubicBezTo>
                      <a:pt x="283954" y="397176"/>
                      <a:pt x="283954" y="397176"/>
                      <a:pt x="283954" y="397176"/>
                    </a:cubicBezTo>
                    <a:cubicBezTo>
                      <a:pt x="290514" y="397176"/>
                      <a:pt x="294887" y="403811"/>
                      <a:pt x="294887" y="408234"/>
                    </a:cubicBezTo>
                    <a:cubicBezTo>
                      <a:pt x="294887" y="414869"/>
                      <a:pt x="290514" y="419293"/>
                      <a:pt x="283954" y="419293"/>
                    </a:cubicBezTo>
                    <a:cubicBezTo>
                      <a:pt x="176807" y="419293"/>
                      <a:pt x="176807" y="419293"/>
                      <a:pt x="176807" y="419293"/>
                    </a:cubicBezTo>
                    <a:cubicBezTo>
                      <a:pt x="170247" y="419293"/>
                      <a:pt x="165874" y="414869"/>
                      <a:pt x="165874" y="408234"/>
                    </a:cubicBezTo>
                    <a:cubicBezTo>
                      <a:pt x="165874" y="403811"/>
                      <a:pt x="170247" y="397176"/>
                      <a:pt x="176807" y="397176"/>
                    </a:cubicBezTo>
                    <a:close/>
                    <a:moveTo>
                      <a:pt x="368528" y="303516"/>
                    </a:moveTo>
                    <a:cubicBezTo>
                      <a:pt x="427804" y="336188"/>
                      <a:pt x="427804" y="336188"/>
                      <a:pt x="427804" y="336188"/>
                    </a:cubicBezTo>
                    <a:cubicBezTo>
                      <a:pt x="430000" y="338367"/>
                      <a:pt x="432195" y="342723"/>
                      <a:pt x="430000" y="344901"/>
                    </a:cubicBezTo>
                    <a:cubicBezTo>
                      <a:pt x="427804" y="347079"/>
                      <a:pt x="425609" y="349257"/>
                      <a:pt x="423414" y="349257"/>
                    </a:cubicBezTo>
                    <a:cubicBezTo>
                      <a:pt x="423414" y="349257"/>
                      <a:pt x="421218" y="349257"/>
                      <a:pt x="421218" y="347079"/>
                    </a:cubicBezTo>
                    <a:cubicBezTo>
                      <a:pt x="361942" y="314407"/>
                      <a:pt x="361942" y="314407"/>
                      <a:pt x="361942" y="314407"/>
                    </a:cubicBezTo>
                    <a:cubicBezTo>
                      <a:pt x="357551" y="312229"/>
                      <a:pt x="357551" y="307873"/>
                      <a:pt x="359747" y="305695"/>
                    </a:cubicBezTo>
                    <a:cubicBezTo>
                      <a:pt x="361942" y="301338"/>
                      <a:pt x="364137" y="301338"/>
                      <a:pt x="368528" y="303516"/>
                    </a:cubicBezTo>
                    <a:close/>
                    <a:moveTo>
                      <a:pt x="91448" y="303516"/>
                    </a:moveTo>
                    <a:cubicBezTo>
                      <a:pt x="95784" y="301338"/>
                      <a:pt x="100121" y="301338"/>
                      <a:pt x="100121" y="305695"/>
                    </a:cubicBezTo>
                    <a:cubicBezTo>
                      <a:pt x="102289" y="307873"/>
                      <a:pt x="102289" y="312229"/>
                      <a:pt x="97953" y="314407"/>
                    </a:cubicBezTo>
                    <a:cubicBezTo>
                      <a:pt x="39409" y="347079"/>
                      <a:pt x="39409" y="347079"/>
                      <a:pt x="39409" y="347079"/>
                    </a:cubicBezTo>
                    <a:cubicBezTo>
                      <a:pt x="39409" y="349257"/>
                      <a:pt x="37240" y="349257"/>
                      <a:pt x="37240" y="349257"/>
                    </a:cubicBezTo>
                    <a:cubicBezTo>
                      <a:pt x="35072" y="349257"/>
                      <a:pt x="32904" y="347079"/>
                      <a:pt x="30736" y="344901"/>
                    </a:cubicBezTo>
                    <a:cubicBezTo>
                      <a:pt x="28567" y="342723"/>
                      <a:pt x="30736" y="338367"/>
                      <a:pt x="32904" y="336188"/>
                    </a:cubicBezTo>
                    <a:cubicBezTo>
                      <a:pt x="91448" y="303516"/>
                      <a:pt x="91448" y="303516"/>
                      <a:pt x="91448" y="303516"/>
                    </a:cubicBezTo>
                    <a:close/>
                    <a:moveTo>
                      <a:pt x="196285" y="274613"/>
                    </a:moveTo>
                    <a:lnTo>
                      <a:pt x="197615" y="282721"/>
                    </a:lnTo>
                    <a:lnTo>
                      <a:pt x="203115" y="277378"/>
                    </a:lnTo>
                    <a:cubicBezTo>
                      <a:pt x="207452" y="277378"/>
                      <a:pt x="209620" y="279484"/>
                      <a:pt x="209620" y="283697"/>
                    </a:cubicBezTo>
                    <a:cubicBezTo>
                      <a:pt x="211789" y="283697"/>
                      <a:pt x="211789" y="287909"/>
                      <a:pt x="211789" y="287909"/>
                    </a:cubicBezTo>
                    <a:cubicBezTo>
                      <a:pt x="213957" y="287909"/>
                      <a:pt x="213957" y="283697"/>
                      <a:pt x="213957" y="283697"/>
                    </a:cubicBezTo>
                    <a:cubicBezTo>
                      <a:pt x="216125" y="279484"/>
                      <a:pt x="218293" y="277378"/>
                      <a:pt x="222630" y="277378"/>
                    </a:cubicBezTo>
                    <a:cubicBezTo>
                      <a:pt x="226967" y="277378"/>
                      <a:pt x="226967" y="279484"/>
                      <a:pt x="229135" y="283697"/>
                    </a:cubicBezTo>
                    <a:cubicBezTo>
                      <a:pt x="229135" y="283697"/>
                      <a:pt x="231303" y="287909"/>
                      <a:pt x="231303" y="287909"/>
                    </a:cubicBezTo>
                    <a:cubicBezTo>
                      <a:pt x="231303" y="287909"/>
                      <a:pt x="233472" y="283697"/>
                      <a:pt x="233472" y="283697"/>
                    </a:cubicBezTo>
                    <a:cubicBezTo>
                      <a:pt x="235640" y="279484"/>
                      <a:pt x="235640" y="277378"/>
                      <a:pt x="239976" y="277378"/>
                    </a:cubicBezTo>
                    <a:cubicBezTo>
                      <a:pt x="244313" y="277378"/>
                      <a:pt x="246481" y="279484"/>
                      <a:pt x="248650" y="283697"/>
                    </a:cubicBezTo>
                    <a:cubicBezTo>
                      <a:pt x="248650" y="283697"/>
                      <a:pt x="248650" y="287909"/>
                      <a:pt x="250818" y="287909"/>
                    </a:cubicBezTo>
                    <a:cubicBezTo>
                      <a:pt x="250818" y="287909"/>
                      <a:pt x="250818" y="283697"/>
                      <a:pt x="252986" y="283697"/>
                    </a:cubicBezTo>
                    <a:cubicBezTo>
                      <a:pt x="252986" y="279484"/>
                      <a:pt x="255154" y="277378"/>
                      <a:pt x="259491" y="277378"/>
                    </a:cubicBezTo>
                    <a:lnTo>
                      <a:pt x="262607" y="280404"/>
                    </a:lnTo>
                    <a:lnTo>
                      <a:pt x="263557" y="274613"/>
                    </a:lnTo>
                    <a:lnTo>
                      <a:pt x="274615" y="277377"/>
                    </a:lnTo>
                    <a:lnTo>
                      <a:pt x="255263" y="395333"/>
                    </a:lnTo>
                    <a:lnTo>
                      <a:pt x="244204" y="392568"/>
                    </a:lnTo>
                    <a:lnTo>
                      <a:pt x="261712" y="285854"/>
                    </a:lnTo>
                    <a:lnTo>
                      <a:pt x="261659" y="285803"/>
                    </a:lnTo>
                    <a:cubicBezTo>
                      <a:pt x="261659" y="283697"/>
                      <a:pt x="259491" y="281590"/>
                      <a:pt x="259491" y="281590"/>
                    </a:cubicBezTo>
                    <a:cubicBezTo>
                      <a:pt x="259491" y="281590"/>
                      <a:pt x="257323" y="283697"/>
                      <a:pt x="257323" y="285803"/>
                    </a:cubicBezTo>
                    <a:cubicBezTo>
                      <a:pt x="255154" y="287909"/>
                      <a:pt x="252986" y="292122"/>
                      <a:pt x="250818" y="292122"/>
                    </a:cubicBezTo>
                    <a:cubicBezTo>
                      <a:pt x="246481" y="292122"/>
                      <a:pt x="244313" y="287909"/>
                      <a:pt x="242145" y="285803"/>
                    </a:cubicBezTo>
                    <a:cubicBezTo>
                      <a:pt x="242145" y="283697"/>
                      <a:pt x="242145" y="281590"/>
                      <a:pt x="239976" y="281590"/>
                    </a:cubicBezTo>
                    <a:cubicBezTo>
                      <a:pt x="239976" y="281590"/>
                      <a:pt x="239976" y="283697"/>
                      <a:pt x="237808" y="285803"/>
                    </a:cubicBezTo>
                    <a:cubicBezTo>
                      <a:pt x="237808" y="287909"/>
                      <a:pt x="235640" y="292122"/>
                      <a:pt x="231303" y="292122"/>
                    </a:cubicBezTo>
                    <a:cubicBezTo>
                      <a:pt x="226967" y="292122"/>
                      <a:pt x="224798" y="287909"/>
                      <a:pt x="224798" y="285803"/>
                    </a:cubicBezTo>
                    <a:cubicBezTo>
                      <a:pt x="224798" y="283697"/>
                      <a:pt x="222630" y="281590"/>
                      <a:pt x="222630" y="281590"/>
                    </a:cubicBezTo>
                    <a:cubicBezTo>
                      <a:pt x="220462" y="281590"/>
                      <a:pt x="220462" y="283697"/>
                      <a:pt x="220462" y="285803"/>
                    </a:cubicBezTo>
                    <a:cubicBezTo>
                      <a:pt x="218293" y="287909"/>
                      <a:pt x="216125" y="292122"/>
                      <a:pt x="211789" y="292122"/>
                    </a:cubicBezTo>
                    <a:cubicBezTo>
                      <a:pt x="209620" y="292122"/>
                      <a:pt x="207452" y="287909"/>
                      <a:pt x="205284" y="285803"/>
                    </a:cubicBezTo>
                    <a:cubicBezTo>
                      <a:pt x="205284" y="283697"/>
                      <a:pt x="203115" y="281590"/>
                      <a:pt x="203115" y="281590"/>
                    </a:cubicBezTo>
                    <a:cubicBezTo>
                      <a:pt x="203115" y="281590"/>
                      <a:pt x="200947" y="283697"/>
                      <a:pt x="200947" y="285803"/>
                    </a:cubicBezTo>
                    <a:lnTo>
                      <a:pt x="198509" y="288171"/>
                    </a:lnTo>
                    <a:lnTo>
                      <a:pt x="215637" y="392568"/>
                    </a:lnTo>
                    <a:lnTo>
                      <a:pt x="204579" y="395333"/>
                    </a:lnTo>
                    <a:lnTo>
                      <a:pt x="185226" y="277377"/>
                    </a:lnTo>
                    <a:close/>
                    <a:moveTo>
                      <a:pt x="6575" y="224851"/>
                    </a:moveTo>
                    <a:cubicBezTo>
                      <a:pt x="74519" y="224851"/>
                      <a:pt x="74519" y="224851"/>
                      <a:pt x="74519" y="224851"/>
                    </a:cubicBezTo>
                    <a:cubicBezTo>
                      <a:pt x="78903" y="224851"/>
                      <a:pt x="81094" y="227062"/>
                      <a:pt x="81094" y="231486"/>
                    </a:cubicBezTo>
                    <a:cubicBezTo>
                      <a:pt x="81094" y="233697"/>
                      <a:pt x="78903" y="235909"/>
                      <a:pt x="74519" y="235909"/>
                    </a:cubicBezTo>
                    <a:cubicBezTo>
                      <a:pt x="6575" y="235909"/>
                      <a:pt x="6575" y="235909"/>
                      <a:pt x="6575" y="235909"/>
                    </a:cubicBezTo>
                    <a:cubicBezTo>
                      <a:pt x="2191" y="235909"/>
                      <a:pt x="0" y="233697"/>
                      <a:pt x="0" y="231486"/>
                    </a:cubicBezTo>
                    <a:cubicBezTo>
                      <a:pt x="0" y="227062"/>
                      <a:pt x="2191" y="224851"/>
                      <a:pt x="6575" y="224851"/>
                    </a:cubicBezTo>
                    <a:close/>
                    <a:moveTo>
                      <a:pt x="386216" y="223008"/>
                    </a:moveTo>
                    <a:cubicBezTo>
                      <a:pt x="456058" y="223008"/>
                      <a:pt x="456058" y="223008"/>
                      <a:pt x="456058" y="223008"/>
                    </a:cubicBezTo>
                    <a:cubicBezTo>
                      <a:pt x="460423" y="223008"/>
                      <a:pt x="462605" y="227309"/>
                      <a:pt x="462605" y="229459"/>
                    </a:cubicBezTo>
                    <a:cubicBezTo>
                      <a:pt x="462605" y="233759"/>
                      <a:pt x="460423" y="235909"/>
                      <a:pt x="456058" y="235909"/>
                    </a:cubicBezTo>
                    <a:cubicBezTo>
                      <a:pt x="386216" y="235909"/>
                      <a:pt x="386216" y="235909"/>
                      <a:pt x="386216" y="235909"/>
                    </a:cubicBezTo>
                    <a:cubicBezTo>
                      <a:pt x="381851" y="235909"/>
                      <a:pt x="379668" y="233759"/>
                      <a:pt x="379668" y="229459"/>
                    </a:cubicBezTo>
                    <a:cubicBezTo>
                      <a:pt x="379668" y="227309"/>
                      <a:pt x="381851" y="223008"/>
                      <a:pt x="386216" y="223008"/>
                    </a:cubicBezTo>
                    <a:close/>
                    <a:moveTo>
                      <a:pt x="231369" y="140071"/>
                    </a:moveTo>
                    <a:cubicBezTo>
                      <a:pt x="276984" y="140071"/>
                      <a:pt x="316083" y="176998"/>
                      <a:pt x="316083" y="224786"/>
                    </a:cubicBezTo>
                    <a:cubicBezTo>
                      <a:pt x="316083" y="229130"/>
                      <a:pt x="313911" y="231302"/>
                      <a:pt x="309567" y="231302"/>
                    </a:cubicBezTo>
                    <a:cubicBezTo>
                      <a:pt x="305222" y="231302"/>
                      <a:pt x="303050" y="229130"/>
                      <a:pt x="303050" y="224786"/>
                    </a:cubicBezTo>
                    <a:cubicBezTo>
                      <a:pt x="303050" y="185687"/>
                      <a:pt x="270468" y="153104"/>
                      <a:pt x="231369" y="153104"/>
                    </a:cubicBezTo>
                    <a:cubicBezTo>
                      <a:pt x="227024" y="153104"/>
                      <a:pt x="224852" y="148760"/>
                      <a:pt x="224852" y="146588"/>
                    </a:cubicBezTo>
                    <a:cubicBezTo>
                      <a:pt x="224852" y="142243"/>
                      <a:pt x="227024" y="140071"/>
                      <a:pt x="231369" y="140071"/>
                    </a:cubicBezTo>
                    <a:close/>
                    <a:moveTo>
                      <a:pt x="421218" y="113682"/>
                    </a:moveTo>
                    <a:cubicBezTo>
                      <a:pt x="423414" y="111504"/>
                      <a:pt x="427804" y="111504"/>
                      <a:pt x="430000" y="115861"/>
                    </a:cubicBezTo>
                    <a:cubicBezTo>
                      <a:pt x="432195" y="118039"/>
                      <a:pt x="430000" y="122395"/>
                      <a:pt x="427804" y="124573"/>
                    </a:cubicBezTo>
                    <a:cubicBezTo>
                      <a:pt x="368528" y="157245"/>
                      <a:pt x="368528" y="157245"/>
                      <a:pt x="368528" y="157245"/>
                    </a:cubicBezTo>
                    <a:cubicBezTo>
                      <a:pt x="366333" y="159423"/>
                      <a:pt x="366333" y="159423"/>
                      <a:pt x="364137" y="159423"/>
                    </a:cubicBezTo>
                    <a:cubicBezTo>
                      <a:pt x="361942" y="159423"/>
                      <a:pt x="359747" y="157245"/>
                      <a:pt x="359747" y="155067"/>
                    </a:cubicBezTo>
                    <a:cubicBezTo>
                      <a:pt x="357551" y="152889"/>
                      <a:pt x="357551" y="148533"/>
                      <a:pt x="361942" y="146354"/>
                    </a:cubicBezTo>
                    <a:cubicBezTo>
                      <a:pt x="421218" y="113682"/>
                      <a:pt x="421218" y="113682"/>
                      <a:pt x="421218" y="113682"/>
                    </a:cubicBezTo>
                    <a:close/>
                    <a:moveTo>
                      <a:pt x="39409" y="113682"/>
                    </a:moveTo>
                    <a:cubicBezTo>
                      <a:pt x="97953" y="146354"/>
                      <a:pt x="97953" y="146354"/>
                      <a:pt x="97953" y="146354"/>
                    </a:cubicBezTo>
                    <a:cubicBezTo>
                      <a:pt x="102289" y="148532"/>
                      <a:pt x="102289" y="152888"/>
                      <a:pt x="100121" y="155066"/>
                    </a:cubicBezTo>
                    <a:cubicBezTo>
                      <a:pt x="100121" y="157245"/>
                      <a:pt x="97953" y="159423"/>
                      <a:pt x="95784" y="159423"/>
                    </a:cubicBezTo>
                    <a:cubicBezTo>
                      <a:pt x="93616" y="159423"/>
                      <a:pt x="93616" y="159423"/>
                      <a:pt x="91448" y="157245"/>
                    </a:cubicBezTo>
                    <a:cubicBezTo>
                      <a:pt x="32904" y="124573"/>
                      <a:pt x="32904" y="124573"/>
                      <a:pt x="32904" y="124573"/>
                    </a:cubicBezTo>
                    <a:cubicBezTo>
                      <a:pt x="30736" y="122394"/>
                      <a:pt x="28567" y="118038"/>
                      <a:pt x="30736" y="115860"/>
                    </a:cubicBezTo>
                    <a:cubicBezTo>
                      <a:pt x="32904" y="111504"/>
                      <a:pt x="37240" y="111504"/>
                      <a:pt x="39409" y="113682"/>
                    </a:cubicBezTo>
                    <a:close/>
                    <a:moveTo>
                      <a:pt x="344901" y="30735"/>
                    </a:moveTo>
                    <a:cubicBezTo>
                      <a:pt x="349257" y="32903"/>
                      <a:pt x="349257" y="37240"/>
                      <a:pt x="347079" y="39408"/>
                    </a:cubicBezTo>
                    <a:cubicBezTo>
                      <a:pt x="314407" y="97952"/>
                      <a:pt x="314407" y="97952"/>
                      <a:pt x="314407" y="97952"/>
                    </a:cubicBezTo>
                    <a:cubicBezTo>
                      <a:pt x="312229" y="100120"/>
                      <a:pt x="310051" y="102289"/>
                      <a:pt x="307873" y="102289"/>
                    </a:cubicBezTo>
                    <a:cubicBezTo>
                      <a:pt x="307873" y="102289"/>
                      <a:pt x="305695" y="102289"/>
                      <a:pt x="305695" y="100120"/>
                    </a:cubicBezTo>
                    <a:cubicBezTo>
                      <a:pt x="301338" y="97952"/>
                      <a:pt x="301338" y="95784"/>
                      <a:pt x="303516" y="91447"/>
                    </a:cubicBezTo>
                    <a:cubicBezTo>
                      <a:pt x="336188" y="32903"/>
                      <a:pt x="336188" y="32903"/>
                      <a:pt x="336188" y="32903"/>
                    </a:cubicBezTo>
                    <a:cubicBezTo>
                      <a:pt x="338367" y="30735"/>
                      <a:pt x="342723" y="28567"/>
                      <a:pt x="344901" y="30735"/>
                    </a:cubicBezTo>
                    <a:close/>
                    <a:moveTo>
                      <a:pt x="115861" y="30735"/>
                    </a:moveTo>
                    <a:cubicBezTo>
                      <a:pt x="118039" y="28567"/>
                      <a:pt x="122395" y="30735"/>
                      <a:pt x="124573" y="32903"/>
                    </a:cubicBezTo>
                    <a:cubicBezTo>
                      <a:pt x="157245" y="91447"/>
                      <a:pt x="157245" y="91447"/>
                      <a:pt x="157245" y="91447"/>
                    </a:cubicBezTo>
                    <a:cubicBezTo>
                      <a:pt x="159423" y="95784"/>
                      <a:pt x="159423" y="97952"/>
                      <a:pt x="155067" y="100120"/>
                    </a:cubicBezTo>
                    <a:cubicBezTo>
                      <a:pt x="155067" y="102289"/>
                      <a:pt x="152889" y="102289"/>
                      <a:pt x="152889" y="102289"/>
                    </a:cubicBezTo>
                    <a:cubicBezTo>
                      <a:pt x="150711" y="102289"/>
                      <a:pt x="148533" y="100120"/>
                      <a:pt x="146354" y="97952"/>
                    </a:cubicBezTo>
                    <a:cubicBezTo>
                      <a:pt x="113682" y="39408"/>
                      <a:pt x="113682" y="39408"/>
                      <a:pt x="113682" y="39408"/>
                    </a:cubicBezTo>
                    <a:cubicBezTo>
                      <a:pt x="111504" y="37240"/>
                      <a:pt x="111504" y="32903"/>
                      <a:pt x="115861" y="30735"/>
                    </a:cubicBezTo>
                    <a:close/>
                    <a:moveTo>
                      <a:pt x="231303" y="0"/>
                    </a:moveTo>
                    <a:cubicBezTo>
                      <a:pt x="233453" y="0"/>
                      <a:pt x="237753" y="2191"/>
                      <a:pt x="237753" y="6575"/>
                    </a:cubicBezTo>
                    <a:cubicBezTo>
                      <a:pt x="237753" y="74519"/>
                      <a:pt x="237753" y="74519"/>
                      <a:pt x="237753" y="74519"/>
                    </a:cubicBezTo>
                    <a:cubicBezTo>
                      <a:pt x="237753" y="78902"/>
                      <a:pt x="233453" y="81094"/>
                      <a:pt x="231303" y="81094"/>
                    </a:cubicBezTo>
                    <a:cubicBezTo>
                      <a:pt x="227002" y="81094"/>
                      <a:pt x="224852" y="78902"/>
                      <a:pt x="224852" y="74519"/>
                    </a:cubicBezTo>
                    <a:cubicBezTo>
                      <a:pt x="224852" y="6575"/>
                      <a:pt x="224852" y="6575"/>
                      <a:pt x="224852" y="6575"/>
                    </a:cubicBezTo>
                    <a:cubicBezTo>
                      <a:pt x="224852" y="2191"/>
                      <a:pt x="227002" y="0"/>
                      <a:pt x="231303" y="0"/>
                    </a:cubicBezTo>
                    <a:close/>
                  </a:path>
                </a:pathLst>
              </a:custGeom>
              <a:grpFill/>
              <a:ln>
                <a:noFill/>
              </a:ln>
            </p:spPr>
            <p:txBody>
              <a:bodyPr vert="horz" wrap="square" lIns="91440" tIns="45720" rIns="91440" bIns="45720" numCol="1" anchor="t" anchorCtr="0" compatLnSpc="1">
                <a:noAutofit/>
              </a:bodyPr>
              <a:lstStyle/>
              <a:p>
                <a:endParaRPr lang="zh-CN" altLang="en-US"/>
              </a:p>
            </p:txBody>
          </p:sp>
        </p:grpSp>
        <p:grpSp>
          <p:nvGrpSpPr>
            <p:cNvPr id="78" name="组合 77"/>
            <p:cNvGrpSpPr/>
            <p:nvPr/>
          </p:nvGrpSpPr>
          <p:grpSpPr>
            <a:xfrm>
              <a:off x="6243433" y="2242586"/>
              <a:ext cx="462605" cy="464447"/>
              <a:chOff x="5371682" y="4735080"/>
              <a:chExt cx="462605" cy="464447"/>
            </a:xfrm>
            <a:grpFill/>
          </p:grpSpPr>
          <p:sp>
            <p:nvSpPr>
              <p:cNvPr id="82" name="Freeform 309"/>
              <p:cNvSpPr>
                <a:spLocks noEditPoints="1"/>
              </p:cNvSpPr>
              <p:nvPr/>
            </p:nvSpPr>
            <p:spPr bwMode="auto">
              <a:xfrm>
                <a:off x="5478579" y="4835526"/>
                <a:ext cx="246047" cy="296731"/>
              </a:xfrm>
              <a:custGeom>
                <a:avLst/>
                <a:gdLst>
                  <a:gd name="T0" fmla="*/ 83 w 113"/>
                  <a:gd name="T1" fmla="*/ 136 h 136"/>
                  <a:gd name="T2" fmla="*/ 83 w 113"/>
                  <a:gd name="T3" fmla="*/ 136 h 136"/>
                  <a:gd name="T4" fmla="*/ 30 w 113"/>
                  <a:gd name="T5" fmla="*/ 136 h 136"/>
                  <a:gd name="T6" fmla="*/ 25 w 113"/>
                  <a:gd name="T7" fmla="*/ 131 h 136"/>
                  <a:gd name="T8" fmla="*/ 25 w 113"/>
                  <a:gd name="T9" fmla="*/ 130 h 136"/>
                  <a:gd name="T10" fmla="*/ 22 w 113"/>
                  <a:gd name="T11" fmla="*/ 111 h 136"/>
                  <a:gd name="T12" fmla="*/ 0 w 113"/>
                  <a:gd name="T13" fmla="*/ 57 h 136"/>
                  <a:gd name="T14" fmla="*/ 57 w 113"/>
                  <a:gd name="T15" fmla="*/ 0 h 136"/>
                  <a:gd name="T16" fmla="*/ 113 w 113"/>
                  <a:gd name="T17" fmla="*/ 57 h 136"/>
                  <a:gd name="T18" fmla="*/ 92 w 113"/>
                  <a:gd name="T19" fmla="*/ 111 h 136"/>
                  <a:gd name="T20" fmla="*/ 88 w 113"/>
                  <a:gd name="T21" fmla="*/ 130 h 136"/>
                  <a:gd name="T22" fmla="*/ 88 w 113"/>
                  <a:gd name="T23" fmla="*/ 131 h 136"/>
                  <a:gd name="T24" fmla="*/ 83 w 113"/>
                  <a:gd name="T25" fmla="*/ 136 h 136"/>
                  <a:gd name="T26" fmla="*/ 30 w 113"/>
                  <a:gd name="T27" fmla="*/ 126 h 136"/>
                  <a:gd name="T28" fmla="*/ 25 w 113"/>
                  <a:gd name="T29" fmla="*/ 130 h 136"/>
                  <a:gd name="T30" fmla="*/ 30 w 113"/>
                  <a:gd name="T31" fmla="*/ 126 h 136"/>
                  <a:gd name="T32" fmla="*/ 84 w 113"/>
                  <a:gd name="T33" fmla="*/ 126 h 136"/>
                  <a:gd name="T34" fmla="*/ 86 w 113"/>
                  <a:gd name="T35" fmla="*/ 127 h 136"/>
                  <a:gd name="T36" fmla="*/ 84 w 113"/>
                  <a:gd name="T37" fmla="*/ 126 h 136"/>
                  <a:gd name="T38" fmla="*/ 35 w 113"/>
                  <a:gd name="T39" fmla="*/ 126 h 136"/>
                  <a:gd name="T40" fmla="*/ 78 w 113"/>
                  <a:gd name="T41" fmla="*/ 126 h 136"/>
                  <a:gd name="T42" fmla="*/ 78 w 113"/>
                  <a:gd name="T43" fmla="*/ 122 h 136"/>
                  <a:gd name="T44" fmla="*/ 84 w 113"/>
                  <a:gd name="T45" fmla="*/ 105 h 136"/>
                  <a:gd name="T46" fmla="*/ 104 w 113"/>
                  <a:gd name="T47" fmla="*/ 57 h 136"/>
                  <a:gd name="T48" fmla="*/ 57 w 113"/>
                  <a:gd name="T49" fmla="*/ 10 h 136"/>
                  <a:gd name="T50" fmla="*/ 10 w 113"/>
                  <a:gd name="T51" fmla="*/ 57 h 136"/>
                  <a:gd name="T52" fmla="*/ 29 w 113"/>
                  <a:gd name="T53" fmla="*/ 105 h 136"/>
                  <a:gd name="T54" fmla="*/ 35 w 113"/>
                  <a:gd name="T55" fmla="*/ 122 h 136"/>
                  <a:gd name="T56" fmla="*/ 35 w 113"/>
                  <a:gd name="T57" fmla="*/ 12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3" h="136">
                    <a:moveTo>
                      <a:pt x="83" y="136"/>
                    </a:moveTo>
                    <a:cubicBezTo>
                      <a:pt x="83" y="136"/>
                      <a:pt x="83" y="136"/>
                      <a:pt x="83" y="136"/>
                    </a:cubicBezTo>
                    <a:cubicBezTo>
                      <a:pt x="30" y="136"/>
                      <a:pt x="30" y="136"/>
                      <a:pt x="30" y="136"/>
                    </a:cubicBezTo>
                    <a:cubicBezTo>
                      <a:pt x="27" y="136"/>
                      <a:pt x="25" y="133"/>
                      <a:pt x="25" y="131"/>
                    </a:cubicBezTo>
                    <a:cubicBezTo>
                      <a:pt x="25" y="130"/>
                      <a:pt x="25" y="130"/>
                      <a:pt x="25" y="130"/>
                    </a:cubicBezTo>
                    <a:cubicBezTo>
                      <a:pt x="25" y="127"/>
                      <a:pt x="25" y="116"/>
                      <a:pt x="22" y="111"/>
                    </a:cubicBezTo>
                    <a:cubicBezTo>
                      <a:pt x="0" y="84"/>
                      <a:pt x="0" y="57"/>
                      <a:pt x="0" y="57"/>
                    </a:cubicBezTo>
                    <a:cubicBezTo>
                      <a:pt x="0" y="26"/>
                      <a:pt x="25" y="0"/>
                      <a:pt x="57" y="0"/>
                    </a:cubicBezTo>
                    <a:cubicBezTo>
                      <a:pt x="88" y="0"/>
                      <a:pt x="113" y="26"/>
                      <a:pt x="113" y="57"/>
                    </a:cubicBezTo>
                    <a:cubicBezTo>
                      <a:pt x="113" y="57"/>
                      <a:pt x="113" y="84"/>
                      <a:pt x="92" y="111"/>
                    </a:cubicBezTo>
                    <a:cubicBezTo>
                      <a:pt x="88" y="116"/>
                      <a:pt x="88" y="127"/>
                      <a:pt x="88" y="130"/>
                    </a:cubicBezTo>
                    <a:cubicBezTo>
                      <a:pt x="88" y="131"/>
                      <a:pt x="88" y="131"/>
                      <a:pt x="88" y="131"/>
                    </a:cubicBezTo>
                    <a:cubicBezTo>
                      <a:pt x="88" y="133"/>
                      <a:pt x="86" y="136"/>
                      <a:pt x="83" y="136"/>
                    </a:cubicBezTo>
                    <a:close/>
                    <a:moveTo>
                      <a:pt x="30" y="126"/>
                    </a:moveTo>
                    <a:cubicBezTo>
                      <a:pt x="27" y="126"/>
                      <a:pt x="25" y="128"/>
                      <a:pt x="25" y="130"/>
                    </a:cubicBezTo>
                    <a:cubicBezTo>
                      <a:pt x="26" y="128"/>
                      <a:pt x="28" y="126"/>
                      <a:pt x="30" y="126"/>
                    </a:cubicBezTo>
                    <a:close/>
                    <a:moveTo>
                      <a:pt x="84" y="126"/>
                    </a:moveTo>
                    <a:cubicBezTo>
                      <a:pt x="85" y="126"/>
                      <a:pt x="85" y="126"/>
                      <a:pt x="86" y="127"/>
                    </a:cubicBezTo>
                    <a:cubicBezTo>
                      <a:pt x="85" y="126"/>
                      <a:pt x="85" y="126"/>
                      <a:pt x="84" y="126"/>
                    </a:cubicBezTo>
                    <a:close/>
                    <a:moveTo>
                      <a:pt x="35" y="126"/>
                    </a:moveTo>
                    <a:cubicBezTo>
                      <a:pt x="78" y="126"/>
                      <a:pt x="78" y="126"/>
                      <a:pt x="78" y="126"/>
                    </a:cubicBezTo>
                    <a:cubicBezTo>
                      <a:pt x="78" y="124"/>
                      <a:pt x="78" y="122"/>
                      <a:pt x="78" y="122"/>
                    </a:cubicBezTo>
                    <a:cubicBezTo>
                      <a:pt x="79" y="114"/>
                      <a:pt x="81" y="109"/>
                      <a:pt x="84" y="105"/>
                    </a:cubicBezTo>
                    <a:cubicBezTo>
                      <a:pt x="103" y="80"/>
                      <a:pt x="104" y="57"/>
                      <a:pt x="104" y="57"/>
                    </a:cubicBezTo>
                    <a:cubicBezTo>
                      <a:pt x="104" y="31"/>
                      <a:pt x="82" y="10"/>
                      <a:pt x="57" y="10"/>
                    </a:cubicBezTo>
                    <a:cubicBezTo>
                      <a:pt x="31" y="10"/>
                      <a:pt x="10" y="31"/>
                      <a:pt x="10" y="57"/>
                    </a:cubicBezTo>
                    <a:cubicBezTo>
                      <a:pt x="10" y="57"/>
                      <a:pt x="10" y="80"/>
                      <a:pt x="29" y="105"/>
                    </a:cubicBezTo>
                    <a:cubicBezTo>
                      <a:pt x="32" y="109"/>
                      <a:pt x="34" y="114"/>
                      <a:pt x="35" y="122"/>
                    </a:cubicBezTo>
                    <a:cubicBezTo>
                      <a:pt x="35" y="122"/>
                      <a:pt x="35" y="124"/>
                      <a:pt x="35" y="126"/>
                    </a:cubicBezTo>
                    <a:close/>
                  </a:path>
                </a:pathLst>
              </a:custGeom>
              <a:grpFill/>
              <a:ln>
                <a:noFill/>
              </a:ln>
            </p:spPr>
            <p:txBody>
              <a:bodyPr vert="horz" wrap="square" lIns="91440" tIns="45720" rIns="91440" bIns="45720" numCol="1" anchor="t" anchorCtr="0" compatLnSpc="1"/>
              <a:lstStyle/>
              <a:p>
                <a:endParaRPr lang="zh-CN" altLang="en-US"/>
              </a:p>
            </p:txBody>
          </p:sp>
          <p:sp>
            <p:nvSpPr>
              <p:cNvPr id="83" name="任意多边形 82"/>
              <p:cNvSpPr/>
              <p:nvPr/>
            </p:nvSpPr>
            <p:spPr bwMode="auto">
              <a:xfrm>
                <a:off x="5371682" y="4735080"/>
                <a:ext cx="462605" cy="464447"/>
              </a:xfrm>
              <a:custGeom>
                <a:avLst/>
                <a:gdLst>
                  <a:gd name="connsiteX0" fmla="*/ 185067 w 462605"/>
                  <a:gd name="connsiteY0" fmla="*/ 421135 h 464447"/>
                  <a:gd name="connsiteX1" fmla="*/ 276617 w 462605"/>
                  <a:gd name="connsiteY1" fmla="*/ 421135 h 464447"/>
                  <a:gd name="connsiteX2" fmla="*/ 287516 w 462605"/>
                  <a:gd name="connsiteY2" fmla="*/ 432193 h 464447"/>
                  <a:gd name="connsiteX3" fmla="*/ 276617 w 462605"/>
                  <a:gd name="connsiteY3" fmla="*/ 443252 h 464447"/>
                  <a:gd name="connsiteX4" fmla="*/ 261902 w 462605"/>
                  <a:gd name="connsiteY4" fmla="*/ 443252 h 464447"/>
                  <a:gd name="connsiteX5" fmla="*/ 272771 w 462605"/>
                  <a:gd name="connsiteY5" fmla="*/ 453850 h 464447"/>
                  <a:gd name="connsiteX6" fmla="*/ 261902 w 462605"/>
                  <a:gd name="connsiteY6" fmla="*/ 464447 h 464447"/>
                  <a:gd name="connsiteX7" fmla="*/ 198860 w 462605"/>
                  <a:gd name="connsiteY7" fmla="*/ 464447 h 464447"/>
                  <a:gd name="connsiteX8" fmla="*/ 187991 w 462605"/>
                  <a:gd name="connsiteY8" fmla="*/ 453850 h 464447"/>
                  <a:gd name="connsiteX9" fmla="*/ 198860 w 462605"/>
                  <a:gd name="connsiteY9" fmla="*/ 443252 h 464447"/>
                  <a:gd name="connsiteX10" fmla="*/ 196511 w 462605"/>
                  <a:gd name="connsiteY10" fmla="*/ 443252 h 464447"/>
                  <a:gd name="connsiteX11" fmla="*/ 185067 w 462605"/>
                  <a:gd name="connsiteY11" fmla="*/ 443252 h 464447"/>
                  <a:gd name="connsiteX12" fmla="*/ 174168 w 462605"/>
                  <a:gd name="connsiteY12" fmla="*/ 432193 h 464447"/>
                  <a:gd name="connsiteX13" fmla="*/ 185067 w 462605"/>
                  <a:gd name="connsiteY13" fmla="*/ 421135 h 464447"/>
                  <a:gd name="connsiteX14" fmla="*/ 176807 w 462605"/>
                  <a:gd name="connsiteY14" fmla="*/ 397176 h 464447"/>
                  <a:gd name="connsiteX15" fmla="*/ 283954 w 462605"/>
                  <a:gd name="connsiteY15" fmla="*/ 397176 h 464447"/>
                  <a:gd name="connsiteX16" fmla="*/ 294887 w 462605"/>
                  <a:gd name="connsiteY16" fmla="*/ 408234 h 464447"/>
                  <a:gd name="connsiteX17" fmla="*/ 283954 w 462605"/>
                  <a:gd name="connsiteY17" fmla="*/ 419293 h 464447"/>
                  <a:gd name="connsiteX18" fmla="*/ 176807 w 462605"/>
                  <a:gd name="connsiteY18" fmla="*/ 419293 h 464447"/>
                  <a:gd name="connsiteX19" fmla="*/ 165874 w 462605"/>
                  <a:gd name="connsiteY19" fmla="*/ 408234 h 464447"/>
                  <a:gd name="connsiteX20" fmla="*/ 176807 w 462605"/>
                  <a:gd name="connsiteY20" fmla="*/ 397176 h 464447"/>
                  <a:gd name="connsiteX21" fmla="*/ 368528 w 462605"/>
                  <a:gd name="connsiteY21" fmla="*/ 303516 h 464447"/>
                  <a:gd name="connsiteX22" fmla="*/ 427804 w 462605"/>
                  <a:gd name="connsiteY22" fmla="*/ 336188 h 464447"/>
                  <a:gd name="connsiteX23" fmla="*/ 430000 w 462605"/>
                  <a:gd name="connsiteY23" fmla="*/ 344901 h 464447"/>
                  <a:gd name="connsiteX24" fmla="*/ 423414 w 462605"/>
                  <a:gd name="connsiteY24" fmla="*/ 349257 h 464447"/>
                  <a:gd name="connsiteX25" fmla="*/ 421218 w 462605"/>
                  <a:gd name="connsiteY25" fmla="*/ 347079 h 464447"/>
                  <a:gd name="connsiteX26" fmla="*/ 361942 w 462605"/>
                  <a:gd name="connsiteY26" fmla="*/ 314407 h 464447"/>
                  <a:gd name="connsiteX27" fmla="*/ 359747 w 462605"/>
                  <a:gd name="connsiteY27" fmla="*/ 305695 h 464447"/>
                  <a:gd name="connsiteX28" fmla="*/ 368528 w 462605"/>
                  <a:gd name="connsiteY28" fmla="*/ 303516 h 464447"/>
                  <a:gd name="connsiteX29" fmla="*/ 91448 w 462605"/>
                  <a:gd name="connsiteY29" fmla="*/ 303516 h 464447"/>
                  <a:gd name="connsiteX30" fmla="*/ 100121 w 462605"/>
                  <a:gd name="connsiteY30" fmla="*/ 305695 h 464447"/>
                  <a:gd name="connsiteX31" fmla="*/ 97953 w 462605"/>
                  <a:gd name="connsiteY31" fmla="*/ 314407 h 464447"/>
                  <a:gd name="connsiteX32" fmla="*/ 39409 w 462605"/>
                  <a:gd name="connsiteY32" fmla="*/ 347079 h 464447"/>
                  <a:gd name="connsiteX33" fmla="*/ 37240 w 462605"/>
                  <a:gd name="connsiteY33" fmla="*/ 349257 h 464447"/>
                  <a:gd name="connsiteX34" fmla="*/ 30736 w 462605"/>
                  <a:gd name="connsiteY34" fmla="*/ 344901 h 464447"/>
                  <a:gd name="connsiteX35" fmla="*/ 32904 w 462605"/>
                  <a:gd name="connsiteY35" fmla="*/ 336188 h 464447"/>
                  <a:gd name="connsiteX36" fmla="*/ 91448 w 462605"/>
                  <a:gd name="connsiteY36" fmla="*/ 303516 h 464447"/>
                  <a:gd name="connsiteX37" fmla="*/ 196285 w 462605"/>
                  <a:gd name="connsiteY37" fmla="*/ 274613 h 464447"/>
                  <a:gd name="connsiteX38" fmla="*/ 197615 w 462605"/>
                  <a:gd name="connsiteY38" fmla="*/ 282721 h 464447"/>
                  <a:gd name="connsiteX39" fmla="*/ 203115 w 462605"/>
                  <a:gd name="connsiteY39" fmla="*/ 277378 h 464447"/>
                  <a:gd name="connsiteX40" fmla="*/ 209620 w 462605"/>
                  <a:gd name="connsiteY40" fmla="*/ 283697 h 464447"/>
                  <a:gd name="connsiteX41" fmla="*/ 211789 w 462605"/>
                  <a:gd name="connsiteY41" fmla="*/ 287909 h 464447"/>
                  <a:gd name="connsiteX42" fmla="*/ 213957 w 462605"/>
                  <a:gd name="connsiteY42" fmla="*/ 283697 h 464447"/>
                  <a:gd name="connsiteX43" fmla="*/ 222630 w 462605"/>
                  <a:gd name="connsiteY43" fmla="*/ 277378 h 464447"/>
                  <a:gd name="connsiteX44" fmla="*/ 229135 w 462605"/>
                  <a:gd name="connsiteY44" fmla="*/ 283697 h 464447"/>
                  <a:gd name="connsiteX45" fmla="*/ 231303 w 462605"/>
                  <a:gd name="connsiteY45" fmla="*/ 287909 h 464447"/>
                  <a:gd name="connsiteX46" fmla="*/ 233472 w 462605"/>
                  <a:gd name="connsiteY46" fmla="*/ 283697 h 464447"/>
                  <a:gd name="connsiteX47" fmla="*/ 239976 w 462605"/>
                  <a:gd name="connsiteY47" fmla="*/ 277378 h 464447"/>
                  <a:gd name="connsiteX48" fmla="*/ 248650 w 462605"/>
                  <a:gd name="connsiteY48" fmla="*/ 283697 h 464447"/>
                  <a:gd name="connsiteX49" fmla="*/ 250818 w 462605"/>
                  <a:gd name="connsiteY49" fmla="*/ 287909 h 464447"/>
                  <a:gd name="connsiteX50" fmla="*/ 252986 w 462605"/>
                  <a:gd name="connsiteY50" fmla="*/ 283697 h 464447"/>
                  <a:gd name="connsiteX51" fmla="*/ 259491 w 462605"/>
                  <a:gd name="connsiteY51" fmla="*/ 277378 h 464447"/>
                  <a:gd name="connsiteX52" fmla="*/ 262607 w 462605"/>
                  <a:gd name="connsiteY52" fmla="*/ 280404 h 464447"/>
                  <a:gd name="connsiteX53" fmla="*/ 263557 w 462605"/>
                  <a:gd name="connsiteY53" fmla="*/ 274613 h 464447"/>
                  <a:gd name="connsiteX54" fmla="*/ 274615 w 462605"/>
                  <a:gd name="connsiteY54" fmla="*/ 277377 h 464447"/>
                  <a:gd name="connsiteX55" fmla="*/ 255263 w 462605"/>
                  <a:gd name="connsiteY55" fmla="*/ 395333 h 464447"/>
                  <a:gd name="connsiteX56" fmla="*/ 244204 w 462605"/>
                  <a:gd name="connsiteY56" fmla="*/ 392568 h 464447"/>
                  <a:gd name="connsiteX57" fmla="*/ 261712 w 462605"/>
                  <a:gd name="connsiteY57" fmla="*/ 285854 h 464447"/>
                  <a:gd name="connsiteX58" fmla="*/ 261659 w 462605"/>
                  <a:gd name="connsiteY58" fmla="*/ 285803 h 464447"/>
                  <a:gd name="connsiteX59" fmla="*/ 259491 w 462605"/>
                  <a:gd name="connsiteY59" fmla="*/ 281590 h 464447"/>
                  <a:gd name="connsiteX60" fmla="*/ 257323 w 462605"/>
                  <a:gd name="connsiteY60" fmla="*/ 285803 h 464447"/>
                  <a:gd name="connsiteX61" fmla="*/ 250818 w 462605"/>
                  <a:gd name="connsiteY61" fmla="*/ 292122 h 464447"/>
                  <a:gd name="connsiteX62" fmla="*/ 242145 w 462605"/>
                  <a:gd name="connsiteY62" fmla="*/ 285803 h 464447"/>
                  <a:gd name="connsiteX63" fmla="*/ 239976 w 462605"/>
                  <a:gd name="connsiteY63" fmla="*/ 281590 h 464447"/>
                  <a:gd name="connsiteX64" fmla="*/ 237808 w 462605"/>
                  <a:gd name="connsiteY64" fmla="*/ 285803 h 464447"/>
                  <a:gd name="connsiteX65" fmla="*/ 231303 w 462605"/>
                  <a:gd name="connsiteY65" fmla="*/ 292122 h 464447"/>
                  <a:gd name="connsiteX66" fmla="*/ 224798 w 462605"/>
                  <a:gd name="connsiteY66" fmla="*/ 285803 h 464447"/>
                  <a:gd name="connsiteX67" fmla="*/ 222630 w 462605"/>
                  <a:gd name="connsiteY67" fmla="*/ 281590 h 464447"/>
                  <a:gd name="connsiteX68" fmla="*/ 220462 w 462605"/>
                  <a:gd name="connsiteY68" fmla="*/ 285803 h 464447"/>
                  <a:gd name="connsiteX69" fmla="*/ 211789 w 462605"/>
                  <a:gd name="connsiteY69" fmla="*/ 292122 h 464447"/>
                  <a:gd name="connsiteX70" fmla="*/ 205284 w 462605"/>
                  <a:gd name="connsiteY70" fmla="*/ 285803 h 464447"/>
                  <a:gd name="connsiteX71" fmla="*/ 203115 w 462605"/>
                  <a:gd name="connsiteY71" fmla="*/ 281590 h 464447"/>
                  <a:gd name="connsiteX72" fmla="*/ 200947 w 462605"/>
                  <a:gd name="connsiteY72" fmla="*/ 285803 h 464447"/>
                  <a:gd name="connsiteX73" fmla="*/ 198509 w 462605"/>
                  <a:gd name="connsiteY73" fmla="*/ 288171 h 464447"/>
                  <a:gd name="connsiteX74" fmla="*/ 215637 w 462605"/>
                  <a:gd name="connsiteY74" fmla="*/ 392568 h 464447"/>
                  <a:gd name="connsiteX75" fmla="*/ 204579 w 462605"/>
                  <a:gd name="connsiteY75" fmla="*/ 395333 h 464447"/>
                  <a:gd name="connsiteX76" fmla="*/ 185226 w 462605"/>
                  <a:gd name="connsiteY76" fmla="*/ 277377 h 464447"/>
                  <a:gd name="connsiteX77" fmla="*/ 6575 w 462605"/>
                  <a:gd name="connsiteY77" fmla="*/ 224851 h 464447"/>
                  <a:gd name="connsiteX78" fmla="*/ 74519 w 462605"/>
                  <a:gd name="connsiteY78" fmla="*/ 224851 h 464447"/>
                  <a:gd name="connsiteX79" fmla="*/ 81094 w 462605"/>
                  <a:gd name="connsiteY79" fmla="*/ 231486 h 464447"/>
                  <a:gd name="connsiteX80" fmla="*/ 74519 w 462605"/>
                  <a:gd name="connsiteY80" fmla="*/ 235909 h 464447"/>
                  <a:gd name="connsiteX81" fmla="*/ 6575 w 462605"/>
                  <a:gd name="connsiteY81" fmla="*/ 235909 h 464447"/>
                  <a:gd name="connsiteX82" fmla="*/ 0 w 462605"/>
                  <a:gd name="connsiteY82" fmla="*/ 231486 h 464447"/>
                  <a:gd name="connsiteX83" fmla="*/ 6575 w 462605"/>
                  <a:gd name="connsiteY83" fmla="*/ 224851 h 464447"/>
                  <a:gd name="connsiteX84" fmla="*/ 386216 w 462605"/>
                  <a:gd name="connsiteY84" fmla="*/ 223008 h 464447"/>
                  <a:gd name="connsiteX85" fmla="*/ 456058 w 462605"/>
                  <a:gd name="connsiteY85" fmla="*/ 223008 h 464447"/>
                  <a:gd name="connsiteX86" fmla="*/ 462605 w 462605"/>
                  <a:gd name="connsiteY86" fmla="*/ 229459 h 464447"/>
                  <a:gd name="connsiteX87" fmla="*/ 456058 w 462605"/>
                  <a:gd name="connsiteY87" fmla="*/ 235909 h 464447"/>
                  <a:gd name="connsiteX88" fmla="*/ 386216 w 462605"/>
                  <a:gd name="connsiteY88" fmla="*/ 235909 h 464447"/>
                  <a:gd name="connsiteX89" fmla="*/ 379668 w 462605"/>
                  <a:gd name="connsiteY89" fmla="*/ 229459 h 464447"/>
                  <a:gd name="connsiteX90" fmla="*/ 386216 w 462605"/>
                  <a:gd name="connsiteY90" fmla="*/ 223008 h 464447"/>
                  <a:gd name="connsiteX91" fmla="*/ 231369 w 462605"/>
                  <a:gd name="connsiteY91" fmla="*/ 140071 h 464447"/>
                  <a:gd name="connsiteX92" fmla="*/ 316083 w 462605"/>
                  <a:gd name="connsiteY92" fmla="*/ 224786 h 464447"/>
                  <a:gd name="connsiteX93" fmla="*/ 309567 w 462605"/>
                  <a:gd name="connsiteY93" fmla="*/ 231302 h 464447"/>
                  <a:gd name="connsiteX94" fmla="*/ 303050 w 462605"/>
                  <a:gd name="connsiteY94" fmla="*/ 224786 h 464447"/>
                  <a:gd name="connsiteX95" fmla="*/ 231369 w 462605"/>
                  <a:gd name="connsiteY95" fmla="*/ 153104 h 464447"/>
                  <a:gd name="connsiteX96" fmla="*/ 224852 w 462605"/>
                  <a:gd name="connsiteY96" fmla="*/ 146588 h 464447"/>
                  <a:gd name="connsiteX97" fmla="*/ 231369 w 462605"/>
                  <a:gd name="connsiteY97" fmla="*/ 140071 h 464447"/>
                  <a:gd name="connsiteX98" fmla="*/ 421218 w 462605"/>
                  <a:gd name="connsiteY98" fmla="*/ 113682 h 464447"/>
                  <a:gd name="connsiteX99" fmla="*/ 430000 w 462605"/>
                  <a:gd name="connsiteY99" fmla="*/ 115861 h 464447"/>
                  <a:gd name="connsiteX100" fmla="*/ 427804 w 462605"/>
                  <a:gd name="connsiteY100" fmla="*/ 124573 h 464447"/>
                  <a:gd name="connsiteX101" fmla="*/ 368528 w 462605"/>
                  <a:gd name="connsiteY101" fmla="*/ 157245 h 464447"/>
                  <a:gd name="connsiteX102" fmla="*/ 364137 w 462605"/>
                  <a:gd name="connsiteY102" fmla="*/ 159423 h 464447"/>
                  <a:gd name="connsiteX103" fmla="*/ 359747 w 462605"/>
                  <a:gd name="connsiteY103" fmla="*/ 155067 h 464447"/>
                  <a:gd name="connsiteX104" fmla="*/ 361942 w 462605"/>
                  <a:gd name="connsiteY104" fmla="*/ 146354 h 464447"/>
                  <a:gd name="connsiteX105" fmla="*/ 421218 w 462605"/>
                  <a:gd name="connsiteY105" fmla="*/ 113682 h 464447"/>
                  <a:gd name="connsiteX106" fmla="*/ 39409 w 462605"/>
                  <a:gd name="connsiteY106" fmla="*/ 113682 h 464447"/>
                  <a:gd name="connsiteX107" fmla="*/ 97953 w 462605"/>
                  <a:gd name="connsiteY107" fmla="*/ 146354 h 464447"/>
                  <a:gd name="connsiteX108" fmla="*/ 100121 w 462605"/>
                  <a:gd name="connsiteY108" fmla="*/ 155066 h 464447"/>
                  <a:gd name="connsiteX109" fmla="*/ 95784 w 462605"/>
                  <a:gd name="connsiteY109" fmla="*/ 159423 h 464447"/>
                  <a:gd name="connsiteX110" fmla="*/ 91448 w 462605"/>
                  <a:gd name="connsiteY110" fmla="*/ 157245 h 464447"/>
                  <a:gd name="connsiteX111" fmla="*/ 32904 w 462605"/>
                  <a:gd name="connsiteY111" fmla="*/ 124573 h 464447"/>
                  <a:gd name="connsiteX112" fmla="*/ 30736 w 462605"/>
                  <a:gd name="connsiteY112" fmla="*/ 115860 h 464447"/>
                  <a:gd name="connsiteX113" fmla="*/ 39409 w 462605"/>
                  <a:gd name="connsiteY113" fmla="*/ 113682 h 464447"/>
                  <a:gd name="connsiteX114" fmla="*/ 344901 w 462605"/>
                  <a:gd name="connsiteY114" fmla="*/ 30735 h 464447"/>
                  <a:gd name="connsiteX115" fmla="*/ 347079 w 462605"/>
                  <a:gd name="connsiteY115" fmla="*/ 39408 h 464447"/>
                  <a:gd name="connsiteX116" fmla="*/ 314407 w 462605"/>
                  <a:gd name="connsiteY116" fmla="*/ 97952 h 464447"/>
                  <a:gd name="connsiteX117" fmla="*/ 307873 w 462605"/>
                  <a:gd name="connsiteY117" fmla="*/ 102289 h 464447"/>
                  <a:gd name="connsiteX118" fmla="*/ 305695 w 462605"/>
                  <a:gd name="connsiteY118" fmla="*/ 100120 h 464447"/>
                  <a:gd name="connsiteX119" fmla="*/ 303516 w 462605"/>
                  <a:gd name="connsiteY119" fmla="*/ 91447 h 464447"/>
                  <a:gd name="connsiteX120" fmla="*/ 336188 w 462605"/>
                  <a:gd name="connsiteY120" fmla="*/ 32903 h 464447"/>
                  <a:gd name="connsiteX121" fmla="*/ 344901 w 462605"/>
                  <a:gd name="connsiteY121" fmla="*/ 30735 h 464447"/>
                  <a:gd name="connsiteX122" fmla="*/ 115861 w 462605"/>
                  <a:gd name="connsiteY122" fmla="*/ 30735 h 464447"/>
                  <a:gd name="connsiteX123" fmla="*/ 124573 w 462605"/>
                  <a:gd name="connsiteY123" fmla="*/ 32903 h 464447"/>
                  <a:gd name="connsiteX124" fmla="*/ 157245 w 462605"/>
                  <a:gd name="connsiteY124" fmla="*/ 91447 h 464447"/>
                  <a:gd name="connsiteX125" fmla="*/ 155067 w 462605"/>
                  <a:gd name="connsiteY125" fmla="*/ 100120 h 464447"/>
                  <a:gd name="connsiteX126" fmla="*/ 152889 w 462605"/>
                  <a:gd name="connsiteY126" fmla="*/ 102289 h 464447"/>
                  <a:gd name="connsiteX127" fmla="*/ 146354 w 462605"/>
                  <a:gd name="connsiteY127" fmla="*/ 97952 h 464447"/>
                  <a:gd name="connsiteX128" fmla="*/ 113682 w 462605"/>
                  <a:gd name="connsiteY128" fmla="*/ 39408 h 464447"/>
                  <a:gd name="connsiteX129" fmla="*/ 115861 w 462605"/>
                  <a:gd name="connsiteY129" fmla="*/ 30735 h 464447"/>
                  <a:gd name="connsiteX130" fmla="*/ 231303 w 462605"/>
                  <a:gd name="connsiteY130" fmla="*/ 0 h 464447"/>
                  <a:gd name="connsiteX131" fmla="*/ 237753 w 462605"/>
                  <a:gd name="connsiteY131" fmla="*/ 6575 h 464447"/>
                  <a:gd name="connsiteX132" fmla="*/ 237753 w 462605"/>
                  <a:gd name="connsiteY132" fmla="*/ 74519 h 464447"/>
                  <a:gd name="connsiteX133" fmla="*/ 231303 w 462605"/>
                  <a:gd name="connsiteY133" fmla="*/ 81094 h 464447"/>
                  <a:gd name="connsiteX134" fmla="*/ 224852 w 462605"/>
                  <a:gd name="connsiteY134" fmla="*/ 74519 h 464447"/>
                  <a:gd name="connsiteX135" fmla="*/ 224852 w 462605"/>
                  <a:gd name="connsiteY135" fmla="*/ 6575 h 464447"/>
                  <a:gd name="connsiteX136" fmla="*/ 231303 w 462605"/>
                  <a:gd name="connsiteY136" fmla="*/ 0 h 464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Lst>
                <a:rect l="l" t="t" r="r" b="b"/>
                <a:pathLst>
                  <a:path w="462605" h="464447">
                    <a:moveTo>
                      <a:pt x="185067" y="421135"/>
                    </a:moveTo>
                    <a:cubicBezTo>
                      <a:pt x="276617" y="421135"/>
                      <a:pt x="276617" y="421135"/>
                      <a:pt x="276617" y="421135"/>
                    </a:cubicBezTo>
                    <a:cubicBezTo>
                      <a:pt x="280977" y="421135"/>
                      <a:pt x="287516" y="425558"/>
                      <a:pt x="287516" y="432193"/>
                    </a:cubicBezTo>
                    <a:cubicBezTo>
                      <a:pt x="287516" y="438828"/>
                      <a:pt x="280977" y="443252"/>
                      <a:pt x="276617" y="443252"/>
                    </a:cubicBezTo>
                    <a:lnTo>
                      <a:pt x="261902" y="443252"/>
                    </a:lnTo>
                    <a:cubicBezTo>
                      <a:pt x="268424" y="443252"/>
                      <a:pt x="272771" y="449611"/>
                      <a:pt x="272771" y="453850"/>
                    </a:cubicBezTo>
                    <a:cubicBezTo>
                      <a:pt x="272771" y="460208"/>
                      <a:pt x="268424" y="464447"/>
                      <a:pt x="261902" y="464447"/>
                    </a:cubicBezTo>
                    <a:cubicBezTo>
                      <a:pt x="198860" y="464447"/>
                      <a:pt x="198860" y="464447"/>
                      <a:pt x="198860" y="464447"/>
                    </a:cubicBezTo>
                    <a:cubicBezTo>
                      <a:pt x="192339" y="464447"/>
                      <a:pt x="187991" y="460208"/>
                      <a:pt x="187991" y="453850"/>
                    </a:cubicBezTo>
                    <a:cubicBezTo>
                      <a:pt x="187991" y="449611"/>
                      <a:pt x="192339" y="443252"/>
                      <a:pt x="198860" y="443252"/>
                    </a:cubicBezTo>
                    <a:lnTo>
                      <a:pt x="196511" y="443252"/>
                    </a:lnTo>
                    <a:cubicBezTo>
                      <a:pt x="185067" y="443252"/>
                      <a:pt x="185067" y="443252"/>
                      <a:pt x="185067" y="443252"/>
                    </a:cubicBezTo>
                    <a:cubicBezTo>
                      <a:pt x="178527" y="443252"/>
                      <a:pt x="174168" y="438828"/>
                      <a:pt x="174168" y="432193"/>
                    </a:cubicBezTo>
                    <a:cubicBezTo>
                      <a:pt x="174168" y="425558"/>
                      <a:pt x="178527" y="421135"/>
                      <a:pt x="185067" y="421135"/>
                    </a:cubicBezTo>
                    <a:close/>
                    <a:moveTo>
                      <a:pt x="176807" y="397176"/>
                    </a:moveTo>
                    <a:cubicBezTo>
                      <a:pt x="283954" y="397176"/>
                      <a:pt x="283954" y="397176"/>
                      <a:pt x="283954" y="397176"/>
                    </a:cubicBezTo>
                    <a:cubicBezTo>
                      <a:pt x="290514" y="397176"/>
                      <a:pt x="294887" y="403811"/>
                      <a:pt x="294887" y="408234"/>
                    </a:cubicBezTo>
                    <a:cubicBezTo>
                      <a:pt x="294887" y="414869"/>
                      <a:pt x="290514" y="419293"/>
                      <a:pt x="283954" y="419293"/>
                    </a:cubicBezTo>
                    <a:cubicBezTo>
                      <a:pt x="176807" y="419293"/>
                      <a:pt x="176807" y="419293"/>
                      <a:pt x="176807" y="419293"/>
                    </a:cubicBezTo>
                    <a:cubicBezTo>
                      <a:pt x="170247" y="419293"/>
                      <a:pt x="165874" y="414869"/>
                      <a:pt x="165874" y="408234"/>
                    </a:cubicBezTo>
                    <a:cubicBezTo>
                      <a:pt x="165874" y="403811"/>
                      <a:pt x="170247" y="397176"/>
                      <a:pt x="176807" y="397176"/>
                    </a:cubicBezTo>
                    <a:close/>
                    <a:moveTo>
                      <a:pt x="368528" y="303516"/>
                    </a:moveTo>
                    <a:cubicBezTo>
                      <a:pt x="427804" y="336188"/>
                      <a:pt x="427804" y="336188"/>
                      <a:pt x="427804" y="336188"/>
                    </a:cubicBezTo>
                    <a:cubicBezTo>
                      <a:pt x="430000" y="338367"/>
                      <a:pt x="432195" y="342723"/>
                      <a:pt x="430000" y="344901"/>
                    </a:cubicBezTo>
                    <a:cubicBezTo>
                      <a:pt x="427804" y="347079"/>
                      <a:pt x="425609" y="349257"/>
                      <a:pt x="423414" y="349257"/>
                    </a:cubicBezTo>
                    <a:cubicBezTo>
                      <a:pt x="423414" y="349257"/>
                      <a:pt x="421218" y="349257"/>
                      <a:pt x="421218" y="347079"/>
                    </a:cubicBezTo>
                    <a:cubicBezTo>
                      <a:pt x="361942" y="314407"/>
                      <a:pt x="361942" y="314407"/>
                      <a:pt x="361942" y="314407"/>
                    </a:cubicBezTo>
                    <a:cubicBezTo>
                      <a:pt x="357551" y="312229"/>
                      <a:pt x="357551" y="307873"/>
                      <a:pt x="359747" y="305695"/>
                    </a:cubicBezTo>
                    <a:cubicBezTo>
                      <a:pt x="361942" y="301338"/>
                      <a:pt x="364137" y="301338"/>
                      <a:pt x="368528" y="303516"/>
                    </a:cubicBezTo>
                    <a:close/>
                    <a:moveTo>
                      <a:pt x="91448" y="303516"/>
                    </a:moveTo>
                    <a:cubicBezTo>
                      <a:pt x="95784" y="301338"/>
                      <a:pt x="100121" y="301338"/>
                      <a:pt x="100121" y="305695"/>
                    </a:cubicBezTo>
                    <a:cubicBezTo>
                      <a:pt x="102289" y="307873"/>
                      <a:pt x="102289" y="312229"/>
                      <a:pt x="97953" y="314407"/>
                    </a:cubicBezTo>
                    <a:cubicBezTo>
                      <a:pt x="39409" y="347079"/>
                      <a:pt x="39409" y="347079"/>
                      <a:pt x="39409" y="347079"/>
                    </a:cubicBezTo>
                    <a:cubicBezTo>
                      <a:pt x="39409" y="349257"/>
                      <a:pt x="37240" y="349257"/>
                      <a:pt x="37240" y="349257"/>
                    </a:cubicBezTo>
                    <a:cubicBezTo>
                      <a:pt x="35072" y="349257"/>
                      <a:pt x="32904" y="347079"/>
                      <a:pt x="30736" y="344901"/>
                    </a:cubicBezTo>
                    <a:cubicBezTo>
                      <a:pt x="28567" y="342723"/>
                      <a:pt x="30736" y="338367"/>
                      <a:pt x="32904" y="336188"/>
                    </a:cubicBezTo>
                    <a:cubicBezTo>
                      <a:pt x="91448" y="303516"/>
                      <a:pt x="91448" y="303516"/>
                      <a:pt x="91448" y="303516"/>
                    </a:cubicBezTo>
                    <a:close/>
                    <a:moveTo>
                      <a:pt x="196285" y="274613"/>
                    </a:moveTo>
                    <a:lnTo>
                      <a:pt x="197615" y="282721"/>
                    </a:lnTo>
                    <a:lnTo>
                      <a:pt x="203115" y="277378"/>
                    </a:lnTo>
                    <a:cubicBezTo>
                      <a:pt x="207452" y="277378"/>
                      <a:pt x="209620" y="279484"/>
                      <a:pt x="209620" y="283697"/>
                    </a:cubicBezTo>
                    <a:cubicBezTo>
                      <a:pt x="211789" y="283697"/>
                      <a:pt x="211789" y="287909"/>
                      <a:pt x="211789" y="287909"/>
                    </a:cubicBezTo>
                    <a:cubicBezTo>
                      <a:pt x="213957" y="287909"/>
                      <a:pt x="213957" y="283697"/>
                      <a:pt x="213957" y="283697"/>
                    </a:cubicBezTo>
                    <a:cubicBezTo>
                      <a:pt x="216125" y="279484"/>
                      <a:pt x="218293" y="277378"/>
                      <a:pt x="222630" y="277378"/>
                    </a:cubicBezTo>
                    <a:cubicBezTo>
                      <a:pt x="226967" y="277378"/>
                      <a:pt x="226967" y="279484"/>
                      <a:pt x="229135" y="283697"/>
                    </a:cubicBezTo>
                    <a:cubicBezTo>
                      <a:pt x="229135" y="283697"/>
                      <a:pt x="231303" y="287909"/>
                      <a:pt x="231303" y="287909"/>
                    </a:cubicBezTo>
                    <a:cubicBezTo>
                      <a:pt x="231303" y="287909"/>
                      <a:pt x="233472" y="283697"/>
                      <a:pt x="233472" y="283697"/>
                    </a:cubicBezTo>
                    <a:cubicBezTo>
                      <a:pt x="235640" y="279484"/>
                      <a:pt x="235640" y="277378"/>
                      <a:pt x="239976" y="277378"/>
                    </a:cubicBezTo>
                    <a:cubicBezTo>
                      <a:pt x="244313" y="277378"/>
                      <a:pt x="246481" y="279484"/>
                      <a:pt x="248650" y="283697"/>
                    </a:cubicBezTo>
                    <a:cubicBezTo>
                      <a:pt x="248650" y="283697"/>
                      <a:pt x="248650" y="287909"/>
                      <a:pt x="250818" y="287909"/>
                    </a:cubicBezTo>
                    <a:cubicBezTo>
                      <a:pt x="250818" y="287909"/>
                      <a:pt x="250818" y="283697"/>
                      <a:pt x="252986" y="283697"/>
                    </a:cubicBezTo>
                    <a:cubicBezTo>
                      <a:pt x="252986" y="279484"/>
                      <a:pt x="255154" y="277378"/>
                      <a:pt x="259491" y="277378"/>
                    </a:cubicBezTo>
                    <a:lnTo>
                      <a:pt x="262607" y="280404"/>
                    </a:lnTo>
                    <a:lnTo>
                      <a:pt x="263557" y="274613"/>
                    </a:lnTo>
                    <a:lnTo>
                      <a:pt x="274615" y="277377"/>
                    </a:lnTo>
                    <a:lnTo>
                      <a:pt x="255263" y="395333"/>
                    </a:lnTo>
                    <a:lnTo>
                      <a:pt x="244204" y="392568"/>
                    </a:lnTo>
                    <a:lnTo>
                      <a:pt x="261712" y="285854"/>
                    </a:lnTo>
                    <a:lnTo>
                      <a:pt x="261659" y="285803"/>
                    </a:lnTo>
                    <a:cubicBezTo>
                      <a:pt x="261659" y="283697"/>
                      <a:pt x="259491" y="281590"/>
                      <a:pt x="259491" y="281590"/>
                    </a:cubicBezTo>
                    <a:cubicBezTo>
                      <a:pt x="259491" y="281590"/>
                      <a:pt x="257323" y="283697"/>
                      <a:pt x="257323" y="285803"/>
                    </a:cubicBezTo>
                    <a:cubicBezTo>
                      <a:pt x="255154" y="287909"/>
                      <a:pt x="252986" y="292122"/>
                      <a:pt x="250818" y="292122"/>
                    </a:cubicBezTo>
                    <a:cubicBezTo>
                      <a:pt x="246481" y="292122"/>
                      <a:pt x="244313" y="287909"/>
                      <a:pt x="242145" y="285803"/>
                    </a:cubicBezTo>
                    <a:cubicBezTo>
                      <a:pt x="242145" y="283697"/>
                      <a:pt x="242145" y="281590"/>
                      <a:pt x="239976" y="281590"/>
                    </a:cubicBezTo>
                    <a:cubicBezTo>
                      <a:pt x="239976" y="281590"/>
                      <a:pt x="239976" y="283697"/>
                      <a:pt x="237808" y="285803"/>
                    </a:cubicBezTo>
                    <a:cubicBezTo>
                      <a:pt x="237808" y="287909"/>
                      <a:pt x="235640" y="292122"/>
                      <a:pt x="231303" y="292122"/>
                    </a:cubicBezTo>
                    <a:cubicBezTo>
                      <a:pt x="226967" y="292122"/>
                      <a:pt x="224798" y="287909"/>
                      <a:pt x="224798" y="285803"/>
                    </a:cubicBezTo>
                    <a:cubicBezTo>
                      <a:pt x="224798" y="283697"/>
                      <a:pt x="222630" y="281590"/>
                      <a:pt x="222630" y="281590"/>
                    </a:cubicBezTo>
                    <a:cubicBezTo>
                      <a:pt x="220462" y="281590"/>
                      <a:pt x="220462" y="283697"/>
                      <a:pt x="220462" y="285803"/>
                    </a:cubicBezTo>
                    <a:cubicBezTo>
                      <a:pt x="218293" y="287909"/>
                      <a:pt x="216125" y="292122"/>
                      <a:pt x="211789" y="292122"/>
                    </a:cubicBezTo>
                    <a:cubicBezTo>
                      <a:pt x="209620" y="292122"/>
                      <a:pt x="207452" y="287909"/>
                      <a:pt x="205284" y="285803"/>
                    </a:cubicBezTo>
                    <a:cubicBezTo>
                      <a:pt x="205284" y="283697"/>
                      <a:pt x="203115" y="281590"/>
                      <a:pt x="203115" y="281590"/>
                    </a:cubicBezTo>
                    <a:cubicBezTo>
                      <a:pt x="203115" y="281590"/>
                      <a:pt x="200947" y="283697"/>
                      <a:pt x="200947" y="285803"/>
                    </a:cubicBezTo>
                    <a:lnTo>
                      <a:pt x="198509" y="288171"/>
                    </a:lnTo>
                    <a:lnTo>
                      <a:pt x="215637" y="392568"/>
                    </a:lnTo>
                    <a:lnTo>
                      <a:pt x="204579" y="395333"/>
                    </a:lnTo>
                    <a:lnTo>
                      <a:pt x="185226" y="277377"/>
                    </a:lnTo>
                    <a:close/>
                    <a:moveTo>
                      <a:pt x="6575" y="224851"/>
                    </a:moveTo>
                    <a:cubicBezTo>
                      <a:pt x="74519" y="224851"/>
                      <a:pt x="74519" y="224851"/>
                      <a:pt x="74519" y="224851"/>
                    </a:cubicBezTo>
                    <a:cubicBezTo>
                      <a:pt x="78903" y="224851"/>
                      <a:pt x="81094" y="227062"/>
                      <a:pt x="81094" y="231486"/>
                    </a:cubicBezTo>
                    <a:cubicBezTo>
                      <a:pt x="81094" y="233697"/>
                      <a:pt x="78903" y="235909"/>
                      <a:pt x="74519" y="235909"/>
                    </a:cubicBezTo>
                    <a:cubicBezTo>
                      <a:pt x="6575" y="235909"/>
                      <a:pt x="6575" y="235909"/>
                      <a:pt x="6575" y="235909"/>
                    </a:cubicBezTo>
                    <a:cubicBezTo>
                      <a:pt x="2191" y="235909"/>
                      <a:pt x="0" y="233697"/>
                      <a:pt x="0" y="231486"/>
                    </a:cubicBezTo>
                    <a:cubicBezTo>
                      <a:pt x="0" y="227062"/>
                      <a:pt x="2191" y="224851"/>
                      <a:pt x="6575" y="224851"/>
                    </a:cubicBezTo>
                    <a:close/>
                    <a:moveTo>
                      <a:pt x="386216" y="223008"/>
                    </a:moveTo>
                    <a:cubicBezTo>
                      <a:pt x="456058" y="223008"/>
                      <a:pt x="456058" y="223008"/>
                      <a:pt x="456058" y="223008"/>
                    </a:cubicBezTo>
                    <a:cubicBezTo>
                      <a:pt x="460423" y="223008"/>
                      <a:pt x="462605" y="227309"/>
                      <a:pt x="462605" y="229459"/>
                    </a:cubicBezTo>
                    <a:cubicBezTo>
                      <a:pt x="462605" y="233759"/>
                      <a:pt x="460423" y="235909"/>
                      <a:pt x="456058" y="235909"/>
                    </a:cubicBezTo>
                    <a:cubicBezTo>
                      <a:pt x="386216" y="235909"/>
                      <a:pt x="386216" y="235909"/>
                      <a:pt x="386216" y="235909"/>
                    </a:cubicBezTo>
                    <a:cubicBezTo>
                      <a:pt x="381851" y="235909"/>
                      <a:pt x="379668" y="233759"/>
                      <a:pt x="379668" y="229459"/>
                    </a:cubicBezTo>
                    <a:cubicBezTo>
                      <a:pt x="379668" y="227309"/>
                      <a:pt x="381851" y="223008"/>
                      <a:pt x="386216" y="223008"/>
                    </a:cubicBezTo>
                    <a:close/>
                    <a:moveTo>
                      <a:pt x="231369" y="140071"/>
                    </a:moveTo>
                    <a:cubicBezTo>
                      <a:pt x="276984" y="140071"/>
                      <a:pt x="316083" y="176998"/>
                      <a:pt x="316083" y="224786"/>
                    </a:cubicBezTo>
                    <a:cubicBezTo>
                      <a:pt x="316083" y="229130"/>
                      <a:pt x="313911" y="231302"/>
                      <a:pt x="309567" y="231302"/>
                    </a:cubicBezTo>
                    <a:cubicBezTo>
                      <a:pt x="305222" y="231302"/>
                      <a:pt x="303050" y="229130"/>
                      <a:pt x="303050" y="224786"/>
                    </a:cubicBezTo>
                    <a:cubicBezTo>
                      <a:pt x="303050" y="185687"/>
                      <a:pt x="270468" y="153104"/>
                      <a:pt x="231369" y="153104"/>
                    </a:cubicBezTo>
                    <a:cubicBezTo>
                      <a:pt x="227024" y="153104"/>
                      <a:pt x="224852" y="148760"/>
                      <a:pt x="224852" y="146588"/>
                    </a:cubicBezTo>
                    <a:cubicBezTo>
                      <a:pt x="224852" y="142243"/>
                      <a:pt x="227024" y="140071"/>
                      <a:pt x="231369" y="140071"/>
                    </a:cubicBezTo>
                    <a:close/>
                    <a:moveTo>
                      <a:pt x="421218" y="113682"/>
                    </a:moveTo>
                    <a:cubicBezTo>
                      <a:pt x="423414" y="111504"/>
                      <a:pt x="427804" y="111504"/>
                      <a:pt x="430000" y="115861"/>
                    </a:cubicBezTo>
                    <a:cubicBezTo>
                      <a:pt x="432195" y="118039"/>
                      <a:pt x="430000" y="122395"/>
                      <a:pt x="427804" y="124573"/>
                    </a:cubicBezTo>
                    <a:cubicBezTo>
                      <a:pt x="368528" y="157245"/>
                      <a:pt x="368528" y="157245"/>
                      <a:pt x="368528" y="157245"/>
                    </a:cubicBezTo>
                    <a:cubicBezTo>
                      <a:pt x="366333" y="159423"/>
                      <a:pt x="366333" y="159423"/>
                      <a:pt x="364137" y="159423"/>
                    </a:cubicBezTo>
                    <a:cubicBezTo>
                      <a:pt x="361942" y="159423"/>
                      <a:pt x="359747" y="157245"/>
                      <a:pt x="359747" y="155067"/>
                    </a:cubicBezTo>
                    <a:cubicBezTo>
                      <a:pt x="357551" y="152889"/>
                      <a:pt x="357551" y="148533"/>
                      <a:pt x="361942" y="146354"/>
                    </a:cubicBezTo>
                    <a:cubicBezTo>
                      <a:pt x="421218" y="113682"/>
                      <a:pt x="421218" y="113682"/>
                      <a:pt x="421218" y="113682"/>
                    </a:cubicBezTo>
                    <a:close/>
                    <a:moveTo>
                      <a:pt x="39409" y="113682"/>
                    </a:moveTo>
                    <a:cubicBezTo>
                      <a:pt x="97953" y="146354"/>
                      <a:pt x="97953" y="146354"/>
                      <a:pt x="97953" y="146354"/>
                    </a:cubicBezTo>
                    <a:cubicBezTo>
                      <a:pt x="102289" y="148532"/>
                      <a:pt x="102289" y="152888"/>
                      <a:pt x="100121" y="155066"/>
                    </a:cubicBezTo>
                    <a:cubicBezTo>
                      <a:pt x="100121" y="157245"/>
                      <a:pt x="97953" y="159423"/>
                      <a:pt x="95784" y="159423"/>
                    </a:cubicBezTo>
                    <a:cubicBezTo>
                      <a:pt x="93616" y="159423"/>
                      <a:pt x="93616" y="159423"/>
                      <a:pt x="91448" y="157245"/>
                    </a:cubicBezTo>
                    <a:cubicBezTo>
                      <a:pt x="32904" y="124573"/>
                      <a:pt x="32904" y="124573"/>
                      <a:pt x="32904" y="124573"/>
                    </a:cubicBezTo>
                    <a:cubicBezTo>
                      <a:pt x="30736" y="122394"/>
                      <a:pt x="28567" y="118038"/>
                      <a:pt x="30736" y="115860"/>
                    </a:cubicBezTo>
                    <a:cubicBezTo>
                      <a:pt x="32904" y="111504"/>
                      <a:pt x="37240" y="111504"/>
                      <a:pt x="39409" y="113682"/>
                    </a:cubicBezTo>
                    <a:close/>
                    <a:moveTo>
                      <a:pt x="344901" y="30735"/>
                    </a:moveTo>
                    <a:cubicBezTo>
                      <a:pt x="349257" y="32903"/>
                      <a:pt x="349257" y="37240"/>
                      <a:pt x="347079" y="39408"/>
                    </a:cubicBezTo>
                    <a:cubicBezTo>
                      <a:pt x="314407" y="97952"/>
                      <a:pt x="314407" y="97952"/>
                      <a:pt x="314407" y="97952"/>
                    </a:cubicBezTo>
                    <a:cubicBezTo>
                      <a:pt x="312229" y="100120"/>
                      <a:pt x="310051" y="102289"/>
                      <a:pt x="307873" y="102289"/>
                    </a:cubicBezTo>
                    <a:cubicBezTo>
                      <a:pt x="307873" y="102289"/>
                      <a:pt x="305695" y="102289"/>
                      <a:pt x="305695" y="100120"/>
                    </a:cubicBezTo>
                    <a:cubicBezTo>
                      <a:pt x="301338" y="97952"/>
                      <a:pt x="301338" y="95784"/>
                      <a:pt x="303516" y="91447"/>
                    </a:cubicBezTo>
                    <a:cubicBezTo>
                      <a:pt x="336188" y="32903"/>
                      <a:pt x="336188" y="32903"/>
                      <a:pt x="336188" y="32903"/>
                    </a:cubicBezTo>
                    <a:cubicBezTo>
                      <a:pt x="338367" y="30735"/>
                      <a:pt x="342723" y="28567"/>
                      <a:pt x="344901" y="30735"/>
                    </a:cubicBezTo>
                    <a:close/>
                    <a:moveTo>
                      <a:pt x="115861" y="30735"/>
                    </a:moveTo>
                    <a:cubicBezTo>
                      <a:pt x="118039" y="28567"/>
                      <a:pt x="122395" y="30735"/>
                      <a:pt x="124573" y="32903"/>
                    </a:cubicBezTo>
                    <a:cubicBezTo>
                      <a:pt x="157245" y="91447"/>
                      <a:pt x="157245" y="91447"/>
                      <a:pt x="157245" y="91447"/>
                    </a:cubicBezTo>
                    <a:cubicBezTo>
                      <a:pt x="159423" y="95784"/>
                      <a:pt x="159423" y="97952"/>
                      <a:pt x="155067" y="100120"/>
                    </a:cubicBezTo>
                    <a:cubicBezTo>
                      <a:pt x="155067" y="102289"/>
                      <a:pt x="152889" y="102289"/>
                      <a:pt x="152889" y="102289"/>
                    </a:cubicBezTo>
                    <a:cubicBezTo>
                      <a:pt x="150711" y="102289"/>
                      <a:pt x="148533" y="100120"/>
                      <a:pt x="146354" y="97952"/>
                    </a:cubicBezTo>
                    <a:cubicBezTo>
                      <a:pt x="113682" y="39408"/>
                      <a:pt x="113682" y="39408"/>
                      <a:pt x="113682" y="39408"/>
                    </a:cubicBezTo>
                    <a:cubicBezTo>
                      <a:pt x="111504" y="37240"/>
                      <a:pt x="111504" y="32903"/>
                      <a:pt x="115861" y="30735"/>
                    </a:cubicBezTo>
                    <a:close/>
                    <a:moveTo>
                      <a:pt x="231303" y="0"/>
                    </a:moveTo>
                    <a:cubicBezTo>
                      <a:pt x="233453" y="0"/>
                      <a:pt x="237753" y="2191"/>
                      <a:pt x="237753" y="6575"/>
                    </a:cubicBezTo>
                    <a:cubicBezTo>
                      <a:pt x="237753" y="74519"/>
                      <a:pt x="237753" y="74519"/>
                      <a:pt x="237753" y="74519"/>
                    </a:cubicBezTo>
                    <a:cubicBezTo>
                      <a:pt x="237753" y="78902"/>
                      <a:pt x="233453" y="81094"/>
                      <a:pt x="231303" y="81094"/>
                    </a:cubicBezTo>
                    <a:cubicBezTo>
                      <a:pt x="227002" y="81094"/>
                      <a:pt x="224852" y="78902"/>
                      <a:pt x="224852" y="74519"/>
                    </a:cubicBezTo>
                    <a:cubicBezTo>
                      <a:pt x="224852" y="6575"/>
                      <a:pt x="224852" y="6575"/>
                      <a:pt x="224852" y="6575"/>
                    </a:cubicBezTo>
                    <a:cubicBezTo>
                      <a:pt x="224852" y="2191"/>
                      <a:pt x="227002" y="0"/>
                      <a:pt x="231303" y="0"/>
                    </a:cubicBezTo>
                    <a:close/>
                  </a:path>
                </a:pathLst>
              </a:custGeom>
              <a:grpFill/>
              <a:ln>
                <a:noFill/>
              </a:ln>
            </p:spPr>
            <p:txBody>
              <a:bodyPr vert="horz" wrap="square" lIns="91440" tIns="45720" rIns="91440" bIns="45720" numCol="1" anchor="t" anchorCtr="0" compatLnSpc="1">
                <a:noAutofit/>
              </a:bodyPr>
              <a:lstStyle/>
              <a:p>
                <a:endParaRPr lang="zh-CN" altLang="en-US"/>
              </a:p>
            </p:txBody>
          </p:sp>
        </p:grpSp>
        <p:grpSp>
          <p:nvGrpSpPr>
            <p:cNvPr id="79" name="组合 78"/>
            <p:cNvGrpSpPr/>
            <p:nvPr/>
          </p:nvGrpSpPr>
          <p:grpSpPr>
            <a:xfrm>
              <a:off x="7273063" y="3408546"/>
              <a:ext cx="462605" cy="464447"/>
              <a:chOff x="5371682" y="4735080"/>
              <a:chExt cx="462605" cy="464447"/>
            </a:xfrm>
            <a:grpFill/>
          </p:grpSpPr>
          <p:sp>
            <p:nvSpPr>
              <p:cNvPr id="80" name="Freeform 309"/>
              <p:cNvSpPr>
                <a:spLocks noEditPoints="1"/>
              </p:cNvSpPr>
              <p:nvPr/>
            </p:nvSpPr>
            <p:spPr bwMode="auto">
              <a:xfrm>
                <a:off x="5478579" y="4835526"/>
                <a:ext cx="246047" cy="296731"/>
              </a:xfrm>
              <a:custGeom>
                <a:avLst/>
                <a:gdLst>
                  <a:gd name="T0" fmla="*/ 83 w 113"/>
                  <a:gd name="T1" fmla="*/ 136 h 136"/>
                  <a:gd name="T2" fmla="*/ 83 w 113"/>
                  <a:gd name="T3" fmla="*/ 136 h 136"/>
                  <a:gd name="T4" fmla="*/ 30 w 113"/>
                  <a:gd name="T5" fmla="*/ 136 h 136"/>
                  <a:gd name="T6" fmla="*/ 25 w 113"/>
                  <a:gd name="T7" fmla="*/ 131 h 136"/>
                  <a:gd name="T8" fmla="*/ 25 w 113"/>
                  <a:gd name="T9" fmla="*/ 130 h 136"/>
                  <a:gd name="T10" fmla="*/ 22 w 113"/>
                  <a:gd name="T11" fmla="*/ 111 h 136"/>
                  <a:gd name="T12" fmla="*/ 0 w 113"/>
                  <a:gd name="T13" fmla="*/ 57 h 136"/>
                  <a:gd name="T14" fmla="*/ 57 w 113"/>
                  <a:gd name="T15" fmla="*/ 0 h 136"/>
                  <a:gd name="T16" fmla="*/ 113 w 113"/>
                  <a:gd name="T17" fmla="*/ 57 h 136"/>
                  <a:gd name="T18" fmla="*/ 92 w 113"/>
                  <a:gd name="T19" fmla="*/ 111 h 136"/>
                  <a:gd name="T20" fmla="*/ 88 w 113"/>
                  <a:gd name="T21" fmla="*/ 130 h 136"/>
                  <a:gd name="T22" fmla="*/ 88 w 113"/>
                  <a:gd name="T23" fmla="*/ 131 h 136"/>
                  <a:gd name="T24" fmla="*/ 83 w 113"/>
                  <a:gd name="T25" fmla="*/ 136 h 136"/>
                  <a:gd name="T26" fmla="*/ 30 w 113"/>
                  <a:gd name="T27" fmla="*/ 126 h 136"/>
                  <a:gd name="T28" fmla="*/ 25 w 113"/>
                  <a:gd name="T29" fmla="*/ 130 h 136"/>
                  <a:gd name="T30" fmla="*/ 30 w 113"/>
                  <a:gd name="T31" fmla="*/ 126 h 136"/>
                  <a:gd name="T32" fmla="*/ 84 w 113"/>
                  <a:gd name="T33" fmla="*/ 126 h 136"/>
                  <a:gd name="T34" fmla="*/ 86 w 113"/>
                  <a:gd name="T35" fmla="*/ 127 h 136"/>
                  <a:gd name="T36" fmla="*/ 84 w 113"/>
                  <a:gd name="T37" fmla="*/ 126 h 136"/>
                  <a:gd name="T38" fmla="*/ 35 w 113"/>
                  <a:gd name="T39" fmla="*/ 126 h 136"/>
                  <a:gd name="T40" fmla="*/ 78 w 113"/>
                  <a:gd name="T41" fmla="*/ 126 h 136"/>
                  <a:gd name="T42" fmla="*/ 78 w 113"/>
                  <a:gd name="T43" fmla="*/ 122 h 136"/>
                  <a:gd name="T44" fmla="*/ 84 w 113"/>
                  <a:gd name="T45" fmla="*/ 105 h 136"/>
                  <a:gd name="T46" fmla="*/ 104 w 113"/>
                  <a:gd name="T47" fmla="*/ 57 h 136"/>
                  <a:gd name="T48" fmla="*/ 57 w 113"/>
                  <a:gd name="T49" fmla="*/ 10 h 136"/>
                  <a:gd name="T50" fmla="*/ 10 w 113"/>
                  <a:gd name="T51" fmla="*/ 57 h 136"/>
                  <a:gd name="T52" fmla="*/ 29 w 113"/>
                  <a:gd name="T53" fmla="*/ 105 h 136"/>
                  <a:gd name="T54" fmla="*/ 35 w 113"/>
                  <a:gd name="T55" fmla="*/ 122 h 136"/>
                  <a:gd name="T56" fmla="*/ 35 w 113"/>
                  <a:gd name="T57" fmla="*/ 12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3" h="136">
                    <a:moveTo>
                      <a:pt x="83" y="136"/>
                    </a:moveTo>
                    <a:cubicBezTo>
                      <a:pt x="83" y="136"/>
                      <a:pt x="83" y="136"/>
                      <a:pt x="83" y="136"/>
                    </a:cubicBezTo>
                    <a:cubicBezTo>
                      <a:pt x="30" y="136"/>
                      <a:pt x="30" y="136"/>
                      <a:pt x="30" y="136"/>
                    </a:cubicBezTo>
                    <a:cubicBezTo>
                      <a:pt x="27" y="136"/>
                      <a:pt x="25" y="133"/>
                      <a:pt x="25" y="131"/>
                    </a:cubicBezTo>
                    <a:cubicBezTo>
                      <a:pt x="25" y="130"/>
                      <a:pt x="25" y="130"/>
                      <a:pt x="25" y="130"/>
                    </a:cubicBezTo>
                    <a:cubicBezTo>
                      <a:pt x="25" y="127"/>
                      <a:pt x="25" y="116"/>
                      <a:pt x="22" y="111"/>
                    </a:cubicBezTo>
                    <a:cubicBezTo>
                      <a:pt x="0" y="84"/>
                      <a:pt x="0" y="57"/>
                      <a:pt x="0" y="57"/>
                    </a:cubicBezTo>
                    <a:cubicBezTo>
                      <a:pt x="0" y="26"/>
                      <a:pt x="25" y="0"/>
                      <a:pt x="57" y="0"/>
                    </a:cubicBezTo>
                    <a:cubicBezTo>
                      <a:pt x="88" y="0"/>
                      <a:pt x="113" y="26"/>
                      <a:pt x="113" y="57"/>
                    </a:cubicBezTo>
                    <a:cubicBezTo>
                      <a:pt x="113" y="57"/>
                      <a:pt x="113" y="84"/>
                      <a:pt x="92" y="111"/>
                    </a:cubicBezTo>
                    <a:cubicBezTo>
                      <a:pt x="88" y="116"/>
                      <a:pt x="88" y="127"/>
                      <a:pt x="88" y="130"/>
                    </a:cubicBezTo>
                    <a:cubicBezTo>
                      <a:pt x="88" y="131"/>
                      <a:pt x="88" y="131"/>
                      <a:pt x="88" y="131"/>
                    </a:cubicBezTo>
                    <a:cubicBezTo>
                      <a:pt x="88" y="133"/>
                      <a:pt x="86" y="136"/>
                      <a:pt x="83" y="136"/>
                    </a:cubicBezTo>
                    <a:close/>
                    <a:moveTo>
                      <a:pt x="30" y="126"/>
                    </a:moveTo>
                    <a:cubicBezTo>
                      <a:pt x="27" y="126"/>
                      <a:pt x="25" y="128"/>
                      <a:pt x="25" y="130"/>
                    </a:cubicBezTo>
                    <a:cubicBezTo>
                      <a:pt x="26" y="128"/>
                      <a:pt x="28" y="126"/>
                      <a:pt x="30" y="126"/>
                    </a:cubicBezTo>
                    <a:close/>
                    <a:moveTo>
                      <a:pt x="84" y="126"/>
                    </a:moveTo>
                    <a:cubicBezTo>
                      <a:pt x="85" y="126"/>
                      <a:pt x="85" y="126"/>
                      <a:pt x="86" y="127"/>
                    </a:cubicBezTo>
                    <a:cubicBezTo>
                      <a:pt x="85" y="126"/>
                      <a:pt x="85" y="126"/>
                      <a:pt x="84" y="126"/>
                    </a:cubicBezTo>
                    <a:close/>
                    <a:moveTo>
                      <a:pt x="35" y="126"/>
                    </a:moveTo>
                    <a:cubicBezTo>
                      <a:pt x="78" y="126"/>
                      <a:pt x="78" y="126"/>
                      <a:pt x="78" y="126"/>
                    </a:cubicBezTo>
                    <a:cubicBezTo>
                      <a:pt x="78" y="124"/>
                      <a:pt x="78" y="122"/>
                      <a:pt x="78" y="122"/>
                    </a:cubicBezTo>
                    <a:cubicBezTo>
                      <a:pt x="79" y="114"/>
                      <a:pt x="81" y="109"/>
                      <a:pt x="84" y="105"/>
                    </a:cubicBezTo>
                    <a:cubicBezTo>
                      <a:pt x="103" y="80"/>
                      <a:pt x="104" y="57"/>
                      <a:pt x="104" y="57"/>
                    </a:cubicBezTo>
                    <a:cubicBezTo>
                      <a:pt x="104" y="31"/>
                      <a:pt x="82" y="10"/>
                      <a:pt x="57" y="10"/>
                    </a:cubicBezTo>
                    <a:cubicBezTo>
                      <a:pt x="31" y="10"/>
                      <a:pt x="10" y="31"/>
                      <a:pt x="10" y="57"/>
                    </a:cubicBezTo>
                    <a:cubicBezTo>
                      <a:pt x="10" y="57"/>
                      <a:pt x="10" y="80"/>
                      <a:pt x="29" y="105"/>
                    </a:cubicBezTo>
                    <a:cubicBezTo>
                      <a:pt x="32" y="109"/>
                      <a:pt x="34" y="114"/>
                      <a:pt x="35" y="122"/>
                    </a:cubicBezTo>
                    <a:cubicBezTo>
                      <a:pt x="35" y="122"/>
                      <a:pt x="35" y="124"/>
                      <a:pt x="35" y="126"/>
                    </a:cubicBezTo>
                    <a:close/>
                  </a:path>
                </a:pathLst>
              </a:custGeom>
              <a:grpFill/>
              <a:ln>
                <a:noFill/>
              </a:ln>
            </p:spPr>
            <p:txBody>
              <a:bodyPr vert="horz" wrap="square" lIns="91440" tIns="45720" rIns="91440" bIns="45720" numCol="1" anchor="t" anchorCtr="0" compatLnSpc="1"/>
              <a:lstStyle/>
              <a:p>
                <a:endParaRPr lang="zh-CN" altLang="en-US"/>
              </a:p>
            </p:txBody>
          </p:sp>
          <p:sp>
            <p:nvSpPr>
              <p:cNvPr id="81" name="任意多边形 80"/>
              <p:cNvSpPr/>
              <p:nvPr/>
            </p:nvSpPr>
            <p:spPr bwMode="auto">
              <a:xfrm>
                <a:off x="5371682" y="4735080"/>
                <a:ext cx="462605" cy="464447"/>
              </a:xfrm>
              <a:custGeom>
                <a:avLst/>
                <a:gdLst>
                  <a:gd name="connsiteX0" fmla="*/ 185067 w 462605"/>
                  <a:gd name="connsiteY0" fmla="*/ 421135 h 464447"/>
                  <a:gd name="connsiteX1" fmla="*/ 276617 w 462605"/>
                  <a:gd name="connsiteY1" fmla="*/ 421135 h 464447"/>
                  <a:gd name="connsiteX2" fmla="*/ 287516 w 462605"/>
                  <a:gd name="connsiteY2" fmla="*/ 432193 h 464447"/>
                  <a:gd name="connsiteX3" fmla="*/ 276617 w 462605"/>
                  <a:gd name="connsiteY3" fmla="*/ 443252 h 464447"/>
                  <a:gd name="connsiteX4" fmla="*/ 261902 w 462605"/>
                  <a:gd name="connsiteY4" fmla="*/ 443252 h 464447"/>
                  <a:gd name="connsiteX5" fmla="*/ 272771 w 462605"/>
                  <a:gd name="connsiteY5" fmla="*/ 453850 h 464447"/>
                  <a:gd name="connsiteX6" fmla="*/ 261902 w 462605"/>
                  <a:gd name="connsiteY6" fmla="*/ 464447 h 464447"/>
                  <a:gd name="connsiteX7" fmla="*/ 198860 w 462605"/>
                  <a:gd name="connsiteY7" fmla="*/ 464447 h 464447"/>
                  <a:gd name="connsiteX8" fmla="*/ 187991 w 462605"/>
                  <a:gd name="connsiteY8" fmla="*/ 453850 h 464447"/>
                  <a:gd name="connsiteX9" fmla="*/ 198860 w 462605"/>
                  <a:gd name="connsiteY9" fmla="*/ 443252 h 464447"/>
                  <a:gd name="connsiteX10" fmla="*/ 196511 w 462605"/>
                  <a:gd name="connsiteY10" fmla="*/ 443252 h 464447"/>
                  <a:gd name="connsiteX11" fmla="*/ 185067 w 462605"/>
                  <a:gd name="connsiteY11" fmla="*/ 443252 h 464447"/>
                  <a:gd name="connsiteX12" fmla="*/ 174168 w 462605"/>
                  <a:gd name="connsiteY12" fmla="*/ 432193 h 464447"/>
                  <a:gd name="connsiteX13" fmla="*/ 185067 w 462605"/>
                  <a:gd name="connsiteY13" fmla="*/ 421135 h 464447"/>
                  <a:gd name="connsiteX14" fmla="*/ 176807 w 462605"/>
                  <a:gd name="connsiteY14" fmla="*/ 397176 h 464447"/>
                  <a:gd name="connsiteX15" fmla="*/ 283954 w 462605"/>
                  <a:gd name="connsiteY15" fmla="*/ 397176 h 464447"/>
                  <a:gd name="connsiteX16" fmla="*/ 294887 w 462605"/>
                  <a:gd name="connsiteY16" fmla="*/ 408234 h 464447"/>
                  <a:gd name="connsiteX17" fmla="*/ 283954 w 462605"/>
                  <a:gd name="connsiteY17" fmla="*/ 419293 h 464447"/>
                  <a:gd name="connsiteX18" fmla="*/ 176807 w 462605"/>
                  <a:gd name="connsiteY18" fmla="*/ 419293 h 464447"/>
                  <a:gd name="connsiteX19" fmla="*/ 165874 w 462605"/>
                  <a:gd name="connsiteY19" fmla="*/ 408234 h 464447"/>
                  <a:gd name="connsiteX20" fmla="*/ 176807 w 462605"/>
                  <a:gd name="connsiteY20" fmla="*/ 397176 h 464447"/>
                  <a:gd name="connsiteX21" fmla="*/ 368528 w 462605"/>
                  <a:gd name="connsiteY21" fmla="*/ 303516 h 464447"/>
                  <a:gd name="connsiteX22" fmla="*/ 427804 w 462605"/>
                  <a:gd name="connsiteY22" fmla="*/ 336188 h 464447"/>
                  <a:gd name="connsiteX23" fmla="*/ 430000 w 462605"/>
                  <a:gd name="connsiteY23" fmla="*/ 344901 h 464447"/>
                  <a:gd name="connsiteX24" fmla="*/ 423414 w 462605"/>
                  <a:gd name="connsiteY24" fmla="*/ 349257 h 464447"/>
                  <a:gd name="connsiteX25" fmla="*/ 421218 w 462605"/>
                  <a:gd name="connsiteY25" fmla="*/ 347079 h 464447"/>
                  <a:gd name="connsiteX26" fmla="*/ 361942 w 462605"/>
                  <a:gd name="connsiteY26" fmla="*/ 314407 h 464447"/>
                  <a:gd name="connsiteX27" fmla="*/ 359747 w 462605"/>
                  <a:gd name="connsiteY27" fmla="*/ 305695 h 464447"/>
                  <a:gd name="connsiteX28" fmla="*/ 368528 w 462605"/>
                  <a:gd name="connsiteY28" fmla="*/ 303516 h 464447"/>
                  <a:gd name="connsiteX29" fmla="*/ 91448 w 462605"/>
                  <a:gd name="connsiteY29" fmla="*/ 303516 h 464447"/>
                  <a:gd name="connsiteX30" fmla="*/ 100121 w 462605"/>
                  <a:gd name="connsiteY30" fmla="*/ 305695 h 464447"/>
                  <a:gd name="connsiteX31" fmla="*/ 97953 w 462605"/>
                  <a:gd name="connsiteY31" fmla="*/ 314407 h 464447"/>
                  <a:gd name="connsiteX32" fmla="*/ 39409 w 462605"/>
                  <a:gd name="connsiteY32" fmla="*/ 347079 h 464447"/>
                  <a:gd name="connsiteX33" fmla="*/ 37240 w 462605"/>
                  <a:gd name="connsiteY33" fmla="*/ 349257 h 464447"/>
                  <a:gd name="connsiteX34" fmla="*/ 30736 w 462605"/>
                  <a:gd name="connsiteY34" fmla="*/ 344901 h 464447"/>
                  <a:gd name="connsiteX35" fmla="*/ 32904 w 462605"/>
                  <a:gd name="connsiteY35" fmla="*/ 336188 h 464447"/>
                  <a:gd name="connsiteX36" fmla="*/ 91448 w 462605"/>
                  <a:gd name="connsiteY36" fmla="*/ 303516 h 464447"/>
                  <a:gd name="connsiteX37" fmla="*/ 196285 w 462605"/>
                  <a:gd name="connsiteY37" fmla="*/ 274613 h 464447"/>
                  <a:gd name="connsiteX38" fmla="*/ 197615 w 462605"/>
                  <a:gd name="connsiteY38" fmla="*/ 282721 h 464447"/>
                  <a:gd name="connsiteX39" fmla="*/ 203115 w 462605"/>
                  <a:gd name="connsiteY39" fmla="*/ 277378 h 464447"/>
                  <a:gd name="connsiteX40" fmla="*/ 209620 w 462605"/>
                  <a:gd name="connsiteY40" fmla="*/ 283697 h 464447"/>
                  <a:gd name="connsiteX41" fmla="*/ 211789 w 462605"/>
                  <a:gd name="connsiteY41" fmla="*/ 287909 h 464447"/>
                  <a:gd name="connsiteX42" fmla="*/ 213957 w 462605"/>
                  <a:gd name="connsiteY42" fmla="*/ 283697 h 464447"/>
                  <a:gd name="connsiteX43" fmla="*/ 222630 w 462605"/>
                  <a:gd name="connsiteY43" fmla="*/ 277378 h 464447"/>
                  <a:gd name="connsiteX44" fmla="*/ 229135 w 462605"/>
                  <a:gd name="connsiteY44" fmla="*/ 283697 h 464447"/>
                  <a:gd name="connsiteX45" fmla="*/ 231303 w 462605"/>
                  <a:gd name="connsiteY45" fmla="*/ 287909 h 464447"/>
                  <a:gd name="connsiteX46" fmla="*/ 233472 w 462605"/>
                  <a:gd name="connsiteY46" fmla="*/ 283697 h 464447"/>
                  <a:gd name="connsiteX47" fmla="*/ 239976 w 462605"/>
                  <a:gd name="connsiteY47" fmla="*/ 277378 h 464447"/>
                  <a:gd name="connsiteX48" fmla="*/ 248650 w 462605"/>
                  <a:gd name="connsiteY48" fmla="*/ 283697 h 464447"/>
                  <a:gd name="connsiteX49" fmla="*/ 250818 w 462605"/>
                  <a:gd name="connsiteY49" fmla="*/ 287909 h 464447"/>
                  <a:gd name="connsiteX50" fmla="*/ 252986 w 462605"/>
                  <a:gd name="connsiteY50" fmla="*/ 283697 h 464447"/>
                  <a:gd name="connsiteX51" fmla="*/ 259491 w 462605"/>
                  <a:gd name="connsiteY51" fmla="*/ 277378 h 464447"/>
                  <a:gd name="connsiteX52" fmla="*/ 262607 w 462605"/>
                  <a:gd name="connsiteY52" fmla="*/ 280404 h 464447"/>
                  <a:gd name="connsiteX53" fmla="*/ 263557 w 462605"/>
                  <a:gd name="connsiteY53" fmla="*/ 274613 h 464447"/>
                  <a:gd name="connsiteX54" fmla="*/ 274615 w 462605"/>
                  <a:gd name="connsiteY54" fmla="*/ 277377 h 464447"/>
                  <a:gd name="connsiteX55" fmla="*/ 255263 w 462605"/>
                  <a:gd name="connsiteY55" fmla="*/ 395333 h 464447"/>
                  <a:gd name="connsiteX56" fmla="*/ 244204 w 462605"/>
                  <a:gd name="connsiteY56" fmla="*/ 392568 h 464447"/>
                  <a:gd name="connsiteX57" fmla="*/ 261712 w 462605"/>
                  <a:gd name="connsiteY57" fmla="*/ 285854 h 464447"/>
                  <a:gd name="connsiteX58" fmla="*/ 261659 w 462605"/>
                  <a:gd name="connsiteY58" fmla="*/ 285803 h 464447"/>
                  <a:gd name="connsiteX59" fmla="*/ 259491 w 462605"/>
                  <a:gd name="connsiteY59" fmla="*/ 281590 h 464447"/>
                  <a:gd name="connsiteX60" fmla="*/ 257323 w 462605"/>
                  <a:gd name="connsiteY60" fmla="*/ 285803 h 464447"/>
                  <a:gd name="connsiteX61" fmla="*/ 250818 w 462605"/>
                  <a:gd name="connsiteY61" fmla="*/ 292122 h 464447"/>
                  <a:gd name="connsiteX62" fmla="*/ 242145 w 462605"/>
                  <a:gd name="connsiteY62" fmla="*/ 285803 h 464447"/>
                  <a:gd name="connsiteX63" fmla="*/ 239976 w 462605"/>
                  <a:gd name="connsiteY63" fmla="*/ 281590 h 464447"/>
                  <a:gd name="connsiteX64" fmla="*/ 237808 w 462605"/>
                  <a:gd name="connsiteY64" fmla="*/ 285803 h 464447"/>
                  <a:gd name="connsiteX65" fmla="*/ 231303 w 462605"/>
                  <a:gd name="connsiteY65" fmla="*/ 292122 h 464447"/>
                  <a:gd name="connsiteX66" fmla="*/ 224798 w 462605"/>
                  <a:gd name="connsiteY66" fmla="*/ 285803 h 464447"/>
                  <a:gd name="connsiteX67" fmla="*/ 222630 w 462605"/>
                  <a:gd name="connsiteY67" fmla="*/ 281590 h 464447"/>
                  <a:gd name="connsiteX68" fmla="*/ 220462 w 462605"/>
                  <a:gd name="connsiteY68" fmla="*/ 285803 h 464447"/>
                  <a:gd name="connsiteX69" fmla="*/ 211789 w 462605"/>
                  <a:gd name="connsiteY69" fmla="*/ 292122 h 464447"/>
                  <a:gd name="connsiteX70" fmla="*/ 205284 w 462605"/>
                  <a:gd name="connsiteY70" fmla="*/ 285803 h 464447"/>
                  <a:gd name="connsiteX71" fmla="*/ 203115 w 462605"/>
                  <a:gd name="connsiteY71" fmla="*/ 281590 h 464447"/>
                  <a:gd name="connsiteX72" fmla="*/ 200947 w 462605"/>
                  <a:gd name="connsiteY72" fmla="*/ 285803 h 464447"/>
                  <a:gd name="connsiteX73" fmla="*/ 198509 w 462605"/>
                  <a:gd name="connsiteY73" fmla="*/ 288171 h 464447"/>
                  <a:gd name="connsiteX74" fmla="*/ 215637 w 462605"/>
                  <a:gd name="connsiteY74" fmla="*/ 392568 h 464447"/>
                  <a:gd name="connsiteX75" fmla="*/ 204579 w 462605"/>
                  <a:gd name="connsiteY75" fmla="*/ 395333 h 464447"/>
                  <a:gd name="connsiteX76" fmla="*/ 185226 w 462605"/>
                  <a:gd name="connsiteY76" fmla="*/ 277377 h 464447"/>
                  <a:gd name="connsiteX77" fmla="*/ 6575 w 462605"/>
                  <a:gd name="connsiteY77" fmla="*/ 224851 h 464447"/>
                  <a:gd name="connsiteX78" fmla="*/ 74519 w 462605"/>
                  <a:gd name="connsiteY78" fmla="*/ 224851 h 464447"/>
                  <a:gd name="connsiteX79" fmla="*/ 81094 w 462605"/>
                  <a:gd name="connsiteY79" fmla="*/ 231486 h 464447"/>
                  <a:gd name="connsiteX80" fmla="*/ 74519 w 462605"/>
                  <a:gd name="connsiteY80" fmla="*/ 235909 h 464447"/>
                  <a:gd name="connsiteX81" fmla="*/ 6575 w 462605"/>
                  <a:gd name="connsiteY81" fmla="*/ 235909 h 464447"/>
                  <a:gd name="connsiteX82" fmla="*/ 0 w 462605"/>
                  <a:gd name="connsiteY82" fmla="*/ 231486 h 464447"/>
                  <a:gd name="connsiteX83" fmla="*/ 6575 w 462605"/>
                  <a:gd name="connsiteY83" fmla="*/ 224851 h 464447"/>
                  <a:gd name="connsiteX84" fmla="*/ 386216 w 462605"/>
                  <a:gd name="connsiteY84" fmla="*/ 223008 h 464447"/>
                  <a:gd name="connsiteX85" fmla="*/ 456058 w 462605"/>
                  <a:gd name="connsiteY85" fmla="*/ 223008 h 464447"/>
                  <a:gd name="connsiteX86" fmla="*/ 462605 w 462605"/>
                  <a:gd name="connsiteY86" fmla="*/ 229459 h 464447"/>
                  <a:gd name="connsiteX87" fmla="*/ 456058 w 462605"/>
                  <a:gd name="connsiteY87" fmla="*/ 235909 h 464447"/>
                  <a:gd name="connsiteX88" fmla="*/ 386216 w 462605"/>
                  <a:gd name="connsiteY88" fmla="*/ 235909 h 464447"/>
                  <a:gd name="connsiteX89" fmla="*/ 379668 w 462605"/>
                  <a:gd name="connsiteY89" fmla="*/ 229459 h 464447"/>
                  <a:gd name="connsiteX90" fmla="*/ 386216 w 462605"/>
                  <a:gd name="connsiteY90" fmla="*/ 223008 h 464447"/>
                  <a:gd name="connsiteX91" fmla="*/ 231369 w 462605"/>
                  <a:gd name="connsiteY91" fmla="*/ 140071 h 464447"/>
                  <a:gd name="connsiteX92" fmla="*/ 316083 w 462605"/>
                  <a:gd name="connsiteY92" fmla="*/ 224786 h 464447"/>
                  <a:gd name="connsiteX93" fmla="*/ 309567 w 462605"/>
                  <a:gd name="connsiteY93" fmla="*/ 231302 h 464447"/>
                  <a:gd name="connsiteX94" fmla="*/ 303050 w 462605"/>
                  <a:gd name="connsiteY94" fmla="*/ 224786 h 464447"/>
                  <a:gd name="connsiteX95" fmla="*/ 231369 w 462605"/>
                  <a:gd name="connsiteY95" fmla="*/ 153104 h 464447"/>
                  <a:gd name="connsiteX96" fmla="*/ 224852 w 462605"/>
                  <a:gd name="connsiteY96" fmla="*/ 146588 h 464447"/>
                  <a:gd name="connsiteX97" fmla="*/ 231369 w 462605"/>
                  <a:gd name="connsiteY97" fmla="*/ 140071 h 464447"/>
                  <a:gd name="connsiteX98" fmla="*/ 421218 w 462605"/>
                  <a:gd name="connsiteY98" fmla="*/ 113682 h 464447"/>
                  <a:gd name="connsiteX99" fmla="*/ 430000 w 462605"/>
                  <a:gd name="connsiteY99" fmla="*/ 115861 h 464447"/>
                  <a:gd name="connsiteX100" fmla="*/ 427804 w 462605"/>
                  <a:gd name="connsiteY100" fmla="*/ 124573 h 464447"/>
                  <a:gd name="connsiteX101" fmla="*/ 368528 w 462605"/>
                  <a:gd name="connsiteY101" fmla="*/ 157245 h 464447"/>
                  <a:gd name="connsiteX102" fmla="*/ 364137 w 462605"/>
                  <a:gd name="connsiteY102" fmla="*/ 159423 h 464447"/>
                  <a:gd name="connsiteX103" fmla="*/ 359747 w 462605"/>
                  <a:gd name="connsiteY103" fmla="*/ 155067 h 464447"/>
                  <a:gd name="connsiteX104" fmla="*/ 361942 w 462605"/>
                  <a:gd name="connsiteY104" fmla="*/ 146354 h 464447"/>
                  <a:gd name="connsiteX105" fmla="*/ 421218 w 462605"/>
                  <a:gd name="connsiteY105" fmla="*/ 113682 h 464447"/>
                  <a:gd name="connsiteX106" fmla="*/ 39409 w 462605"/>
                  <a:gd name="connsiteY106" fmla="*/ 113682 h 464447"/>
                  <a:gd name="connsiteX107" fmla="*/ 97953 w 462605"/>
                  <a:gd name="connsiteY107" fmla="*/ 146354 h 464447"/>
                  <a:gd name="connsiteX108" fmla="*/ 100121 w 462605"/>
                  <a:gd name="connsiteY108" fmla="*/ 155066 h 464447"/>
                  <a:gd name="connsiteX109" fmla="*/ 95784 w 462605"/>
                  <a:gd name="connsiteY109" fmla="*/ 159423 h 464447"/>
                  <a:gd name="connsiteX110" fmla="*/ 91448 w 462605"/>
                  <a:gd name="connsiteY110" fmla="*/ 157245 h 464447"/>
                  <a:gd name="connsiteX111" fmla="*/ 32904 w 462605"/>
                  <a:gd name="connsiteY111" fmla="*/ 124573 h 464447"/>
                  <a:gd name="connsiteX112" fmla="*/ 30736 w 462605"/>
                  <a:gd name="connsiteY112" fmla="*/ 115860 h 464447"/>
                  <a:gd name="connsiteX113" fmla="*/ 39409 w 462605"/>
                  <a:gd name="connsiteY113" fmla="*/ 113682 h 464447"/>
                  <a:gd name="connsiteX114" fmla="*/ 344901 w 462605"/>
                  <a:gd name="connsiteY114" fmla="*/ 30735 h 464447"/>
                  <a:gd name="connsiteX115" fmla="*/ 347079 w 462605"/>
                  <a:gd name="connsiteY115" fmla="*/ 39408 h 464447"/>
                  <a:gd name="connsiteX116" fmla="*/ 314407 w 462605"/>
                  <a:gd name="connsiteY116" fmla="*/ 97952 h 464447"/>
                  <a:gd name="connsiteX117" fmla="*/ 307873 w 462605"/>
                  <a:gd name="connsiteY117" fmla="*/ 102289 h 464447"/>
                  <a:gd name="connsiteX118" fmla="*/ 305695 w 462605"/>
                  <a:gd name="connsiteY118" fmla="*/ 100120 h 464447"/>
                  <a:gd name="connsiteX119" fmla="*/ 303516 w 462605"/>
                  <a:gd name="connsiteY119" fmla="*/ 91447 h 464447"/>
                  <a:gd name="connsiteX120" fmla="*/ 336188 w 462605"/>
                  <a:gd name="connsiteY120" fmla="*/ 32903 h 464447"/>
                  <a:gd name="connsiteX121" fmla="*/ 344901 w 462605"/>
                  <a:gd name="connsiteY121" fmla="*/ 30735 h 464447"/>
                  <a:gd name="connsiteX122" fmla="*/ 115861 w 462605"/>
                  <a:gd name="connsiteY122" fmla="*/ 30735 h 464447"/>
                  <a:gd name="connsiteX123" fmla="*/ 124573 w 462605"/>
                  <a:gd name="connsiteY123" fmla="*/ 32903 h 464447"/>
                  <a:gd name="connsiteX124" fmla="*/ 157245 w 462605"/>
                  <a:gd name="connsiteY124" fmla="*/ 91447 h 464447"/>
                  <a:gd name="connsiteX125" fmla="*/ 155067 w 462605"/>
                  <a:gd name="connsiteY125" fmla="*/ 100120 h 464447"/>
                  <a:gd name="connsiteX126" fmla="*/ 152889 w 462605"/>
                  <a:gd name="connsiteY126" fmla="*/ 102289 h 464447"/>
                  <a:gd name="connsiteX127" fmla="*/ 146354 w 462605"/>
                  <a:gd name="connsiteY127" fmla="*/ 97952 h 464447"/>
                  <a:gd name="connsiteX128" fmla="*/ 113682 w 462605"/>
                  <a:gd name="connsiteY128" fmla="*/ 39408 h 464447"/>
                  <a:gd name="connsiteX129" fmla="*/ 115861 w 462605"/>
                  <a:gd name="connsiteY129" fmla="*/ 30735 h 464447"/>
                  <a:gd name="connsiteX130" fmla="*/ 231303 w 462605"/>
                  <a:gd name="connsiteY130" fmla="*/ 0 h 464447"/>
                  <a:gd name="connsiteX131" fmla="*/ 237753 w 462605"/>
                  <a:gd name="connsiteY131" fmla="*/ 6575 h 464447"/>
                  <a:gd name="connsiteX132" fmla="*/ 237753 w 462605"/>
                  <a:gd name="connsiteY132" fmla="*/ 74519 h 464447"/>
                  <a:gd name="connsiteX133" fmla="*/ 231303 w 462605"/>
                  <a:gd name="connsiteY133" fmla="*/ 81094 h 464447"/>
                  <a:gd name="connsiteX134" fmla="*/ 224852 w 462605"/>
                  <a:gd name="connsiteY134" fmla="*/ 74519 h 464447"/>
                  <a:gd name="connsiteX135" fmla="*/ 224852 w 462605"/>
                  <a:gd name="connsiteY135" fmla="*/ 6575 h 464447"/>
                  <a:gd name="connsiteX136" fmla="*/ 231303 w 462605"/>
                  <a:gd name="connsiteY136" fmla="*/ 0 h 464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Lst>
                <a:rect l="l" t="t" r="r" b="b"/>
                <a:pathLst>
                  <a:path w="462605" h="464447">
                    <a:moveTo>
                      <a:pt x="185067" y="421135"/>
                    </a:moveTo>
                    <a:cubicBezTo>
                      <a:pt x="276617" y="421135"/>
                      <a:pt x="276617" y="421135"/>
                      <a:pt x="276617" y="421135"/>
                    </a:cubicBezTo>
                    <a:cubicBezTo>
                      <a:pt x="280977" y="421135"/>
                      <a:pt x="287516" y="425558"/>
                      <a:pt x="287516" y="432193"/>
                    </a:cubicBezTo>
                    <a:cubicBezTo>
                      <a:pt x="287516" y="438828"/>
                      <a:pt x="280977" y="443252"/>
                      <a:pt x="276617" y="443252"/>
                    </a:cubicBezTo>
                    <a:lnTo>
                      <a:pt x="261902" y="443252"/>
                    </a:lnTo>
                    <a:cubicBezTo>
                      <a:pt x="268424" y="443252"/>
                      <a:pt x="272771" y="449611"/>
                      <a:pt x="272771" y="453850"/>
                    </a:cubicBezTo>
                    <a:cubicBezTo>
                      <a:pt x="272771" y="460208"/>
                      <a:pt x="268424" y="464447"/>
                      <a:pt x="261902" y="464447"/>
                    </a:cubicBezTo>
                    <a:cubicBezTo>
                      <a:pt x="198860" y="464447"/>
                      <a:pt x="198860" y="464447"/>
                      <a:pt x="198860" y="464447"/>
                    </a:cubicBezTo>
                    <a:cubicBezTo>
                      <a:pt x="192339" y="464447"/>
                      <a:pt x="187991" y="460208"/>
                      <a:pt x="187991" y="453850"/>
                    </a:cubicBezTo>
                    <a:cubicBezTo>
                      <a:pt x="187991" y="449611"/>
                      <a:pt x="192339" y="443252"/>
                      <a:pt x="198860" y="443252"/>
                    </a:cubicBezTo>
                    <a:lnTo>
                      <a:pt x="196511" y="443252"/>
                    </a:lnTo>
                    <a:cubicBezTo>
                      <a:pt x="185067" y="443252"/>
                      <a:pt x="185067" y="443252"/>
                      <a:pt x="185067" y="443252"/>
                    </a:cubicBezTo>
                    <a:cubicBezTo>
                      <a:pt x="178527" y="443252"/>
                      <a:pt x="174168" y="438828"/>
                      <a:pt x="174168" y="432193"/>
                    </a:cubicBezTo>
                    <a:cubicBezTo>
                      <a:pt x="174168" y="425558"/>
                      <a:pt x="178527" y="421135"/>
                      <a:pt x="185067" y="421135"/>
                    </a:cubicBezTo>
                    <a:close/>
                    <a:moveTo>
                      <a:pt x="176807" y="397176"/>
                    </a:moveTo>
                    <a:cubicBezTo>
                      <a:pt x="283954" y="397176"/>
                      <a:pt x="283954" y="397176"/>
                      <a:pt x="283954" y="397176"/>
                    </a:cubicBezTo>
                    <a:cubicBezTo>
                      <a:pt x="290514" y="397176"/>
                      <a:pt x="294887" y="403811"/>
                      <a:pt x="294887" y="408234"/>
                    </a:cubicBezTo>
                    <a:cubicBezTo>
                      <a:pt x="294887" y="414869"/>
                      <a:pt x="290514" y="419293"/>
                      <a:pt x="283954" y="419293"/>
                    </a:cubicBezTo>
                    <a:cubicBezTo>
                      <a:pt x="176807" y="419293"/>
                      <a:pt x="176807" y="419293"/>
                      <a:pt x="176807" y="419293"/>
                    </a:cubicBezTo>
                    <a:cubicBezTo>
                      <a:pt x="170247" y="419293"/>
                      <a:pt x="165874" y="414869"/>
                      <a:pt x="165874" y="408234"/>
                    </a:cubicBezTo>
                    <a:cubicBezTo>
                      <a:pt x="165874" y="403811"/>
                      <a:pt x="170247" y="397176"/>
                      <a:pt x="176807" y="397176"/>
                    </a:cubicBezTo>
                    <a:close/>
                    <a:moveTo>
                      <a:pt x="368528" y="303516"/>
                    </a:moveTo>
                    <a:cubicBezTo>
                      <a:pt x="427804" y="336188"/>
                      <a:pt x="427804" y="336188"/>
                      <a:pt x="427804" y="336188"/>
                    </a:cubicBezTo>
                    <a:cubicBezTo>
                      <a:pt x="430000" y="338367"/>
                      <a:pt x="432195" y="342723"/>
                      <a:pt x="430000" y="344901"/>
                    </a:cubicBezTo>
                    <a:cubicBezTo>
                      <a:pt x="427804" y="347079"/>
                      <a:pt x="425609" y="349257"/>
                      <a:pt x="423414" y="349257"/>
                    </a:cubicBezTo>
                    <a:cubicBezTo>
                      <a:pt x="423414" y="349257"/>
                      <a:pt x="421218" y="349257"/>
                      <a:pt x="421218" y="347079"/>
                    </a:cubicBezTo>
                    <a:cubicBezTo>
                      <a:pt x="361942" y="314407"/>
                      <a:pt x="361942" y="314407"/>
                      <a:pt x="361942" y="314407"/>
                    </a:cubicBezTo>
                    <a:cubicBezTo>
                      <a:pt x="357551" y="312229"/>
                      <a:pt x="357551" y="307873"/>
                      <a:pt x="359747" y="305695"/>
                    </a:cubicBezTo>
                    <a:cubicBezTo>
                      <a:pt x="361942" y="301338"/>
                      <a:pt x="364137" y="301338"/>
                      <a:pt x="368528" y="303516"/>
                    </a:cubicBezTo>
                    <a:close/>
                    <a:moveTo>
                      <a:pt x="91448" y="303516"/>
                    </a:moveTo>
                    <a:cubicBezTo>
                      <a:pt x="95784" y="301338"/>
                      <a:pt x="100121" y="301338"/>
                      <a:pt x="100121" y="305695"/>
                    </a:cubicBezTo>
                    <a:cubicBezTo>
                      <a:pt x="102289" y="307873"/>
                      <a:pt x="102289" y="312229"/>
                      <a:pt x="97953" y="314407"/>
                    </a:cubicBezTo>
                    <a:cubicBezTo>
                      <a:pt x="39409" y="347079"/>
                      <a:pt x="39409" y="347079"/>
                      <a:pt x="39409" y="347079"/>
                    </a:cubicBezTo>
                    <a:cubicBezTo>
                      <a:pt x="39409" y="349257"/>
                      <a:pt x="37240" y="349257"/>
                      <a:pt x="37240" y="349257"/>
                    </a:cubicBezTo>
                    <a:cubicBezTo>
                      <a:pt x="35072" y="349257"/>
                      <a:pt x="32904" y="347079"/>
                      <a:pt x="30736" y="344901"/>
                    </a:cubicBezTo>
                    <a:cubicBezTo>
                      <a:pt x="28567" y="342723"/>
                      <a:pt x="30736" y="338367"/>
                      <a:pt x="32904" y="336188"/>
                    </a:cubicBezTo>
                    <a:cubicBezTo>
                      <a:pt x="91448" y="303516"/>
                      <a:pt x="91448" y="303516"/>
                      <a:pt x="91448" y="303516"/>
                    </a:cubicBezTo>
                    <a:close/>
                    <a:moveTo>
                      <a:pt x="196285" y="274613"/>
                    </a:moveTo>
                    <a:lnTo>
                      <a:pt x="197615" y="282721"/>
                    </a:lnTo>
                    <a:lnTo>
                      <a:pt x="203115" y="277378"/>
                    </a:lnTo>
                    <a:cubicBezTo>
                      <a:pt x="207452" y="277378"/>
                      <a:pt x="209620" y="279484"/>
                      <a:pt x="209620" y="283697"/>
                    </a:cubicBezTo>
                    <a:cubicBezTo>
                      <a:pt x="211789" y="283697"/>
                      <a:pt x="211789" y="287909"/>
                      <a:pt x="211789" y="287909"/>
                    </a:cubicBezTo>
                    <a:cubicBezTo>
                      <a:pt x="213957" y="287909"/>
                      <a:pt x="213957" y="283697"/>
                      <a:pt x="213957" y="283697"/>
                    </a:cubicBezTo>
                    <a:cubicBezTo>
                      <a:pt x="216125" y="279484"/>
                      <a:pt x="218293" y="277378"/>
                      <a:pt x="222630" y="277378"/>
                    </a:cubicBezTo>
                    <a:cubicBezTo>
                      <a:pt x="226967" y="277378"/>
                      <a:pt x="226967" y="279484"/>
                      <a:pt x="229135" y="283697"/>
                    </a:cubicBezTo>
                    <a:cubicBezTo>
                      <a:pt x="229135" y="283697"/>
                      <a:pt x="231303" y="287909"/>
                      <a:pt x="231303" y="287909"/>
                    </a:cubicBezTo>
                    <a:cubicBezTo>
                      <a:pt x="231303" y="287909"/>
                      <a:pt x="233472" y="283697"/>
                      <a:pt x="233472" y="283697"/>
                    </a:cubicBezTo>
                    <a:cubicBezTo>
                      <a:pt x="235640" y="279484"/>
                      <a:pt x="235640" y="277378"/>
                      <a:pt x="239976" y="277378"/>
                    </a:cubicBezTo>
                    <a:cubicBezTo>
                      <a:pt x="244313" y="277378"/>
                      <a:pt x="246481" y="279484"/>
                      <a:pt x="248650" y="283697"/>
                    </a:cubicBezTo>
                    <a:cubicBezTo>
                      <a:pt x="248650" y="283697"/>
                      <a:pt x="248650" y="287909"/>
                      <a:pt x="250818" y="287909"/>
                    </a:cubicBezTo>
                    <a:cubicBezTo>
                      <a:pt x="250818" y="287909"/>
                      <a:pt x="250818" y="283697"/>
                      <a:pt x="252986" y="283697"/>
                    </a:cubicBezTo>
                    <a:cubicBezTo>
                      <a:pt x="252986" y="279484"/>
                      <a:pt x="255154" y="277378"/>
                      <a:pt x="259491" y="277378"/>
                    </a:cubicBezTo>
                    <a:lnTo>
                      <a:pt x="262607" y="280404"/>
                    </a:lnTo>
                    <a:lnTo>
                      <a:pt x="263557" y="274613"/>
                    </a:lnTo>
                    <a:lnTo>
                      <a:pt x="274615" y="277377"/>
                    </a:lnTo>
                    <a:lnTo>
                      <a:pt x="255263" y="395333"/>
                    </a:lnTo>
                    <a:lnTo>
                      <a:pt x="244204" y="392568"/>
                    </a:lnTo>
                    <a:lnTo>
                      <a:pt x="261712" y="285854"/>
                    </a:lnTo>
                    <a:lnTo>
                      <a:pt x="261659" y="285803"/>
                    </a:lnTo>
                    <a:cubicBezTo>
                      <a:pt x="261659" y="283697"/>
                      <a:pt x="259491" y="281590"/>
                      <a:pt x="259491" y="281590"/>
                    </a:cubicBezTo>
                    <a:cubicBezTo>
                      <a:pt x="259491" y="281590"/>
                      <a:pt x="257323" y="283697"/>
                      <a:pt x="257323" y="285803"/>
                    </a:cubicBezTo>
                    <a:cubicBezTo>
                      <a:pt x="255154" y="287909"/>
                      <a:pt x="252986" y="292122"/>
                      <a:pt x="250818" y="292122"/>
                    </a:cubicBezTo>
                    <a:cubicBezTo>
                      <a:pt x="246481" y="292122"/>
                      <a:pt x="244313" y="287909"/>
                      <a:pt x="242145" y="285803"/>
                    </a:cubicBezTo>
                    <a:cubicBezTo>
                      <a:pt x="242145" y="283697"/>
                      <a:pt x="242145" y="281590"/>
                      <a:pt x="239976" y="281590"/>
                    </a:cubicBezTo>
                    <a:cubicBezTo>
                      <a:pt x="239976" y="281590"/>
                      <a:pt x="239976" y="283697"/>
                      <a:pt x="237808" y="285803"/>
                    </a:cubicBezTo>
                    <a:cubicBezTo>
                      <a:pt x="237808" y="287909"/>
                      <a:pt x="235640" y="292122"/>
                      <a:pt x="231303" y="292122"/>
                    </a:cubicBezTo>
                    <a:cubicBezTo>
                      <a:pt x="226967" y="292122"/>
                      <a:pt x="224798" y="287909"/>
                      <a:pt x="224798" y="285803"/>
                    </a:cubicBezTo>
                    <a:cubicBezTo>
                      <a:pt x="224798" y="283697"/>
                      <a:pt x="222630" y="281590"/>
                      <a:pt x="222630" y="281590"/>
                    </a:cubicBezTo>
                    <a:cubicBezTo>
                      <a:pt x="220462" y="281590"/>
                      <a:pt x="220462" y="283697"/>
                      <a:pt x="220462" y="285803"/>
                    </a:cubicBezTo>
                    <a:cubicBezTo>
                      <a:pt x="218293" y="287909"/>
                      <a:pt x="216125" y="292122"/>
                      <a:pt x="211789" y="292122"/>
                    </a:cubicBezTo>
                    <a:cubicBezTo>
                      <a:pt x="209620" y="292122"/>
                      <a:pt x="207452" y="287909"/>
                      <a:pt x="205284" y="285803"/>
                    </a:cubicBezTo>
                    <a:cubicBezTo>
                      <a:pt x="205284" y="283697"/>
                      <a:pt x="203115" y="281590"/>
                      <a:pt x="203115" y="281590"/>
                    </a:cubicBezTo>
                    <a:cubicBezTo>
                      <a:pt x="203115" y="281590"/>
                      <a:pt x="200947" y="283697"/>
                      <a:pt x="200947" y="285803"/>
                    </a:cubicBezTo>
                    <a:lnTo>
                      <a:pt x="198509" y="288171"/>
                    </a:lnTo>
                    <a:lnTo>
                      <a:pt x="215637" y="392568"/>
                    </a:lnTo>
                    <a:lnTo>
                      <a:pt x="204579" y="395333"/>
                    </a:lnTo>
                    <a:lnTo>
                      <a:pt x="185226" y="277377"/>
                    </a:lnTo>
                    <a:close/>
                    <a:moveTo>
                      <a:pt x="6575" y="224851"/>
                    </a:moveTo>
                    <a:cubicBezTo>
                      <a:pt x="74519" y="224851"/>
                      <a:pt x="74519" y="224851"/>
                      <a:pt x="74519" y="224851"/>
                    </a:cubicBezTo>
                    <a:cubicBezTo>
                      <a:pt x="78903" y="224851"/>
                      <a:pt x="81094" y="227062"/>
                      <a:pt x="81094" y="231486"/>
                    </a:cubicBezTo>
                    <a:cubicBezTo>
                      <a:pt x="81094" y="233697"/>
                      <a:pt x="78903" y="235909"/>
                      <a:pt x="74519" y="235909"/>
                    </a:cubicBezTo>
                    <a:cubicBezTo>
                      <a:pt x="6575" y="235909"/>
                      <a:pt x="6575" y="235909"/>
                      <a:pt x="6575" y="235909"/>
                    </a:cubicBezTo>
                    <a:cubicBezTo>
                      <a:pt x="2191" y="235909"/>
                      <a:pt x="0" y="233697"/>
                      <a:pt x="0" y="231486"/>
                    </a:cubicBezTo>
                    <a:cubicBezTo>
                      <a:pt x="0" y="227062"/>
                      <a:pt x="2191" y="224851"/>
                      <a:pt x="6575" y="224851"/>
                    </a:cubicBezTo>
                    <a:close/>
                    <a:moveTo>
                      <a:pt x="386216" y="223008"/>
                    </a:moveTo>
                    <a:cubicBezTo>
                      <a:pt x="456058" y="223008"/>
                      <a:pt x="456058" y="223008"/>
                      <a:pt x="456058" y="223008"/>
                    </a:cubicBezTo>
                    <a:cubicBezTo>
                      <a:pt x="460423" y="223008"/>
                      <a:pt x="462605" y="227309"/>
                      <a:pt x="462605" y="229459"/>
                    </a:cubicBezTo>
                    <a:cubicBezTo>
                      <a:pt x="462605" y="233759"/>
                      <a:pt x="460423" y="235909"/>
                      <a:pt x="456058" y="235909"/>
                    </a:cubicBezTo>
                    <a:cubicBezTo>
                      <a:pt x="386216" y="235909"/>
                      <a:pt x="386216" y="235909"/>
                      <a:pt x="386216" y="235909"/>
                    </a:cubicBezTo>
                    <a:cubicBezTo>
                      <a:pt x="381851" y="235909"/>
                      <a:pt x="379668" y="233759"/>
                      <a:pt x="379668" y="229459"/>
                    </a:cubicBezTo>
                    <a:cubicBezTo>
                      <a:pt x="379668" y="227309"/>
                      <a:pt x="381851" y="223008"/>
                      <a:pt x="386216" y="223008"/>
                    </a:cubicBezTo>
                    <a:close/>
                    <a:moveTo>
                      <a:pt x="231369" y="140071"/>
                    </a:moveTo>
                    <a:cubicBezTo>
                      <a:pt x="276984" y="140071"/>
                      <a:pt x="316083" y="176998"/>
                      <a:pt x="316083" y="224786"/>
                    </a:cubicBezTo>
                    <a:cubicBezTo>
                      <a:pt x="316083" y="229130"/>
                      <a:pt x="313911" y="231302"/>
                      <a:pt x="309567" y="231302"/>
                    </a:cubicBezTo>
                    <a:cubicBezTo>
                      <a:pt x="305222" y="231302"/>
                      <a:pt x="303050" y="229130"/>
                      <a:pt x="303050" y="224786"/>
                    </a:cubicBezTo>
                    <a:cubicBezTo>
                      <a:pt x="303050" y="185687"/>
                      <a:pt x="270468" y="153104"/>
                      <a:pt x="231369" y="153104"/>
                    </a:cubicBezTo>
                    <a:cubicBezTo>
                      <a:pt x="227024" y="153104"/>
                      <a:pt x="224852" y="148760"/>
                      <a:pt x="224852" y="146588"/>
                    </a:cubicBezTo>
                    <a:cubicBezTo>
                      <a:pt x="224852" y="142243"/>
                      <a:pt x="227024" y="140071"/>
                      <a:pt x="231369" y="140071"/>
                    </a:cubicBezTo>
                    <a:close/>
                    <a:moveTo>
                      <a:pt x="421218" y="113682"/>
                    </a:moveTo>
                    <a:cubicBezTo>
                      <a:pt x="423414" y="111504"/>
                      <a:pt x="427804" y="111504"/>
                      <a:pt x="430000" y="115861"/>
                    </a:cubicBezTo>
                    <a:cubicBezTo>
                      <a:pt x="432195" y="118039"/>
                      <a:pt x="430000" y="122395"/>
                      <a:pt x="427804" y="124573"/>
                    </a:cubicBezTo>
                    <a:cubicBezTo>
                      <a:pt x="368528" y="157245"/>
                      <a:pt x="368528" y="157245"/>
                      <a:pt x="368528" y="157245"/>
                    </a:cubicBezTo>
                    <a:cubicBezTo>
                      <a:pt x="366333" y="159423"/>
                      <a:pt x="366333" y="159423"/>
                      <a:pt x="364137" y="159423"/>
                    </a:cubicBezTo>
                    <a:cubicBezTo>
                      <a:pt x="361942" y="159423"/>
                      <a:pt x="359747" y="157245"/>
                      <a:pt x="359747" y="155067"/>
                    </a:cubicBezTo>
                    <a:cubicBezTo>
                      <a:pt x="357551" y="152889"/>
                      <a:pt x="357551" y="148533"/>
                      <a:pt x="361942" y="146354"/>
                    </a:cubicBezTo>
                    <a:cubicBezTo>
                      <a:pt x="421218" y="113682"/>
                      <a:pt x="421218" y="113682"/>
                      <a:pt x="421218" y="113682"/>
                    </a:cubicBezTo>
                    <a:close/>
                    <a:moveTo>
                      <a:pt x="39409" y="113682"/>
                    </a:moveTo>
                    <a:cubicBezTo>
                      <a:pt x="97953" y="146354"/>
                      <a:pt x="97953" y="146354"/>
                      <a:pt x="97953" y="146354"/>
                    </a:cubicBezTo>
                    <a:cubicBezTo>
                      <a:pt x="102289" y="148532"/>
                      <a:pt x="102289" y="152888"/>
                      <a:pt x="100121" y="155066"/>
                    </a:cubicBezTo>
                    <a:cubicBezTo>
                      <a:pt x="100121" y="157245"/>
                      <a:pt x="97953" y="159423"/>
                      <a:pt x="95784" y="159423"/>
                    </a:cubicBezTo>
                    <a:cubicBezTo>
                      <a:pt x="93616" y="159423"/>
                      <a:pt x="93616" y="159423"/>
                      <a:pt x="91448" y="157245"/>
                    </a:cubicBezTo>
                    <a:cubicBezTo>
                      <a:pt x="32904" y="124573"/>
                      <a:pt x="32904" y="124573"/>
                      <a:pt x="32904" y="124573"/>
                    </a:cubicBezTo>
                    <a:cubicBezTo>
                      <a:pt x="30736" y="122394"/>
                      <a:pt x="28567" y="118038"/>
                      <a:pt x="30736" y="115860"/>
                    </a:cubicBezTo>
                    <a:cubicBezTo>
                      <a:pt x="32904" y="111504"/>
                      <a:pt x="37240" y="111504"/>
                      <a:pt x="39409" y="113682"/>
                    </a:cubicBezTo>
                    <a:close/>
                    <a:moveTo>
                      <a:pt x="344901" y="30735"/>
                    </a:moveTo>
                    <a:cubicBezTo>
                      <a:pt x="349257" y="32903"/>
                      <a:pt x="349257" y="37240"/>
                      <a:pt x="347079" y="39408"/>
                    </a:cubicBezTo>
                    <a:cubicBezTo>
                      <a:pt x="314407" y="97952"/>
                      <a:pt x="314407" y="97952"/>
                      <a:pt x="314407" y="97952"/>
                    </a:cubicBezTo>
                    <a:cubicBezTo>
                      <a:pt x="312229" y="100120"/>
                      <a:pt x="310051" y="102289"/>
                      <a:pt x="307873" y="102289"/>
                    </a:cubicBezTo>
                    <a:cubicBezTo>
                      <a:pt x="307873" y="102289"/>
                      <a:pt x="305695" y="102289"/>
                      <a:pt x="305695" y="100120"/>
                    </a:cubicBezTo>
                    <a:cubicBezTo>
                      <a:pt x="301338" y="97952"/>
                      <a:pt x="301338" y="95784"/>
                      <a:pt x="303516" y="91447"/>
                    </a:cubicBezTo>
                    <a:cubicBezTo>
                      <a:pt x="336188" y="32903"/>
                      <a:pt x="336188" y="32903"/>
                      <a:pt x="336188" y="32903"/>
                    </a:cubicBezTo>
                    <a:cubicBezTo>
                      <a:pt x="338367" y="30735"/>
                      <a:pt x="342723" y="28567"/>
                      <a:pt x="344901" y="30735"/>
                    </a:cubicBezTo>
                    <a:close/>
                    <a:moveTo>
                      <a:pt x="115861" y="30735"/>
                    </a:moveTo>
                    <a:cubicBezTo>
                      <a:pt x="118039" y="28567"/>
                      <a:pt x="122395" y="30735"/>
                      <a:pt x="124573" y="32903"/>
                    </a:cubicBezTo>
                    <a:cubicBezTo>
                      <a:pt x="157245" y="91447"/>
                      <a:pt x="157245" y="91447"/>
                      <a:pt x="157245" y="91447"/>
                    </a:cubicBezTo>
                    <a:cubicBezTo>
                      <a:pt x="159423" y="95784"/>
                      <a:pt x="159423" y="97952"/>
                      <a:pt x="155067" y="100120"/>
                    </a:cubicBezTo>
                    <a:cubicBezTo>
                      <a:pt x="155067" y="102289"/>
                      <a:pt x="152889" y="102289"/>
                      <a:pt x="152889" y="102289"/>
                    </a:cubicBezTo>
                    <a:cubicBezTo>
                      <a:pt x="150711" y="102289"/>
                      <a:pt x="148533" y="100120"/>
                      <a:pt x="146354" y="97952"/>
                    </a:cubicBezTo>
                    <a:cubicBezTo>
                      <a:pt x="113682" y="39408"/>
                      <a:pt x="113682" y="39408"/>
                      <a:pt x="113682" y="39408"/>
                    </a:cubicBezTo>
                    <a:cubicBezTo>
                      <a:pt x="111504" y="37240"/>
                      <a:pt x="111504" y="32903"/>
                      <a:pt x="115861" y="30735"/>
                    </a:cubicBezTo>
                    <a:close/>
                    <a:moveTo>
                      <a:pt x="231303" y="0"/>
                    </a:moveTo>
                    <a:cubicBezTo>
                      <a:pt x="233453" y="0"/>
                      <a:pt x="237753" y="2191"/>
                      <a:pt x="237753" y="6575"/>
                    </a:cubicBezTo>
                    <a:cubicBezTo>
                      <a:pt x="237753" y="74519"/>
                      <a:pt x="237753" y="74519"/>
                      <a:pt x="237753" y="74519"/>
                    </a:cubicBezTo>
                    <a:cubicBezTo>
                      <a:pt x="237753" y="78902"/>
                      <a:pt x="233453" y="81094"/>
                      <a:pt x="231303" y="81094"/>
                    </a:cubicBezTo>
                    <a:cubicBezTo>
                      <a:pt x="227002" y="81094"/>
                      <a:pt x="224852" y="78902"/>
                      <a:pt x="224852" y="74519"/>
                    </a:cubicBezTo>
                    <a:cubicBezTo>
                      <a:pt x="224852" y="6575"/>
                      <a:pt x="224852" y="6575"/>
                      <a:pt x="224852" y="6575"/>
                    </a:cubicBezTo>
                    <a:cubicBezTo>
                      <a:pt x="224852" y="2191"/>
                      <a:pt x="227002" y="0"/>
                      <a:pt x="231303" y="0"/>
                    </a:cubicBezTo>
                    <a:close/>
                  </a:path>
                </a:pathLst>
              </a:custGeom>
              <a:grpFill/>
              <a:ln>
                <a:noFill/>
              </a:ln>
            </p:spPr>
            <p:txBody>
              <a:bodyPr vert="horz" wrap="square" lIns="91440" tIns="45720" rIns="91440" bIns="45720" numCol="1" anchor="t" anchorCtr="0" compatLnSpc="1">
                <a:noAutofit/>
              </a:bodyPr>
              <a:lstStyle/>
              <a:p>
                <a:endParaRPr lang="zh-CN" altLang="en-US"/>
              </a:p>
            </p:txBody>
          </p:sp>
        </p:grpSp>
      </p:grpSp>
      <p:grpSp>
        <p:nvGrpSpPr>
          <p:cNvPr id="88" name="组合 87"/>
          <p:cNvGrpSpPr/>
          <p:nvPr/>
        </p:nvGrpSpPr>
        <p:grpSpPr>
          <a:xfrm>
            <a:off x="551384" y="1925079"/>
            <a:ext cx="3681262" cy="3606757"/>
            <a:chOff x="551384" y="1883746"/>
            <a:chExt cx="3681262" cy="3606757"/>
          </a:xfrm>
        </p:grpSpPr>
        <p:sp>
          <p:nvSpPr>
            <p:cNvPr id="89" name="学论网-专注原创-www.xuelun.me"/>
            <p:cNvSpPr/>
            <p:nvPr/>
          </p:nvSpPr>
          <p:spPr>
            <a:xfrm>
              <a:off x="729965" y="1883746"/>
              <a:ext cx="3502681" cy="3606757"/>
            </a:xfrm>
            <a:prstGeom prst="rect">
              <a:avLst/>
            </a:prstGeom>
          </p:spPr>
          <p:txBody>
            <a:bodyPr wrap="square">
              <a:spAutoFit/>
            </a:bodyPr>
            <a:lstStyle/>
            <a:p>
              <a:pPr indent="304800">
                <a:lnSpc>
                  <a:spcPct val="150000"/>
                </a:lnSpc>
              </a:pPr>
              <a:r>
                <a:rPr lang="zh-CN" altLang="zh-CN" sz="1400" kern="100" dirty="0">
                  <a:latin typeface="宋体" panose="02010600030101010101" pitchFamily="2" charset="-122"/>
                  <a:ea typeface="黑体" panose="02010609060101010101" pitchFamily="49" charset="-122"/>
                  <a:cs typeface="Times New Roman" panose="02020603050405020304" pitchFamily="18" charset="0"/>
                </a:rPr>
                <a:t>数据分析</a:t>
              </a:r>
              <a:endParaRPr lang="en-US" altLang="zh-CN" sz="1400" kern="100" dirty="0">
                <a:latin typeface="宋体" panose="02010600030101010101" pitchFamily="2" charset="-122"/>
                <a:ea typeface="黑体" panose="02010609060101010101" pitchFamily="49" charset="-122"/>
                <a:cs typeface="Times New Roman" panose="02020603050405020304" pitchFamily="18" charset="0"/>
              </a:endParaRPr>
            </a:p>
            <a:p>
              <a:pPr indent="304800">
                <a:lnSpc>
                  <a:spcPct val="150000"/>
                </a:lnSpc>
              </a:pPr>
              <a:r>
                <a:rPr lang="zh-CN" altLang="en-US" sz="1400" kern="100" dirty="0">
                  <a:latin typeface="Times New Roman" panose="02020603050405020304" pitchFamily="18" charset="0"/>
                  <a:ea typeface="宋体" panose="02010600030101010101" pitchFamily="2" charset="-122"/>
                  <a:cs typeface="Times New Roman" panose="02020603050405020304" pitchFamily="18" charset="0"/>
                </a:rPr>
                <a:t>方面</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基于从</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www.amazon.com</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收集的亚马逊数据集。为了减少产品多样性的影响，我们将分析集中在同一个类别的物品上</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指定其为乐器</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。直观上，人们通常会在评论信息中谈及自己所关心的产品。为了验证用户偏好的动态属性</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我们将同一个月内所有用户的评论合并为一个文档</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并进一步利用潜在狄利克雷分配</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(LDA)</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将每个文档投影到主题分发矢量中，这反映了其与不同已学习主题的相关性。</a:t>
              </a:r>
              <a:endParaRPr lang="zh-CN" altLang="en-US" sz="14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0" name="学论网-专注原创-www.xuelun.me"/>
            <p:cNvSpPr/>
            <p:nvPr/>
          </p:nvSpPr>
          <p:spPr>
            <a:xfrm>
              <a:off x="551384" y="2346951"/>
              <a:ext cx="72000" cy="972000"/>
            </a:xfrm>
            <a:prstGeom prst="rect">
              <a:avLst/>
            </a:prstGeom>
            <a:solidFill>
              <a:srgbClr val="004EA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grpSp>
        <p:nvGrpSpPr>
          <p:cNvPr id="94" name="组合 93"/>
          <p:cNvGrpSpPr/>
          <p:nvPr/>
        </p:nvGrpSpPr>
        <p:grpSpPr>
          <a:xfrm>
            <a:off x="7904788" y="2265681"/>
            <a:ext cx="4018586" cy="2960426"/>
            <a:chOff x="7904788" y="2224348"/>
            <a:chExt cx="4018586" cy="2960426"/>
          </a:xfrm>
        </p:grpSpPr>
        <p:sp>
          <p:nvSpPr>
            <p:cNvPr id="95" name="学论网-专注原创-www.xuelun.me"/>
            <p:cNvSpPr/>
            <p:nvPr/>
          </p:nvSpPr>
          <p:spPr>
            <a:xfrm>
              <a:off x="8094448" y="2224348"/>
              <a:ext cx="3828926" cy="2960426"/>
            </a:xfrm>
            <a:prstGeom prst="rect">
              <a:avLst/>
            </a:prstGeom>
          </p:spPr>
          <p:txBody>
            <a:bodyPr wrap="square">
              <a:spAutoFit/>
            </a:bodyPr>
            <a:lstStyle/>
            <a:p>
              <a:pPr>
                <a:lnSpc>
                  <a:spcPct val="150000"/>
                </a:lnSpc>
              </a:pPr>
              <a:r>
                <a:rPr lang="zh-CN" altLang="zh-CN" sz="1400" kern="100" dirty="0">
                  <a:effectLst/>
                  <a:latin typeface="宋体" panose="02010600030101010101" pitchFamily="2" charset="-122"/>
                  <a:ea typeface="黑体" panose="02010609060101010101" pitchFamily="49" charset="-122"/>
                  <a:cs typeface="Times New Roman" panose="02020603050405020304" pitchFamily="18" charset="0"/>
                </a:rPr>
                <a:t>问题定义</a:t>
              </a:r>
              <a:endParaRPr lang="zh-CN" altLang="zh-CN" sz="1400" dirty="0">
                <a:effectLst/>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zh-CN"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假设我们有一个用户集</a:t>
              </a:r>
              <a:r>
                <a:rPr lang="zh-CN" altLang="en-US" sz="14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对于每个用户，我们按照时间顺序将他</a:t>
              </a:r>
              <a:r>
                <a:rPr lang="en-US" altLang="zh-CN" sz="1400" kern="100" dirty="0">
                  <a:effectLst/>
                  <a:latin typeface="Times New Roman" panose="02020603050405020304" pitchFamily="18" charset="0"/>
                  <a:ea typeface="宋体" panose="02010600030101010101" pitchFamily="2" charset="-122"/>
                </a:rPr>
                <a:t>/</a:t>
              </a:r>
              <a:r>
                <a:rPr lang="zh-CN"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她的历史行为组织成为一个四元组序列</a:t>
              </a:r>
              <a:r>
                <a:rPr lang="zh-CN" altLang="en-US" sz="14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并且某个元素表示用户被给定训练集中的所有用户行为，我们使用用户动态偏好的可解读推荐的任务是学习一个预测函数</a:t>
              </a:r>
              <a:r>
                <a:rPr lang="zh-CN" altLang="en-US" sz="14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可以预测用户</a:t>
              </a:r>
              <a:r>
                <a:rPr lang="zh-CN" altLang="en-US" sz="1400" kern="100" dirty="0">
                  <a:effectLst/>
                  <a:latin typeface="Times New Roman" panose="02020603050405020304" pitchFamily="18" charset="0"/>
                  <a:ea typeface="宋体" panose="02010600030101010101" pitchFamily="2" charset="-122"/>
                  <a:cs typeface="Times New Roman" panose="02020603050405020304" pitchFamily="18" charset="0"/>
                </a:rPr>
                <a:t>在该时刻</a:t>
              </a:r>
              <a:r>
                <a:rPr lang="zh-CN"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对该物品的喜爱程度</a:t>
              </a:r>
              <a:r>
                <a:rPr lang="zh-CN" altLang="en-US" sz="14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内部参数或中间输出应根据用户在</a:t>
              </a:r>
              <a:r>
                <a:rPr lang="zh-CN" altLang="en-US" sz="1400" kern="100" dirty="0">
                  <a:effectLst/>
                  <a:latin typeface="Times New Roman" panose="02020603050405020304" pitchFamily="18" charset="0"/>
                  <a:ea typeface="宋体" panose="02010600030101010101" pitchFamily="2" charset="-122"/>
                  <a:cs typeface="Times New Roman" panose="02020603050405020304" pitchFamily="18" charset="0"/>
                </a:rPr>
                <a:t>该时刻</a:t>
              </a:r>
              <a:r>
                <a:rPr lang="zh-CN"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处的偏好对最终的预测评分进行解读。</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6" name="学论网-专注原创-www.xuelun.me"/>
            <p:cNvSpPr/>
            <p:nvPr/>
          </p:nvSpPr>
          <p:spPr>
            <a:xfrm>
              <a:off x="7904788" y="2346951"/>
              <a:ext cx="72000" cy="972000"/>
            </a:xfrm>
            <a:prstGeom prst="rect">
              <a:avLst/>
            </a:prstGeom>
            <a:solidFill>
              <a:srgbClr val="004EA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933648"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论文背景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论文综述</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关键技术</a:t>
            </a:r>
          </a:p>
        </p:txBody>
      </p:sp>
      <p:sp>
        <p:nvSpPr>
          <p:cNvPr id="30" name="TextBox 11"/>
          <p:cNvSpPr txBox="1"/>
          <p:nvPr/>
        </p:nvSpPr>
        <p:spPr>
          <a:xfrm>
            <a:off x="8480348" y="224420"/>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grpSp>
        <p:nvGrpSpPr>
          <p:cNvPr id="20" name="组合 19"/>
          <p:cNvGrpSpPr/>
          <p:nvPr/>
        </p:nvGrpSpPr>
        <p:grpSpPr>
          <a:xfrm>
            <a:off x="5076749" y="2576568"/>
            <a:ext cx="6899939" cy="3365152"/>
            <a:chOff x="5777190" y="3272309"/>
            <a:chExt cx="6394855" cy="3365152"/>
          </a:xfrm>
        </p:grpSpPr>
        <p:sp>
          <p:nvSpPr>
            <p:cNvPr id="21" name="矩形 20"/>
            <p:cNvSpPr/>
            <p:nvPr/>
          </p:nvSpPr>
          <p:spPr>
            <a:xfrm>
              <a:off x="5777190" y="3272309"/>
              <a:ext cx="3068188" cy="361637"/>
            </a:xfrm>
            <a:prstGeom prst="rect">
              <a:avLst/>
            </a:prstGeom>
          </p:spPr>
          <p:txBody>
            <a:bodyPr wrap="none">
              <a:spAutoFit/>
            </a:bodyPr>
            <a:lstStyle/>
            <a:p>
              <a:pPr indent="342900">
                <a:lnSpc>
                  <a:spcPts val="2100"/>
                </a:lnSpc>
              </a:pPr>
              <a:r>
                <a:rPr lang="en-US" altLang="zh-CN" b="1" dirty="0">
                  <a:solidFill>
                    <a:srgbClr val="004EA2"/>
                  </a:solidFill>
                  <a:latin typeface="微软雅黑" panose="020B0503020204020204" pitchFamily="34" charset="-122"/>
                  <a:ea typeface="微软雅黑" panose="020B0503020204020204" pitchFamily="34" charset="-122"/>
                </a:rPr>
                <a:t>DER</a:t>
              </a:r>
              <a:r>
                <a:rPr lang="zh-CN" altLang="zh-CN" b="1" dirty="0">
                  <a:solidFill>
                    <a:srgbClr val="004EA2"/>
                  </a:solidFill>
                  <a:latin typeface="微软雅黑" panose="020B0503020204020204" pitchFamily="34" charset="-122"/>
                  <a:ea typeface="微软雅黑" panose="020B0503020204020204" pitchFamily="34" charset="-122"/>
                </a:rPr>
                <a:t>：动态可解释的推荐者</a:t>
              </a:r>
            </a:p>
          </p:txBody>
        </p:sp>
        <p:sp>
          <p:nvSpPr>
            <p:cNvPr id="32" name="矩形 31"/>
            <p:cNvSpPr/>
            <p:nvPr/>
          </p:nvSpPr>
          <p:spPr>
            <a:xfrm>
              <a:off x="6076045" y="3633946"/>
              <a:ext cx="6096000" cy="3003515"/>
            </a:xfrm>
            <a:prstGeom prst="rect">
              <a:avLst/>
            </a:prstGeom>
          </p:spPr>
          <p:txBody>
            <a:bodyPr>
              <a:spAutoFit/>
            </a:bodyPr>
            <a:lstStyle/>
            <a:p>
              <a:pPr>
                <a:lnSpc>
                  <a:spcPct val="150000"/>
                </a:lnSpc>
              </a:pPr>
              <a:r>
                <a:rPr lang="zh-CN" altLang="zh-CN" sz="1600" dirty="0">
                  <a:solidFill>
                    <a:schemeClr val="tx1">
                      <a:lumMod val="65000"/>
                      <a:lumOff val="35000"/>
                    </a:schemeClr>
                  </a:solidFill>
                  <a:latin typeface="微软雅黑" panose="020B0503020204020204" pitchFamily="34" charset="-122"/>
                  <a:ea typeface="微软雅黑" panose="020B0503020204020204" pitchFamily="34" charset="-122"/>
                </a:rPr>
                <a:t>我们采用一种新颖的感知时间的</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GRU</a:t>
              </a:r>
              <a:r>
                <a:rPr lang="zh-CN" altLang="zh-CN" sz="1600" dirty="0">
                  <a:solidFill>
                    <a:schemeClr val="tx1">
                      <a:lumMod val="65000"/>
                      <a:lumOff val="35000"/>
                    </a:schemeClr>
                  </a:solidFill>
                  <a:latin typeface="微软雅黑" panose="020B0503020204020204" pitchFamily="34" charset="-122"/>
                  <a:ea typeface="微软雅黑" panose="020B0503020204020204" pitchFamily="34" charset="-122"/>
                </a:rPr>
                <a:t>体系结构对用户动态偏好进行建模。通过聚合用户的历史行为，最后一个</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GRU</a:t>
              </a:r>
              <a:r>
                <a:rPr lang="zh-CN" altLang="zh-CN" sz="1600" dirty="0">
                  <a:solidFill>
                    <a:schemeClr val="tx1">
                      <a:lumMod val="65000"/>
                      <a:lumOff val="35000"/>
                    </a:schemeClr>
                  </a:solidFill>
                  <a:latin typeface="微软雅黑" panose="020B0503020204020204" pitchFamily="34" charset="-122"/>
                  <a:ea typeface="微软雅黑" panose="020B0503020204020204" pitchFamily="34" charset="-122"/>
                </a:rPr>
                <a:t>步骤的输出结果将成为用户的当前首选项。目标项是基于所有接收到的用户评论进行分析的，其中每个句子都被卷积神经网络</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(CNN)</a:t>
              </a:r>
              <a:r>
                <a:rPr lang="zh-CN" altLang="zh-CN" sz="1600" dirty="0">
                  <a:solidFill>
                    <a:schemeClr val="tx1">
                      <a:lumMod val="65000"/>
                      <a:lumOff val="35000"/>
                    </a:schemeClr>
                  </a:solidFill>
                  <a:latin typeface="微软雅黑" panose="020B0503020204020204" pitchFamily="34" charset="-122"/>
                  <a:ea typeface="微软雅黑" panose="020B0503020204020204" pitchFamily="34" charset="-122"/>
                </a:rPr>
                <a:t>投射到一个隐藏的向量中。根据用户当前的偏好，将不同的句子向量融合成统一的嵌入结果，再利用嵌入结果得到最终的评分。在本模型学习后，注意力权重对不同复核句子的重要性进行编码，可以帮助我们解读评分预测过程。下面将更深入地描述框架中的不同组件。</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46" name="TextBox 6">
            <a:extLst>
              <a:ext uri="{FF2B5EF4-FFF2-40B4-BE49-F238E27FC236}">
                <a16:creationId xmlns:a16="http://schemas.microsoft.com/office/drawing/2014/main" id="{B6D74FE2-7384-470A-B97B-6F2F73997B43}"/>
              </a:ext>
            </a:extLst>
          </p:cNvPr>
          <p:cNvSpPr txBox="1"/>
          <p:nvPr/>
        </p:nvSpPr>
        <p:spPr>
          <a:xfrm>
            <a:off x="534880" y="1082735"/>
            <a:ext cx="3512069" cy="589380"/>
          </a:xfrm>
          <a:prstGeom prst="rect">
            <a:avLst/>
          </a:prstGeom>
          <a:noFill/>
        </p:spPr>
        <p:txBody>
          <a:bodyPr wrap="square" lIns="0" tIns="48000" rIns="0" bIns="48000" rtlCol="0">
            <a:spAutoFit/>
          </a:bodyPr>
          <a:lstStyle/>
          <a:p>
            <a:r>
              <a:rPr lang="en-US" altLang="zh-CN" sz="3200" b="1" dirty="0">
                <a:solidFill>
                  <a:srgbClr val="004EA2"/>
                </a:solidFill>
                <a:latin typeface="微软雅黑" panose="020B0503020204020204" pitchFamily="34" charset="-122"/>
                <a:ea typeface="微软雅黑" panose="020B0503020204020204" pitchFamily="34" charset="-122"/>
              </a:rPr>
              <a:t>  </a:t>
            </a:r>
            <a:r>
              <a:rPr lang="zh-CN" altLang="en-US" sz="3200" b="1" dirty="0">
                <a:solidFill>
                  <a:srgbClr val="004EA2"/>
                </a:solidFill>
                <a:latin typeface="微软雅黑" panose="020B0503020204020204" pitchFamily="34" charset="-122"/>
                <a:ea typeface="微软雅黑" panose="020B0503020204020204" pitchFamily="34" charset="-122"/>
              </a:rPr>
              <a:t>研究框架</a:t>
            </a:r>
          </a:p>
        </p:txBody>
      </p:sp>
      <p:pic>
        <p:nvPicPr>
          <p:cNvPr id="3074" name="Picture 2">
            <a:extLst>
              <a:ext uri="{FF2B5EF4-FFF2-40B4-BE49-F238E27FC236}">
                <a16:creationId xmlns:a16="http://schemas.microsoft.com/office/drawing/2014/main" id="{6D60D772-AA29-4315-A270-D6BD07E43CE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5251" y="2938205"/>
            <a:ext cx="4932727" cy="2235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grpSp>
      <p:sp>
        <p:nvSpPr>
          <p:cNvPr id="8" name="文本框 7"/>
          <p:cNvSpPr txBox="1"/>
          <p:nvPr/>
        </p:nvSpPr>
        <p:spPr>
          <a:xfrm>
            <a:off x="5491220" y="3502820"/>
            <a:ext cx="1100879" cy="461665"/>
          </a:xfrm>
          <a:prstGeom prst="rect">
            <a:avLst/>
          </a:prstGeom>
          <a:noFill/>
        </p:spPr>
        <p:txBody>
          <a:bodyPr wrap="non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Part.3</a:t>
            </a:r>
          </a:p>
        </p:txBody>
      </p:sp>
      <p:sp>
        <p:nvSpPr>
          <p:cNvPr id="9" name="文本框 8"/>
          <p:cNvSpPr txBox="1"/>
          <p:nvPr/>
        </p:nvSpPr>
        <p:spPr>
          <a:xfrm>
            <a:off x="3327401" y="4789616"/>
            <a:ext cx="5537198" cy="707886"/>
          </a:xfrm>
          <a:prstGeom prst="rect">
            <a:avLst/>
          </a:prstGeom>
          <a:noFill/>
          <a:ln>
            <a:noFill/>
          </a:ln>
        </p:spPr>
        <p:txBody>
          <a:bodyPr wrap="square" rtlCol="0">
            <a:spAutoFit/>
          </a:bodyPr>
          <a:lstStyle/>
          <a:p>
            <a:pPr algn="ctr"/>
            <a:r>
              <a:rPr lang="zh-CN" altLang="en-US" sz="4000" b="1" spc="600" dirty="0">
                <a:solidFill>
                  <a:srgbClr val="004EA2"/>
                </a:solidFill>
                <a:latin typeface="微软雅黑" panose="020B0503020204020204" pitchFamily="34" charset="-122"/>
                <a:ea typeface="微软雅黑" panose="020B0503020204020204" pitchFamily="34" charset="-122"/>
              </a:rPr>
              <a:t>关键技术</a:t>
            </a:r>
          </a:p>
        </p:txBody>
      </p:sp>
      <p:pic>
        <p:nvPicPr>
          <p:cNvPr id="11" name="图片 10">
            <a:extLst>
              <a:ext uri="{FF2B5EF4-FFF2-40B4-BE49-F238E27FC236}">
                <a16:creationId xmlns:a16="http://schemas.microsoft.com/office/drawing/2014/main" id="{5A7AD4C2-1DC9-4906-A1FE-6EC6703B55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66253" y="944304"/>
            <a:ext cx="5498346" cy="141328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6635448"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论文背景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论文综述</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关键技术</a:t>
            </a:r>
          </a:p>
        </p:txBody>
      </p:sp>
      <p:sp>
        <p:nvSpPr>
          <p:cNvPr id="30" name="TextBox 11"/>
          <p:cNvSpPr txBox="1"/>
          <p:nvPr/>
        </p:nvSpPr>
        <p:spPr>
          <a:xfrm>
            <a:off x="8487592" y="236420"/>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2" name="组合 61"/>
          <p:cNvGrpSpPr/>
          <p:nvPr/>
        </p:nvGrpSpPr>
        <p:grpSpPr bwMode="auto">
          <a:xfrm>
            <a:off x="1970530" y="3033836"/>
            <a:ext cx="4444392" cy="1498040"/>
            <a:chOff x="1334679" y="2997346"/>
            <a:chExt cx="3527313" cy="1188323"/>
          </a:xfrm>
          <a:solidFill>
            <a:srgbClr val="0070C0"/>
          </a:solidFill>
        </p:grpSpPr>
        <p:sp>
          <p:nvSpPr>
            <p:cNvPr id="63" name="Freeform 12"/>
            <p:cNvSpPr/>
            <p:nvPr/>
          </p:nvSpPr>
          <p:spPr bwMode="auto">
            <a:xfrm>
              <a:off x="1334679" y="3528839"/>
              <a:ext cx="3527313" cy="640964"/>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connsiteX0" fmla="*/ 10254 w 10254"/>
                <a:gd name="connsiteY0" fmla="*/ 2963 h 6942"/>
                <a:gd name="connsiteX1" fmla="*/ 8889 w 10254"/>
                <a:gd name="connsiteY1" fmla="*/ 5082 h 6942"/>
                <a:gd name="connsiteX2" fmla="*/ 3375 w 10254"/>
                <a:gd name="connsiteY2" fmla="*/ 4354 h 6942"/>
                <a:gd name="connsiteX3" fmla="*/ 3836 w 10254"/>
                <a:gd name="connsiteY3" fmla="*/ 5877 h 6942"/>
                <a:gd name="connsiteX4" fmla="*/ 254 w 10254"/>
                <a:gd name="connsiteY4" fmla="*/ 6738 h 6942"/>
                <a:gd name="connsiteX5" fmla="*/ 287 w 10254"/>
                <a:gd name="connsiteY5" fmla="*/ 2803 h 6942"/>
                <a:gd name="connsiteX6" fmla="*/ 2470 w 10254"/>
                <a:gd name="connsiteY6" fmla="*/ 2235 h 6942"/>
                <a:gd name="connsiteX7" fmla="*/ 10254 w 10254"/>
                <a:gd name="connsiteY7" fmla="*/ 2963 h 6942"/>
                <a:gd name="connsiteX0-1" fmla="*/ 10000 w 10000"/>
                <a:gd name="connsiteY0-2" fmla="*/ 4267 h 9999"/>
                <a:gd name="connsiteX1-3" fmla="*/ 8669 w 10000"/>
                <a:gd name="connsiteY1-4" fmla="*/ 7320 h 9999"/>
                <a:gd name="connsiteX2-5" fmla="*/ 3291 w 10000"/>
                <a:gd name="connsiteY2-6" fmla="*/ 6271 h 9999"/>
                <a:gd name="connsiteX3-7" fmla="*/ 3741 w 10000"/>
                <a:gd name="connsiteY3-8" fmla="*/ 8465 h 9999"/>
                <a:gd name="connsiteX4-9" fmla="*/ 248 w 10000"/>
                <a:gd name="connsiteY4-10" fmla="*/ 9705 h 9999"/>
                <a:gd name="connsiteX5-11" fmla="*/ 280 w 10000"/>
                <a:gd name="connsiteY5-12" fmla="*/ 4037 h 9999"/>
                <a:gd name="connsiteX6-13" fmla="*/ 2409 w 10000"/>
                <a:gd name="connsiteY6-14" fmla="*/ 3219 h 9999"/>
                <a:gd name="connsiteX7-15" fmla="*/ 10000 w 10000"/>
                <a:gd name="connsiteY7-16" fmla="*/ 4267 h 9999"/>
                <a:gd name="connsiteX0-17" fmla="*/ 9753 w 9753"/>
                <a:gd name="connsiteY0-18" fmla="*/ 4267 h 10085"/>
                <a:gd name="connsiteX1-19" fmla="*/ 8422 w 9753"/>
                <a:gd name="connsiteY1-20" fmla="*/ 7321 h 10085"/>
                <a:gd name="connsiteX2-21" fmla="*/ 3044 w 9753"/>
                <a:gd name="connsiteY2-22" fmla="*/ 6272 h 10085"/>
                <a:gd name="connsiteX3-23" fmla="*/ 3494 w 9753"/>
                <a:gd name="connsiteY3-24" fmla="*/ 8466 h 10085"/>
                <a:gd name="connsiteX4-25" fmla="*/ 1 w 9753"/>
                <a:gd name="connsiteY4-26" fmla="*/ 9706 h 10085"/>
                <a:gd name="connsiteX5-27" fmla="*/ 33 w 9753"/>
                <a:gd name="connsiteY5-28" fmla="*/ 4037 h 10085"/>
                <a:gd name="connsiteX6-29" fmla="*/ 2162 w 9753"/>
                <a:gd name="connsiteY6-30" fmla="*/ 3219 h 10085"/>
                <a:gd name="connsiteX7-31" fmla="*/ 9753 w 9753"/>
                <a:gd name="connsiteY7-32" fmla="*/ 4267 h 10085"/>
                <a:gd name="connsiteX0-33" fmla="*/ 10000 w 10000"/>
                <a:gd name="connsiteY0-34" fmla="*/ 4231 h 9624"/>
                <a:gd name="connsiteX1-35" fmla="*/ 8635 w 10000"/>
                <a:gd name="connsiteY1-36" fmla="*/ 7259 h 9624"/>
                <a:gd name="connsiteX2-37" fmla="*/ 3121 w 10000"/>
                <a:gd name="connsiteY2-38" fmla="*/ 6219 h 9624"/>
                <a:gd name="connsiteX3-39" fmla="*/ 3582 w 10000"/>
                <a:gd name="connsiteY3-40" fmla="*/ 8395 h 9624"/>
                <a:gd name="connsiteX4-41" fmla="*/ 1 w 10000"/>
                <a:gd name="connsiteY4-42" fmla="*/ 9624 h 9624"/>
                <a:gd name="connsiteX5-43" fmla="*/ 34 w 10000"/>
                <a:gd name="connsiteY5-44" fmla="*/ 4003 h 9624"/>
                <a:gd name="connsiteX6-45" fmla="*/ 2217 w 10000"/>
                <a:gd name="connsiteY6-46" fmla="*/ 3192 h 9624"/>
                <a:gd name="connsiteX7-47" fmla="*/ 10000 w 10000"/>
                <a:gd name="connsiteY7-48" fmla="*/ 4231 h 9624"/>
                <a:gd name="connsiteX0-49" fmla="*/ 10258 w 10258"/>
                <a:gd name="connsiteY0-50" fmla="*/ 4487 h 10238"/>
                <a:gd name="connsiteX1-51" fmla="*/ 8893 w 10258"/>
                <a:gd name="connsiteY1-52" fmla="*/ 7634 h 10238"/>
                <a:gd name="connsiteX2-53" fmla="*/ 3379 w 10258"/>
                <a:gd name="connsiteY2-54" fmla="*/ 6553 h 10238"/>
                <a:gd name="connsiteX3-55" fmla="*/ 3840 w 10258"/>
                <a:gd name="connsiteY3-56" fmla="*/ 8814 h 10238"/>
                <a:gd name="connsiteX4-57" fmla="*/ 259 w 10258"/>
                <a:gd name="connsiteY4-58" fmla="*/ 10091 h 10238"/>
                <a:gd name="connsiteX5-59" fmla="*/ 278 w 10258"/>
                <a:gd name="connsiteY5-60" fmla="*/ 6434 h 10238"/>
                <a:gd name="connsiteX6-61" fmla="*/ 2475 w 10258"/>
                <a:gd name="connsiteY6-62" fmla="*/ 3408 h 10238"/>
                <a:gd name="connsiteX7-63" fmla="*/ 10258 w 10258"/>
                <a:gd name="connsiteY7-64" fmla="*/ 4487 h 10238"/>
                <a:gd name="connsiteX0-65" fmla="*/ 10012 w 10012"/>
                <a:gd name="connsiteY0-66" fmla="*/ 4487 h 10214"/>
                <a:gd name="connsiteX1-67" fmla="*/ 8647 w 10012"/>
                <a:gd name="connsiteY1-68" fmla="*/ 7634 h 10214"/>
                <a:gd name="connsiteX2-69" fmla="*/ 3133 w 10012"/>
                <a:gd name="connsiteY2-70" fmla="*/ 6553 h 10214"/>
                <a:gd name="connsiteX3-71" fmla="*/ 3594 w 10012"/>
                <a:gd name="connsiteY3-72" fmla="*/ 8814 h 10214"/>
                <a:gd name="connsiteX4-73" fmla="*/ 13 w 10012"/>
                <a:gd name="connsiteY4-74" fmla="*/ 10091 h 10214"/>
                <a:gd name="connsiteX5-75" fmla="*/ 32 w 10012"/>
                <a:gd name="connsiteY5-76" fmla="*/ 6434 h 10214"/>
                <a:gd name="connsiteX6-77" fmla="*/ 2229 w 10012"/>
                <a:gd name="connsiteY6-78" fmla="*/ 3408 h 10214"/>
                <a:gd name="connsiteX7-79" fmla="*/ 10012 w 10012"/>
                <a:gd name="connsiteY7-80" fmla="*/ 4487 h 10214"/>
                <a:gd name="connsiteX0-81" fmla="*/ 10013 w 10013"/>
                <a:gd name="connsiteY0-82" fmla="*/ 4487 h 10091"/>
                <a:gd name="connsiteX1-83" fmla="*/ 8648 w 10013"/>
                <a:gd name="connsiteY1-84" fmla="*/ 7634 h 10091"/>
                <a:gd name="connsiteX2-85" fmla="*/ 3134 w 10013"/>
                <a:gd name="connsiteY2-86" fmla="*/ 6553 h 10091"/>
                <a:gd name="connsiteX3-87" fmla="*/ 3595 w 10013"/>
                <a:gd name="connsiteY3-88" fmla="*/ 8814 h 10091"/>
                <a:gd name="connsiteX4-89" fmla="*/ 14 w 10013"/>
                <a:gd name="connsiteY4-90" fmla="*/ 10091 h 10091"/>
                <a:gd name="connsiteX5-91" fmla="*/ 33 w 10013"/>
                <a:gd name="connsiteY5-92" fmla="*/ 6434 h 10091"/>
                <a:gd name="connsiteX6-93" fmla="*/ 2230 w 10013"/>
                <a:gd name="connsiteY6-94" fmla="*/ 3408 h 10091"/>
                <a:gd name="connsiteX7-95" fmla="*/ 10013 w 10013"/>
                <a:gd name="connsiteY7-96" fmla="*/ 4487 h 10091"/>
                <a:gd name="connsiteX0-97" fmla="*/ 10013 w 10013"/>
                <a:gd name="connsiteY0-98" fmla="*/ 4487 h 10091"/>
                <a:gd name="connsiteX1-99" fmla="*/ 8648 w 10013"/>
                <a:gd name="connsiteY1-100" fmla="*/ 7634 h 10091"/>
                <a:gd name="connsiteX2-101" fmla="*/ 3134 w 10013"/>
                <a:gd name="connsiteY2-102" fmla="*/ 6553 h 10091"/>
                <a:gd name="connsiteX3-103" fmla="*/ 3595 w 10013"/>
                <a:gd name="connsiteY3-104" fmla="*/ 8814 h 10091"/>
                <a:gd name="connsiteX4-105" fmla="*/ 14 w 10013"/>
                <a:gd name="connsiteY4-106" fmla="*/ 10091 h 10091"/>
                <a:gd name="connsiteX5-107" fmla="*/ 33 w 10013"/>
                <a:gd name="connsiteY5-108" fmla="*/ 6434 h 10091"/>
                <a:gd name="connsiteX6-109" fmla="*/ 2230 w 10013"/>
                <a:gd name="connsiteY6-110" fmla="*/ 3408 h 10091"/>
                <a:gd name="connsiteX7-111" fmla="*/ 10013 w 10013"/>
                <a:gd name="connsiteY7-112" fmla="*/ 4487 h 100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dirty="0">
                <a:solidFill>
                  <a:prstClr val="white"/>
                </a:solidFill>
              </a:endParaRPr>
            </a:p>
          </p:txBody>
        </p:sp>
        <p:sp>
          <p:nvSpPr>
            <p:cNvPr id="64" name="Freeform 12"/>
            <p:cNvSpPr/>
            <p:nvPr/>
          </p:nvSpPr>
          <p:spPr bwMode="auto">
            <a:xfrm>
              <a:off x="1339441" y="2997346"/>
              <a:ext cx="3522551" cy="94399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dirty="0">
                <a:solidFill>
                  <a:prstClr val="white"/>
                </a:solidFill>
              </a:endParaRPr>
            </a:p>
          </p:txBody>
        </p:sp>
        <p:sp>
          <p:nvSpPr>
            <p:cNvPr id="65" name="任意多边形 64"/>
            <p:cNvSpPr/>
            <p:nvPr/>
          </p:nvSpPr>
          <p:spPr>
            <a:xfrm>
              <a:off x="1339441" y="3860427"/>
              <a:ext cx="1252498" cy="325242"/>
            </a:xfrm>
            <a:custGeom>
              <a:avLst/>
              <a:gdLst>
                <a:gd name="connsiteX0" fmla="*/ 1518249 w 1518249"/>
                <a:gd name="connsiteY0" fmla="*/ 0 h 391064"/>
                <a:gd name="connsiteX1" fmla="*/ 1518249 w 1518249"/>
                <a:gd name="connsiteY1" fmla="*/ 276045 h 391064"/>
                <a:gd name="connsiteX2" fmla="*/ 0 w 1518249"/>
                <a:gd name="connsiteY2" fmla="*/ 391064 h 391064"/>
                <a:gd name="connsiteX3" fmla="*/ 0 w 1518249"/>
                <a:gd name="connsiteY3" fmla="*/ 97766 h 391064"/>
                <a:gd name="connsiteX4" fmla="*/ 1518249 w 1518249"/>
                <a:gd name="connsiteY4" fmla="*/ 0 h 391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8249" h="391064">
                  <a:moveTo>
                    <a:pt x="1518249" y="0"/>
                  </a:moveTo>
                  <a:lnTo>
                    <a:pt x="1518249" y="276045"/>
                  </a:lnTo>
                  <a:lnTo>
                    <a:pt x="0" y="391064"/>
                  </a:lnTo>
                  <a:lnTo>
                    <a:pt x="0" y="97766"/>
                  </a:lnTo>
                  <a:lnTo>
                    <a:pt x="1518249" y="0"/>
                  </a:ln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dirty="0">
                <a:solidFill>
                  <a:prstClr val="white"/>
                </a:solidFill>
              </a:endParaRPr>
            </a:p>
          </p:txBody>
        </p:sp>
        <p:sp>
          <p:nvSpPr>
            <p:cNvPr id="66" name="任意多边形 65"/>
            <p:cNvSpPr/>
            <p:nvPr/>
          </p:nvSpPr>
          <p:spPr>
            <a:xfrm>
              <a:off x="4387344" y="3592301"/>
              <a:ext cx="465123" cy="415675"/>
            </a:xfrm>
            <a:custGeom>
              <a:avLst/>
              <a:gdLst>
                <a:gd name="connsiteX0" fmla="*/ 0 w 557841"/>
                <a:gd name="connsiteY0" fmla="*/ 230038 h 500332"/>
                <a:gd name="connsiteX1" fmla="*/ 0 w 557841"/>
                <a:gd name="connsiteY1" fmla="*/ 500332 h 500332"/>
                <a:gd name="connsiteX2" fmla="*/ 557841 w 557841"/>
                <a:gd name="connsiteY2" fmla="*/ 276045 h 500332"/>
                <a:gd name="connsiteX3" fmla="*/ 557841 w 557841"/>
                <a:gd name="connsiteY3" fmla="*/ 0 h 500332"/>
                <a:gd name="connsiteX4" fmla="*/ 0 w 557841"/>
                <a:gd name="connsiteY4" fmla="*/ 230038 h 500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841" h="500332">
                  <a:moveTo>
                    <a:pt x="0" y="230038"/>
                  </a:moveTo>
                  <a:lnTo>
                    <a:pt x="0" y="500332"/>
                  </a:lnTo>
                  <a:lnTo>
                    <a:pt x="557841" y="276045"/>
                  </a:lnTo>
                  <a:lnTo>
                    <a:pt x="557841" y="0"/>
                  </a:lnTo>
                  <a:lnTo>
                    <a:pt x="0" y="230038"/>
                  </a:ln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dirty="0">
                <a:solidFill>
                  <a:prstClr val="white"/>
                </a:solidFill>
              </a:endParaRPr>
            </a:p>
          </p:txBody>
        </p:sp>
      </p:grpSp>
      <p:grpSp>
        <p:nvGrpSpPr>
          <p:cNvPr id="67" name="组合 66"/>
          <p:cNvGrpSpPr/>
          <p:nvPr/>
        </p:nvGrpSpPr>
        <p:grpSpPr>
          <a:xfrm>
            <a:off x="6004884" y="3705855"/>
            <a:ext cx="4138367" cy="1158032"/>
            <a:chOff x="4287378" y="2371018"/>
            <a:chExt cx="3103775" cy="868524"/>
          </a:xfrm>
          <a:solidFill>
            <a:srgbClr val="0070C0"/>
          </a:solidFill>
        </p:grpSpPr>
        <p:sp>
          <p:nvSpPr>
            <p:cNvPr id="68" name="任意多边形 67"/>
            <p:cNvSpPr/>
            <p:nvPr/>
          </p:nvSpPr>
          <p:spPr>
            <a:xfrm>
              <a:off x="6299056" y="2438519"/>
              <a:ext cx="214519" cy="405011"/>
            </a:xfrm>
            <a:custGeom>
              <a:avLst/>
              <a:gdLst>
                <a:gd name="connsiteX0" fmla="*/ 0 w 291830"/>
                <a:gd name="connsiteY0" fmla="*/ 0 h 476655"/>
                <a:gd name="connsiteX1" fmla="*/ 9728 w 291830"/>
                <a:gd name="connsiteY1" fmla="*/ 345332 h 476655"/>
                <a:gd name="connsiteX2" fmla="*/ 291830 w 291830"/>
                <a:gd name="connsiteY2" fmla="*/ 476655 h 476655"/>
                <a:gd name="connsiteX3" fmla="*/ 282102 w 291830"/>
                <a:gd name="connsiteY3" fmla="*/ 136187 h 476655"/>
                <a:gd name="connsiteX4" fmla="*/ 0 w 291830"/>
                <a:gd name="connsiteY4" fmla="*/ 0 h 476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830" h="476655">
                  <a:moveTo>
                    <a:pt x="0" y="0"/>
                  </a:moveTo>
                  <a:lnTo>
                    <a:pt x="9728" y="345332"/>
                  </a:lnTo>
                  <a:lnTo>
                    <a:pt x="291830" y="476655"/>
                  </a:lnTo>
                  <a:lnTo>
                    <a:pt x="282102" y="136187"/>
                  </a:lnTo>
                  <a:lnTo>
                    <a:pt x="0" y="0"/>
                  </a:lnTo>
                  <a:close/>
                </a:path>
              </a:pathLst>
            </a:custGeom>
            <a:grp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15205" tIns="57603" rIns="115205" bIns="57603" anchor="ctr"/>
            <a:lstStyle/>
            <a:p>
              <a:pPr algn="ctr">
                <a:defRPr/>
              </a:pPr>
              <a:endParaRPr lang="zh-CN" altLang="en-US" sz="3200" dirty="0">
                <a:solidFill>
                  <a:prstClr val="white"/>
                </a:solidFill>
              </a:endParaRPr>
            </a:p>
          </p:txBody>
        </p:sp>
        <p:grpSp>
          <p:nvGrpSpPr>
            <p:cNvPr id="69" name="组合 68"/>
            <p:cNvGrpSpPr/>
            <p:nvPr/>
          </p:nvGrpSpPr>
          <p:grpSpPr>
            <a:xfrm>
              <a:off x="4287378" y="2371018"/>
              <a:ext cx="3103775" cy="868524"/>
              <a:chOff x="4287378" y="2371018"/>
              <a:chExt cx="3103775" cy="868524"/>
            </a:xfrm>
            <a:grpFill/>
          </p:grpSpPr>
          <p:sp>
            <p:nvSpPr>
              <p:cNvPr id="71" name="Freeform 7"/>
              <p:cNvSpPr/>
              <p:nvPr/>
            </p:nvSpPr>
            <p:spPr bwMode="auto">
              <a:xfrm>
                <a:off x="4287378" y="2371018"/>
                <a:ext cx="3103775" cy="868524"/>
              </a:xfrm>
              <a:custGeom>
                <a:avLst/>
                <a:gdLst>
                  <a:gd name="T0" fmla="*/ 160 w 1128"/>
                  <a:gd name="T1" fmla="*/ 42 h 230"/>
                  <a:gd name="T2" fmla="*/ 0 w 1128"/>
                  <a:gd name="T3" fmla="*/ 104 h 230"/>
                  <a:gd name="T4" fmla="*/ 410 w 1128"/>
                  <a:gd name="T5" fmla="*/ 224 h 230"/>
                  <a:gd name="T6" fmla="*/ 952 w 1128"/>
                  <a:gd name="T7" fmla="*/ 142 h 230"/>
                  <a:gd name="T8" fmla="*/ 1028 w 1128"/>
                  <a:gd name="T9" fmla="*/ 178 h 230"/>
                  <a:gd name="T10" fmla="*/ 1128 w 1128"/>
                  <a:gd name="T11" fmla="*/ 0 h 230"/>
                  <a:gd name="T12" fmla="*/ 730 w 1128"/>
                  <a:gd name="T13" fmla="*/ 24 h 230"/>
                  <a:gd name="T14" fmla="*/ 800 w 1128"/>
                  <a:gd name="T15" fmla="*/ 66 h 230"/>
                  <a:gd name="T16" fmla="*/ 504 w 1128"/>
                  <a:gd name="T17" fmla="*/ 112 h 230"/>
                  <a:gd name="T18" fmla="*/ 160 w 1128"/>
                  <a:gd name="T19" fmla="*/ 42 h 230"/>
                  <a:gd name="connsiteX0" fmla="*/ 837 w 10686"/>
                  <a:gd name="connsiteY0" fmla="*/ 731 h 9762"/>
                  <a:gd name="connsiteX1" fmla="*/ 686 w 10686"/>
                  <a:gd name="connsiteY1" fmla="*/ 4522 h 9762"/>
                  <a:gd name="connsiteX2" fmla="*/ 4321 w 10686"/>
                  <a:gd name="connsiteY2" fmla="*/ 9739 h 9762"/>
                  <a:gd name="connsiteX3" fmla="*/ 9126 w 10686"/>
                  <a:gd name="connsiteY3" fmla="*/ 6174 h 9762"/>
                  <a:gd name="connsiteX4" fmla="*/ 9799 w 10686"/>
                  <a:gd name="connsiteY4" fmla="*/ 7739 h 9762"/>
                  <a:gd name="connsiteX5" fmla="*/ 10686 w 10686"/>
                  <a:gd name="connsiteY5" fmla="*/ 0 h 9762"/>
                  <a:gd name="connsiteX6" fmla="*/ 7158 w 10686"/>
                  <a:gd name="connsiteY6" fmla="*/ 1043 h 9762"/>
                  <a:gd name="connsiteX7" fmla="*/ 7778 w 10686"/>
                  <a:gd name="connsiteY7" fmla="*/ 2870 h 9762"/>
                  <a:gd name="connsiteX8" fmla="*/ 5154 w 10686"/>
                  <a:gd name="connsiteY8" fmla="*/ 4870 h 9762"/>
                  <a:gd name="connsiteX9" fmla="*/ 837 w 10686"/>
                  <a:gd name="connsiteY9" fmla="*/ 731 h 9762"/>
                  <a:gd name="connsiteX0-1" fmla="*/ 374 w 9591"/>
                  <a:gd name="connsiteY0-2" fmla="*/ 749 h 10000"/>
                  <a:gd name="connsiteX1-3" fmla="*/ 233 w 9591"/>
                  <a:gd name="connsiteY1-4" fmla="*/ 4632 h 10000"/>
                  <a:gd name="connsiteX2-5" fmla="*/ 3635 w 9591"/>
                  <a:gd name="connsiteY2-6" fmla="*/ 9976 h 10000"/>
                  <a:gd name="connsiteX3-7" fmla="*/ 8131 w 9591"/>
                  <a:gd name="connsiteY3-8" fmla="*/ 6325 h 10000"/>
                  <a:gd name="connsiteX4-9" fmla="*/ 8761 w 9591"/>
                  <a:gd name="connsiteY4-10" fmla="*/ 7928 h 10000"/>
                  <a:gd name="connsiteX5-11" fmla="*/ 9591 w 9591"/>
                  <a:gd name="connsiteY5-12" fmla="*/ 0 h 10000"/>
                  <a:gd name="connsiteX6-13" fmla="*/ 6289 w 9591"/>
                  <a:gd name="connsiteY6-14" fmla="*/ 1068 h 10000"/>
                  <a:gd name="connsiteX7-15" fmla="*/ 6870 w 9591"/>
                  <a:gd name="connsiteY7-16" fmla="*/ 2940 h 10000"/>
                  <a:gd name="connsiteX8-17" fmla="*/ 4414 w 9591"/>
                  <a:gd name="connsiteY8-18" fmla="*/ 4989 h 10000"/>
                  <a:gd name="connsiteX9-19" fmla="*/ 374 w 9591"/>
                  <a:gd name="connsiteY9-20" fmla="*/ 749 h 10000"/>
                  <a:gd name="connsiteX0-21" fmla="*/ 164 w 9774"/>
                  <a:gd name="connsiteY0-22" fmla="*/ 749 h 10000"/>
                  <a:gd name="connsiteX1-23" fmla="*/ 17 w 9774"/>
                  <a:gd name="connsiteY1-24" fmla="*/ 4632 h 10000"/>
                  <a:gd name="connsiteX2-25" fmla="*/ 3564 w 9774"/>
                  <a:gd name="connsiteY2-26" fmla="*/ 9976 h 10000"/>
                  <a:gd name="connsiteX3-27" fmla="*/ 8252 w 9774"/>
                  <a:gd name="connsiteY3-28" fmla="*/ 6325 h 10000"/>
                  <a:gd name="connsiteX4-29" fmla="*/ 8909 w 9774"/>
                  <a:gd name="connsiteY4-30" fmla="*/ 7928 h 10000"/>
                  <a:gd name="connsiteX5-31" fmla="*/ 9774 w 9774"/>
                  <a:gd name="connsiteY5-32" fmla="*/ 0 h 10000"/>
                  <a:gd name="connsiteX6-33" fmla="*/ 6331 w 9774"/>
                  <a:gd name="connsiteY6-34" fmla="*/ 1068 h 10000"/>
                  <a:gd name="connsiteX7-35" fmla="*/ 6937 w 9774"/>
                  <a:gd name="connsiteY7-36" fmla="*/ 2940 h 10000"/>
                  <a:gd name="connsiteX8-37" fmla="*/ 4376 w 9774"/>
                  <a:gd name="connsiteY8-38" fmla="*/ 4989 h 10000"/>
                  <a:gd name="connsiteX9-39" fmla="*/ 164 w 9774"/>
                  <a:gd name="connsiteY9-40" fmla="*/ 749 h 10000"/>
                  <a:gd name="connsiteX0-41" fmla="*/ 336 w 10260"/>
                  <a:gd name="connsiteY0-42" fmla="*/ 576 h 10000"/>
                  <a:gd name="connsiteX1-43" fmla="*/ 277 w 10260"/>
                  <a:gd name="connsiteY1-44" fmla="*/ 4632 h 10000"/>
                  <a:gd name="connsiteX2-45" fmla="*/ 3906 w 10260"/>
                  <a:gd name="connsiteY2-46" fmla="*/ 9976 h 10000"/>
                  <a:gd name="connsiteX3-47" fmla="*/ 8703 w 10260"/>
                  <a:gd name="connsiteY3-48" fmla="*/ 6325 h 10000"/>
                  <a:gd name="connsiteX4-49" fmla="*/ 9375 w 10260"/>
                  <a:gd name="connsiteY4-50" fmla="*/ 7928 h 10000"/>
                  <a:gd name="connsiteX5-51" fmla="*/ 10260 w 10260"/>
                  <a:gd name="connsiteY5-52" fmla="*/ 0 h 10000"/>
                  <a:gd name="connsiteX6-53" fmla="*/ 6737 w 10260"/>
                  <a:gd name="connsiteY6-54" fmla="*/ 1068 h 10000"/>
                  <a:gd name="connsiteX7-55" fmla="*/ 7357 w 10260"/>
                  <a:gd name="connsiteY7-56" fmla="*/ 2940 h 10000"/>
                  <a:gd name="connsiteX8-57" fmla="*/ 4737 w 10260"/>
                  <a:gd name="connsiteY8-58" fmla="*/ 4989 h 10000"/>
                  <a:gd name="connsiteX9-59" fmla="*/ 336 w 10260"/>
                  <a:gd name="connsiteY9-60" fmla="*/ 576 h 10000"/>
                  <a:gd name="connsiteX0-61" fmla="*/ 255 w 10179"/>
                  <a:gd name="connsiteY0-62" fmla="*/ 576 h 10000"/>
                  <a:gd name="connsiteX1-63" fmla="*/ 196 w 10179"/>
                  <a:gd name="connsiteY1-64" fmla="*/ 4632 h 10000"/>
                  <a:gd name="connsiteX2-65" fmla="*/ 3825 w 10179"/>
                  <a:gd name="connsiteY2-66" fmla="*/ 9976 h 10000"/>
                  <a:gd name="connsiteX3-67" fmla="*/ 8622 w 10179"/>
                  <a:gd name="connsiteY3-68" fmla="*/ 6325 h 10000"/>
                  <a:gd name="connsiteX4-69" fmla="*/ 9294 w 10179"/>
                  <a:gd name="connsiteY4-70" fmla="*/ 7928 h 10000"/>
                  <a:gd name="connsiteX5-71" fmla="*/ 10179 w 10179"/>
                  <a:gd name="connsiteY5-72" fmla="*/ 0 h 10000"/>
                  <a:gd name="connsiteX6-73" fmla="*/ 6656 w 10179"/>
                  <a:gd name="connsiteY6-74" fmla="*/ 1068 h 10000"/>
                  <a:gd name="connsiteX7-75" fmla="*/ 7276 w 10179"/>
                  <a:gd name="connsiteY7-76" fmla="*/ 2940 h 10000"/>
                  <a:gd name="connsiteX8-77" fmla="*/ 4656 w 10179"/>
                  <a:gd name="connsiteY8-78" fmla="*/ 4989 h 10000"/>
                  <a:gd name="connsiteX9-79" fmla="*/ 255 w 10179"/>
                  <a:gd name="connsiteY9-80" fmla="*/ 576 h 10000"/>
                  <a:gd name="connsiteX0-81" fmla="*/ 81 w 10005"/>
                  <a:gd name="connsiteY0-82" fmla="*/ 576 h 10000"/>
                  <a:gd name="connsiteX1-83" fmla="*/ 22 w 10005"/>
                  <a:gd name="connsiteY1-84" fmla="*/ 4632 h 10000"/>
                  <a:gd name="connsiteX2-85" fmla="*/ 3651 w 10005"/>
                  <a:gd name="connsiteY2-86" fmla="*/ 9976 h 10000"/>
                  <a:gd name="connsiteX3-87" fmla="*/ 8448 w 10005"/>
                  <a:gd name="connsiteY3-88" fmla="*/ 6325 h 10000"/>
                  <a:gd name="connsiteX4-89" fmla="*/ 9120 w 10005"/>
                  <a:gd name="connsiteY4-90" fmla="*/ 7928 h 10000"/>
                  <a:gd name="connsiteX5-91" fmla="*/ 10005 w 10005"/>
                  <a:gd name="connsiteY5-92" fmla="*/ 0 h 10000"/>
                  <a:gd name="connsiteX6-93" fmla="*/ 6482 w 10005"/>
                  <a:gd name="connsiteY6-94" fmla="*/ 1068 h 10000"/>
                  <a:gd name="connsiteX7-95" fmla="*/ 7102 w 10005"/>
                  <a:gd name="connsiteY7-96" fmla="*/ 2940 h 10000"/>
                  <a:gd name="connsiteX8-97" fmla="*/ 4482 w 10005"/>
                  <a:gd name="connsiteY8-98" fmla="*/ 4989 h 10000"/>
                  <a:gd name="connsiteX9-99" fmla="*/ 81 w 10005"/>
                  <a:gd name="connsiteY9-100" fmla="*/ 576 h 10000"/>
                  <a:gd name="connsiteX0-101" fmla="*/ 56 w 9980"/>
                  <a:gd name="connsiteY0-102" fmla="*/ 576 h 9995"/>
                  <a:gd name="connsiteX1-103" fmla="*/ 66 w 9980"/>
                  <a:gd name="connsiteY1-104" fmla="*/ 4920 h 9995"/>
                  <a:gd name="connsiteX2-105" fmla="*/ 3626 w 9980"/>
                  <a:gd name="connsiteY2-106" fmla="*/ 9976 h 9995"/>
                  <a:gd name="connsiteX3-107" fmla="*/ 8423 w 9980"/>
                  <a:gd name="connsiteY3-108" fmla="*/ 6325 h 9995"/>
                  <a:gd name="connsiteX4-109" fmla="*/ 9095 w 9980"/>
                  <a:gd name="connsiteY4-110" fmla="*/ 7928 h 9995"/>
                  <a:gd name="connsiteX5-111" fmla="*/ 9980 w 9980"/>
                  <a:gd name="connsiteY5-112" fmla="*/ 0 h 9995"/>
                  <a:gd name="connsiteX6-113" fmla="*/ 6457 w 9980"/>
                  <a:gd name="connsiteY6-114" fmla="*/ 1068 h 9995"/>
                  <a:gd name="connsiteX7-115" fmla="*/ 7077 w 9980"/>
                  <a:gd name="connsiteY7-116" fmla="*/ 2940 h 9995"/>
                  <a:gd name="connsiteX8-117" fmla="*/ 4457 w 9980"/>
                  <a:gd name="connsiteY8-118" fmla="*/ 4989 h 9995"/>
                  <a:gd name="connsiteX9-119" fmla="*/ 56 w 9980"/>
                  <a:gd name="connsiteY9-120" fmla="*/ 576 h 9995"/>
                  <a:gd name="connsiteX0-121" fmla="*/ 15 w 9959"/>
                  <a:gd name="connsiteY0-122" fmla="*/ 576 h 10000"/>
                  <a:gd name="connsiteX1-123" fmla="*/ 25 w 9959"/>
                  <a:gd name="connsiteY1-124" fmla="*/ 4922 h 10000"/>
                  <a:gd name="connsiteX2-125" fmla="*/ 3592 w 9959"/>
                  <a:gd name="connsiteY2-126" fmla="*/ 9981 h 10000"/>
                  <a:gd name="connsiteX3-127" fmla="*/ 8399 w 9959"/>
                  <a:gd name="connsiteY3-128" fmla="*/ 6328 h 10000"/>
                  <a:gd name="connsiteX4-129" fmla="*/ 9072 w 9959"/>
                  <a:gd name="connsiteY4-130" fmla="*/ 7932 h 10000"/>
                  <a:gd name="connsiteX5-131" fmla="*/ 9959 w 9959"/>
                  <a:gd name="connsiteY5-132" fmla="*/ 0 h 10000"/>
                  <a:gd name="connsiteX6-133" fmla="*/ 6429 w 9959"/>
                  <a:gd name="connsiteY6-134" fmla="*/ 1069 h 10000"/>
                  <a:gd name="connsiteX7-135" fmla="*/ 7050 w 9959"/>
                  <a:gd name="connsiteY7-136" fmla="*/ 2941 h 10000"/>
                  <a:gd name="connsiteX8-137" fmla="*/ 4425 w 9959"/>
                  <a:gd name="connsiteY8-138" fmla="*/ 4991 h 10000"/>
                  <a:gd name="connsiteX9-139" fmla="*/ 15 w 9959"/>
                  <a:gd name="connsiteY9-140" fmla="*/ 576 h 10000"/>
                  <a:gd name="connsiteX0-141" fmla="*/ 0 w 9985"/>
                  <a:gd name="connsiteY0-142" fmla="*/ 576 h 10000"/>
                  <a:gd name="connsiteX1-143" fmla="*/ 10 w 9985"/>
                  <a:gd name="connsiteY1-144" fmla="*/ 4922 h 10000"/>
                  <a:gd name="connsiteX2-145" fmla="*/ 3592 w 9985"/>
                  <a:gd name="connsiteY2-146" fmla="*/ 9981 h 10000"/>
                  <a:gd name="connsiteX3-147" fmla="*/ 8419 w 9985"/>
                  <a:gd name="connsiteY3-148" fmla="*/ 6328 h 10000"/>
                  <a:gd name="connsiteX4-149" fmla="*/ 9094 w 9985"/>
                  <a:gd name="connsiteY4-150" fmla="*/ 7932 h 10000"/>
                  <a:gd name="connsiteX5-151" fmla="*/ 9985 w 9985"/>
                  <a:gd name="connsiteY5-152" fmla="*/ 0 h 10000"/>
                  <a:gd name="connsiteX6-153" fmla="*/ 6440 w 9985"/>
                  <a:gd name="connsiteY6-154" fmla="*/ 1069 h 10000"/>
                  <a:gd name="connsiteX7-155" fmla="*/ 7064 w 9985"/>
                  <a:gd name="connsiteY7-156" fmla="*/ 2941 h 10000"/>
                  <a:gd name="connsiteX8-157" fmla="*/ 4428 w 9985"/>
                  <a:gd name="connsiteY8-158" fmla="*/ 4991 h 10000"/>
                  <a:gd name="connsiteX9-159" fmla="*/ 0 w 9985"/>
                  <a:gd name="connsiteY9-160" fmla="*/ 576 h 10000"/>
                  <a:gd name="connsiteX0-161" fmla="*/ 0 w 10133"/>
                  <a:gd name="connsiteY0-162" fmla="*/ 4577 h 14001"/>
                  <a:gd name="connsiteX1-163" fmla="*/ 10 w 10133"/>
                  <a:gd name="connsiteY1-164" fmla="*/ 8923 h 14001"/>
                  <a:gd name="connsiteX2-165" fmla="*/ 3597 w 10133"/>
                  <a:gd name="connsiteY2-166" fmla="*/ 13982 h 14001"/>
                  <a:gd name="connsiteX3-167" fmla="*/ 8432 w 10133"/>
                  <a:gd name="connsiteY3-168" fmla="*/ 10329 h 14001"/>
                  <a:gd name="connsiteX4-169" fmla="*/ 9108 w 10133"/>
                  <a:gd name="connsiteY4-170" fmla="*/ 11933 h 14001"/>
                  <a:gd name="connsiteX5-171" fmla="*/ 10000 w 10133"/>
                  <a:gd name="connsiteY5-172" fmla="*/ 4001 h 14001"/>
                  <a:gd name="connsiteX6-173" fmla="*/ 9974 w 10133"/>
                  <a:gd name="connsiteY6-174" fmla="*/ 1 h 14001"/>
                  <a:gd name="connsiteX7-175" fmla="*/ 6450 w 10133"/>
                  <a:gd name="connsiteY7-176" fmla="*/ 5070 h 14001"/>
                  <a:gd name="connsiteX8-177" fmla="*/ 7075 w 10133"/>
                  <a:gd name="connsiteY8-178" fmla="*/ 6942 h 14001"/>
                  <a:gd name="connsiteX9-179" fmla="*/ 4435 w 10133"/>
                  <a:gd name="connsiteY9-180" fmla="*/ 8992 h 14001"/>
                  <a:gd name="connsiteX10" fmla="*/ 0 w 10133"/>
                  <a:gd name="connsiteY10" fmla="*/ 4577 h 14001"/>
                  <a:gd name="connsiteX0-181" fmla="*/ 0 w 10058"/>
                  <a:gd name="connsiteY0-182" fmla="*/ 4577 h 14001"/>
                  <a:gd name="connsiteX1-183" fmla="*/ 10 w 10058"/>
                  <a:gd name="connsiteY1-184" fmla="*/ 8923 h 14001"/>
                  <a:gd name="connsiteX2-185" fmla="*/ 3597 w 10058"/>
                  <a:gd name="connsiteY2-186" fmla="*/ 13982 h 14001"/>
                  <a:gd name="connsiteX3-187" fmla="*/ 8432 w 10058"/>
                  <a:gd name="connsiteY3-188" fmla="*/ 10329 h 14001"/>
                  <a:gd name="connsiteX4-189" fmla="*/ 9108 w 10058"/>
                  <a:gd name="connsiteY4-190" fmla="*/ 11933 h 14001"/>
                  <a:gd name="connsiteX5-191" fmla="*/ 10000 w 10058"/>
                  <a:gd name="connsiteY5-192" fmla="*/ 4001 h 14001"/>
                  <a:gd name="connsiteX6-193" fmla="*/ 9974 w 10058"/>
                  <a:gd name="connsiteY6-194" fmla="*/ 1 h 14001"/>
                  <a:gd name="connsiteX7-195" fmla="*/ 6450 w 10058"/>
                  <a:gd name="connsiteY7-196" fmla="*/ 5070 h 14001"/>
                  <a:gd name="connsiteX8-197" fmla="*/ 7075 w 10058"/>
                  <a:gd name="connsiteY8-198" fmla="*/ 6942 h 14001"/>
                  <a:gd name="connsiteX9-199" fmla="*/ 4435 w 10058"/>
                  <a:gd name="connsiteY9-200" fmla="*/ 8992 h 14001"/>
                  <a:gd name="connsiteX10-201" fmla="*/ 0 w 10058"/>
                  <a:gd name="connsiteY10-202" fmla="*/ 4577 h 14001"/>
                  <a:gd name="connsiteX0-203" fmla="*/ 0 w 10000"/>
                  <a:gd name="connsiteY0-204" fmla="*/ 4577 h 14001"/>
                  <a:gd name="connsiteX1-205" fmla="*/ 10 w 10000"/>
                  <a:gd name="connsiteY1-206" fmla="*/ 8923 h 14001"/>
                  <a:gd name="connsiteX2-207" fmla="*/ 3597 w 10000"/>
                  <a:gd name="connsiteY2-208" fmla="*/ 13982 h 14001"/>
                  <a:gd name="connsiteX3-209" fmla="*/ 8432 w 10000"/>
                  <a:gd name="connsiteY3-210" fmla="*/ 10329 h 14001"/>
                  <a:gd name="connsiteX4-211" fmla="*/ 9108 w 10000"/>
                  <a:gd name="connsiteY4-212" fmla="*/ 11933 h 14001"/>
                  <a:gd name="connsiteX5-213" fmla="*/ 10000 w 10000"/>
                  <a:gd name="connsiteY5-214" fmla="*/ 4001 h 14001"/>
                  <a:gd name="connsiteX6-215" fmla="*/ 9974 w 10000"/>
                  <a:gd name="connsiteY6-216" fmla="*/ 1 h 14001"/>
                  <a:gd name="connsiteX7-217" fmla="*/ 6450 w 10000"/>
                  <a:gd name="connsiteY7-218" fmla="*/ 5070 h 14001"/>
                  <a:gd name="connsiteX8-219" fmla="*/ 7075 w 10000"/>
                  <a:gd name="connsiteY8-220" fmla="*/ 6942 h 14001"/>
                  <a:gd name="connsiteX9-221" fmla="*/ 4435 w 10000"/>
                  <a:gd name="connsiteY9-222" fmla="*/ 8992 h 14001"/>
                  <a:gd name="connsiteX10-223" fmla="*/ 0 w 10000"/>
                  <a:gd name="connsiteY10-224" fmla="*/ 4577 h 14001"/>
                  <a:gd name="connsiteX0-225" fmla="*/ 0 w 10000"/>
                  <a:gd name="connsiteY0-226" fmla="*/ 4577 h 14001"/>
                  <a:gd name="connsiteX1-227" fmla="*/ 10 w 10000"/>
                  <a:gd name="connsiteY1-228" fmla="*/ 8923 h 14001"/>
                  <a:gd name="connsiteX2-229" fmla="*/ 3597 w 10000"/>
                  <a:gd name="connsiteY2-230" fmla="*/ 13982 h 14001"/>
                  <a:gd name="connsiteX3-231" fmla="*/ 8432 w 10000"/>
                  <a:gd name="connsiteY3-232" fmla="*/ 10329 h 14001"/>
                  <a:gd name="connsiteX4-233" fmla="*/ 9108 w 10000"/>
                  <a:gd name="connsiteY4-234" fmla="*/ 11933 h 14001"/>
                  <a:gd name="connsiteX5-235" fmla="*/ 10000 w 10000"/>
                  <a:gd name="connsiteY5-236" fmla="*/ 4001 h 14001"/>
                  <a:gd name="connsiteX6-237" fmla="*/ 9974 w 10000"/>
                  <a:gd name="connsiteY6-238" fmla="*/ 1 h 14001"/>
                  <a:gd name="connsiteX7-239" fmla="*/ 6450 w 10000"/>
                  <a:gd name="connsiteY7-240" fmla="*/ 5070 h 14001"/>
                  <a:gd name="connsiteX8-241" fmla="*/ 7075 w 10000"/>
                  <a:gd name="connsiteY8-242" fmla="*/ 6942 h 14001"/>
                  <a:gd name="connsiteX9-243" fmla="*/ 4435 w 10000"/>
                  <a:gd name="connsiteY9-244" fmla="*/ 8992 h 14001"/>
                  <a:gd name="connsiteX10-245" fmla="*/ 0 w 10000"/>
                  <a:gd name="connsiteY10-246" fmla="*/ 4577 h 14001"/>
                  <a:gd name="connsiteX0-247" fmla="*/ 0 w 9974"/>
                  <a:gd name="connsiteY0-248" fmla="*/ 4577 h 14001"/>
                  <a:gd name="connsiteX1-249" fmla="*/ 10 w 9974"/>
                  <a:gd name="connsiteY1-250" fmla="*/ 8923 h 14001"/>
                  <a:gd name="connsiteX2-251" fmla="*/ 3597 w 9974"/>
                  <a:gd name="connsiteY2-252" fmla="*/ 13982 h 14001"/>
                  <a:gd name="connsiteX3-253" fmla="*/ 8432 w 9974"/>
                  <a:gd name="connsiteY3-254" fmla="*/ 10329 h 14001"/>
                  <a:gd name="connsiteX4-255" fmla="*/ 9108 w 9974"/>
                  <a:gd name="connsiteY4-256" fmla="*/ 11933 h 14001"/>
                  <a:gd name="connsiteX5-257" fmla="*/ 9954 w 9974"/>
                  <a:gd name="connsiteY5-258" fmla="*/ 4290 h 14001"/>
                  <a:gd name="connsiteX6-259" fmla="*/ 9974 w 9974"/>
                  <a:gd name="connsiteY6-260" fmla="*/ 1 h 14001"/>
                  <a:gd name="connsiteX7-261" fmla="*/ 6450 w 9974"/>
                  <a:gd name="connsiteY7-262" fmla="*/ 5070 h 14001"/>
                  <a:gd name="connsiteX8-263" fmla="*/ 7075 w 9974"/>
                  <a:gd name="connsiteY8-264" fmla="*/ 6942 h 14001"/>
                  <a:gd name="connsiteX9-265" fmla="*/ 4435 w 9974"/>
                  <a:gd name="connsiteY9-266" fmla="*/ 8992 h 14001"/>
                  <a:gd name="connsiteX10-267" fmla="*/ 0 w 9974"/>
                  <a:gd name="connsiteY10-268" fmla="*/ 4577 h 14001"/>
                  <a:gd name="connsiteX0-269" fmla="*/ 0 w 10000"/>
                  <a:gd name="connsiteY0-270" fmla="*/ 3269 h 9999"/>
                  <a:gd name="connsiteX1-271" fmla="*/ 10 w 10000"/>
                  <a:gd name="connsiteY1-272" fmla="*/ 6373 h 9999"/>
                  <a:gd name="connsiteX2-273" fmla="*/ 3606 w 10000"/>
                  <a:gd name="connsiteY2-274" fmla="*/ 9986 h 9999"/>
                  <a:gd name="connsiteX3-275" fmla="*/ 8454 w 10000"/>
                  <a:gd name="connsiteY3-276" fmla="*/ 7377 h 9999"/>
                  <a:gd name="connsiteX4-277" fmla="*/ 9132 w 10000"/>
                  <a:gd name="connsiteY4-278" fmla="*/ 8523 h 9999"/>
                  <a:gd name="connsiteX5-279" fmla="*/ 9980 w 10000"/>
                  <a:gd name="connsiteY5-280" fmla="*/ 3064 h 9999"/>
                  <a:gd name="connsiteX6-281" fmla="*/ 10000 w 10000"/>
                  <a:gd name="connsiteY6-282" fmla="*/ 1 h 9999"/>
                  <a:gd name="connsiteX7-283" fmla="*/ 6467 w 10000"/>
                  <a:gd name="connsiteY7-284" fmla="*/ 3621 h 9999"/>
                  <a:gd name="connsiteX8-285" fmla="*/ 7093 w 10000"/>
                  <a:gd name="connsiteY8-286" fmla="*/ 4958 h 9999"/>
                  <a:gd name="connsiteX9-287" fmla="*/ 4447 w 10000"/>
                  <a:gd name="connsiteY9-288" fmla="*/ 6422 h 9999"/>
                  <a:gd name="connsiteX10-289" fmla="*/ 0 w 10000"/>
                  <a:gd name="connsiteY10-290" fmla="*/ 3269 h 9999"/>
                  <a:gd name="connsiteX0-291" fmla="*/ 0 w 10000"/>
                  <a:gd name="connsiteY0-292" fmla="*/ 3269 h 10000"/>
                  <a:gd name="connsiteX1-293" fmla="*/ 10 w 10000"/>
                  <a:gd name="connsiteY1-294" fmla="*/ 6374 h 10000"/>
                  <a:gd name="connsiteX2-295" fmla="*/ 3606 w 10000"/>
                  <a:gd name="connsiteY2-296" fmla="*/ 9987 h 10000"/>
                  <a:gd name="connsiteX3-297" fmla="*/ 8454 w 10000"/>
                  <a:gd name="connsiteY3-298" fmla="*/ 7378 h 10000"/>
                  <a:gd name="connsiteX4-299" fmla="*/ 9132 w 10000"/>
                  <a:gd name="connsiteY4-300" fmla="*/ 8524 h 10000"/>
                  <a:gd name="connsiteX5-301" fmla="*/ 9980 w 10000"/>
                  <a:gd name="connsiteY5-302" fmla="*/ 3064 h 10000"/>
                  <a:gd name="connsiteX6-303" fmla="*/ 10000 w 10000"/>
                  <a:gd name="connsiteY6-304" fmla="*/ 1 h 10000"/>
                  <a:gd name="connsiteX7-305" fmla="*/ 6467 w 10000"/>
                  <a:gd name="connsiteY7-306" fmla="*/ 3621 h 10000"/>
                  <a:gd name="connsiteX8-307" fmla="*/ 7093 w 10000"/>
                  <a:gd name="connsiteY8-308" fmla="*/ 4958 h 10000"/>
                  <a:gd name="connsiteX9-309" fmla="*/ 4447 w 10000"/>
                  <a:gd name="connsiteY9-310" fmla="*/ 6423 h 10000"/>
                  <a:gd name="connsiteX10-311" fmla="*/ 0 w 10000"/>
                  <a:gd name="connsiteY10-312" fmla="*/ 3269 h 10000"/>
                  <a:gd name="connsiteX0-313" fmla="*/ 0 w 10000"/>
                  <a:gd name="connsiteY0-314" fmla="*/ 3269 h 10032"/>
                  <a:gd name="connsiteX1-315" fmla="*/ 10 w 10000"/>
                  <a:gd name="connsiteY1-316" fmla="*/ 6374 h 10032"/>
                  <a:gd name="connsiteX2-317" fmla="*/ 3606 w 10000"/>
                  <a:gd name="connsiteY2-318" fmla="*/ 9987 h 10032"/>
                  <a:gd name="connsiteX3-319" fmla="*/ 8454 w 10000"/>
                  <a:gd name="connsiteY3-320" fmla="*/ 7378 h 10032"/>
                  <a:gd name="connsiteX4-321" fmla="*/ 9132 w 10000"/>
                  <a:gd name="connsiteY4-322" fmla="*/ 8524 h 10032"/>
                  <a:gd name="connsiteX5-323" fmla="*/ 9980 w 10000"/>
                  <a:gd name="connsiteY5-324" fmla="*/ 3064 h 10032"/>
                  <a:gd name="connsiteX6-325" fmla="*/ 10000 w 10000"/>
                  <a:gd name="connsiteY6-326" fmla="*/ 1 h 10032"/>
                  <a:gd name="connsiteX7-327" fmla="*/ 6467 w 10000"/>
                  <a:gd name="connsiteY7-328" fmla="*/ 3621 h 10032"/>
                  <a:gd name="connsiteX8-329" fmla="*/ 7093 w 10000"/>
                  <a:gd name="connsiteY8-330" fmla="*/ 4958 h 10032"/>
                  <a:gd name="connsiteX9-331" fmla="*/ 4447 w 10000"/>
                  <a:gd name="connsiteY9-332" fmla="*/ 6423 h 10032"/>
                  <a:gd name="connsiteX10-333" fmla="*/ 0 w 10000"/>
                  <a:gd name="connsiteY10-334" fmla="*/ 3269 h 1003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01" y="connsiteY10-202"/>
                  </a:cxn>
                </a:cxnLst>
                <a:rect l="l" t="t" r="r" b="b"/>
                <a:pathLst>
                  <a:path w="10000" h="10032">
                    <a:moveTo>
                      <a:pt x="0" y="3269"/>
                    </a:moveTo>
                    <a:cubicBezTo>
                      <a:pt x="1" y="6347"/>
                      <a:pt x="1" y="6368"/>
                      <a:pt x="10" y="6374"/>
                    </a:cubicBezTo>
                    <a:cubicBezTo>
                      <a:pt x="19" y="6381"/>
                      <a:pt x="1705" y="9655"/>
                      <a:pt x="3606" y="9987"/>
                    </a:cubicBezTo>
                    <a:cubicBezTo>
                      <a:pt x="5507" y="10319"/>
                      <a:pt x="7450" y="8778"/>
                      <a:pt x="8454" y="7378"/>
                    </a:cubicBezTo>
                    <a:cubicBezTo>
                      <a:pt x="8680" y="7760"/>
                      <a:pt x="9132" y="8588"/>
                      <a:pt x="9132" y="8524"/>
                    </a:cubicBezTo>
                    <a:cubicBezTo>
                      <a:pt x="9132" y="8504"/>
                      <a:pt x="9660" y="5206"/>
                      <a:pt x="9980" y="3064"/>
                    </a:cubicBezTo>
                    <a:cubicBezTo>
                      <a:pt x="9983" y="3045"/>
                      <a:pt x="10001" y="-50"/>
                      <a:pt x="10000" y="1"/>
                    </a:cubicBezTo>
                    <a:cubicBezTo>
                      <a:pt x="8822" y="1208"/>
                      <a:pt x="6951" y="2795"/>
                      <a:pt x="6467" y="3621"/>
                    </a:cubicBezTo>
                    <a:cubicBezTo>
                      <a:pt x="5983" y="4448"/>
                      <a:pt x="6885" y="4513"/>
                      <a:pt x="7093" y="4958"/>
                    </a:cubicBezTo>
                    <a:cubicBezTo>
                      <a:pt x="7093" y="4958"/>
                      <a:pt x="5628" y="6706"/>
                      <a:pt x="4447" y="6423"/>
                    </a:cubicBezTo>
                    <a:cubicBezTo>
                      <a:pt x="3264" y="6142"/>
                      <a:pt x="876" y="4988"/>
                      <a:pt x="0" y="3269"/>
                    </a:cubicBezTo>
                    <a:close/>
                  </a:path>
                </a:pathLst>
              </a:custGeom>
              <a:grp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15205" tIns="57603" rIns="115205" bIns="57603" anchor="ctr"/>
              <a:lstStyle/>
              <a:p>
                <a:pPr algn="ctr">
                  <a:defRPr/>
                </a:pPr>
                <a:endParaRPr lang="zh-CN" altLang="en-US" sz="3200" dirty="0">
                  <a:solidFill>
                    <a:prstClr val="white"/>
                  </a:solidFill>
                </a:endParaRPr>
              </a:p>
            </p:txBody>
          </p:sp>
          <p:sp>
            <p:nvSpPr>
              <p:cNvPr id="72" name="Freeform 7"/>
              <p:cNvSpPr/>
              <p:nvPr/>
            </p:nvSpPr>
            <p:spPr bwMode="auto">
              <a:xfrm>
                <a:off x="4287378" y="2371018"/>
                <a:ext cx="3103775" cy="634517"/>
              </a:xfrm>
              <a:custGeom>
                <a:avLst/>
                <a:gdLst>
                  <a:gd name="T0" fmla="*/ 160 w 1128"/>
                  <a:gd name="T1" fmla="*/ 42 h 230"/>
                  <a:gd name="T2" fmla="*/ 0 w 1128"/>
                  <a:gd name="T3" fmla="*/ 104 h 230"/>
                  <a:gd name="T4" fmla="*/ 410 w 1128"/>
                  <a:gd name="T5" fmla="*/ 224 h 230"/>
                  <a:gd name="T6" fmla="*/ 952 w 1128"/>
                  <a:gd name="T7" fmla="*/ 142 h 230"/>
                  <a:gd name="T8" fmla="*/ 1028 w 1128"/>
                  <a:gd name="T9" fmla="*/ 178 h 230"/>
                  <a:gd name="T10" fmla="*/ 1128 w 1128"/>
                  <a:gd name="T11" fmla="*/ 0 h 230"/>
                  <a:gd name="T12" fmla="*/ 730 w 1128"/>
                  <a:gd name="T13" fmla="*/ 24 h 230"/>
                  <a:gd name="T14" fmla="*/ 800 w 1128"/>
                  <a:gd name="T15" fmla="*/ 66 h 230"/>
                  <a:gd name="T16" fmla="*/ 504 w 1128"/>
                  <a:gd name="T17" fmla="*/ 112 h 230"/>
                  <a:gd name="T18" fmla="*/ 160 w 1128"/>
                  <a:gd name="T19" fmla="*/ 4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8" h="230">
                    <a:moveTo>
                      <a:pt x="160" y="42"/>
                    </a:moveTo>
                    <a:cubicBezTo>
                      <a:pt x="0" y="104"/>
                      <a:pt x="0" y="104"/>
                      <a:pt x="0" y="104"/>
                    </a:cubicBezTo>
                    <a:cubicBezTo>
                      <a:pt x="0" y="104"/>
                      <a:pt x="152" y="218"/>
                      <a:pt x="410" y="224"/>
                    </a:cubicBezTo>
                    <a:cubicBezTo>
                      <a:pt x="668" y="230"/>
                      <a:pt x="840" y="186"/>
                      <a:pt x="952" y="142"/>
                    </a:cubicBezTo>
                    <a:cubicBezTo>
                      <a:pt x="1028" y="178"/>
                      <a:pt x="1028" y="178"/>
                      <a:pt x="1028" y="178"/>
                    </a:cubicBezTo>
                    <a:cubicBezTo>
                      <a:pt x="1128" y="0"/>
                      <a:pt x="1128" y="0"/>
                      <a:pt x="1128" y="0"/>
                    </a:cubicBezTo>
                    <a:cubicBezTo>
                      <a:pt x="730" y="24"/>
                      <a:pt x="730" y="24"/>
                      <a:pt x="730" y="24"/>
                    </a:cubicBezTo>
                    <a:cubicBezTo>
                      <a:pt x="800" y="66"/>
                      <a:pt x="800" y="66"/>
                      <a:pt x="800" y="66"/>
                    </a:cubicBezTo>
                    <a:cubicBezTo>
                      <a:pt x="800" y="66"/>
                      <a:pt x="688" y="117"/>
                      <a:pt x="504" y="112"/>
                    </a:cubicBezTo>
                    <a:cubicBezTo>
                      <a:pt x="320" y="108"/>
                      <a:pt x="258" y="96"/>
                      <a:pt x="160" y="42"/>
                    </a:cubicBezTo>
                    <a:close/>
                  </a:path>
                </a:pathLst>
              </a:custGeom>
              <a:grp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15205" tIns="57603" rIns="115205" bIns="57603" anchor="ctr"/>
              <a:lstStyle/>
              <a:p>
                <a:pPr algn="ctr">
                  <a:defRPr/>
                </a:pPr>
                <a:endParaRPr lang="zh-CN" altLang="en-US" sz="3200" dirty="0">
                  <a:solidFill>
                    <a:prstClr val="white"/>
                  </a:solidFill>
                </a:endParaRPr>
              </a:p>
            </p:txBody>
          </p:sp>
        </p:grpSp>
        <p:sp>
          <p:nvSpPr>
            <p:cNvPr id="70" name="任意多边形 69"/>
            <p:cNvSpPr/>
            <p:nvPr/>
          </p:nvSpPr>
          <p:spPr>
            <a:xfrm>
              <a:off x="6909611" y="2762529"/>
              <a:ext cx="214520" cy="351010"/>
            </a:xfrm>
            <a:custGeom>
              <a:avLst/>
              <a:gdLst>
                <a:gd name="connsiteX0" fmla="*/ 0 w 291830"/>
                <a:gd name="connsiteY0" fmla="*/ 0 h 476655"/>
                <a:gd name="connsiteX1" fmla="*/ 9728 w 291830"/>
                <a:gd name="connsiteY1" fmla="*/ 345332 h 476655"/>
                <a:gd name="connsiteX2" fmla="*/ 291830 w 291830"/>
                <a:gd name="connsiteY2" fmla="*/ 476655 h 476655"/>
                <a:gd name="connsiteX3" fmla="*/ 282102 w 291830"/>
                <a:gd name="connsiteY3" fmla="*/ 136187 h 476655"/>
                <a:gd name="connsiteX4" fmla="*/ 0 w 291830"/>
                <a:gd name="connsiteY4" fmla="*/ 0 h 476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830" h="476655">
                  <a:moveTo>
                    <a:pt x="0" y="0"/>
                  </a:moveTo>
                  <a:lnTo>
                    <a:pt x="9728" y="345332"/>
                  </a:lnTo>
                  <a:lnTo>
                    <a:pt x="291830" y="476655"/>
                  </a:lnTo>
                  <a:lnTo>
                    <a:pt x="282102" y="136187"/>
                  </a:lnTo>
                  <a:lnTo>
                    <a:pt x="0" y="0"/>
                  </a:lnTo>
                  <a:close/>
                </a:path>
              </a:pathLst>
            </a:custGeom>
            <a:grp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15205" tIns="57603" rIns="115205" bIns="57603" anchor="ctr"/>
            <a:lstStyle/>
            <a:p>
              <a:pPr algn="ctr">
                <a:defRPr/>
              </a:pPr>
              <a:endParaRPr lang="zh-CN" altLang="en-US" sz="3200" dirty="0">
                <a:solidFill>
                  <a:prstClr val="white"/>
                </a:solidFill>
              </a:endParaRPr>
            </a:p>
          </p:txBody>
        </p:sp>
      </p:grpSp>
      <p:sp>
        <p:nvSpPr>
          <p:cNvPr id="73" name="文本框 112"/>
          <p:cNvSpPr txBox="1"/>
          <p:nvPr/>
        </p:nvSpPr>
        <p:spPr>
          <a:xfrm>
            <a:off x="7728528" y="2128417"/>
            <a:ext cx="3120000" cy="469693"/>
          </a:xfrm>
          <a:prstGeom prst="rect">
            <a:avLst/>
          </a:prstGeom>
          <a:noFill/>
        </p:spPr>
        <p:txBody>
          <a:bodyPr wrap="square" lIns="115203" tIns="57601" rIns="115203" bIns="57601">
            <a:spAutoFit/>
          </a:bodyPr>
          <a:lstStyle/>
          <a:p>
            <a:pPr>
              <a:lnSpc>
                <a:spcPct val="150000"/>
              </a:lnSpc>
              <a:defRPr/>
            </a:pPr>
            <a:r>
              <a:rPr lang="zh-CN" altLang="en-US" sz="1735" b="1" dirty="0">
                <a:solidFill>
                  <a:schemeClr val="tx1">
                    <a:lumMod val="65000"/>
                    <a:lumOff val="35000"/>
                  </a:schemeClr>
                </a:solidFill>
                <a:latin typeface="微软雅黑" panose="020B0503020204020204" pitchFamily="34" charset="-122"/>
                <a:ea typeface="微软雅黑" panose="020B0503020204020204" pitchFamily="34" charset="-122"/>
              </a:rPr>
              <a:t>时间间隔</a:t>
            </a:r>
            <a:endParaRPr lang="en-US" altLang="zh-CN" sz="173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4" name="文本框 115"/>
          <p:cNvSpPr txBox="1"/>
          <p:nvPr/>
        </p:nvSpPr>
        <p:spPr>
          <a:xfrm>
            <a:off x="1536187" y="4789918"/>
            <a:ext cx="3120000" cy="896605"/>
          </a:xfrm>
          <a:prstGeom prst="rect">
            <a:avLst/>
          </a:prstGeom>
          <a:noFill/>
        </p:spPr>
        <p:txBody>
          <a:bodyPr wrap="square" lIns="115203" tIns="57601" rIns="115203" bIns="57601">
            <a:spAutoFit/>
          </a:bodyPr>
          <a:lstStyle/>
          <a:p>
            <a:pPr lvl="0" algn="r">
              <a:lnSpc>
                <a:spcPct val="150000"/>
              </a:lnSpc>
              <a:defRPr/>
            </a:pPr>
            <a:r>
              <a:rPr lang="zh-CN" altLang="en-US" sz="1735" b="1" dirty="0">
                <a:solidFill>
                  <a:prstClr val="black">
                    <a:lumMod val="65000"/>
                    <a:lumOff val="35000"/>
                  </a:prstClr>
                </a:solidFill>
                <a:latin typeface="微软雅黑" panose="020B0503020204020204" pitchFamily="34" charset="-122"/>
                <a:ea typeface="微软雅黑" panose="020B0503020204020204" pitchFamily="34" charset="-122"/>
              </a:rPr>
              <a:t>项目特征分析</a:t>
            </a:r>
            <a:endParaRPr lang="en-US" altLang="zh-CN" sz="1735" b="1" dirty="0">
              <a:solidFill>
                <a:prstClr val="black">
                  <a:lumMod val="65000"/>
                  <a:lumOff val="35000"/>
                </a:prstClr>
              </a:solidFill>
              <a:latin typeface="微软雅黑" panose="020B0503020204020204" pitchFamily="34" charset="-122"/>
              <a:ea typeface="微软雅黑" panose="020B0503020204020204" pitchFamily="34" charset="-122"/>
            </a:endParaRPr>
          </a:p>
          <a:p>
            <a:pPr lvl="0" algn="r">
              <a:lnSpc>
                <a:spcPct val="150000"/>
              </a:lnSpc>
              <a:defRPr/>
            </a:pPr>
            <a:endParaRPr lang="en-US" altLang="zh-CN" sz="1865"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75" name="任意多边形 74"/>
          <p:cNvSpPr/>
          <p:nvPr/>
        </p:nvSpPr>
        <p:spPr>
          <a:xfrm>
            <a:off x="4960792" y="2293640"/>
            <a:ext cx="634057" cy="1200000"/>
          </a:xfrm>
          <a:custGeom>
            <a:avLst/>
            <a:gdLst>
              <a:gd name="connsiteX0" fmla="*/ 374574 w 374574"/>
              <a:gd name="connsiteY0" fmla="*/ 2291509 h 2291509"/>
              <a:gd name="connsiteX1" fmla="*/ 374574 w 374574"/>
              <a:gd name="connsiteY1" fmla="*/ 0 h 2291509"/>
              <a:gd name="connsiteX2" fmla="*/ 0 w 374574"/>
              <a:gd name="connsiteY2" fmla="*/ 0 h 2291509"/>
            </a:gdLst>
            <a:ahLst/>
            <a:cxnLst>
              <a:cxn ang="0">
                <a:pos x="connsiteX0" y="connsiteY0"/>
              </a:cxn>
              <a:cxn ang="0">
                <a:pos x="connsiteX1" y="connsiteY1"/>
              </a:cxn>
              <a:cxn ang="0">
                <a:pos x="connsiteX2" y="connsiteY2"/>
              </a:cxn>
            </a:cxnLst>
            <a:rect l="l" t="t" r="r" b="b"/>
            <a:pathLst>
              <a:path w="374574" h="2291509">
                <a:moveTo>
                  <a:pt x="374574" y="2291509"/>
                </a:moveTo>
                <a:lnTo>
                  <a:pt x="374574" y="0"/>
                </a:lnTo>
                <a:lnTo>
                  <a:pt x="0" y="0"/>
                </a:lnTo>
              </a:path>
            </a:pathLst>
          </a:custGeom>
          <a:ln w="6350">
            <a:solidFill>
              <a:srgbClr val="00B0F0"/>
            </a:solidFill>
            <a:prstDash val="sysDot"/>
            <a:headEnd type="oval"/>
            <a:tailEnd type="oval" w="med" len="med"/>
          </a:ln>
        </p:spPr>
        <p:style>
          <a:lnRef idx="1">
            <a:schemeClr val="accent1"/>
          </a:lnRef>
          <a:fillRef idx="0">
            <a:schemeClr val="accent1"/>
          </a:fillRef>
          <a:effectRef idx="0">
            <a:schemeClr val="accent1"/>
          </a:effectRef>
          <a:fontRef idx="minor">
            <a:schemeClr val="tx1"/>
          </a:fontRef>
        </p:style>
        <p:txBody>
          <a:bodyPr lIns="115205" tIns="57603" rIns="115205" bIns="57603" anchor="ctr"/>
          <a:lstStyle/>
          <a:p>
            <a:pPr algn="ctr">
              <a:defRPr/>
            </a:pPr>
            <a:endParaRPr lang="zh-CN" altLang="en-US" sz="3200" dirty="0">
              <a:solidFill>
                <a:prstClr val="black"/>
              </a:solidFill>
            </a:endParaRPr>
          </a:p>
        </p:txBody>
      </p:sp>
      <p:sp>
        <p:nvSpPr>
          <p:cNvPr id="76" name="任意多边形 75"/>
          <p:cNvSpPr/>
          <p:nvPr/>
        </p:nvSpPr>
        <p:spPr>
          <a:xfrm flipH="1">
            <a:off x="6832957" y="2773640"/>
            <a:ext cx="634057" cy="1200000"/>
          </a:xfrm>
          <a:custGeom>
            <a:avLst/>
            <a:gdLst>
              <a:gd name="connsiteX0" fmla="*/ 374574 w 374574"/>
              <a:gd name="connsiteY0" fmla="*/ 2291509 h 2291509"/>
              <a:gd name="connsiteX1" fmla="*/ 374574 w 374574"/>
              <a:gd name="connsiteY1" fmla="*/ 0 h 2291509"/>
              <a:gd name="connsiteX2" fmla="*/ 0 w 374574"/>
              <a:gd name="connsiteY2" fmla="*/ 0 h 2291509"/>
            </a:gdLst>
            <a:ahLst/>
            <a:cxnLst>
              <a:cxn ang="0">
                <a:pos x="connsiteX0" y="connsiteY0"/>
              </a:cxn>
              <a:cxn ang="0">
                <a:pos x="connsiteX1" y="connsiteY1"/>
              </a:cxn>
              <a:cxn ang="0">
                <a:pos x="connsiteX2" y="connsiteY2"/>
              </a:cxn>
            </a:cxnLst>
            <a:rect l="l" t="t" r="r" b="b"/>
            <a:pathLst>
              <a:path w="374574" h="2291509">
                <a:moveTo>
                  <a:pt x="374574" y="2291509"/>
                </a:moveTo>
                <a:lnTo>
                  <a:pt x="374574" y="0"/>
                </a:lnTo>
                <a:lnTo>
                  <a:pt x="0" y="0"/>
                </a:lnTo>
              </a:path>
            </a:pathLst>
          </a:custGeom>
          <a:ln w="6350">
            <a:solidFill>
              <a:srgbClr val="00B0F0"/>
            </a:solidFill>
            <a:prstDash val="sysDot"/>
            <a:headEnd type="oval"/>
            <a:tailEnd type="oval" w="med" len="med"/>
          </a:ln>
        </p:spPr>
        <p:style>
          <a:lnRef idx="1">
            <a:schemeClr val="accent1"/>
          </a:lnRef>
          <a:fillRef idx="0">
            <a:schemeClr val="accent1"/>
          </a:fillRef>
          <a:effectRef idx="0">
            <a:schemeClr val="accent1"/>
          </a:effectRef>
          <a:fontRef idx="minor">
            <a:schemeClr val="tx1"/>
          </a:fontRef>
        </p:style>
        <p:txBody>
          <a:bodyPr lIns="115205" tIns="57603" rIns="115205" bIns="57603" anchor="ctr"/>
          <a:lstStyle/>
          <a:p>
            <a:pPr algn="ctr">
              <a:defRPr/>
            </a:pPr>
            <a:endParaRPr lang="zh-CN" altLang="en-US" sz="3200" dirty="0">
              <a:solidFill>
                <a:prstClr val="black"/>
              </a:solidFill>
            </a:endParaRPr>
          </a:p>
        </p:txBody>
      </p:sp>
      <p:sp>
        <p:nvSpPr>
          <p:cNvPr id="77" name="任意多边形 76"/>
          <p:cNvSpPr/>
          <p:nvPr/>
        </p:nvSpPr>
        <p:spPr>
          <a:xfrm flipH="1" flipV="1">
            <a:off x="6832957" y="4765132"/>
            <a:ext cx="634057" cy="1200000"/>
          </a:xfrm>
          <a:custGeom>
            <a:avLst/>
            <a:gdLst>
              <a:gd name="connsiteX0" fmla="*/ 374574 w 374574"/>
              <a:gd name="connsiteY0" fmla="*/ 2291509 h 2291509"/>
              <a:gd name="connsiteX1" fmla="*/ 374574 w 374574"/>
              <a:gd name="connsiteY1" fmla="*/ 0 h 2291509"/>
              <a:gd name="connsiteX2" fmla="*/ 0 w 374574"/>
              <a:gd name="connsiteY2" fmla="*/ 0 h 2291509"/>
            </a:gdLst>
            <a:ahLst/>
            <a:cxnLst>
              <a:cxn ang="0">
                <a:pos x="connsiteX0" y="connsiteY0"/>
              </a:cxn>
              <a:cxn ang="0">
                <a:pos x="connsiteX1" y="connsiteY1"/>
              </a:cxn>
              <a:cxn ang="0">
                <a:pos x="connsiteX2" y="connsiteY2"/>
              </a:cxn>
            </a:cxnLst>
            <a:rect l="l" t="t" r="r" b="b"/>
            <a:pathLst>
              <a:path w="374574" h="2291509">
                <a:moveTo>
                  <a:pt x="374574" y="2291509"/>
                </a:moveTo>
                <a:lnTo>
                  <a:pt x="374574" y="0"/>
                </a:lnTo>
                <a:lnTo>
                  <a:pt x="0" y="0"/>
                </a:lnTo>
              </a:path>
            </a:pathLst>
          </a:custGeom>
          <a:ln w="6350">
            <a:solidFill>
              <a:srgbClr val="00B0F0"/>
            </a:solidFill>
            <a:prstDash val="sysDot"/>
            <a:headEnd type="oval"/>
            <a:tailEnd type="oval" w="med" len="med"/>
          </a:ln>
        </p:spPr>
        <p:style>
          <a:lnRef idx="1">
            <a:schemeClr val="accent1"/>
          </a:lnRef>
          <a:fillRef idx="0">
            <a:schemeClr val="accent1"/>
          </a:fillRef>
          <a:effectRef idx="0">
            <a:schemeClr val="accent1"/>
          </a:effectRef>
          <a:fontRef idx="minor">
            <a:schemeClr val="tx1"/>
          </a:fontRef>
        </p:style>
        <p:txBody>
          <a:bodyPr lIns="115205" tIns="57603" rIns="115205" bIns="57603" anchor="ctr"/>
          <a:lstStyle/>
          <a:p>
            <a:pPr algn="ctr">
              <a:defRPr/>
            </a:pPr>
            <a:endParaRPr lang="zh-CN" altLang="en-US" sz="3200" dirty="0">
              <a:solidFill>
                <a:prstClr val="black"/>
              </a:solidFill>
            </a:endParaRPr>
          </a:p>
        </p:txBody>
      </p:sp>
      <p:sp>
        <p:nvSpPr>
          <p:cNvPr id="78" name="任意多边形 77"/>
          <p:cNvSpPr/>
          <p:nvPr/>
        </p:nvSpPr>
        <p:spPr>
          <a:xfrm flipV="1">
            <a:off x="4960792" y="4238528"/>
            <a:ext cx="634057" cy="1200000"/>
          </a:xfrm>
          <a:custGeom>
            <a:avLst/>
            <a:gdLst>
              <a:gd name="connsiteX0" fmla="*/ 374574 w 374574"/>
              <a:gd name="connsiteY0" fmla="*/ 2291509 h 2291509"/>
              <a:gd name="connsiteX1" fmla="*/ 374574 w 374574"/>
              <a:gd name="connsiteY1" fmla="*/ 0 h 2291509"/>
              <a:gd name="connsiteX2" fmla="*/ 0 w 374574"/>
              <a:gd name="connsiteY2" fmla="*/ 0 h 2291509"/>
            </a:gdLst>
            <a:ahLst/>
            <a:cxnLst>
              <a:cxn ang="0">
                <a:pos x="connsiteX0" y="connsiteY0"/>
              </a:cxn>
              <a:cxn ang="0">
                <a:pos x="connsiteX1" y="connsiteY1"/>
              </a:cxn>
              <a:cxn ang="0">
                <a:pos x="connsiteX2" y="connsiteY2"/>
              </a:cxn>
            </a:cxnLst>
            <a:rect l="l" t="t" r="r" b="b"/>
            <a:pathLst>
              <a:path w="374574" h="2291509">
                <a:moveTo>
                  <a:pt x="374574" y="2291509"/>
                </a:moveTo>
                <a:lnTo>
                  <a:pt x="374574" y="0"/>
                </a:lnTo>
                <a:lnTo>
                  <a:pt x="0" y="0"/>
                </a:lnTo>
              </a:path>
            </a:pathLst>
          </a:custGeom>
          <a:ln w="6350">
            <a:solidFill>
              <a:srgbClr val="00B0F0"/>
            </a:solidFill>
            <a:prstDash val="sysDot"/>
            <a:headEnd type="oval"/>
            <a:tailEnd type="oval" w="med" len="med"/>
          </a:ln>
        </p:spPr>
        <p:style>
          <a:lnRef idx="1">
            <a:schemeClr val="accent1"/>
          </a:lnRef>
          <a:fillRef idx="0">
            <a:schemeClr val="accent1"/>
          </a:fillRef>
          <a:effectRef idx="0">
            <a:schemeClr val="accent1"/>
          </a:effectRef>
          <a:fontRef idx="minor">
            <a:schemeClr val="tx1"/>
          </a:fontRef>
        </p:style>
        <p:txBody>
          <a:bodyPr lIns="115205" tIns="57603" rIns="115205" bIns="57603" anchor="ctr"/>
          <a:lstStyle/>
          <a:p>
            <a:pPr algn="ctr">
              <a:defRPr/>
            </a:pPr>
            <a:endParaRPr lang="zh-CN" altLang="en-US" sz="3200" dirty="0">
              <a:solidFill>
                <a:prstClr val="black"/>
              </a:solidFill>
            </a:endParaRPr>
          </a:p>
        </p:txBody>
      </p:sp>
      <p:sp>
        <p:nvSpPr>
          <p:cNvPr id="79" name="文本框 112"/>
          <p:cNvSpPr txBox="1"/>
          <p:nvPr/>
        </p:nvSpPr>
        <p:spPr>
          <a:xfrm>
            <a:off x="7728528" y="5306525"/>
            <a:ext cx="3120000" cy="469693"/>
          </a:xfrm>
          <a:prstGeom prst="rect">
            <a:avLst/>
          </a:prstGeom>
          <a:noFill/>
        </p:spPr>
        <p:txBody>
          <a:bodyPr wrap="square" lIns="115203" tIns="57601" rIns="115203" bIns="57601">
            <a:spAutoFit/>
          </a:bodyPr>
          <a:lstStyle/>
          <a:p>
            <a:pPr>
              <a:lnSpc>
                <a:spcPct val="150000"/>
              </a:lnSpc>
              <a:defRPr/>
            </a:pPr>
            <a:r>
              <a:rPr lang="zh-CN" altLang="en-US" sz="1735" b="1" dirty="0">
                <a:solidFill>
                  <a:schemeClr val="tx1">
                    <a:lumMod val="65000"/>
                    <a:lumOff val="35000"/>
                  </a:schemeClr>
                </a:solidFill>
                <a:latin typeface="微软雅黑" panose="020B0503020204020204" pitchFamily="34" charset="-122"/>
                <a:ea typeface="微软雅黑" panose="020B0503020204020204" pitchFamily="34" charset="-122"/>
              </a:rPr>
              <a:t>模型评估</a:t>
            </a:r>
            <a:endParaRPr lang="en-US" altLang="zh-CN" sz="173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0" name="文本框 115"/>
          <p:cNvSpPr txBox="1"/>
          <p:nvPr/>
        </p:nvSpPr>
        <p:spPr>
          <a:xfrm>
            <a:off x="-100174" y="1602811"/>
            <a:ext cx="5060966" cy="896605"/>
          </a:xfrm>
          <a:prstGeom prst="rect">
            <a:avLst/>
          </a:prstGeom>
          <a:noFill/>
        </p:spPr>
        <p:txBody>
          <a:bodyPr wrap="square" lIns="115203" tIns="57601" rIns="115203" bIns="57601">
            <a:spAutoFit/>
          </a:bodyPr>
          <a:lstStyle/>
          <a:p>
            <a:pPr indent="304800" algn="r">
              <a:lnSpc>
                <a:spcPct val="150000"/>
              </a:lnSpc>
              <a:defRPr/>
            </a:pPr>
            <a:r>
              <a:rPr lang="zh-CN" altLang="zh-CN" sz="1735" b="1" dirty="0">
                <a:solidFill>
                  <a:prstClr val="black">
                    <a:lumMod val="65000"/>
                    <a:lumOff val="35000"/>
                  </a:prstClr>
                </a:solidFill>
                <a:latin typeface="微软雅黑" panose="020B0503020204020204" pitchFamily="34" charset="-122"/>
                <a:ea typeface="微软雅黑" panose="020B0503020204020204" pitchFamily="34" charset="-122"/>
              </a:rPr>
              <a:t>门控周期性单元的用户分析</a:t>
            </a:r>
          </a:p>
          <a:p>
            <a:pPr lvl="0" algn="r">
              <a:lnSpc>
                <a:spcPct val="150000"/>
              </a:lnSpc>
              <a:defRPr/>
            </a:pPr>
            <a:endParaRPr lang="en-US" altLang="zh-CN" sz="1865"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37" name="TextBox 6">
            <a:extLst>
              <a:ext uri="{FF2B5EF4-FFF2-40B4-BE49-F238E27FC236}">
                <a16:creationId xmlns:a16="http://schemas.microsoft.com/office/drawing/2014/main" id="{C2F5C96B-96AA-4EC3-B647-973BF2213579}"/>
              </a:ext>
            </a:extLst>
          </p:cNvPr>
          <p:cNvSpPr txBox="1"/>
          <p:nvPr/>
        </p:nvSpPr>
        <p:spPr>
          <a:xfrm>
            <a:off x="534880" y="1071030"/>
            <a:ext cx="3512069" cy="589380"/>
          </a:xfrm>
          <a:prstGeom prst="rect">
            <a:avLst/>
          </a:prstGeom>
          <a:noFill/>
        </p:spPr>
        <p:txBody>
          <a:bodyPr wrap="square" lIns="0" tIns="48000" rIns="0" bIns="48000" rtlCol="0">
            <a:spAutoFit/>
          </a:bodyPr>
          <a:lstStyle/>
          <a:p>
            <a:r>
              <a:rPr lang="en-US" altLang="zh-CN" sz="3200" b="1" dirty="0">
                <a:solidFill>
                  <a:srgbClr val="004EA2"/>
                </a:solidFill>
                <a:latin typeface="微软雅黑" panose="020B0503020204020204" pitchFamily="34" charset="-122"/>
                <a:ea typeface="微软雅黑" panose="020B0503020204020204" pitchFamily="34" charset="-122"/>
              </a:rPr>
              <a:t> </a:t>
            </a:r>
            <a:r>
              <a:rPr lang="zh-CN" altLang="en-US" sz="3200" b="1" dirty="0">
                <a:solidFill>
                  <a:srgbClr val="004EA2"/>
                </a:solidFill>
                <a:latin typeface="微软雅黑" panose="020B0503020204020204" pitchFamily="34" charset="-122"/>
                <a:ea typeface="微软雅黑" panose="020B0503020204020204" pitchFamily="34" charset="-122"/>
              </a:rPr>
              <a:t>关键技术</a:t>
            </a:r>
          </a:p>
        </p:txBody>
      </p:sp>
      <p:pic>
        <p:nvPicPr>
          <p:cNvPr id="3" name="图片 2">
            <a:extLst>
              <a:ext uri="{FF2B5EF4-FFF2-40B4-BE49-F238E27FC236}">
                <a16:creationId xmlns:a16="http://schemas.microsoft.com/office/drawing/2014/main" id="{C320D54E-F586-499B-B301-3B3617E0D4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1671" y="2034594"/>
            <a:ext cx="1666875" cy="1333500"/>
          </a:xfrm>
          <a:prstGeom prst="rect">
            <a:avLst/>
          </a:prstGeom>
        </p:spPr>
      </p:pic>
      <p:pic>
        <p:nvPicPr>
          <p:cNvPr id="5" name="图片 4">
            <a:extLst>
              <a:ext uri="{FF2B5EF4-FFF2-40B4-BE49-F238E27FC236}">
                <a16:creationId xmlns:a16="http://schemas.microsoft.com/office/drawing/2014/main" id="{360C7013-601F-452A-8B89-C4B94A6E8B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77783" y="2666217"/>
            <a:ext cx="1933575" cy="295275"/>
          </a:xfrm>
          <a:prstGeom prst="rect">
            <a:avLst/>
          </a:prstGeom>
        </p:spPr>
      </p:pic>
      <p:pic>
        <p:nvPicPr>
          <p:cNvPr id="7" name="图片 6">
            <a:extLst>
              <a:ext uri="{FF2B5EF4-FFF2-40B4-BE49-F238E27FC236}">
                <a16:creationId xmlns:a16="http://schemas.microsoft.com/office/drawing/2014/main" id="{420640DA-97DA-4494-9695-12861D5F82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77783" y="2934387"/>
            <a:ext cx="2343150" cy="371475"/>
          </a:xfrm>
          <a:prstGeom prst="rect">
            <a:avLst/>
          </a:prstGeom>
        </p:spPr>
      </p:pic>
      <p:pic>
        <p:nvPicPr>
          <p:cNvPr id="9" name="图片 8">
            <a:extLst>
              <a:ext uri="{FF2B5EF4-FFF2-40B4-BE49-F238E27FC236}">
                <a16:creationId xmlns:a16="http://schemas.microsoft.com/office/drawing/2014/main" id="{A0DC6FC9-E72B-4140-9151-A93668C2A8A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50391" y="3305862"/>
            <a:ext cx="1314450" cy="295275"/>
          </a:xfrm>
          <a:prstGeom prst="rect">
            <a:avLst/>
          </a:prstGeom>
        </p:spPr>
      </p:pic>
      <p:pic>
        <p:nvPicPr>
          <p:cNvPr id="11" name="图片 10">
            <a:extLst>
              <a:ext uri="{FF2B5EF4-FFF2-40B4-BE49-F238E27FC236}">
                <a16:creationId xmlns:a16="http://schemas.microsoft.com/office/drawing/2014/main" id="{74B8B264-0F64-4EAD-AB72-0943FBACA04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19907" y="5296865"/>
            <a:ext cx="1905000" cy="647700"/>
          </a:xfrm>
          <a:prstGeom prst="rect">
            <a:avLst/>
          </a:prstGeom>
        </p:spPr>
      </p:pic>
      <p:pic>
        <p:nvPicPr>
          <p:cNvPr id="13" name="图片 12">
            <a:extLst>
              <a:ext uri="{FF2B5EF4-FFF2-40B4-BE49-F238E27FC236}">
                <a16:creationId xmlns:a16="http://schemas.microsoft.com/office/drawing/2014/main" id="{ADBA1578-ACEA-4A8B-8DC8-88A6BF4D6B4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17600" y="5934043"/>
            <a:ext cx="2743200" cy="895350"/>
          </a:xfrm>
          <a:prstGeom prst="rect">
            <a:avLst/>
          </a:prstGeom>
        </p:spPr>
      </p:pic>
      <p:pic>
        <p:nvPicPr>
          <p:cNvPr id="17" name="图片 16">
            <a:extLst>
              <a:ext uri="{FF2B5EF4-FFF2-40B4-BE49-F238E27FC236}">
                <a16:creationId xmlns:a16="http://schemas.microsoft.com/office/drawing/2014/main" id="{64E16871-483C-46D0-96C1-1C802C37E8C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777783" y="5776218"/>
            <a:ext cx="1838325" cy="5905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2.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3.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4.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heme/theme1.xml><?xml version="1.0" encoding="utf-8"?>
<a:theme xmlns:a="http://schemas.openxmlformats.org/drawingml/2006/main" name="Office 主题​​">
  <a:themeElements>
    <a:clrScheme name="蓝绿色">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TotalTime>
  <Words>1494</Words>
  <Application>Microsoft Office PowerPoint</Application>
  <PresentationFormat>宽屏</PresentationFormat>
  <Paragraphs>113</Paragraphs>
  <Slides>15</Slides>
  <Notes>15</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15</vt:i4>
      </vt:variant>
    </vt:vector>
  </HeadingPairs>
  <TitlesOfParts>
    <vt:vector size="25" baseType="lpstr">
      <vt:lpstr>Impact MT Std</vt:lpstr>
      <vt:lpstr>等线</vt:lpstr>
      <vt:lpstr>等线 Light</vt:lpstr>
      <vt:lpstr>宋体</vt:lpstr>
      <vt:lpstr>微软雅黑</vt:lpstr>
      <vt:lpstr>幼圆</vt:lpstr>
      <vt:lpstr>Arial</vt:lpstr>
      <vt:lpstr>Times New Roman</vt:lpstr>
      <vt:lpstr>Office 主题​​</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情缘素材：https://haosc.taobao.com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宋星宇</dc:creator>
  <cp:lastModifiedBy>xr w</cp:lastModifiedBy>
  <cp:revision>143</cp:revision>
  <dcterms:created xsi:type="dcterms:W3CDTF">2016-11-24T09:20:00Z</dcterms:created>
  <dcterms:modified xsi:type="dcterms:W3CDTF">2020-12-13T11:59:34Z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