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67" r:id="rId4"/>
    <p:sldId id="321" r:id="rId5"/>
    <p:sldId id="353" r:id="rId6"/>
    <p:sldId id="291" r:id="rId7"/>
    <p:sldId id="385" r:id="rId8"/>
    <p:sldId id="322" r:id="rId9"/>
    <p:sldId id="383" r:id="rId10"/>
    <p:sldId id="384" r:id="rId11"/>
    <p:sldId id="259" r:id="rId12"/>
    <p:sldId id="354" r:id="rId13"/>
    <p:sldId id="272" r:id="rId14"/>
    <p:sldId id="344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255" y="1122680"/>
            <a:ext cx="10014585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Unifying Knowledge Graph Learning and Recommendation:</a:t>
            </a:r>
            <a:br>
              <a:rPr lang="zh-CN" altLang="en-US" dirty="0"/>
            </a:br>
            <a:r>
              <a:rPr lang="zh-CN" altLang="en-US" dirty="0"/>
              <a:t>Towards a Better Understanding of User Preferences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68452" y="3602355"/>
            <a:ext cx="4499548" cy="24015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400" dirty="0"/>
              <a:t> </a:t>
            </a:r>
          </a:p>
          <a:p>
            <a:pPr algn="l"/>
            <a:r>
              <a:rPr lang="zh-CN" altLang="en-US" sz="1800" dirty="0"/>
              <a:t>文章来源：</a:t>
            </a:r>
            <a:r>
              <a:rPr lang="en-US" altLang="zh-CN" sz="1800" dirty="0"/>
              <a:t>WWW2019</a:t>
            </a:r>
          </a:p>
          <a:p>
            <a:pPr algn="l"/>
            <a:r>
              <a:rPr lang="zh-CN" altLang="en-US" sz="1800" dirty="0"/>
              <a:t>（</a:t>
            </a:r>
            <a:r>
              <a:rPr lang="en-US" altLang="zh-CN" sz="1400" b="0" i="0" dirty="0">
                <a:solidFill>
                  <a:srgbClr val="2F303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 World Wide Web Conferences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algn="l"/>
            <a:r>
              <a:rPr lang="zh-CN" altLang="en-US" sz="1800" dirty="0"/>
              <a:t>出版社：</a:t>
            </a:r>
            <a:r>
              <a:rPr lang="en-US" altLang="zh-CN" sz="1800" dirty="0"/>
              <a:t>ACM</a:t>
            </a:r>
          </a:p>
          <a:p>
            <a:pPr algn="l"/>
            <a:r>
              <a:rPr lang="zh-CN" altLang="en-US" sz="1800" dirty="0"/>
              <a:t>作者：新加坡国立大学</a:t>
            </a:r>
          </a:p>
          <a:p>
            <a:pPr algn="l"/>
            <a:r>
              <a:rPr lang="zh-CN" altLang="en-US" sz="1800" dirty="0"/>
              <a:t>主讲人：王正琦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905510"/>
          </a:xfrm>
        </p:spPr>
        <p:txBody>
          <a:bodyPr/>
          <a:lstStyle/>
          <a:p>
            <a:r>
              <a:rPr lang="zh-CN" altLang="en-US" sz="3600">
                <a:sym typeface="+mn-ea"/>
              </a:rPr>
              <a:t>四、</a:t>
            </a:r>
            <a:r>
              <a:rPr lang="en-US" sz="3600">
                <a:sym typeface="+mn-ea"/>
              </a:rPr>
              <a:t>TUP</a:t>
            </a:r>
            <a:endParaRPr 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5" y="1892300"/>
            <a:ext cx="9373870" cy="29254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3935" y="1110615"/>
            <a:ext cx="875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硬策略采用的</a:t>
            </a:r>
            <a:r>
              <a:rPr lang="en-US" altLang="zh-CN"/>
              <a:t>Gumbel-Softmax</a:t>
            </a:r>
            <a:r>
              <a:rPr lang="zh-CN" altLang="en-US"/>
              <a:t>产生的</a:t>
            </a:r>
            <a:r>
              <a:rPr lang="en-US" altLang="zh-CN"/>
              <a:t>P</a:t>
            </a:r>
            <a:r>
              <a:rPr lang="zh-CN" altLang="en-US"/>
              <a:t>的结果对比。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2045" y="5063490"/>
            <a:ext cx="926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软策略就是通过注意力机制将多种偏好进行结合得到所需偏好，其中的注意力权重是某种偏好的相似性函数的输出。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600">
                <a:sym typeface="+mn-ea"/>
              </a:rPr>
              <a:t>四、</a:t>
            </a:r>
            <a:r>
              <a:rPr lang="zh-CN" sz="3600">
                <a:sym typeface="+mn-ea"/>
              </a:rPr>
              <a:t>知识图谱补全</a:t>
            </a:r>
            <a:endParaRPr lang="zh-CN" sz="3600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271905"/>
            <a:ext cx="10515600" cy="4905375"/>
          </a:xfrm>
        </p:spPr>
        <p:txBody>
          <a:bodyPr vert="horz" anchor="ctr" anchorCtr="0">
            <a:normAutofit/>
          </a:bodyPr>
          <a:lstStyle/>
          <a:p>
            <a:pPr marL="0" indent="0">
              <a:buNone/>
            </a:pPr>
            <a:r>
              <a:rPr lang="en-US" altLang="zh-CN" sz="2400"/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0930" y="1483995"/>
            <a:ext cx="100095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/>
              <a:t>采用了</a:t>
            </a:r>
            <a:r>
              <a:rPr lang="en-US" altLang="zh-CN" sz="2800"/>
              <a:t>TransH</a:t>
            </a:r>
            <a:r>
              <a:rPr lang="zh-CN" altLang="en-US" sz="2800"/>
              <a:t>技术。</a:t>
            </a:r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2236470"/>
            <a:ext cx="6694170" cy="674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2922905"/>
            <a:ext cx="6791960" cy="1604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4793615"/>
            <a:ext cx="7615555" cy="1296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600">
                <a:sym typeface="+mn-ea"/>
              </a:rPr>
              <a:t>四、</a:t>
            </a:r>
            <a:r>
              <a:rPr lang="en-US" sz="3600">
                <a:sym typeface="+mn-ea"/>
              </a:rPr>
              <a:t>KTUP</a:t>
            </a:r>
            <a:endParaRPr 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337945"/>
            <a:ext cx="6487160" cy="1094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15" y="2496185"/>
            <a:ext cx="2969895" cy="1373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15" y="4092575"/>
            <a:ext cx="2391410" cy="1350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935" y="1889760"/>
            <a:ext cx="4664075" cy="37547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18260" y="5709920"/>
            <a:ext cx="746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损失函数的构建：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195" y="5442585"/>
            <a:ext cx="4616450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r>
              <a:rPr lang="zh-CN" altLang="en-US" sz="3600"/>
              <a:t>五、实验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109345"/>
            <a:ext cx="10515600" cy="4905375"/>
          </a:xfrm>
        </p:spPr>
        <p:txBody>
          <a:bodyPr vert="horz" anchor="ctr" anchorCtr="0">
            <a:normAutofit/>
          </a:bodyPr>
          <a:lstStyle/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09700" y="1270635"/>
            <a:ext cx="937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3035" y="1438275"/>
            <a:ext cx="811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数据集介绍：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70" y="1270635"/>
            <a:ext cx="581406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r>
              <a:rPr lang="zh-CN" altLang="en-US" sz="3600"/>
              <a:t>五、实验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109345"/>
            <a:ext cx="10515600" cy="4905375"/>
          </a:xfrm>
        </p:spPr>
        <p:txBody>
          <a:bodyPr vert="horz" anchor="ctr" anchorCtr="0">
            <a:normAutofit/>
          </a:bodyPr>
          <a:lstStyle/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" y="1565910"/>
            <a:ext cx="9707880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0015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/>
              <a:t>谢谢聆听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r>
              <a:rPr lang="zh-CN" altLang="en-US" sz="3200"/>
              <a:t>一、研究背景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271905"/>
            <a:ext cx="10515600" cy="4996180"/>
          </a:xfrm>
        </p:spPr>
        <p:txBody>
          <a:bodyPr vert="horz" anchor="ctr" anchorCtr="0">
            <a:normAutofit/>
          </a:bodyPr>
          <a:lstStyle/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的基于知识图谱的推荐系统大多数假设知识图谱是完整的，并且只是在实体原始数据或嵌入的浅层次上传输KG中的“知识，这样可能导致推荐不能到达很好的效果，实际上，知识图谱很难补充完整，知识图谱缺失实体，关系信息是很常见的一种现象。因此，本论文认为知识图的补全对推荐系统是很重要的环节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r>
              <a:rPr lang="zh-CN" altLang="en-US" sz="3200"/>
              <a:t>一、研究背景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" y="1680210"/>
            <a:ext cx="5372100" cy="349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87845" y="1998345"/>
            <a:ext cx="46996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举例说明知识图谱补全的重要性，图中用户观看过回到未来第一部、第二部和阿甘正传，通过物品推荐任务可以推测出他对这些电影的导演</a:t>
            </a:r>
            <a:r>
              <a:rPr lang="en-US" altLang="zh-CN"/>
              <a:t>Robert Zemeckis</a:t>
            </a:r>
            <a:r>
              <a:rPr lang="zh-CN" altLang="en-US"/>
              <a:t>的偏好，但是知识图谱中这个导演与他导演的另一部电影</a:t>
            </a:r>
            <a:r>
              <a:rPr lang="en-US" altLang="zh-CN"/>
              <a:t>Death Becomces Her</a:t>
            </a:r>
            <a:r>
              <a:rPr lang="zh-CN" altLang="en-US"/>
              <a:t>之间缺失了这种导演关系，由于这种关系的缺失，这个用户本来应该是会喜欢看</a:t>
            </a:r>
            <a:r>
              <a:rPr lang="en-US" altLang="zh-CN"/>
              <a:t>Death Becomes Her</a:t>
            </a:r>
            <a:r>
              <a:rPr lang="zh-CN" altLang="en-US"/>
              <a:t>这部电影的，但是由于知识图谱的不完整，物品推荐系统因此没有给用户推荐这部电影。可见知识图谱的补全对物品推荐的重要性。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r>
              <a:rPr lang="zh-CN" altLang="en-US" sz="3600"/>
              <a:t>一、研究背景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892810" y="1353185"/>
            <a:ext cx="10515600" cy="3940810"/>
          </a:xfrm>
        </p:spPr>
        <p:txBody>
          <a:bodyPr vert="horz" anchor="ctr" anchorCtr="0">
            <a:normAutofit/>
          </a:bodyPr>
          <a:lstStyle/>
          <a:p>
            <a:pPr marL="0" algn="l">
              <a:buClrTx/>
              <a:buSzTx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本文的创新点主要有三点：</a:t>
            </a: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提出了一种新的基于翻译的模型，它利用隐式偏好表示来捕捉用户和项目之间的关系</a:t>
            </a: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我们强调联合建模项目推荐和知识图谱补全的重要性，以将偏好表示与知识感知关系耦合起来，并增强了其解释性</a:t>
            </a: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在两个真实的数据集上进行实验，发现本模型较之以往的模型有明显的提升，并且具有很高的解释性。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420" y="365125"/>
            <a:ext cx="10406380" cy="962025"/>
          </a:xfrm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问题定义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4265" y="1702435"/>
            <a:ext cx="1010920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</a:t>
            </a:r>
            <a:r>
              <a:rPr lang="zh-CN" altLang="en-US" sz="2400"/>
              <a:t>物品推荐任务</a:t>
            </a:r>
            <a:r>
              <a:rPr lang="en-US" altLang="zh-CN" sz="2400"/>
              <a:t> : </a:t>
            </a:r>
            <a:r>
              <a:rPr lang="zh-CN" altLang="en-US" sz="2400"/>
              <a:t>给定用户交互列表Y = {(u,i)}, 对于每一个交互对，用隐式反馈表示</a:t>
            </a:r>
            <a:r>
              <a:rPr lang="en-US" altLang="zh-CN" sz="2400"/>
              <a:t>1</a:t>
            </a:r>
            <a:r>
              <a:rPr lang="zh-CN" altLang="en-US" sz="2400"/>
              <a:t>表示用户消费了此物品，</a:t>
            </a:r>
            <a:r>
              <a:rPr lang="en-US" altLang="zh-CN" sz="2400"/>
              <a:t>0</a:t>
            </a:r>
            <a:r>
              <a:rPr lang="zh-CN" altLang="en-US" sz="2400"/>
              <a:t>表示未有过交互。</a:t>
            </a:r>
          </a:p>
          <a:p>
            <a:r>
              <a:rPr lang="zh-CN" altLang="en-US" sz="2400"/>
              <a:t>         知识图谱补全任务：知识图谱包括头实体</a:t>
            </a:r>
            <a:r>
              <a:rPr lang="en-US" altLang="zh-CN" sz="2400"/>
              <a:t>h,</a:t>
            </a:r>
            <a:r>
              <a:rPr lang="zh-CN" altLang="en-US" sz="2400"/>
              <a:t>关系</a:t>
            </a:r>
            <a:r>
              <a:rPr lang="en-US" altLang="zh-CN" sz="2400"/>
              <a:t>r,</a:t>
            </a:r>
            <a:r>
              <a:rPr lang="zh-CN" altLang="en-US" sz="2400"/>
              <a:t>尾实体</a:t>
            </a:r>
            <a:r>
              <a:rPr lang="en-US" altLang="zh-CN" sz="2400"/>
              <a:t>t</a:t>
            </a:r>
            <a:r>
              <a:rPr lang="zh-CN" altLang="en-US" sz="2400"/>
              <a:t>。他们的特征表示为 (eh, et ,r)</a:t>
            </a:r>
            <a:r>
              <a:rPr lang="en-US" altLang="zh-CN" sz="2400"/>
              <a:t>,</a:t>
            </a:r>
            <a:r>
              <a:rPr lang="zh-CN" altLang="en-US" sz="2400"/>
              <a:t>对于补全任务，就是给定</a:t>
            </a:r>
            <a:r>
              <a:rPr lang="en-US" altLang="zh-CN" sz="2400"/>
              <a:t>eh</a:t>
            </a:r>
            <a:r>
              <a:rPr lang="zh-CN" altLang="en-US" sz="2400"/>
              <a:t>和</a:t>
            </a:r>
            <a:r>
              <a:rPr lang="en-US" altLang="zh-CN" sz="2400"/>
              <a:t>r</a:t>
            </a:r>
            <a:r>
              <a:rPr lang="zh-CN" altLang="en-US" sz="2400"/>
              <a:t>来预测</a:t>
            </a:r>
            <a:r>
              <a:rPr lang="en-US" altLang="zh-CN" sz="2400"/>
              <a:t>et</a:t>
            </a:r>
            <a:r>
              <a:rPr lang="zh-CN" altLang="en-US" sz="2400"/>
              <a:t>或者给定</a:t>
            </a:r>
            <a:r>
              <a:rPr lang="en-US" altLang="zh-CN" sz="2400"/>
              <a:t>r</a:t>
            </a:r>
            <a:r>
              <a:rPr lang="zh-CN" altLang="en-US" sz="2400"/>
              <a:t>和</a:t>
            </a:r>
            <a:r>
              <a:rPr lang="en-US" altLang="zh-CN" sz="2400"/>
              <a:t>et</a:t>
            </a:r>
            <a:r>
              <a:rPr lang="zh-CN" altLang="en-US" sz="2400"/>
              <a:t>来预测</a:t>
            </a:r>
            <a:r>
              <a:rPr lang="en-US" altLang="zh-CN" sz="2400"/>
              <a:t>eh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         两个任务能够相互提升，共同学习的前提是物品推荐任务中的</a:t>
            </a:r>
            <a:r>
              <a:rPr lang="en-US" altLang="zh-CN" sz="2400"/>
              <a:t>item</a:t>
            </a:r>
            <a:r>
              <a:rPr lang="zh-CN" altLang="en-US" sz="2400"/>
              <a:t>与知识图谱中的</a:t>
            </a:r>
            <a:r>
              <a:rPr lang="en-US" altLang="zh-CN" sz="2400"/>
              <a:t>entity</a:t>
            </a:r>
            <a:r>
              <a:rPr lang="zh-CN" altLang="en-US" sz="2400"/>
              <a:t>是对应的。例如：图书，电影，音乐等。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810" y="365125"/>
            <a:ext cx="10333990" cy="619760"/>
          </a:xfrm>
        </p:spPr>
        <p:txBody>
          <a:bodyPr>
            <a:normAutofit/>
          </a:bodyPr>
          <a:lstStyle/>
          <a:p>
            <a:r>
              <a:rPr lang="zh-CN" altLang="en-US" sz="3600"/>
              <a:t>三、系统框架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25880" y="1448435"/>
            <a:ext cx="9519285" cy="4106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2585" y="5701030"/>
            <a:ext cx="861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此模型包括两部分，一部分是</a:t>
            </a:r>
            <a:r>
              <a:rPr lang="en-US" altLang="zh-CN"/>
              <a:t>TUP</a:t>
            </a:r>
            <a:r>
              <a:rPr lang="zh-CN" altLang="en-US"/>
              <a:t>，一部分是知识图谱补全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19810" y="365125"/>
            <a:ext cx="10333990" cy="619760"/>
          </a:xfrm>
        </p:spPr>
        <p:txBody>
          <a:bodyPr>
            <a:normAutofit/>
          </a:bodyPr>
          <a:lstStyle/>
          <a:p>
            <a:r>
              <a:rPr lang="zh-CN" altLang="en-US" sz="3600"/>
              <a:t>三、系统框架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9985" y="1401445"/>
            <a:ext cx="102806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</a:t>
            </a:r>
            <a:r>
              <a:rPr lang="zh-CN" altLang="en-US" sz="2400"/>
              <a:t>如图可知，本系统的任务大致分为三步：</a:t>
            </a:r>
          </a:p>
          <a:p>
            <a:r>
              <a:rPr lang="en-US" altLang="zh-CN" sz="2400"/>
              <a:t>   1. </a:t>
            </a:r>
            <a:r>
              <a:rPr lang="zh-CN" altLang="en-US" sz="2400"/>
              <a:t>根据用户看过的电影得出用户对于电影导演的兴趣偏好</a:t>
            </a:r>
          </a:p>
          <a:p>
            <a:r>
              <a:rPr lang="en-US" altLang="zh-CN" sz="2400"/>
              <a:t>   2. </a:t>
            </a:r>
            <a:r>
              <a:rPr lang="zh-CN" altLang="en-US" sz="2400"/>
              <a:t>基于求出的偏好对用户推荐</a:t>
            </a:r>
            <a:r>
              <a:rPr lang="en-US" altLang="zh-CN" sz="2400"/>
              <a:t>Death Becomes Her</a:t>
            </a:r>
            <a:r>
              <a:rPr lang="zh-CN" altLang="en-US" sz="2400"/>
              <a:t>这部电影</a:t>
            </a:r>
          </a:p>
          <a:p>
            <a:r>
              <a:rPr lang="en-US" altLang="zh-CN" sz="2400"/>
              <a:t>   3. </a:t>
            </a:r>
            <a:r>
              <a:rPr lang="zh-CN" altLang="en-US" sz="2400"/>
              <a:t>例如对于一个三元组（</a:t>
            </a:r>
            <a:r>
              <a:rPr lang="en-US" altLang="zh-CN" sz="2400"/>
              <a:t>Death Becomes Her-is DirectorOf-Robert Zemeckis)</a:t>
            </a:r>
          </a:p>
          <a:p>
            <a:r>
              <a:rPr lang="zh-CN" altLang="en-US" sz="2400"/>
              <a:t>预测丢失的头实体或者尾实体。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32230" y="3578225"/>
            <a:ext cx="9189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上述三个目标应通过不仅考虑KG中的结构知识，而且考虑用户-项目交互来实现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lstStyle/>
          <a:p>
            <a:r>
              <a:rPr lang="zh-CN" altLang="en-US" sz="3600">
                <a:sym typeface="+mn-ea"/>
              </a:rPr>
              <a:t>四、</a:t>
            </a:r>
            <a:r>
              <a:rPr lang="en-US" sz="3600">
                <a:sym typeface="+mn-ea"/>
              </a:rPr>
              <a:t>TUP</a:t>
            </a:r>
            <a:endParaRPr 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4120" y="1383665"/>
            <a:ext cx="10209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TUP</a:t>
            </a:r>
            <a:r>
              <a:rPr lang="zh-CN" altLang="en-US"/>
              <a:t>表示物品推荐系统的模型，它将用户项目列表作为输入，并输出用户项目相关得分，这个分数表示给定偏好的情况下，用户可能喜欢项目的可能性，偏好的数量是预先给定的，这里的偏好等同于两个实体之间的关系。为了解决</a:t>
            </a:r>
            <a:r>
              <a:rPr lang="en-US" altLang="zh-CN"/>
              <a:t>N</a:t>
            </a:r>
            <a:r>
              <a:rPr lang="zh-CN" altLang="en-US"/>
              <a:t>对</a:t>
            </a:r>
            <a:r>
              <a:rPr lang="en-US" altLang="zh-CN"/>
              <a:t>N</a:t>
            </a:r>
            <a:r>
              <a:rPr lang="zh-CN" altLang="en-US"/>
              <a:t>的问题，我们引进了偏好超平面，将每个偏好分为两个向量，一个是映射向量</a:t>
            </a:r>
            <a:r>
              <a:rPr lang="en-US" altLang="zh-CN"/>
              <a:t>wp,</a:t>
            </a:r>
            <a:r>
              <a:rPr lang="zh-CN" altLang="en-US"/>
              <a:t>另一个是超平面平移向量</a:t>
            </a:r>
            <a:r>
              <a:rPr lang="en-US" altLang="zh-CN"/>
              <a:t>p.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2984500"/>
            <a:ext cx="4662805" cy="798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" y="3682365"/>
            <a:ext cx="2887345" cy="1534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435" y="5278755"/>
            <a:ext cx="5938520" cy="9804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96735" y="3244850"/>
            <a:ext cx="473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这里的偏好（</a:t>
            </a:r>
            <a:r>
              <a:rPr lang="en-US" altLang="zh-CN"/>
              <a:t>p)</a:t>
            </a:r>
            <a:r>
              <a:rPr lang="zh-CN" altLang="en-US"/>
              <a:t>的选择将在接下来进行介绍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905510"/>
          </a:xfrm>
        </p:spPr>
        <p:txBody>
          <a:bodyPr/>
          <a:lstStyle/>
          <a:p>
            <a:r>
              <a:rPr lang="zh-CN" altLang="en-US" sz="3600">
                <a:sym typeface="+mn-ea"/>
              </a:rPr>
              <a:t>四、</a:t>
            </a:r>
            <a:r>
              <a:rPr lang="en-US" sz="3600">
                <a:sym typeface="+mn-ea"/>
              </a:rPr>
              <a:t>TUP</a:t>
            </a:r>
            <a:endParaRPr 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9655" y="1402080"/>
            <a:ext cx="963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对于偏好</a:t>
            </a:r>
            <a:r>
              <a:rPr lang="en-US" altLang="zh-CN"/>
              <a:t>P</a:t>
            </a:r>
            <a:r>
              <a:rPr lang="zh-CN" altLang="en-US"/>
              <a:t>的推断，我们提出两种策略。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9985" y="2021205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硬策略：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45" y="1925320"/>
            <a:ext cx="5078730" cy="559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95" y="2484755"/>
            <a:ext cx="4983480" cy="842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995" y="3327400"/>
            <a:ext cx="4653915" cy="1209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0790" y="4844415"/>
            <a:ext cx="570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软策略：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0" y="4693285"/>
            <a:ext cx="2276475" cy="9359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500" y="5629275"/>
            <a:ext cx="2392680" cy="8712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88910" y="1557020"/>
            <a:ext cx="3975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首先我们使用点积作为相似性函数，</a:t>
            </a:r>
          </a:p>
          <a:p>
            <a:r>
              <a:rPr lang="zh-CN" altLang="en-US"/>
              <a:t>      是这个函数的未进行标准化的输出，我们采样</a:t>
            </a:r>
            <a:r>
              <a:rPr lang="en-US" altLang="zh-CN"/>
              <a:t>onehot</a:t>
            </a:r>
            <a:r>
              <a:rPr lang="zh-CN" altLang="en-US"/>
              <a:t>向量</a:t>
            </a:r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855" y="1870075"/>
            <a:ext cx="360680" cy="304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3785" y="2174875"/>
            <a:ext cx="1882140" cy="3048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889875" y="2549525"/>
            <a:ext cx="3825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但是由于</a:t>
            </a:r>
            <a:r>
              <a:rPr lang="en-US" altLang="zh-CN"/>
              <a:t>argmax</a:t>
            </a:r>
            <a:r>
              <a:rPr lang="zh-CN" altLang="en-US"/>
              <a:t>函数不能进行求导，所以我们利用</a:t>
            </a:r>
            <a:r>
              <a:rPr lang="en-US" altLang="zh-CN"/>
              <a:t>Gumbel-Softmax distribution</a:t>
            </a:r>
            <a:r>
              <a:rPr lang="zh-CN" altLang="en-US"/>
              <a:t>进行向量的求解。得到的向量为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3435985"/>
            <a:ext cx="2065020" cy="3124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89875" y="3860165"/>
            <a:ext cx="36976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     是温度参数。如下图所示，它越小温度越低，采样的期望更接近 arg max 的结果，并且采样得到的样本也更接近 one-hot 向量，但是其对应的 gradient estimator 的方差也越大哦；它越大代表更高的温度，采样的期望则更平均，而且采样得到的期望也更不 one-hot，但是其对应的 gradient estimator 的方差会比较小。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3440" y="3941445"/>
            <a:ext cx="137160" cy="2438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36,&quot;width&quot;:1399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983</Words>
  <Application>Microsoft Office PowerPoint</Application>
  <PresentationFormat>宽屏</PresentationFormat>
  <Paragraphs>84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Unifying Knowledge Graph Learning and Recommendation: Towards a Better Understanding of User Preferences</vt:lpstr>
      <vt:lpstr>一、研究背景</vt:lpstr>
      <vt:lpstr>一、研究背景</vt:lpstr>
      <vt:lpstr>一、研究背景</vt:lpstr>
      <vt:lpstr>二.问题定义</vt:lpstr>
      <vt:lpstr>三、系统框架</vt:lpstr>
      <vt:lpstr>三、系统框架</vt:lpstr>
      <vt:lpstr>四、TUP</vt:lpstr>
      <vt:lpstr>四、TUP</vt:lpstr>
      <vt:lpstr>四、TUP</vt:lpstr>
      <vt:lpstr>四、知识图谱补全</vt:lpstr>
      <vt:lpstr>四、KTUP</vt:lpstr>
      <vt:lpstr>五、实验</vt:lpstr>
      <vt:lpstr>五、实验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Unifying Knowledge Graph Learning and Recommendation: Towards a Better Understanding of User Preferences</dc:title>
  <dc:creator/>
  <cp:lastModifiedBy>王 正琦</cp:lastModifiedBy>
  <cp:revision>38</cp:revision>
  <dcterms:created xsi:type="dcterms:W3CDTF">2020-04-15T10:19:00Z</dcterms:created>
  <dcterms:modified xsi:type="dcterms:W3CDTF">2020-12-10T15:07:38Z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