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6.xml" ContentType="application/vnd.openxmlformats-officedocument.presentationml.notesSlide+xml"/>
  <Override PartName="/ppt/theme/themeOverride3.xml" ContentType="application/vnd.openxmlformats-officedocument.themeOverr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20"/>
  </p:notesMasterIdLst>
  <p:sldIdLst>
    <p:sldId id="282" r:id="rId3"/>
    <p:sldId id="341" r:id="rId4"/>
    <p:sldId id="295" r:id="rId5"/>
    <p:sldId id="325" r:id="rId6"/>
    <p:sldId id="327" r:id="rId7"/>
    <p:sldId id="326" r:id="rId8"/>
    <p:sldId id="331" r:id="rId9"/>
    <p:sldId id="334" r:id="rId10"/>
    <p:sldId id="333" r:id="rId11"/>
    <p:sldId id="332" r:id="rId12"/>
    <p:sldId id="335" r:id="rId13"/>
    <p:sldId id="336" r:id="rId14"/>
    <p:sldId id="337" r:id="rId15"/>
    <p:sldId id="338" r:id="rId16"/>
    <p:sldId id="339" r:id="rId17"/>
    <p:sldId id="340" r:id="rId18"/>
    <p:sldId id="315"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3">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5C9C"/>
    <a:srgbClr val="004EA2"/>
    <a:srgbClr val="A7C6DC"/>
    <a:srgbClr val="7F7F7F"/>
    <a:srgbClr val="047EDA"/>
    <a:srgbClr val="0A55A6"/>
    <a:srgbClr val="2C7CB3"/>
    <a:srgbClr val="0363A5"/>
    <a:srgbClr val="035C9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09" autoAdjust="0"/>
    <p:restoredTop sz="94660"/>
  </p:normalViewPr>
  <p:slideViewPr>
    <p:cSldViewPr snapToGrid="0" showGuides="1">
      <p:cViewPr varScale="1">
        <p:scale>
          <a:sx n="114" d="100"/>
          <a:sy n="114" d="100"/>
        </p:scale>
        <p:origin x="624" y="102"/>
      </p:cViewPr>
      <p:guideLst>
        <p:guide orient="horz" pos="2163"/>
        <p:guide pos="3840"/>
      </p:guideLst>
    </p:cSldViewPr>
  </p:slideViewPr>
  <p:notesTextViewPr>
    <p:cViewPr>
      <p:scale>
        <a:sx n="1" d="1"/>
        <a:sy n="1" d="1"/>
      </p:scale>
      <p:origin x="0" y="0"/>
    </p:cViewPr>
  </p:notesTextViewPr>
  <p:sorterViewPr>
    <p:cViewPr>
      <p:scale>
        <a:sx n="66" d="100"/>
        <a:sy n="66" d="100"/>
      </p:scale>
      <p:origin x="0" y="-32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C6262-C5EE-49E8-82C9-5B482EFE4728}" type="datetimeFigureOut">
              <a:rPr lang="zh-CN" altLang="en-US" smtClean="0"/>
              <a:t>2020/12/5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321C3-B83B-4F67-8F2E-568770AE23B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11</a:t>
            </a:fld>
            <a:endParaRPr lang="zh-CN" altLang="en-US"/>
          </a:p>
        </p:txBody>
      </p:sp>
    </p:spTree>
    <p:extLst>
      <p:ext uri="{BB962C8B-B14F-4D97-AF65-F5344CB8AC3E}">
        <p14:creationId xmlns:p14="http://schemas.microsoft.com/office/powerpoint/2010/main" val="1674444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12</a:t>
            </a:fld>
            <a:endParaRPr lang="zh-CN" altLang="en-US"/>
          </a:p>
        </p:txBody>
      </p:sp>
    </p:spTree>
    <p:extLst>
      <p:ext uri="{BB962C8B-B14F-4D97-AF65-F5344CB8AC3E}">
        <p14:creationId xmlns:p14="http://schemas.microsoft.com/office/powerpoint/2010/main" val="2618623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13</a:t>
            </a:fld>
            <a:endParaRPr lang="zh-CN" altLang="en-US"/>
          </a:p>
        </p:txBody>
      </p:sp>
    </p:spTree>
    <p:extLst>
      <p:ext uri="{BB962C8B-B14F-4D97-AF65-F5344CB8AC3E}">
        <p14:creationId xmlns:p14="http://schemas.microsoft.com/office/powerpoint/2010/main" val="2782221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14</a:t>
            </a:fld>
            <a:endParaRPr lang="zh-CN" altLang="en-US"/>
          </a:p>
        </p:txBody>
      </p:sp>
    </p:spTree>
    <p:extLst>
      <p:ext uri="{BB962C8B-B14F-4D97-AF65-F5344CB8AC3E}">
        <p14:creationId xmlns:p14="http://schemas.microsoft.com/office/powerpoint/2010/main" val="4196183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15</a:t>
            </a:fld>
            <a:endParaRPr lang="zh-CN" altLang="en-US"/>
          </a:p>
        </p:txBody>
      </p:sp>
    </p:spTree>
    <p:extLst>
      <p:ext uri="{BB962C8B-B14F-4D97-AF65-F5344CB8AC3E}">
        <p14:creationId xmlns:p14="http://schemas.microsoft.com/office/powerpoint/2010/main" val="2754074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16</a:t>
            </a:fld>
            <a:endParaRPr lang="zh-CN" altLang="en-US"/>
          </a:p>
        </p:txBody>
      </p:sp>
    </p:spTree>
    <p:extLst>
      <p:ext uri="{BB962C8B-B14F-4D97-AF65-F5344CB8AC3E}">
        <p14:creationId xmlns:p14="http://schemas.microsoft.com/office/powerpoint/2010/main" val="3027657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2</a:t>
            </a:fld>
            <a:endParaRPr lang="zh-CN" altLang="en-US"/>
          </a:p>
        </p:txBody>
      </p:sp>
    </p:spTree>
    <p:extLst>
      <p:ext uri="{BB962C8B-B14F-4D97-AF65-F5344CB8AC3E}">
        <p14:creationId xmlns:p14="http://schemas.microsoft.com/office/powerpoint/2010/main" val="3876915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8</a:t>
            </a:fld>
            <a:endParaRPr lang="zh-CN" altLang="en-US"/>
          </a:p>
        </p:txBody>
      </p:sp>
    </p:spTree>
    <p:extLst>
      <p:ext uri="{BB962C8B-B14F-4D97-AF65-F5344CB8AC3E}">
        <p14:creationId xmlns:p14="http://schemas.microsoft.com/office/powerpoint/2010/main" val="3436582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9</a:t>
            </a:fld>
            <a:endParaRPr lang="zh-CN" altLang="en-US"/>
          </a:p>
        </p:txBody>
      </p:sp>
    </p:spTree>
    <p:extLst>
      <p:ext uri="{BB962C8B-B14F-4D97-AF65-F5344CB8AC3E}">
        <p14:creationId xmlns:p14="http://schemas.microsoft.com/office/powerpoint/2010/main" val="1144419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5710F19-8CFC-41BA-AB99-D3970B82F7EB}" type="datetimeFigureOut">
              <a:rPr lang="zh-CN" altLang="en-US" smtClean="0"/>
              <a:t>2020/12/5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7425F-DEC4-4455-AD0B-2B1C49DF353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710F19-8CFC-41BA-AB99-D3970B82F7EB}" type="datetimeFigureOut">
              <a:rPr lang="zh-CN" altLang="en-US" smtClean="0"/>
              <a:t>2020/12/5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7425F-DEC4-4455-AD0B-2B1C49DF353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710F19-8CFC-41BA-AB99-D3970B82F7EB}" type="datetimeFigureOut">
              <a:rPr lang="zh-CN" altLang="en-US" smtClean="0"/>
              <a:t>2020/12/5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A7425F-DEC4-4455-AD0B-2B1C49DF353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5710F19-8CFC-41BA-AB99-D3970B82F7EB}" type="datetimeFigureOut">
              <a:rPr lang="zh-CN" altLang="en-US" smtClean="0"/>
              <a:t>2020/12/5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7425F-DEC4-4455-AD0B-2B1C49DF353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710F19-8CFC-41BA-AB99-D3970B82F7EB}" type="datetimeFigureOut">
              <a:rPr lang="zh-CN" altLang="en-US" smtClean="0"/>
              <a:t>2020/12/5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7425F-DEC4-4455-AD0B-2B1C49DF353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710F19-8CFC-41BA-AB99-D3970B82F7EB}" type="datetimeFigureOut">
              <a:rPr lang="zh-CN" altLang="en-US" smtClean="0"/>
              <a:t>2020/12/5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A7425F-DEC4-4455-AD0B-2B1C49DF353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10F19-8CFC-41BA-AB99-D3970B82F7EB}" type="datetimeFigureOut">
              <a:rPr lang="zh-CN" altLang="en-US" smtClean="0"/>
              <a:t>2020/12/5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425F-DEC4-4455-AD0B-2B1C49DF353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10F19-8CFC-41BA-AB99-D3970B82F7EB}" type="datetimeFigureOut">
              <a:rPr lang="zh-CN" altLang="en-US" smtClean="0"/>
              <a:t>2020/12/5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425F-DEC4-4455-AD0B-2B1C49DF353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5.xml"/><Relationship Id="rId7" Type="http://schemas.openxmlformats.org/officeDocument/2006/relationships/image" Target="../media/image1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1.png"/><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15.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4.png"/><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6.png"/><Relationship Id="rId5" Type="http://schemas.openxmlformats.org/officeDocument/2006/relationships/image" Target="../media/image1.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7.png"/><Relationship Id="rId5" Type="http://schemas.openxmlformats.org/officeDocument/2006/relationships/image" Target="../media/image1.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8.png"/><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9.png"/><Relationship Id="rId5" Type="http://schemas.openxmlformats.org/officeDocument/2006/relationships/image" Target="../media/image1.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1.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hemeOverride" Target="../theme/themeOverride3.xml"/><Relationship Id="rId5" Type="http://schemas.openxmlformats.org/officeDocument/2006/relationships/image" Target="../media/image1.pn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hemeOverride" Target="../theme/themeOverride2.xml"/><Relationship Id="rId6" Type="http://schemas.openxmlformats.org/officeDocument/2006/relationships/image" Target="../media/image1.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5.xml"/><Relationship Id="rId7" Type="http://schemas.openxmlformats.org/officeDocument/2006/relationships/image" Target="../media/image6.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8.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10.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10393" y="2441196"/>
            <a:ext cx="11400638" cy="707886"/>
          </a:xfrm>
          <a:prstGeom prst="rect">
            <a:avLst/>
          </a:prstGeom>
          <a:noFill/>
        </p:spPr>
        <p:txBody>
          <a:bodyPr wrap="square" rtlCol="0">
            <a:spAutoFit/>
          </a:bodyPr>
          <a:lstStyle/>
          <a:p>
            <a:pPr algn="dist"/>
            <a:r>
              <a:rPr lang="zh-CN" altLang="en-US" sz="4000" b="1" dirty="0">
                <a:solidFill>
                  <a:schemeClr val="bg1"/>
                </a:solidFill>
                <a:latin typeface="微软雅黑" panose="020B0503020204020204" charset="-122"/>
                <a:ea typeface="微软雅黑" panose="020B0503020204020204" charset="-122"/>
              </a:rPr>
              <a:t>   </a:t>
            </a:r>
            <a:r>
              <a:rPr lang="en-US" altLang="zh-CN" sz="2000" b="1" dirty="0">
                <a:solidFill>
                  <a:schemeClr val="tx1">
                    <a:lumMod val="95000"/>
                    <a:lumOff val="5000"/>
                  </a:schemeClr>
                </a:solidFill>
                <a:latin typeface="微软雅黑" panose="020B0503020204020204" charset="-122"/>
                <a:ea typeface="微软雅黑" panose="020B0503020204020204" charset="-122"/>
              </a:rPr>
              <a:t>Real-World Automatic Makeup via Identity Preservation Makeup Net</a:t>
            </a:r>
            <a:endParaRPr lang="zh-CN" sz="1400" b="1" dirty="0">
              <a:solidFill>
                <a:schemeClr val="tx1">
                  <a:lumMod val="95000"/>
                  <a:lumOff val="5000"/>
                </a:schemeClr>
              </a:solidFill>
              <a:latin typeface="微软雅黑" panose="020B0503020204020204" charset="-122"/>
              <a:ea typeface="微软雅黑" panose="020B0503020204020204" charset="-122"/>
            </a:endParaRPr>
          </a:p>
        </p:txBody>
      </p:sp>
      <p:sp>
        <p:nvSpPr>
          <p:cNvPr id="17" name="矩形: 圆角 16"/>
          <p:cNvSpPr/>
          <p:nvPr/>
        </p:nvSpPr>
        <p:spPr>
          <a:xfrm>
            <a:off x="7092434" y="5680451"/>
            <a:ext cx="5012983" cy="335556"/>
          </a:xfrm>
          <a:prstGeom prst="roundRect">
            <a:avLst>
              <a:gd name="adj" fmla="val 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95000"/>
                    <a:lumOff val="5000"/>
                  </a:schemeClr>
                </a:solidFill>
                <a:latin typeface="微软雅黑" panose="020B0503020204020204" charset="-122"/>
                <a:ea typeface="微软雅黑" panose="020B0503020204020204" charset="-122"/>
              </a:rPr>
              <a:t>汇报人：杜鑫</a:t>
            </a:r>
          </a:p>
        </p:txBody>
      </p:sp>
      <p:cxnSp>
        <p:nvCxnSpPr>
          <p:cNvPr id="21" name="直接连接符 20"/>
          <p:cNvCxnSpPr/>
          <p:nvPr/>
        </p:nvCxnSpPr>
        <p:spPr>
          <a:xfrm flipH="1">
            <a:off x="9945303" y="552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1196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777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278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1009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440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87" y="463519"/>
            <a:ext cx="3596928" cy="955280"/>
          </a:xfrm>
          <a:prstGeom prst="rect">
            <a:avLst/>
          </a:prstGeom>
        </p:spPr>
      </p:pic>
      <p:sp>
        <p:nvSpPr>
          <p:cNvPr id="2" name="文本框 1"/>
          <p:cNvSpPr txBox="1"/>
          <p:nvPr/>
        </p:nvSpPr>
        <p:spPr>
          <a:xfrm>
            <a:off x="3938631" y="3389062"/>
            <a:ext cx="4144161" cy="369332"/>
          </a:xfrm>
          <a:prstGeom prst="rect">
            <a:avLst/>
          </a:prstGeom>
          <a:noFill/>
        </p:spPr>
        <p:txBody>
          <a:bodyPr wrap="square" rtlCol="0">
            <a:spAutoFit/>
          </a:bodyPr>
          <a:lstStyle/>
          <a:p>
            <a:pPr algn="ctr"/>
            <a:r>
              <a:rPr lang="en-US" altLang="zh-CN" dirty="0"/>
              <a:t>IJCAI-2020</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380067" y="3434750"/>
            <a:ext cx="10660757" cy="616486"/>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br>
              <a:rPr lang="zh-CN" altLang="en-US" sz="1600" dirty="0"/>
            </a:br>
            <a:endParaRPr lang="zh-CN"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44" name="L 形 43"/>
          <p:cNvSpPr/>
          <p:nvPr/>
        </p:nvSpPr>
        <p:spPr>
          <a:xfrm rot="16200000">
            <a:off x="11172033" y="6135339"/>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 name="文本框 2"/>
          <p:cNvSpPr txBox="1"/>
          <p:nvPr/>
        </p:nvSpPr>
        <p:spPr>
          <a:xfrm>
            <a:off x="593824" y="244656"/>
            <a:ext cx="4865615" cy="461665"/>
          </a:xfrm>
          <a:prstGeom prst="rect">
            <a:avLst/>
          </a:prstGeom>
          <a:noFill/>
        </p:spPr>
        <p:txBody>
          <a:bodyPr wrap="square" rtlCol="0">
            <a:spAutoFit/>
          </a:bodyPr>
          <a:lstStyle/>
          <a:p>
            <a:r>
              <a:rPr lang="zh-CN" altLang="en-US" sz="2400" b="1" dirty="0">
                <a:solidFill>
                  <a:srgbClr val="035C9C"/>
                </a:solidFill>
              </a:rPr>
              <a:t>具体实现</a:t>
            </a:r>
          </a:p>
        </p:txBody>
      </p:sp>
      <p:pic>
        <p:nvPicPr>
          <p:cNvPr id="5" name="图片 4">
            <a:extLst>
              <a:ext uri="{FF2B5EF4-FFF2-40B4-BE49-F238E27FC236}">
                <a16:creationId xmlns:a16="http://schemas.microsoft.com/office/drawing/2014/main" id="{A85E75EB-3311-49A8-9520-5E4C5F8F5DFD}"/>
              </a:ext>
            </a:extLst>
          </p:cNvPr>
          <p:cNvPicPr>
            <a:picLocks noChangeAspect="1"/>
          </p:cNvPicPr>
          <p:nvPr/>
        </p:nvPicPr>
        <p:blipFill>
          <a:blip r:embed="rId6"/>
          <a:stretch>
            <a:fillRect/>
          </a:stretch>
        </p:blipFill>
        <p:spPr>
          <a:xfrm>
            <a:off x="593824" y="1068919"/>
            <a:ext cx="4050423" cy="2664182"/>
          </a:xfrm>
          <a:prstGeom prst="rect">
            <a:avLst/>
          </a:prstGeom>
        </p:spPr>
      </p:pic>
      <p:pic>
        <p:nvPicPr>
          <p:cNvPr id="6" name="图片 5">
            <a:extLst>
              <a:ext uri="{FF2B5EF4-FFF2-40B4-BE49-F238E27FC236}">
                <a16:creationId xmlns:a16="http://schemas.microsoft.com/office/drawing/2014/main" id="{2FDACADF-0260-4150-84C6-02D958AAE199}"/>
              </a:ext>
            </a:extLst>
          </p:cNvPr>
          <p:cNvPicPr>
            <a:picLocks noChangeAspect="1"/>
          </p:cNvPicPr>
          <p:nvPr/>
        </p:nvPicPr>
        <p:blipFill>
          <a:blip r:embed="rId7"/>
          <a:stretch>
            <a:fillRect/>
          </a:stretch>
        </p:blipFill>
        <p:spPr>
          <a:xfrm>
            <a:off x="5752390" y="924337"/>
            <a:ext cx="4050423" cy="3022704"/>
          </a:xfrm>
          <a:prstGeom prst="rect">
            <a:avLst/>
          </a:prstGeom>
        </p:spPr>
      </p:pic>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E227B668-AF33-4237-A36C-64EBC21E5D23}"/>
                  </a:ext>
                </a:extLst>
              </p:cNvPr>
              <p:cNvSpPr txBox="1"/>
              <p:nvPr/>
            </p:nvSpPr>
            <p:spPr>
              <a:xfrm>
                <a:off x="395933" y="4236440"/>
                <a:ext cx="10660757" cy="2359941"/>
              </a:xfrm>
              <a:prstGeom prst="rect">
                <a:avLst/>
              </a:prstGeom>
              <a:noFill/>
            </p:spPr>
            <p:txBody>
              <a:bodyPr wrap="square" rtlCol="0">
                <a:spAutoFit/>
              </a:bodyPr>
              <a:lstStyle/>
              <a:p>
                <a:pPr marL="285750" indent="-285750">
                  <a:buFont typeface="Arial" panose="020B0604020202020204" pitchFamily="34" charset="0"/>
                  <a:buChar char="•"/>
                </a:pPr>
                <a:r>
                  <a:rPr lang="zh-CN" altLang="zh-CN" dirty="0"/>
                  <a:t>我们还通过将参考化妆样式代码</a:t>
                </a:r>
                <a14:m>
                  <m:oMath xmlns:m="http://schemas.openxmlformats.org/officeDocument/2006/math">
                    <m:sSub>
                      <m:sSubPr>
                        <m:ctrlPr>
                          <a:rPr lang="zh-CN" altLang="zh-CN" i="1"/>
                        </m:ctrlPr>
                      </m:sSubPr>
                      <m:e>
                        <m:r>
                          <a:rPr lang="en-US" altLang="zh-CN" i="1"/>
                          <m:t>𝑆</m:t>
                        </m:r>
                      </m:e>
                      <m:sub>
                        <m:r>
                          <a:rPr lang="en-US" altLang="zh-CN" i="1"/>
                          <m:t>𝑦</m:t>
                        </m:r>
                      </m:sub>
                    </m:sSub>
                  </m:oMath>
                </a14:m>
                <a:r>
                  <a:rPr lang="zh-CN" altLang="zh-CN" dirty="0"/>
                  <a:t>更改为原始化妆样式代码</a:t>
                </a:r>
                <a14:m>
                  <m:oMath xmlns:m="http://schemas.openxmlformats.org/officeDocument/2006/math">
                    <m:sSub>
                      <m:sSubPr>
                        <m:ctrlPr>
                          <a:rPr lang="zh-CN" altLang="zh-CN" i="1"/>
                        </m:ctrlPr>
                      </m:sSubPr>
                      <m:e>
                        <m:r>
                          <a:rPr lang="en-US" altLang="zh-CN" i="1"/>
                          <m:t>𝑆</m:t>
                        </m:r>
                      </m:e>
                      <m:sub>
                        <m:r>
                          <a:rPr lang="en-US" altLang="zh-CN" i="1"/>
                          <m:t>𝑥</m:t>
                        </m:r>
                      </m:sub>
                    </m:sSub>
                  </m:oMath>
                </a14:m>
                <a:r>
                  <a:rPr lang="zh-CN" altLang="zh-CN" dirty="0"/>
                  <a:t>，即</a:t>
                </a:r>
                <a14:m>
                  <m:oMath xmlns:m="http://schemas.openxmlformats.org/officeDocument/2006/math">
                    <m:sSubSup>
                      <m:sSubSupPr>
                        <m:ctrlPr>
                          <a:rPr lang="zh-CN" altLang="zh-CN" i="1"/>
                        </m:ctrlPr>
                      </m:sSubSupPr>
                      <m:e>
                        <m:r>
                          <a:rPr lang="en-US" altLang="zh-CN" i="1"/>
                          <m:t>𝑔</m:t>
                        </m:r>
                      </m:e>
                      <m:sub>
                        <m:r>
                          <a:rPr lang="en-US" altLang="zh-CN" i="1"/>
                          <m:t>𝑥</m:t>
                        </m:r>
                      </m:sub>
                      <m:sup>
                        <m:r>
                          <a:rPr lang="en-US" altLang="zh-CN" i="1"/>
                          <m:t>𝑥</m:t>
                        </m:r>
                      </m:sup>
                    </m:sSubSup>
                  </m:oMath>
                </a14:m>
                <a:r>
                  <a:rPr lang="en-US" altLang="zh-CN" dirty="0"/>
                  <a:t>=G</a:t>
                </a:r>
                <a:r>
                  <a:rPr lang="zh-CN" altLang="zh-CN" dirty="0"/>
                  <a:t>（</a:t>
                </a:r>
                <a14:m>
                  <m:oMath xmlns:m="http://schemas.openxmlformats.org/officeDocument/2006/math">
                    <m:sSub>
                      <m:sSubPr>
                        <m:ctrlPr>
                          <a:rPr lang="zh-CN" altLang="zh-CN" i="1"/>
                        </m:ctrlPr>
                      </m:sSubPr>
                      <m:e>
                        <m:r>
                          <a:rPr lang="en-US" altLang="zh-CN" i="1"/>
                          <m:t>𝐼</m:t>
                        </m:r>
                      </m:e>
                      <m:sub>
                        <m:r>
                          <a:rPr lang="en-US" altLang="zh-CN" i="1"/>
                          <m:t>𝑥</m:t>
                        </m:r>
                      </m:sub>
                    </m:sSub>
                  </m:oMath>
                </a14:m>
                <a:r>
                  <a:rPr lang="zh-CN" altLang="zh-CN" dirty="0"/>
                  <a:t>，</a:t>
                </a:r>
                <a14:m>
                  <m:oMath xmlns:m="http://schemas.openxmlformats.org/officeDocument/2006/math">
                    <m:sSub>
                      <m:sSubPr>
                        <m:ctrlPr>
                          <a:rPr lang="zh-CN" altLang="zh-CN" i="1"/>
                        </m:ctrlPr>
                      </m:sSubPr>
                      <m:e>
                        <m:r>
                          <a:rPr lang="en-US" altLang="zh-CN" i="1"/>
                          <m:t>𝑆</m:t>
                        </m:r>
                      </m:e>
                      <m:sub>
                        <m:r>
                          <a:rPr lang="en-US" altLang="zh-CN" i="1"/>
                          <m:t>𝑥</m:t>
                        </m:r>
                      </m:sub>
                    </m:sSub>
                  </m:oMath>
                </a14:m>
                <a:r>
                  <a:rPr lang="zh-CN" altLang="zh-CN" dirty="0"/>
                  <a:t>）来重建目标图像</a:t>
                </a:r>
                <a:r>
                  <a:rPr lang="en-US" altLang="zh-CN" dirty="0"/>
                  <a:t>x</a:t>
                </a:r>
                <a:r>
                  <a:rPr lang="zh-CN" altLang="zh-CN" dirty="0"/>
                  <a:t>。</a:t>
                </a:r>
                <a:endParaRPr lang="en-US" altLang="zh-CN" dirty="0"/>
              </a:p>
              <a:p>
                <a:r>
                  <a:rPr lang="en-US" altLang="zh-CN" dirty="0"/>
                  <a:t>     </a:t>
                </a:r>
                <a14:m>
                  <m:oMath xmlns:m="http://schemas.openxmlformats.org/officeDocument/2006/math">
                    <m:sSub>
                      <m:sSubPr>
                        <m:ctrlPr>
                          <a:rPr lang="zh-CN" altLang="zh-CN" i="1"/>
                        </m:ctrlPr>
                      </m:sSubPr>
                      <m:e>
                        <m:r>
                          <a:rPr lang="en-US" altLang="zh-CN" i="1"/>
                          <m:t>𝐿</m:t>
                        </m:r>
                      </m:e>
                      <m:sub>
                        <m:r>
                          <a:rPr lang="en-US" altLang="zh-CN" i="1"/>
                          <m:t>𝑟𝑒𝑐𝑜𝑛</m:t>
                        </m:r>
                      </m:sub>
                    </m:sSub>
                  </m:oMath>
                </a14:m>
                <a:r>
                  <a:rPr lang="en-US" altLang="zh-CN" dirty="0"/>
                  <a:t> = </a:t>
                </a:r>
                <a14:m>
                  <m:oMath xmlns:m="http://schemas.openxmlformats.org/officeDocument/2006/math">
                    <m:r>
                      <m:rPr>
                        <m:sty m:val="p"/>
                      </m:rPr>
                      <a:rPr lang="en-US" altLang="zh-CN"/>
                      <m:t>E</m:t>
                    </m:r>
                    <m:r>
                      <a:rPr lang="en-US" altLang="zh-CN"/>
                      <m:t>[</m:t>
                    </m:r>
                    <m:d>
                      <m:dPr>
                        <m:begChr m:val="‖"/>
                        <m:endChr m:val="‖"/>
                        <m:ctrlPr>
                          <a:rPr lang="zh-CN" altLang="zh-CN" i="1"/>
                        </m:ctrlPr>
                      </m:dPr>
                      <m:e>
                        <m:r>
                          <a:rPr lang="en-US" altLang="zh-CN" i="1"/>
                          <m:t>𝑥</m:t>
                        </m:r>
                        <m:r>
                          <a:rPr lang="en-US" altLang="zh-CN" i="1"/>
                          <m:t>−</m:t>
                        </m:r>
                        <m:sSubSup>
                          <m:sSubSupPr>
                            <m:ctrlPr>
                              <a:rPr lang="zh-CN" altLang="zh-CN" i="1"/>
                            </m:ctrlPr>
                          </m:sSubSupPr>
                          <m:e>
                            <m:r>
                              <a:rPr lang="en-US" altLang="zh-CN" i="1"/>
                              <m:t>𝑔</m:t>
                            </m:r>
                          </m:e>
                          <m:sub>
                            <m:r>
                              <a:rPr lang="en-US" altLang="zh-CN" i="1"/>
                              <m:t>𝑥</m:t>
                            </m:r>
                          </m:sub>
                          <m:sup>
                            <m:r>
                              <a:rPr lang="en-US" altLang="zh-CN" i="1"/>
                              <m:t>𝑥</m:t>
                            </m:r>
                          </m:sup>
                        </m:sSubSup>
                      </m:e>
                    </m:d>
                    <m:r>
                      <a:rPr lang="en-US" altLang="zh-CN"/>
                      <m:t>1]</m:t>
                    </m:r>
                  </m:oMath>
                </a14:m>
                <a:endParaRPr lang="en-US" altLang="zh-CN" dirty="0"/>
              </a:p>
              <a:p>
                <a:pPr marL="285750" indent="-285750">
                  <a:buFont typeface="Arial" panose="020B0604020202020204" pitchFamily="34" charset="0"/>
                  <a:buChar char="•"/>
                </a:pPr>
                <a:r>
                  <a:rPr lang="zh-CN" altLang="zh-CN" dirty="0"/>
                  <a:t>前景损失，忽略了身份内容空间，并将重点放在化妆风格上。为了最小化目标图像</a:t>
                </a:r>
                <a14:m>
                  <m:oMath xmlns:m="http://schemas.openxmlformats.org/officeDocument/2006/math">
                    <m:r>
                      <m:rPr>
                        <m:sty m:val="p"/>
                      </m:rPr>
                      <a:rPr lang="en-US" altLang="zh-CN"/>
                      <m:t>x</m:t>
                    </m:r>
                  </m:oMath>
                </a14:m>
                <a:r>
                  <a:rPr lang="zh-CN" altLang="zh-CN" dirty="0"/>
                  <a:t>的前景</a:t>
                </a:r>
                <a14:m>
                  <m:oMath xmlns:m="http://schemas.openxmlformats.org/officeDocument/2006/math">
                    <m:sSub>
                      <m:sSubPr>
                        <m:ctrlPr>
                          <a:rPr lang="zh-CN" altLang="zh-CN" i="1"/>
                        </m:ctrlPr>
                      </m:sSubPr>
                      <m:e>
                        <m:r>
                          <a:rPr lang="en-US" altLang="zh-CN" i="1"/>
                          <m:t>𝑓</m:t>
                        </m:r>
                      </m:e>
                      <m:sub>
                        <m:r>
                          <a:rPr lang="en-US" altLang="zh-CN" i="1"/>
                          <m:t>𝑥</m:t>
                        </m:r>
                      </m:sub>
                    </m:sSub>
                  </m:oMath>
                </a14:m>
                <a:r>
                  <a:rPr lang="zh-CN" altLang="zh-CN" dirty="0"/>
                  <a:t>和重建图像</a:t>
                </a:r>
                <a14:m>
                  <m:oMath xmlns:m="http://schemas.openxmlformats.org/officeDocument/2006/math">
                    <m:sSub>
                      <m:sSubPr>
                        <m:ctrlPr>
                          <a:rPr lang="zh-CN" altLang="zh-CN" i="1"/>
                        </m:ctrlPr>
                      </m:sSubPr>
                      <m:e>
                        <m:r>
                          <a:rPr lang="en-US" altLang="zh-CN" i="1"/>
                          <m:t>𝑔</m:t>
                        </m:r>
                      </m:e>
                      <m:sub>
                        <m:r>
                          <a:rPr lang="en-US" altLang="zh-CN" i="1"/>
                          <m:t>𝑥</m:t>
                        </m:r>
                      </m:sub>
                    </m:sSub>
                  </m:oMath>
                </a14:m>
                <a:r>
                  <a:rPr lang="zh-CN" altLang="zh-CN" dirty="0"/>
                  <a:t>的前景</a:t>
                </a:r>
                <a14:m>
                  <m:oMath xmlns:m="http://schemas.openxmlformats.org/officeDocument/2006/math">
                    <m:sSub>
                      <m:sSubPr>
                        <m:ctrlPr>
                          <a:rPr lang="zh-CN" altLang="zh-CN" i="1"/>
                        </m:ctrlPr>
                      </m:sSubPr>
                      <m:e>
                        <m:r>
                          <a:rPr lang="en-US" altLang="zh-CN" i="1"/>
                          <m:t>𝑓</m:t>
                        </m:r>
                      </m:e>
                      <m:sub>
                        <m:r>
                          <a:rPr lang="en-US" altLang="zh-CN" i="1"/>
                          <m:t>𝑥</m:t>
                        </m:r>
                      </m:sub>
                    </m:sSub>
                  </m:oMath>
                </a14:m>
                <a:r>
                  <a:rPr lang="zh-CN" altLang="zh-CN" dirty="0"/>
                  <a:t>之间的间隙，前景损失可以被公式化为：</a:t>
                </a:r>
                <a:endParaRPr lang="en-US" altLang="zh-CN" dirty="0"/>
              </a:p>
              <a:p>
                <a:r>
                  <a:rPr lang="en-US" altLang="zh-CN" dirty="0"/>
                  <a:t>     </a:t>
                </a:r>
                <a14:m>
                  <m:oMath xmlns:m="http://schemas.openxmlformats.org/officeDocument/2006/math">
                    <m:sSub>
                      <m:sSubPr>
                        <m:ctrlPr>
                          <a:rPr lang="zh-CN" altLang="zh-CN" i="1"/>
                        </m:ctrlPr>
                      </m:sSubPr>
                      <m:e>
                        <m:r>
                          <a:rPr lang="en-US" altLang="zh-CN" i="1"/>
                          <m:t>𝐿</m:t>
                        </m:r>
                      </m:e>
                      <m:sub>
                        <m:r>
                          <a:rPr lang="en-US" altLang="zh-CN" i="1"/>
                          <m:t>𝑓𝑜𝑟𝑒</m:t>
                        </m:r>
                      </m:sub>
                    </m:sSub>
                  </m:oMath>
                </a14:m>
                <a:r>
                  <a:rPr lang="en-US" altLang="zh-CN" dirty="0"/>
                  <a:t> = </a:t>
                </a:r>
                <a14:m>
                  <m:oMath xmlns:m="http://schemas.openxmlformats.org/officeDocument/2006/math">
                    <m:r>
                      <m:rPr>
                        <m:sty m:val="p"/>
                      </m:rPr>
                      <a:rPr lang="en-US" altLang="zh-CN"/>
                      <m:t>E</m:t>
                    </m:r>
                    <m:r>
                      <a:rPr lang="en-US" altLang="zh-CN"/>
                      <m:t>[</m:t>
                    </m:r>
                    <m:d>
                      <m:dPr>
                        <m:begChr m:val="‖"/>
                        <m:endChr m:val="‖"/>
                        <m:ctrlPr>
                          <a:rPr lang="zh-CN" altLang="zh-CN" i="1"/>
                        </m:ctrlPr>
                      </m:dPr>
                      <m:e>
                        <m:sSub>
                          <m:sSubPr>
                            <m:ctrlPr>
                              <a:rPr lang="zh-CN" altLang="zh-CN" i="1"/>
                            </m:ctrlPr>
                          </m:sSubPr>
                          <m:e>
                            <m:r>
                              <a:rPr lang="en-US" altLang="zh-CN" i="1"/>
                              <m:t>𝑓</m:t>
                            </m:r>
                          </m:e>
                          <m:sub>
                            <m:r>
                              <a:rPr lang="en-US" altLang="zh-CN" i="1"/>
                              <m:t>𝑥</m:t>
                            </m:r>
                          </m:sub>
                        </m:sSub>
                        <m:r>
                          <a:rPr lang="en-US" altLang="zh-CN" i="1"/>
                          <m:t>−</m:t>
                        </m:r>
                        <m:sSubSup>
                          <m:sSubSupPr>
                            <m:ctrlPr>
                              <a:rPr lang="zh-CN" altLang="zh-CN" i="1"/>
                            </m:ctrlPr>
                          </m:sSubSupPr>
                          <m:e>
                            <m:r>
                              <a:rPr lang="en-US" altLang="zh-CN" i="1"/>
                              <m:t>𝑓</m:t>
                            </m:r>
                          </m:e>
                          <m:sub>
                            <m:r>
                              <a:rPr lang="en-US" altLang="zh-CN" i="1"/>
                              <m:t>𝑥</m:t>
                            </m:r>
                          </m:sub>
                          <m:sup>
                            <m:r>
                              <a:rPr lang="en-US" altLang="zh-CN" i="1"/>
                              <m:t>𝑥</m:t>
                            </m:r>
                          </m:sup>
                        </m:sSubSup>
                      </m:e>
                    </m:d>
                    <m:r>
                      <a:rPr lang="en-US" altLang="zh-CN"/>
                      <m:t>1]</m:t>
                    </m:r>
                  </m:oMath>
                </a14:m>
                <a:endParaRPr lang="zh-CN" altLang="zh-CN" dirty="0"/>
              </a:p>
              <a:p>
                <a:r>
                  <a:rPr lang="en-US" altLang="zh-CN" dirty="0"/>
                  <a:t> </a:t>
                </a:r>
                <a:endParaRPr lang="zh-CN" altLang="zh-CN" dirty="0"/>
              </a:p>
              <a:p>
                <a:pPr marL="285750" indent="-285750">
                  <a:buFont typeface="Arial" panose="020B0604020202020204" pitchFamily="34" charset="0"/>
                  <a:buChar char="•"/>
                </a:pPr>
                <a:endParaRPr lang="en-US" altLang="zh-CN" dirty="0"/>
              </a:p>
              <a:p>
                <a:endParaRPr lang="zh-CN" altLang="en-US" dirty="0"/>
              </a:p>
            </p:txBody>
          </p:sp>
        </mc:Choice>
        <mc:Fallback>
          <p:sp>
            <p:nvSpPr>
              <p:cNvPr id="10" name="文本框 9">
                <a:extLst>
                  <a:ext uri="{FF2B5EF4-FFF2-40B4-BE49-F238E27FC236}">
                    <a16:creationId xmlns:a16="http://schemas.microsoft.com/office/drawing/2014/main" id="{E227B668-AF33-4237-A36C-64EBC21E5D23}"/>
                  </a:ext>
                </a:extLst>
              </p:cNvPr>
              <p:cNvSpPr txBox="1">
                <a:spLocks noRot="1" noChangeAspect="1" noMove="1" noResize="1" noEditPoints="1" noAdjustHandles="1" noChangeArrowheads="1" noChangeShapeType="1" noTextEdit="1"/>
              </p:cNvSpPr>
              <p:nvPr/>
            </p:nvSpPr>
            <p:spPr>
              <a:xfrm>
                <a:off x="395933" y="4236440"/>
                <a:ext cx="10660757" cy="2359941"/>
              </a:xfrm>
              <a:prstGeom prst="rect">
                <a:avLst/>
              </a:prstGeom>
              <a:blipFill>
                <a:blip r:embed="rId8"/>
                <a:stretch>
                  <a:fillRect l="-400" t="-1292" r="-400"/>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380067" y="3434750"/>
            <a:ext cx="10660757" cy="616486"/>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br>
              <a:rPr lang="zh-CN" altLang="en-US" sz="1600" dirty="0"/>
            </a:br>
            <a:endParaRPr lang="zh-CN"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44" name="L 形 43"/>
          <p:cNvSpPr/>
          <p:nvPr/>
        </p:nvSpPr>
        <p:spPr>
          <a:xfrm rot="16200000">
            <a:off x="11172033" y="6135339"/>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 name="文本框 2"/>
          <p:cNvSpPr txBox="1"/>
          <p:nvPr/>
        </p:nvSpPr>
        <p:spPr>
          <a:xfrm>
            <a:off x="593824" y="244656"/>
            <a:ext cx="4865615" cy="461665"/>
          </a:xfrm>
          <a:prstGeom prst="rect">
            <a:avLst/>
          </a:prstGeom>
          <a:noFill/>
        </p:spPr>
        <p:txBody>
          <a:bodyPr wrap="square" rtlCol="0">
            <a:spAutoFit/>
          </a:bodyPr>
          <a:lstStyle/>
          <a:p>
            <a:r>
              <a:rPr lang="zh-CN" altLang="en-US" sz="2400" b="1" dirty="0">
                <a:solidFill>
                  <a:srgbClr val="035C9C"/>
                </a:solidFill>
              </a:rPr>
              <a:t>具体实现</a:t>
            </a: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E227B668-AF33-4237-A36C-64EBC21E5D23}"/>
                  </a:ext>
                </a:extLst>
              </p:cNvPr>
              <p:cNvSpPr txBox="1"/>
              <p:nvPr/>
            </p:nvSpPr>
            <p:spPr>
              <a:xfrm>
                <a:off x="190665" y="1205684"/>
                <a:ext cx="10660757" cy="1251112"/>
              </a:xfrm>
              <a:prstGeom prst="rect">
                <a:avLst/>
              </a:prstGeom>
              <a:noFill/>
            </p:spPr>
            <p:txBody>
              <a:bodyPr wrap="square" rtlCol="0">
                <a:spAutoFit/>
              </a:bodyPr>
              <a:lstStyle/>
              <a:p>
                <a:r>
                  <a:rPr lang="zh-CN" altLang="en-US" b="1" dirty="0"/>
                  <a:t>可控的化妆程度</a:t>
                </a:r>
                <a:endParaRPr lang="en-US" altLang="zh-CN" b="1" dirty="0"/>
              </a:p>
              <a:p>
                <a:r>
                  <a:rPr lang="zh-CN" altLang="zh-CN" dirty="0"/>
                  <a:t>我们设定</a:t>
                </a:r>
                <a14:m>
                  <m:oMath xmlns:m="http://schemas.openxmlformats.org/officeDocument/2006/math">
                    <m:sSub>
                      <m:sSubPr>
                        <m:ctrlPr>
                          <a:rPr lang="zh-CN" altLang="zh-CN" i="1"/>
                        </m:ctrlPr>
                      </m:sSubPr>
                      <m:e>
                        <m:r>
                          <a:rPr lang="en-US" altLang="zh-CN" i="1"/>
                          <m:t>𝑆</m:t>
                        </m:r>
                      </m:e>
                      <m:sub>
                        <m:r>
                          <a:rPr lang="en-US" altLang="zh-CN" i="1"/>
                          <m:t>𝑛𝑒𝑤</m:t>
                        </m:r>
                      </m:sub>
                    </m:sSub>
                  </m:oMath>
                </a14:m>
                <a:r>
                  <a:rPr lang="zh-CN" altLang="zh-CN" dirty="0"/>
                  <a:t>为原始化妆风格代码</a:t>
                </a:r>
                <a:r>
                  <a:rPr lang="en-US" altLang="zh-CN" dirty="0"/>
                  <a:t>x</a:t>
                </a:r>
                <a:r>
                  <a:rPr lang="zh-CN" altLang="zh-CN" dirty="0"/>
                  <a:t>和参考化妆风格代码</a:t>
                </a:r>
                <a14:m>
                  <m:oMath xmlns:m="http://schemas.openxmlformats.org/officeDocument/2006/math">
                    <m:sSub>
                      <m:sSubPr>
                        <m:ctrlPr>
                          <a:rPr lang="zh-CN" altLang="zh-CN" i="1"/>
                        </m:ctrlPr>
                      </m:sSubPr>
                      <m:e>
                        <m:r>
                          <a:rPr lang="en-US" altLang="zh-CN" i="1"/>
                          <m:t>𝑆</m:t>
                        </m:r>
                      </m:e>
                      <m:sub>
                        <m:r>
                          <a:rPr lang="en-US" altLang="zh-CN" i="1"/>
                          <m:t>𝑦</m:t>
                        </m:r>
                      </m:sub>
                    </m:sSub>
                  </m:oMath>
                </a14:m>
                <a:r>
                  <a:rPr lang="zh-CN" altLang="zh-CN" dirty="0"/>
                  <a:t>的加权和</a:t>
                </a:r>
                <a:endParaRPr lang="en-US" altLang="zh-CN" dirty="0"/>
              </a:p>
              <a:p>
                <a:pPr lvl="8"/>
                <a14:m>
                  <m:oMath xmlns:m="http://schemas.openxmlformats.org/officeDocument/2006/math">
                    <m:sSub>
                      <m:sSubPr>
                        <m:ctrlPr>
                          <a:rPr lang="zh-CN" altLang="zh-CN" i="1"/>
                        </m:ctrlPr>
                      </m:sSubPr>
                      <m:e>
                        <m:r>
                          <a:rPr lang="en-US" altLang="zh-CN" i="1"/>
                          <m:t>𝑆</m:t>
                        </m:r>
                      </m:e>
                      <m:sub>
                        <m:r>
                          <a:rPr lang="en-US" altLang="zh-CN" i="1"/>
                          <m:t>𝑛𝑒𝑤</m:t>
                        </m:r>
                      </m:sub>
                    </m:sSub>
                  </m:oMath>
                </a14:m>
                <a:r>
                  <a:rPr lang="en-US" altLang="zh-CN" dirty="0"/>
                  <a:t> = </a:t>
                </a:r>
                <a:r>
                  <a:rPr lang="zh-CN" altLang="zh-CN" dirty="0"/>
                  <a:t>α</a:t>
                </a:r>
                <a14:m>
                  <m:oMath xmlns:m="http://schemas.openxmlformats.org/officeDocument/2006/math">
                    <m:sSub>
                      <m:sSubPr>
                        <m:ctrlPr>
                          <a:rPr lang="zh-CN" altLang="zh-CN" i="1"/>
                        </m:ctrlPr>
                      </m:sSubPr>
                      <m:e>
                        <m:r>
                          <a:rPr lang="en-US" altLang="zh-CN" i="1"/>
                          <m:t>𝑆</m:t>
                        </m:r>
                      </m:e>
                      <m:sub>
                        <m:r>
                          <a:rPr lang="en-US" altLang="zh-CN" i="1"/>
                          <m:t>𝑥</m:t>
                        </m:r>
                      </m:sub>
                    </m:sSub>
                  </m:oMath>
                </a14:m>
                <a:r>
                  <a:rPr lang="en-US" altLang="zh-CN" dirty="0"/>
                  <a:t>+(1-</a:t>
                </a:r>
                <a:r>
                  <a:rPr lang="zh-CN" altLang="zh-CN" dirty="0"/>
                  <a:t>α</a:t>
                </a:r>
                <a:r>
                  <a:rPr lang="en-US" altLang="zh-CN" dirty="0"/>
                  <a:t>)</a:t>
                </a:r>
                <a14:m>
                  <m:oMath xmlns:m="http://schemas.openxmlformats.org/officeDocument/2006/math">
                    <m:r>
                      <a:rPr lang="en-US" altLang="zh-CN"/>
                      <m:t> </m:t>
                    </m:r>
                    <m:sSub>
                      <m:sSubPr>
                        <m:ctrlPr>
                          <a:rPr lang="zh-CN" altLang="zh-CN" i="1" smtClean="0"/>
                        </m:ctrlPr>
                      </m:sSubPr>
                      <m:e>
                        <m:r>
                          <a:rPr lang="en-US" altLang="zh-CN" i="1"/>
                          <m:t>𝑆</m:t>
                        </m:r>
                      </m:e>
                      <m:sub>
                        <m:r>
                          <a:rPr lang="en-US" altLang="zh-CN" i="1"/>
                          <m:t>𝑦</m:t>
                        </m:r>
                      </m:sub>
                    </m:sSub>
                  </m:oMath>
                </a14:m>
                <a:endParaRPr lang="en-US" altLang="zh-CN" dirty="0"/>
              </a:p>
              <a:p>
                <a:r>
                  <a:rPr lang="zh-CN" altLang="zh-CN" dirty="0"/>
                  <a:t>其中</a:t>
                </a:r>
                <a:r>
                  <a:rPr lang="en-US" altLang="zh-CN" dirty="0"/>
                  <a:t>α</a:t>
                </a:r>
                <a:r>
                  <a:rPr lang="zh-CN" altLang="zh-CN" dirty="0"/>
                  <a:t>∈</a:t>
                </a:r>
                <a:r>
                  <a:rPr lang="en-US" altLang="zh-CN" dirty="0"/>
                  <a:t>[0,1]</a:t>
                </a:r>
                <a:r>
                  <a:rPr lang="zh-CN" altLang="zh-CN" dirty="0"/>
                  <a:t>。我们可以通过控制</a:t>
                </a:r>
                <a:r>
                  <a:rPr lang="en-US" altLang="zh-CN" dirty="0"/>
                  <a:t>α</a:t>
                </a:r>
                <a:r>
                  <a:rPr lang="zh-CN" altLang="zh-CN" dirty="0"/>
                  <a:t>值来控制淡妆和浓妆之间的妆转移。</a:t>
                </a:r>
                <a:endParaRPr lang="zh-CN" altLang="en-US" dirty="0"/>
              </a:p>
            </p:txBody>
          </p:sp>
        </mc:Choice>
        <mc:Fallback>
          <p:sp>
            <p:nvSpPr>
              <p:cNvPr id="10" name="文本框 9">
                <a:extLst>
                  <a:ext uri="{FF2B5EF4-FFF2-40B4-BE49-F238E27FC236}">
                    <a16:creationId xmlns:a16="http://schemas.microsoft.com/office/drawing/2014/main" id="{E227B668-AF33-4237-A36C-64EBC21E5D23}"/>
                  </a:ext>
                </a:extLst>
              </p:cNvPr>
              <p:cNvSpPr txBox="1">
                <a:spLocks noRot="1" noChangeAspect="1" noMove="1" noResize="1" noEditPoints="1" noAdjustHandles="1" noChangeArrowheads="1" noChangeShapeType="1" noTextEdit="1"/>
              </p:cNvSpPr>
              <p:nvPr/>
            </p:nvSpPr>
            <p:spPr>
              <a:xfrm>
                <a:off x="190665" y="1205684"/>
                <a:ext cx="10660757" cy="1251112"/>
              </a:xfrm>
              <a:prstGeom prst="rect">
                <a:avLst/>
              </a:prstGeom>
              <a:blipFill>
                <a:blip r:embed="rId6"/>
                <a:stretch>
                  <a:fillRect l="-457" t="-2927" b="-6829"/>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9592C472-C2DB-48BE-9CAC-DB7D24061CE4}"/>
              </a:ext>
            </a:extLst>
          </p:cNvPr>
          <p:cNvPicPr>
            <a:picLocks noChangeAspect="1"/>
          </p:cNvPicPr>
          <p:nvPr/>
        </p:nvPicPr>
        <p:blipFill>
          <a:blip r:embed="rId7"/>
          <a:stretch>
            <a:fillRect/>
          </a:stretch>
        </p:blipFill>
        <p:spPr>
          <a:xfrm>
            <a:off x="190665" y="2817959"/>
            <a:ext cx="7474607" cy="2752332"/>
          </a:xfrm>
          <a:prstGeom prst="rect">
            <a:avLst/>
          </a:prstGeom>
        </p:spPr>
      </p:pic>
    </p:spTree>
    <p:extLst>
      <p:ext uri="{BB962C8B-B14F-4D97-AF65-F5344CB8AC3E}">
        <p14:creationId xmlns:p14="http://schemas.microsoft.com/office/powerpoint/2010/main" val="190225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380067" y="3434750"/>
            <a:ext cx="10660757" cy="616486"/>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br>
              <a:rPr lang="zh-CN" altLang="en-US" sz="1600" dirty="0"/>
            </a:br>
            <a:endParaRPr lang="zh-CN"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44" name="L 形 43"/>
          <p:cNvSpPr/>
          <p:nvPr/>
        </p:nvSpPr>
        <p:spPr>
          <a:xfrm rot="16200000">
            <a:off x="11172033" y="6135339"/>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 name="文本框 2"/>
          <p:cNvSpPr txBox="1"/>
          <p:nvPr/>
        </p:nvSpPr>
        <p:spPr>
          <a:xfrm>
            <a:off x="593824" y="244656"/>
            <a:ext cx="4865615" cy="461665"/>
          </a:xfrm>
          <a:prstGeom prst="rect">
            <a:avLst/>
          </a:prstGeom>
          <a:noFill/>
        </p:spPr>
        <p:txBody>
          <a:bodyPr wrap="square" rtlCol="0">
            <a:spAutoFit/>
          </a:bodyPr>
          <a:lstStyle/>
          <a:p>
            <a:r>
              <a:rPr lang="zh-CN" altLang="en-US" sz="2400" b="1" dirty="0">
                <a:solidFill>
                  <a:srgbClr val="035C9C"/>
                </a:solidFill>
              </a:rPr>
              <a:t>实验结果</a:t>
            </a:r>
          </a:p>
        </p:txBody>
      </p:sp>
      <p:sp>
        <p:nvSpPr>
          <p:cNvPr id="10" name="文本框 9">
            <a:extLst>
              <a:ext uri="{FF2B5EF4-FFF2-40B4-BE49-F238E27FC236}">
                <a16:creationId xmlns:a16="http://schemas.microsoft.com/office/drawing/2014/main" id="{E227B668-AF33-4237-A36C-64EBC21E5D23}"/>
              </a:ext>
            </a:extLst>
          </p:cNvPr>
          <p:cNvSpPr txBox="1"/>
          <p:nvPr/>
        </p:nvSpPr>
        <p:spPr>
          <a:xfrm>
            <a:off x="190665" y="1205684"/>
            <a:ext cx="10660757" cy="369332"/>
          </a:xfrm>
          <a:prstGeom prst="rect">
            <a:avLst/>
          </a:prstGeom>
          <a:noFill/>
        </p:spPr>
        <p:txBody>
          <a:bodyPr wrap="square" rtlCol="0">
            <a:spAutoFit/>
          </a:bodyPr>
          <a:lstStyle/>
          <a:p>
            <a:r>
              <a:rPr lang="zh-CN" altLang="en-US" b="1" dirty="0"/>
              <a:t>定性指标</a:t>
            </a:r>
            <a:endParaRPr lang="zh-CN" altLang="en-US" dirty="0"/>
          </a:p>
        </p:txBody>
      </p:sp>
      <p:pic>
        <p:nvPicPr>
          <p:cNvPr id="4" name="图片 3">
            <a:extLst>
              <a:ext uri="{FF2B5EF4-FFF2-40B4-BE49-F238E27FC236}">
                <a16:creationId xmlns:a16="http://schemas.microsoft.com/office/drawing/2014/main" id="{4F5D1A97-8B96-4719-83F2-DB5AA7E3DE69}"/>
              </a:ext>
            </a:extLst>
          </p:cNvPr>
          <p:cNvPicPr>
            <a:picLocks noChangeAspect="1"/>
          </p:cNvPicPr>
          <p:nvPr/>
        </p:nvPicPr>
        <p:blipFill>
          <a:blip r:embed="rId6"/>
          <a:stretch>
            <a:fillRect/>
          </a:stretch>
        </p:blipFill>
        <p:spPr>
          <a:xfrm>
            <a:off x="500951" y="1476491"/>
            <a:ext cx="9544358" cy="3935992"/>
          </a:xfrm>
          <a:prstGeom prst="rect">
            <a:avLst/>
          </a:prstGeom>
        </p:spPr>
      </p:pic>
      <p:sp>
        <p:nvSpPr>
          <p:cNvPr id="5" name="文本框 4">
            <a:extLst>
              <a:ext uri="{FF2B5EF4-FFF2-40B4-BE49-F238E27FC236}">
                <a16:creationId xmlns:a16="http://schemas.microsoft.com/office/drawing/2014/main" id="{6D8DFAE8-281B-4037-AF16-2DA64E99AE4A}"/>
              </a:ext>
            </a:extLst>
          </p:cNvPr>
          <p:cNvSpPr txBox="1"/>
          <p:nvPr/>
        </p:nvSpPr>
        <p:spPr>
          <a:xfrm>
            <a:off x="865327" y="5631441"/>
            <a:ext cx="8480009" cy="646331"/>
          </a:xfrm>
          <a:prstGeom prst="rect">
            <a:avLst/>
          </a:prstGeom>
          <a:noFill/>
        </p:spPr>
        <p:txBody>
          <a:bodyPr wrap="square" rtlCol="0">
            <a:spAutoFit/>
          </a:bodyPr>
          <a:lstStyle/>
          <a:p>
            <a:r>
              <a:rPr lang="zh-CN" altLang="en-US" dirty="0"/>
              <a:t>我们在部分采集自网络的图像以及 </a:t>
            </a:r>
            <a:r>
              <a:rPr lang="en-US" altLang="zh-CN" dirty="0"/>
              <a:t>Makeup Dataset </a:t>
            </a:r>
            <a:r>
              <a:rPr lang="zh-CN" altLang="en-US" dirty="0"/>
              <a:t>上的图像与 </a:t>
            </a:r>
            <a:r>
              <a:rPr lang="en-US" altLang="zh-CN" dirty="0"/>
              <a:t>MUNIT </a:t>
            </a:r>
            <a:r>
              <a:rPr lang="zh-CN" altLang="en-US" dirty="0"/>
              <a:t>和 </a:t>
            </a:r>
            <a:r>
              <a:rPr lang="en-US" altLang="zh-CN" dirty="0" err="1"/>
              <a:t>BeautyGAN</a:t>
            </a:r>
            <a:r>
              <a:rPr lang="en-US" altLang="zh-CN" dirty="0"/>
              <a:t> </a:t>
            </a:r>
            <a:r>
              <a:rPr lang="zh-CN" altLang="en-US" dirty="0"/>
              <a:t>的生成效果进行比较。</a:t>
            </a:r>
          </a:p>
        </p:txBody>
      </p:sp>
    </p:spTree>
    <p:extLst>
      <p:ext uri="{BB962C8B-B14F-4D97-AF65-F5344CB8AC3E}">
        <p14:creationId xmlns:p14="http://schemas.microsoft.com/office/powerpoint/2010/main" val="1718656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380067" y="3434750"/>
            <a:ext cx="10660757" cy="616486"/>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br>
              <a:rPr lang="zh-CN" altLang="en-US" sz="1600" dirty="0"/>
            </a:br>
            <a:endParaRPr lang="zh-CN"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44" name="L 形 43"/>
          <p:cNvSpPr/>
          <p:nvPr/>
        </p:nvSpPr>
        <p:spPr>
          <a:xfrm rot="16200000">
            <a:off x="11172033" y="6135339"/>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 name="文本框 2"/>
          <p:cNvSpPr txBox="1"/>
          <p:nvPr/>
        </p:nvSpPr>
        <p:spPr>
          <a:xfrm>
            <a:off x="593824" y="244656"/>
            <a:ext cx="4865615" cy="461665"/>
          </a:xfrm>
          <a:prstGeom prst="rect">
            <a:avLst/>
          </a:prstGeom>
          <a:noFill/>
        </p:spPr>
        <p:txBody>
          <a:bodyPr wrap="square" rtlCol="0">
            <a:spAutoFit/>
          </a:bodyPr>
          <a:lstStyle/>
          <a:p>
            <a:r>
              <a:rPr lang="zh-CN" altLang="en-US" sz="2400" b="1" dirty="0">
                <a:solidFill>
                  <a:srgbClr val="035C9C"/>
                </a:solidFill>
              </a:rPr>
              <a:t>实验结果</a:t>
            </a:r>
          </a:p>
        </p:txBody>
      </p:sp>
      <p:sp>
        <p:nvSpPr>
          <p:cNvPr id="10" name="文本框 9">
            <a:extLst>
              <a:ext uri="{FF2B5EF4-FFF2-40B4-BE49-F238E27FC236}">
                <a16:creationId xmlns:a16="http://schemas.microsoft.com/office/drawing/2014/main" id="{E227B668-AF33-4237-A36C-64EBC21E5D23}"/>
              </a:ext>
            </a:extLst>
          </p:cNvPr>
          <p:cNvSpPr txBox="1"/>
          <p:nvPr/>
        </p:nvSpPr>
        <p:spPr>
          <a:xfrm>
            <a:off x="190665" y="1205684"/>
            <a:ext cx="10660757" cy="369332"/>
          </a:xfrm>
          <a:prstGeom prst="rect">
            <a:avLst/>
          </a:prstGeom>
          <a:noFill/>
        </p:spPr>
        <p:txBody>
          <a:bodyPr wrap="square" rtlCol="0">
            <a:spAutoFit/>
          </a:bodyPr>
          <a:lstStyle/>
          <a:p>
            <a:r>
              <a:rPr lang="zh-CN" altLang="en-US" b="1" dirty="0"/>
              <a:t>定性指标</a:t>
            </a:r>
            <a:endParaRPr lang="zh-CN" altLang="en-US" dirty="0"/>
          </a:p>
        </p:txBody>
      </p:sp>
      <p:pic>
        <p:nvPicPr>
          <p:cNvPr id="2" name="图片 1">
            <a:extLst>
              <a:ext uri="{FF2B5EF4-FFF2-40B4-BE49-F238E27FC236}">
                <a16:creationId xmlns:a16="http://schemas.microsoft.com/office/drawing/2014/main" id="{A3F76807-FE0E-4361-B224-A999C95D1C4F}"/>
              </a:ext>
            </a:extLst>
          </p:cNvPr>
          <p:cNvPicPr>
            <a:picLocks noChangeAspect="1"/>
          </p:cNvPicPr>
          <p:nvPr/>
        </p:nvPicPr>
        <p:blipFill>
          <a:blip r:embed="rId6"/>
          <a:stretch>
            <a:fillRect/>
          </a:stretch>
        </p:blipFill>
        <p:spPr>
          <a:xfrm>
            <a:off x="724107" y="1996475"/>
            <a:ext cx="9972675" cy="2876550"/>
          </a:xfrm>
          <a:prstGeom prst="rect">
            <a:avLst/>
          </a:prstGeom>
        </p:spPr>
      </p:pic>
    </p:spTree>
    <p:extLst>
      <p:ext uri="{BB962C8B-B14F-4D97-AF65-F5344CB8AC3E}">
        <p14:creationId xmlns:p14="http://schemas.microsoft.com/office/powerpoint/2010/main" val="322360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380067" y="3434750"/>
            <a:ext cx="10660757" cy="616486"/>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br>
              <a:rPr lang="zh-CN" altLang="en-US" sz="1600" dirty="0"/>
            </a:br>
            <a:endParaRPr lang="zh-CN"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44" name="L 形 43"/>
          <p:cNvSpPr/>
          <p:nvPr/>
        </p:nvSpPr>
        <p:spPr>
          <a:xfrm rot="16200000">
            <a:off x="11172033" y="6135339"/>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 name="文本框 2"/>
          <p:cNvSpPr txBox="1"/>
          <p:nvPr/>
        </p:nvSpPr>
        <p:spPr>
          <a:xfrm>
            <a:off x="593824" y="244656"/>
            <a:ext cx="4865615" cy="461665"/>
          </a:xfrm>
          <a:prstGeom prst="rect">
            <a:avLst/>
          </a:prstGeom>
          <a:noFill/>
        </p:spPr>
        <p:txBody>
          <a:bodyPr wrap="square" rtlCol="0">
            <a:spAutoFit/>
          </a:bodyPr>
          <a:lstStyle/>
          <a:p>
            <a:r>
              <a:rPr lang="zh-CN" altLang="en-US" sz="2400" b="1" dirty="0">
                <a:solidFill>
                  <a:srgbClr val="035C9C"/>
                </a:solidFill>
              </a:rPr>
              <a:t>实验结果</a:t>
            </a:r>
          </a:p>
        </p:txBody>
      </p:sp>
      <p:sp>
        <p:nvSpPr>
          <p:cNvPr id="10" name="文本框 9">
            <a:extLst>
              <a:ext uri="{FF2B5EF4-FFF2-40B4-BE49-F238E27FC236}">
                <a16:creationId xmlns:a16="http://schemas.microsoft.com/office/drawing/2014/main" id="{E227B668-AF33-4237-A36C-64EBC21E5D23}"/>
              </a:ext>
            </a:extLst>
          </p:cNvPr>
          <p:cNvSpPr txBox="1"/>
          <p:nvPr/>
        </p:nvSpPr>
        <p:spPr>
          <a:xfrm>
            <a:off x="190665" y="1205684"/>
            <a:ext cx="10660757" cy="369332"/>
          </a:xfrm>
          <a:prstGeom prst="rect">
            <a:avLst/>
          </a:prstGeom>
          <a:noFill/>
        </p:spPr>
        <p:txBody>
          <a:bodyPr wrap="square" rtlCol="0">
            <a:spAutoFit/>
          </a:bodyPr>
          <a:lstStyle/>
          <a:p>
            <a:r>
              <a:rPr lang="zh-CN" altLang="en-US" b="1" dirty="0"/>
              <a:t>定性指标</a:t>
            </a:r>
            <a:endParaRPr lang="zh-CN" altLang="en-US" dirty="0"/>
          </a:p>
        </p:txBody>
      </p:sp>
      <p:pic>
        <p:nvPicPr>
          <p:cNvPr id="5" name="图片 4">
            <a:extLst>
              <a:ext uri="{FF2B5EF4-FFF2-40B4-BE49-F238E27FC236}">
                <a16:creationId xmlns:a16="http://schemas.microsoft.com/office/drawing/2014/main" id="{9F0A8304-B725-40F7-8CA6-5EDCB297A387}"/>
              </a:ext>
            </a:extLst>
          </p:cNvPr>
          <p:cNvPicPr>
            <a:picLocks noChangeAspect="1"/>
          </p:cNvPicPr>
          <p:nvPr/>
        </p:nvPicPr>
        <p:blipFill>
          <a:blip r:embed="rId6"/>
          <a:stretch>
            <a:fillRect/>
          </a:stretch>
        </p:blipFill>
        <p:spPr>
          <a:xfrm>
            <a:off x="1618491" y="2201690"/>
            <a:ext cx="8066462" cy="2856872"/>
          </a:xfrm>
          <a:prstGeom prst="rect">
            <a:avLst/>
          </a:prstGeom>
        </p:spPr>
      </p:pic>
      <p:sp>
        <p:nvSpPr>
          <p:cNvPr id="6" name="文本框 5">
            <a:extLst>
              <a:ext uri="{FF2B5EF4-FFF2-40B4-BE49-F238E27FC236}">
                <a16:creationId xmlns:a16="http://schemas.microsoft.com/office/drawing/2014/main" id="{7C1EB3D1-8DC9-492E-BAF1-39638B7CC1E7}"/>
              </a:ext>
            </a:extLst>
          </p:cNvPr>
          <p:cNvSpPr txBox="1"/>
          <p:nvPr/>
        </p:nvSpPr>
        <p:spPr>
          <a:xfrm>
            <a:off x="285226" y="1686187"/>
            <a:ext cx="4496499" cy="307777"/>
          </a:xfrm>
          <a:prstGeom prst="rect">
            <a:avLst/>
          </a:prstGeom>
          <a:noFill/>
        </p:spPr>
        <p:txBody>
          <a:bodyPr wrap="square" rtlCol="0">
            <a:spAutoFit/>
          </a:bodyPr>
          <a:lstStyle/>
          <a:p>
            <a:r>
              <a:rPr lang="zh-CN" altLang="en-US" sz="1400" dirty="0"/>
              <a:t>可控的化妆效果：</a:t>
            </a:r>
          </a:p>
        </p:txBody>
      </p:sp>
      <p:sp>
        <p:nvSpPr>
          <p:cNvPr id="7" name="矩形 6">
            <a:extLst>
              <a:ext uri="{FF2B5EF4-FFF2-40B4-BE49-F238E27FC236}">
                <a16:creationId xmlns:a16="http://schemas.microsoft.com/office/drawing/2014/main" id="{8B24B805-323A-4CB8-A58C-C14D708DED3C}"/>
              </a:ext>
            </a:extLst>
          </p:cNvPr>
          <p:cNvSpPr/>
          <p:nvPr/>
        </p:nvSpPr>
        <p:spPr>
          <a:xfrm>
            <a:off x="5080337" y="3244334"/>
            <a:ext cx="2031325" cy="369332"/>
          </a:xfrm>
          <a:prstGeom prst="rect">
            <a:avLst/>
          </a:prstGeom>
        </p:spPr>
        <p:txBody>
          <a:bodyPr wrap="none">
            <a:spAutoFit/>
          </a:bodyPr>
          <a:lstStyle/>
          <a:p>
            <a:r>
              <a:rPr lang="zh-CN" altLang="en-US" dirty="0">
                <a:solidFill>
                  <a:srgbClr val="4D4D4D"/>
                </a:solidFill>
                <a:latin typeface="-apple-system"/>
              </a:rPr>
              <a:t>可控的化妆效果：</a:t>
            </a:r>
            <a:endParaRPr lang="zh-CN" altLang="en-US" dirty="0"/>
          </a:p>
        </p:txBody>
      </p:sp>
    </p:spTree>
    <p:extLst>
      <p:ext uri="{BB962C8B-B14F-4D97-AF65-F5344CB8AC3E}">
        <p14:creationId xmlns:p14="http://schemas.microsoft.com/office/powerpoint/2010/main" val="1987515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380067" y="3434750"/>
            <a:ext cx="10660757" cy="616486"/>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br>
              <a:rPr lang="zh-CN" altLang="en-US" sz="1600" dirty="0"/>
            </a:br>
            <a:endParaRPr lang="zh-CN"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44" name="L 形 43"/>
          <p:cNvSpPr/>
          <p:nvPr/>
        </p:nvSpPr>
        <p:spPr>
          <a:xfrm rot="16200000">
            <a:off x="11172033" y="6135339"/>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 name="文本框 2"/>
          <p:cNvSpPr txBox="1"/>
          <p:nvPr/>
        </p:nvSpPr>
        <p:spPr>
          <a:xfrm>
            <a:off x="593824" y="244656"/>
            <a:ext cx="4865615" cy="461665"/>
          </a:xfrm>
          <a:prstGeom prst="rect">
            <a:avLst/>
          </a:prstGeom>
          <a:noFill/>
        </p:spPr>
        <p:txBody>
          <a:bodyPr wrap="square" rtlCol="0">
            <a:spAutoFit/>
          </a:bodyPr>
          <a:lstStyle/>
          <a:p>
            <a:r>
              <a:rPr lang="zh-CN" altLang="en-US" sz="2400" b="1" dirty="0">
                <a:solidFill>
                  <a:srgbClr val="035C9C"/>
                </a:solidFill>
              </a:rPr>
              <a:t>实验结果</a:t>
            </a:r>
          </a:p>
        </p:txBody>
      </p:sp>
      <p:sp>
        <p:nvSpPr>
          <p:cNvPr id="10" name="文本框 9">
            <a:extLst>
              <a:ext uri="{FF2B5EF4-FFF2-40B4-BE49-F238E27FC236}">
                <a16:creationId xmlns:a16="http://schemas.microsoft.com/office/drawing/2014/main" id="{E227B668-AF33-4237-A36C-64EBC21E5D23}"/>
              </a:ext>
            </a:extLst>
          </p:cNvPr>
          <p:cNvSpPr txBox="1"/>
          <p:nvPr/>
        </p:nvSpPr>
        <p:spPr>
          <a:xfrm>
            <a:off x="190665" y="1205684"/>
            <a:ext cx="10660757" cy="369332"/>
          </a:xfrm>
          <a:prstGeom prst="rect">
            <a:avLst/>
          </a:prstGeom>
          <a:noFill/>
        </p:spPr>
        <p:txBody>
          <a:bodyPr wrap="square" rtlCol="0">
            <a:spAutoFit/>
          </a:bodyPr>
          <a:lstStyle/>
          <a:p>
            <a:r>
              <a:rPr lang="zh-CN" altLang="en-US" b="1" dirty="0"/>
              <a:t>定量指标</a:t>
            </a:r>
            <a:endParaRPr lang="zh-CN" altLang="en-US" dirty="0"/>
          </a:p>
        </p:txBody>
      </p:sp>
      <p:sp>
        <p:nvSpPr>
          <p:cNvPr id="6" name="文本框 5">
            <a:extLst>
              <a:ext uri="{FF2B5EF4-FFF2-40B4-BE49-F238E27FC236}">
                <a16:creationId xmlns:a16="http://schemas.microsoft.com/office/drawing/2014/main" id="{7C1EB3D1-8DC9-492E-BAF1-39638B7CC1E7}"/>
              </a:ext>
            </a:extLst>
          </p:cNvPr>
          <p:cNvSpPr txBox="1"/>
          <p:nvPr/>
        </p:nvSpPr>
        <p:spPr>
          <a:xfrm>
            <a:off x="285226" y="1686187"/>
            <a:ext cx="10755598" cy="1077218"/>
          </a:xfrm>
          <a:prstGeom prst="rect">
            <a:avLst/>
          </a:prstGeom>
          <a:noFill/>
        </p:spPr>
        <p:txBody>
          <a:bodyPr wrap="square" rtlCol="0">
            <a:spAutoFit/>
          </a:bodyPr>
          <a:lstStyle/>
          <a:p>
            <a:r>
              <a:rPr lang="zh-CN" altLang="en-US" dirty="0"/>
              <a:t>生成图像的真实度（</a:t>
            </a:r>
            <a:r>
              <a:rPr lang="en-US" altLang="zh-CN" dirty="0"/>
              <a:t>FID</a:t>
            </a:r>
            <a:r>
              <a:rPr lang="zh-CN" altLang="en-US" dirty="0"/>
              <a:t>）和多样性（</a:t>
            </a:r>
            <a:r>
              <a:rPr lang="en-US" altLang="zh-CN" dirty="0"/>
              <a:t>LPIPS</a:t>
            </a:r>
            <a:r>
              <a:rPr lang="zh-CN" altLang="en-US" dirty="0"/>
              <a:t>）比较。</a:t>
            </a:r>
            <a:r>
              <a:rPr lang="en-US" altLang="zh-CN" dirty="0"/>
              <a:t>FID </a:t>
            </a:r>
            <a:r>
              <a:rPr lang="zh-CN" altLang="en-US" dirty="0"/>
              <a:t>越小代表与真实数据分布之间的距离越小，即真实度越高；</a:t>
            </a:r>
            <a:r>
              <a:rPr lang="en-US" altLang="zh-CN" dirty="0"/>
              <a:t>LPIPS </a:t>
            </a:r>
            <a:r>
              <a:rPr lang="zh-CN" altLang="en-US" dirty="0"/>
              <a:t>越大代表生成图像之间的相似度低，即多样性高。</a:t>
            </a:r>
          </a:p>
          <a:p>
            <a:br>
              <a:rPr lang="zh-CN" altLang="en-US" sz="1400" dirty="0"/>
            </a:br>
            <a:endParaRPr lang="zh-CN" altLang="en-US" sz="1400" dirty="0"/>
          </a:p>
        </p:txBody>
      </p:sp>
      <p:pic>
        <p:nvPicPr>
          <p:cNvPr id="2" name="图片 1">
            <a:extLst>
              <a:ext uri="{FF2B5EF4-FFF2-40B4-BE49-F238E27FC236}">
                <a16:creationId xmlns:a16="http://schemas.microsoft.com/office/drawing/2014/main" id="{FA0F3767-5808-4E23-81D1-0CC2B45364AD}"/>
              </a:ext>
            </a:extLst>
          </p:cNvPr>
          <p:cNvPicPr>
            <a:picLocks noChangeAspect="1"/>
          </p:cNvPicPr>
          <p:nvPr/>
        </p:nvPicPr>
        <p:blipFill>
          <a:blip r:embed="rId6"/>
          <a:stretch>
            <a:fillRect/>
          </a:stretch>
        </p:blipFill>
        <p:spPr>
          <a:xfrm>
            <a:off x="1344466" y="2763405"/>
            <a:ext cx="8867327" cy="2798496"/>
          </a:xfrm>
          <a:prstGeom prst="rect">
            <a:avLst/>
          </a:prstGeom>
        </p:spPr>
      </p:pic>
    </p:spTree>
    <p:extLst>
      <p:ext uri="{BB962C8B-B14F-4D97-AF65-F5344CB8AC3E}">
        <p14:creationId xmlns:p14="http://schemas.microsoft.com/office/powerpoint/2010/main" val="2957641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380067" y="3434750"/>
            <a:ext cx="10660757" cy="616486"/>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br>
              <a:rPr lang="zh-CN" altLang="en-US" sz="1600" dirty="0"/>
            </a:br>
            <a:endParaRPr lang="zh-CN"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44" name="L 形 43"/>
          <p:cNvSpPr/>
          <p:nvPr/>
        </p:nvSpPr>
        <p:spPr>
          <a:xfrm rot="16200000">
            <a:off x="11172033" y="6135339"/>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 name="文本框 2"/>
          <p:cNvSpPr txBox="1"/>
          <p:nvPr/>
        </p:nvSpPr>
        <p:spPr>
          <a:xfrm>
            <a:off x="593824" y="244656"/>
            <a:ext cx="4865615" cy="461665"/>
          </a:xfrm>
          <a:prstGeom prst="rect">
            <a:avLst/>
          </a:prstGeom>
          <a:noFill/>
        </p:spPr>
        <p:txBody>
          <a:bodyPr wrap="square" rtlCol="0">
            <a:spAutoFit/>
          </a:bodyPr>
          <a:lstStyle/>
          <a:p>
            <a:r>
              <a:rPr lang="zh-CN" altLang="en-US" sz="2400" b="1" dirty="0">
                <a:solidFill>
                  <a:srgbClr val="035C9C"/>
                </a:solidFill>
              </a:rPr>
              <a:t>结论</a:t>
            </a:r>
          </a:p>
        </p:txBody>
      </p:sp>
      <p:sp>
        <p:nvSpPr>
          <p:cNvPr id="6" name="文本框 5">
            <a:extLst>
              <a:ext uri="{FF2B5EF4-FFF2-40B4-BE49-F238E27FC236}">
                <a16:creationId xmlns:a16="http://schemas.microsoft.com/office/drawing/2014/main" id="{7C1EB3D1-8DC9-492E-BAF1-39638B7CC1E7}"/>
              </a:ext>
            </a:extLst>
          </p:cNvPr>
          <p:cNvSpPr txBox="1"/>
          <p:nvPr/>
        </p:nvSpPr>
        <p:spPr>
          <a:xfrm>
            <a:off x="285226" y="1120734"/>
            <a:ext cx="10755598" cy="1415772"/>
          </a:xfrm>
          <a:prstGeom prst="rect">
            <a:avLst/>
          </a:prstGeom>
          <a:noFill/>
        </p:spPr>
        <p:txBody>
          <a:bodyPr wrap="square" rtlCol="0">
            <a:spAutoFit/>
          </a:bodyPr>
          <a:lstStyle/>
          <a:p>
            <a:r>
              <a:rPr lang="zh-CN" altLang="en-US" dirty="0"/>
              <a:t>本</a:t>
            </a:r>
            <a:r>
              <a:rPr lang="zh-CN" altLang="zh-CN" dirty="0"/>
              <a:t>文针对现实世界中的自动化妆问题，提出了一种新的身份保持化妆网（</a:t>
            </a:r>
            <a:r>
              <a:rPr lang="en-US" altLang="zh-CN" dirty="0"/>
              <a:t>IPM</a:t>
            </a:r>
            <a:r>
              <a:rPr lang="zh-CN" altLang="zh-CN" dirty="0"/>
              <a:t>网）。我们的方法解决了现有自动标记方法中的两个实际问题。它有效地将参考图像的化妆风格转换为目标图像，同时保留了原始身份的背景和关键模式。可控的上妆转移水平和快速处理使我们的模型更接近于实际操作。此外，定性和定量实验都表明，我们的方法能够在真实场景中获得具有竞争力的结果。</a:t>
            </a:r>
            <a:br>
              <a:rPr lang="zh-CN" altLang="en-US" sz="1400" dirty="0"/>
            </a:br>
            <a:endParaRPr lang="zh-CN" altLang="en-US" sz="1400" dirty="0"/>
          </a:p>
        </p:txBody>
      </p:sp>
    </p:spTree>
    <p:extLst>
      <p:ext uri="{BB962C8B-B14F-4D97-AF65-F5344CB8AC3E}">
        <p14:creationId xmlns:p14="http://schemas.microsoft.com/office/powerpoint/2010/main" val="2662404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stCxn id="26" idx="1"/>
            <a:endCxn id="26" idx="2"/>
          </p:cNvCxnSpPr>
          <p:nvPr/>
        </p:nvCxnSpPr>
        <p:spPr>
          <a:xfrm flipH="1">
            <a:off x="5036985" y="1500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500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4124739" y="2215086"/>
            <a:ext cx="8067261"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9945303" y="298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942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523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024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755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186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87" y="257691"/>
            <a:ext cx="3596928" cy="955280"/>
          </a:xfrm>
          <a:prstGeom prst="rect">
            <a:avLst/>
          </a:prstGeom>
        </p:spPr>
      </p:pic>
      <p:cxnSp>
        <p:nvCxnSpPr>
          <p:cNvPr id="8" name="直接连接符 7"/>
          <p:cNvCxnSpPr>
            <a:endCxn id="26" idx="1"/>
          </p:cNvCxnSpPr>
          <p:nvPr/>
        </p:nvCxnSpPr>
        <p:spPr>
          <a:xfrm>
            <a:off x="0" y="1500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6" idx="3"/>
            <a:endCxn id="26" idx="2"/>
          </p:cNvCxnSpPr>
          <p:nvPr/>
        </p:nvCxnSpPr>
        <p:spPr>
          <a:xfrm>
            <a:off x="501" y="5474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487545" y="2700655"/>
            <a:ext cx="7569835" cy="707886"/>
          </a:xfrm>
          <a:prstGeom prst="rect">
            <a:avLst/>
          </a:prstGeom>
          <a:noFill/>
        </p:spPr>
        <p:txBody>
          <a:bodyPr wrap="square" rtlCol="0">
            <a:spAutoFit/>
          </a:bodyPr>
          <a:lstStyle/>
          <a:p>
            <a:pPr algn="dist"/>
            <a:r>
              <a:rPr lang="zh-CN" altLang="en-US" sz="4000" b="1" dirty="0">
                <a:solidFill>
                  <a:schemeClr val="bg1"/>
                </a:solidFill>
                <a:latin typeface="微软雅黑" panose="020B0503020204020204" charset="-122"/>
                <a:ea typeface="微软雅黑" panose="020B0503020204020204" charset="-122"/>
              </a:rPr>
              <a:t> 感谢观看</a:t>
            </a:r>
            <a:endParaRPr lang="zh-CN" sz="4000" b="1" dirty="0">
              <a:solidFill>
                <a:schemeClr val="bg1"/>
              </a:solidFill>
              <a:latin typeface="微软雅黑" panose="020B0503020204020204" charset="-122"/>
              <a:ea typeface="微软雅黑" panose="020B0503020204020204" charset="-122"/>
            </a:endParaRPr>
          </a:p>
        </p:txBody>
      </p:sp>
      <p:cxnSp>
        <p:nvCxnSpPr>
          <p:cNvPr id="36" name="直接连接符 35"/>
          <p:cNvCxnSpPr/>
          <p:nvPr/>
        </p:nvCxnSpPr>
        <p:spPr>
          <a:xfrm>
            <a:off x="4610100" y="3592356"/>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1118674" y="3592356"/>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252618"/>
            <a:ext cx="6095094" cy="2352765"/>
          </a:xfrm>
          <a:prstGeom prst="rect">
            <a:avLst/>
          </a:prstGeom>
          <a:solidFill>
            <a:srgbClr val="035C9C">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_14"/>
          <p:cNvSpPr txBox="1">
            <a:spLocks noChangeArrowheads="1"/>
          </p:cNvSpPr>
          <p:nvPr/>
        </p:nvSpPr>
        <p:spPr bwMode="auto">
          <a:xfrm>
            <a:off x="6629853" y="1026350"/>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01</a:t>
            </a:r>
          </a:p>
        </p:txBody>
      </p:sp>
      <p:sp>
        <p:nvSpPr>
          <p:cNvPr id="27" name="矩形 26"/>
          <p:cNvSpPr/>
          <p:nvPr/>
        </p:nvSpPr>
        <p:spPr bwMode="auto">
          <a:xfrm>
            <a:off x="7557538" y="1128367"/>
            <a:ext cx="3526227"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spc="-300" dirty="0">
                <a:solidFill>
                  <a:srgbClr val="004EA2"/>
                </a:solidFill>
                <a:latin typeface="微软雅黑" panose="020B0503020204020204" charset="-122"/>
                <a:ea typeface="微软雅黑" panose="020B0503020204020204" charset="-122"/>
                <a:sym typeface="+mn-ea"/>
              </a:rPr>
              <a:t>研究背景</a:t>
            </a:r>
          </a:p>
        </p:txBody>
      </p:sp>
      <p:sp>
        <p:nvSpPr>
          <p:cNvPr id="16" name="矩形 15"/>
          <p:cNvSpPr/>
          <p:nvPr/>
        </p:nvSpPr>
        <p:spPr>
          <a:xfrm rot="16200000" flipH="1">
            <a:off x="8582860" y="-3263"/>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
        <p:nvSpPr>
          <p:cNvPr id="24" name="_14"/>
          <p:cNvSpPr txBox="1">
            <a:spLocks noChangeArrowheads="1"/>
          </p:cNvSpPr>
          <p:nvPr/>
        </p:nvSpPr>
        <p:spPr bwMode="auto">
          <a:xfrm>
            <a:off x="6629853" y="1945326"/>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02</a:t>
            </a:r>
          </a:p>
        </p:txBody>
      </p:sp>
      <p:sp>
        <p:nvSpPr>
          <p:cNvPr id="25" name="矩形 24"/>
          <p:cNvSpPr/>
          <p:nvPr/>
        </p:nvSpPr>
        <p:spPr bwMode="auto">
          <a:xfrm>
            <a:off x="7557538" y="2035913"/>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sz="2400" b="1" dirty="0">
                <a:solidFill>
                  <a:srgbClr val="004EA2"/>
                </a:solidFill>
                <a:latin typeface="微软雅黑" panose="020B0503020204020204" charset="-122"/>
                <a:ea typeface="微软雅黑" panose="020B0503020204020204" charset="-122"/>
                <a:sym typeface="+mn-ea"/>
              </a:rPr>
              <a:t>本文解决问题</a:t>
            </a:r>
          </a:p>
        </p:txBody>
      </p:sp>
      <p:sp>
        <p:nvSpPr>
          <p:cNvPr id="17" name="矩形 16"/>
          <p:cNvSpPr/>
          <p:nvPr/>
        </p:nvSpPr>
        <p:spPr>
          <a:xfrm rot="16200000" flipH="1">
            <a:off x="8582858" y="903465"/>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35C9C"/>
              </a:solidFill>
              <a:latin typeface="华文中宋" panose="02010600040101010101" pitchFamily="2" charset="-122"/>
              <a:ea typeface="华文中宋" panose="02010600040101010101" pitchFamily="2" charset="-122"/>
            </a:endParaRPr>
          </a:p>
        </p:txBody>
      </p:sp>
      <p:sp>
        <p:nvSpPr>
          <p:cNvPr id="22" name="_14"/>
          <p:cNvSpPr txBox="1">
            <a:spLocks noChangeArrowheads="1"/>
          </p:cNvSpPr>
          <p:nvPr/>
        </p:nvSpPr>
        <p:spPr bwMode="auto">
          <a:xfrm>
            <a:off x="6629853" y="2864302"/>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03</a:t>
            </a:r>
          </a:p>
        </p:txBody>
      </p:sp>
      <p:sp>
        <p:nvSpPr>
          <p:cNvPr id="23" name="矩形 22"/>
          <p:cNvSpPr/>
          <p:nvPr/>
        </p:nvSpPr>
        <p:spPr bwMode="auto">
          <a:xfrm>
            <a:off x="7557538" y="2955524"/>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004EA2"/>
                </a:solidFill>
                <a:latin typeface="微软雅黑" panose="020B0503020204020204" charset="-122"/>
                <a:ea typeface="微软雅黑" panose="020B0503020204020204" charset="-122"/>
                <a:sym typeface="+mn-ea"/>
              </a:rPr>
              <a:t>具体实现</a:t>
            </a:r>
          </a:p>
        </p:txBody>
      </p:sp>
      <p:sp>
        <p:nvSpPr>
          <p:cNvPr id="18" name="矩形 17"/>
          <p:cNvSpPr/>
          <p:nvPr/>
        </p:nvSpPr>
        <p:spPr>
          <a:xfrm rot="16200000" flipH="1">
            <a:off x="8582859" y="1824369"/>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
        <p:nvSpPr>
          <p:cNvPr id="20" name="_14"/>
          <p:cNvSpPr txBox="1">
            <a:spLocks noChangeArrowheads="1"/>
          </p:cNvSpPr>
          <p:nvPr/>
        </p:nvSpPr>
        <p:spPr bwMode="auto">
          <a:xfrm>
            <a:off x="6629853" y="3783278"/>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04</a:t>
            </a:r>
          </a:p>
        </p:txBody>
      </p:sp>
      <p:sp>
        <p:nvSpPr>
          <p:cNvPr id="21" name="矩形 20"/>
          <p:cNvSpPr/>
          <p:nvPr/>
        </p:nvSpPr>
        <p:spPr bwMode="auto">
          <a:xfrm>
            <a:off x="7557538" y="3873865"/>
            <a:ext cx="2981478"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004EA2"/>
                </a:solidFill>
                <a:latin typeface="微软雅黑" panose="020B0503020204020204" charset="-122"/>
                <a:ea typeface="微软雅黑" panose="020B0503020204020204" charset="-122"/>
                <a:sym typeface="+mn-ea"/>
              </a:rPr>
              <a:t>实验结果</a:t>
            </a:r>
          </a:p>
        </p:txBody>
      </p:sp>
      <p:sp>
        <p:nvSpPr>
          <p:cNvPr id="19" name="矩形 18"/>
          <p:cNvSpPr/>
          <p:nvPr/>
        </p:nvSpPr>
        <p:spPr>
          <a:xfrm rot="16200000" flipH="1">
            <a:off x="8582859" y="2745106"/>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35C9C"/>
              </a:solidFill>
              <a:latin typeface="华文中宋" panose="02010600040101010101" pitchFamily="2" charset="-122"/>
              <a:ea typeface="华文中宋" panose="02010600040101010101" pitchFamily="2" charset="-122"/>
            </a:endParaRPr>
          </a:p>
        </p:txBody>
      </p:sp>
      <p:sp>
        <p:nvSpPr>
          <p:cNvPr id="7" name="文本框 6"/>
          <p:cNvSpPr txBox="1"/>
          <p:nvPr/>
        </p:nvSpPr>
        <p:spPr>
          <a:xfrm>
            <a:off x="1594392" y="3116153"/>
            <a:ext cx="3206115" cy="645160"/>
          </a:xfrm>
          <a:prstGeom prst="rect">
            <a:avLst/>
          </a:prstGeom>
          <a:noFill/>
        </p:spPr>
        <p:txBody>
          <a:bodyPr wrap="square" rtlCol="0">
            <a:spAutoFit/>
          </a:bodyPr>
          <a:lstStyle/>
          <a:p>
            <a:pPr algn="just"/>
            <a:r>
              <a:rPr lang="en-US" altLang="zh-CN" sz="3600" b="1" dirty="0">
                <a:solidFill>
                  <a:schemeClr val="bg1"/>
                </a:solidFill>
                <a:latin typeface="微软雅黑" panose="020B0503020204020204" charset="-122"/>
                <a:ea typeface="微软雅黑" panose="020B0503020204020204" charset="-122"/>
                <a:cs typeface="Aharoni" panose="02010803020104030203" pitchFamily="2" charset="-79"/>
              </a:rPr>
              <a:t>CONTENTS</a:t>
            </a:r>
          </a:p>
        </p:txBody>
      </p:sp>
      <p:cxnSp>
        <p:nvCxnSpPr>
          <p:cNvPr id="8" name="直接连接符 7"/>
          <p:cNvCxnSpPr/>
          <p:nvPr/>
        </p:nvCxnSpPr>
        <p:spPr>
          <a:xfrm>
            <a:off x="1610252" y="2865418"/>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610252" y="4012047"/>
            <a:ext cx="2818356" cy="0"/>
          </a:xfrm>
          <a:prstGeom prst="line">
            <a:avLst/>
          </a:prstGeom>
          <a:ln>
            <a:solidFill>
              <a:srgbClr val="F7F6FD"/>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3D6A096F-2BB9-4A13-863C-976BE0415399}"/>
              </a:ext>
            </a:extLst>
          </p:cNvPr>
          <p:cNvCxnSpPr/>
          <p:nvPr/>
        </p:nvCxnSpPr>
        <p:spPr>
          <a:xfrm flipH="1">
            <a:off x="4174402" y="97261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692DDEFE-BFCD-4A23-AB37-3854B047BB8C}"/>
              </a:ext>
            </a:extLst>
          </p:cNvPr>
          <p:cNvCxnSpPr/>
          <p:nvPr/>
        </p:nvCxnSpPr>
        <p:spPr>
          <a:xfrm flipH="1">
            <a:off x="4174402" y="1616409"/>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005ED0C5-57DA-4782-894C-9521BEE2624F}"/>
              </a:ext>
            </a:extLst>
          </p:cNvPr>
          <p:cNvCxnSpPr/>
          <p:nvPr/>
        </p:nvCxnSpPr>
        <p:spPr>
          <a:xfrm flipH="1">
            <a:off x="3084086" y="1429819"/>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AE9CC8E5-2BCA-45D6-BB4A-796AB2AD7745}"/>
              </a:ext>
            </a:extLst>
          </p:cNvPr>
          <p:cNvCxnSpPr/>
          <p:nvPr/>
        </p:nvCxnSpPr>
        <p:spPr>
          <a:xfrm flipH="1">
            <a:off x="1515450" y="437791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467A4103-D9FD-47CC-BC66-0E03836A4103}"/>
              </a:ext>
            </a:extLst>
          </p:cNvPr>
          <p:cNvCxnSpPr/>
          <p:nvPr/>
        </p:nvCxnSpPr>
        <p:spPr>
          <a:xfrm flipH="1">
            <a:off x="1515450" y="5021704"/>
            <a:ext cx="829994" cy="914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C1BE1D95-4254-4400-8967-5AE5B320D542}"/>
              </a:ext>
            </a:extLst>
          </p:cNvPr>
          <p:cNvCxnSpPr/>
          <p:nvPr/>
        </p:nvCxnSpPr>
        <p:spPr>
          <a:xfrm flipH="1">
            <a:off x="425134" y="4835114"/>
            <a:ext cx="432914" cy="47693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_14">
            <a:extLst>
              <a:ext uri="{FF2B5EF4-FFF2-40B4-BE49-F238E27FC236}">
                <a16:creationId xmlns:a16="http://schemas.microsoft.com/office/drawing/2014/main" id="{7CC84135-6071-4BC2-B0F6-65D0F5643CB1}"/>
              </a:ext>
            </a:extLst>
          </p:cNvPr>
          <p:cNvSpPr txBox="1">
            <a:spLocks noChangeArrowheads="1"/>
          </p:cNvSpPr>
          <p:nvPr/>
        </p:nvSpPr>
        <p:spPr bwMode="auto">
          <a:xfrm>
            <a:off x="6629853" y="4702255"/>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2800" spc="300" dirty="0">
                <a:solidFill>
                  <a:srgbClr val="004EA2"/>
                </a:solidFill>
                <a:latin typeface="Impact" panose="020B0806030902050204" pitchFamily="34" charset="0"/>
                <a:ea typeface="微软雅黑" panose="020B0503020204020204" pitchFamily="34" charset="-122"/>
              </a:rPr>
              <a:t>05</a:t>
            </a:r>
          </a:p>
        </p:txBody>
      </p:sp>
      <p:sp>
        <p:nvSpPr>
          <p:cNvPr id="46" name="矩形 45">
            <a:extLst>
              <a:ext uri="{FF2B5EF4-FFF2-40B4-BE49-F238E27FC236}">
                <a16:creationId xmlns:a16="http://schemas.microsoft.com/office/drawing/2014/main" id="{6F8D54D5-46B8-45B5-BE0B-F62762B87219}"/>
              </a:ext>
            </a:extLst>
          </p:cNvPr>
          <p:cNvSpPr/>
          <p:nvPr/>
        </p:nvSpPr>
        <p:spPr bwMode="auto">
          <a:xfrm>
            <a:off x="7557538" y="4792842"/>
            <a:ext cx="2981478"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2400" b="1" dirty="0">
                <a:solidFill>
                  <a:srgbClr val="004EA2"/>
                </a:solidFill>
                <a:latin typeface="微软雅黑" panose="020B0503020204020204" charset="-122"/>
                <a:ea typeface="微软雅黑" panose="020B0503020204020204" charset="-122"/>
                <a:sym typeface="+mn-ea"/>
              </a:rPr>
              <a:t>结论</a:t>
            </a:r>
          </a:p>
        </p:txBody>
      </p:sp>
      <p:sp>
        <p:nvSpPr>
          <p:cNvPr id="44" name="矩形 43">
            <a:extLst>
              <a:ext uri="{FF2B5EF4-FFF2-40B4-BE49-F238E27FC236}">
                <a16:creationId xmlns:a16="http://schemas.microsoft.com/office/drawing/2014/main" id="{4B06203C-2283-4299-B3CD-DD554B2DA6C1}"/>
              </a:ext>
            </a:extLst>
          </p:cNvPr>
          <p:cNvSpPr/>
          <p:nvPr/>
        </p:nvSpPr>
        <p:spPr>
          <a:xfrm rot="16200000" flipH="1">
            <a:off x="8582859" y="3664083"/>
            <a:ext cx="45719" cy="347662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5C9C"/>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73373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380067" y="1519222"/>
            <a:ext cx="10660757" cy="2157870"/>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a:lnSpc>
                <a:spcPct val="150000"/>
              </a:lnSpc>
            </a:pPr>
            <a:r>
              <a:rPr lang="en-US" altLang="zh-CN" sz="1600" dirty="0">
                <a:solidFill>
                  <a:schemeClr val="tx1">
                    <a:lumMod val="85000"/>
                    <a:lumOff val="15000"/>
                  </a:schemeClr>
                </a:solidFill>
                <a:latin typeface="微软雅黑" panose="020B0503020204020204" charset="-122"/>
                <a:ea typeface="微软雅黑" panose="020B0503020204020204" charset="-122"/>
              </a:rPr>
              <a:t>1.</a:t>
            </a:r>
            <a:r>
              <a:rPr lang="zh-CN" altLang="en-US" dirty="0"/>
              <a:t>在生成带妆图像的时候也会引起背景或者人物身份信息的变化，这些变化会令生成的图像失去真实性，用户往往不希望一张美丽的自拍照被人一眼看出“破绽”。</a:t>
            </a:r>
            <a:endParaRPr lang="en-US" altLang="zh-CN" dirty="0"/>
          </a:p>
          <a:p>
            <a:pPr>
              <a:lnSpc>
                <a:spcPct val="150000"/>
              </a:lnSpc>
            </a:pPr>
            <a:r>
              <a:rPr lang="en-US" altLang="zh-CN" dirty="0"/>
              <a:t>2.</a:t>
            </a:r>
            <a:r>
              <a:rPr lang="zh-CN" altLang="en-US" dirty="0"/>
              <a:t>化妆程度不可控。可调节的化妆效果更符合现实世界中用户的需求，单一的化妆效果会降低用户使用的兴趣。</a:t>
            </a:r>
            <a:endParaRPr lang="en-US" altLang="zh-CN" dirty="0"/>
          </a:p>
          <a:p>
            <a:pPr>
              <a:lnSpc>
                <a:spcPct val="150000"/>
              </a:lnSpc>
            </a:pPr>
            <a:r>
              <a:rPr lang="en-US" altLang="zh-CN" sz="1600" dirty="0">
                <a:solidFill>
                  <a:schemeClr val="tx1">
                    <a:lumMod val="85000"/>
                    <a:lumOff val="15000"/>
                  </a:schemeClr>
                </a:solidFill>
                <a:latin typeface="微软雅黑" panose="020B0503020204020204" charset="-122"/>
                <a:ea typeface="微软雅黑" panose="020B0503020204020204" charset="-122"/>
              </a:rPr>
              <a:t>3.</a:t>
            </a:r>
            <a:r>
              <a:rPr lang="zh-CN" altLang="en-US" dirty="0"/>
              <a:t>评价指标的缺失。对于化妆效果的好坏还是依靠志愿者的主观判断，缺少客观的量化指标。</a:t>
            </a:r>
            <a:endParaRPr lang="zh-CN"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44" name="L 形 43"/>
          <p:cNvSpPr/>
          <p:nvPr/>
        </p:nvSpPr>
        <p:spPr>
          <a:xfrm rot="16200000">
            <a:off x="11172033" y="6135339"/>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2" name="文本框 1"/>
          <p:cNvSpPr txBox="1"/>
          <p:nvPr/>
        </p:nvSpPr>
        <p:spPr>
          <a:xfrm>
            <a:off x="444476" y="1103343"/>
            <a:ext cx="5014963" cy="369332"/>
          </a:xfrm>
          <a:prstGeom prst="rect">
            <a:avLst/>
          </a:prstGeom>
          <a:noFill/>
        </p:spPr>
        <p:txBody>
          <a:bodyPr wrap="square" rtlCol="0">
            <a:spAutoFit/>
          </a:bodyPr>
          <a:lstStyle/>
          <a:p>
            <a:r>
              <a:rPr lang="zh-CN" altLang="en-US" b="1" dirty="0"/>
              <a:t>以往工作的痛点：</a:t>
            </a:r>
          </a:p>
        </p:txBody>
      </p:sp>
      <p:sp>
        <p:nvSpPr>
          <p:cNvPr id="10" name="文本框 9">
            <a:extLst>
              <a:ext uri="{FF2B5EF4-FFF2-40B4-BE49-F238E27FC236}">
                <a16:creationId xmlns:a16="http://schemas.microsoft.com/office/drawing/2014/main" id="{31FD5E7E-6D2D-4D6C-B11B-9E4126E43011}"/>
              </a:ext>
            </a:extLst>
          </p:cNvPr>
          <p:cNvSpPr txBox="1"/>
          <p:nvPr/>
        </p:nvSpPr>
        <p:spPr>
          <a:xfrm>
            <a:off x="593824" y="244656"/>
            <a:ext cx="4865615" cy="461665"/>
          </a:xfrm>
          <a:prstGeom prst="rect">
            <a:avLst/>
          </a:prstGeom>
          <a:noFill/>
        </p:spPr>
        <p:txBody>
          <a:bodyPr wrap="square" rtlCol="0">
            <a:spAutoFit/>
          </a:bodyPr>
          <a:lstStyle/>
          <a:p>
            <a:r>
              <a:rPr lang="zh-CN" altLang="en-US" sz="2400" b="1" dirty="0">
                <a:solidFill>
                  <a:srgbClr val="035C9C"/>
                </a:solidFill>
              </a:rPr>
              <a:t>研究背景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380067" y="1565008"/>
            <a:ext cx="10660757" cy="4355971"/>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pPr>
              <a:lnSpc>
                <a:spcPct val="150000"/>
              </a:lnSpc>
            </a:pPr>
            <a:r>
              <a:rPr lang="en-US" altLang="zh-CN" dirty="0"/>
              <a:t>1.</a:t>
            </a:r>
            <a:r>
              <a:rPr lang="zh-CN" altLang="en-US" dirty="0"/>
              <a:t>提出了一种新的基于现实世界的人脸自动上妆网络 </a:t>
            </a:r>
            <a:r>
              <a:rPr lang="en-US" altLang="zh-CN" dirty="0"/>
              <a:t>IPM-Net</a:t>
            </a:r>
            <a:r>
              <a:rPr lang="zh-CN" altLang="en-US" dirty="0"/>
              <a:t>，在完成人脸自动上妆的同时保留了图像中人物的身份信息以及图像背景信息，从而保证了生成图像的真实性。</a:t>
            </a:r>
          </a:p>
          <a:p>
            <a:pPr>
              <a:lnSpc>
                <a:spcPct val="150000"/>
              </a:lnSpc>
            </a:pPr>
            <a:r>
              <a:rPr lang="en-US" altLang="zh-CN" dirty="0"/>
              <a:t>2.</a:t>
            </a:r>
            <a:r>
              <a:rPr lang="zh-CN" altLang="en-US" dirty="0"/>
              <a:t>基于现实世界的需求出发，引入了化妆程度可控的方案，用户可以按照自己的意愿控制生成图像的化妆程度。此外，图像处理的速度也是现实世界中考量的因素之一，在 </a:t>
            </a:r>
            <a:r>
              <a:rPr lang="en-US" altLang="zh-CN" dirty="0"/>
              <a:t>2080Ti </a:t>
            </a:r>
            <a:r>
              <a:rPr lang="zh-CN" altLang="en-US" dirty="0"/>
              <a:t>上，我们的模型每秒可以处理 </a:t>
            </a:r>
            <a:r>
              <a:rPr lang="en-US" altLang="zh-CN" dirty="0"/>
              <a:t>16 </a:t>
            </a:r>
            <a:r>
              <a:rPr lang="zh-CN" altLang="en-US" dirty="0"/>
              <a:t>张 </a:t>
            </a:r>
            <a:r>
              <a:rPr lang="en-US" altLang="zh-CN" dirty="0"/>
              <a:t>256*256 </a:t>
            </a:r>
            <a:r>
              <a:rPr lang="zh-CN" altLang="en-US" dirty="0"/>
              <a:t>的人脸图像。</a:t>
            </a:r>
          </a:p>
          <a:p>
            <a:pPr>
              <a:lnSpc>
                <a:spcPct val="150000"/>
              </a:lnSpc>
            </a:pPr>
            <a:r>
              <a:rPr lang="en-US" altLang="zh-CN" dirty="0"/>
              <a:t>3.</a:t>
            </a:r>
            <a:r>
              <a:rPr lang="zh-CN" altLang="en-US" dirty="0"/>
              <a:t>对部分来自网络的图像进行换装处理，也得到了不错的效果。但网络图像未经过标注，生成效果受到人脸特征分割效果的限制。</a:t>
            </a:r>
          </a:p>
          <a:p>
            <a:pPr>
              <a:lnSpc>
                <a:spcPct val="150000"/>
              </a:lnSpc>
            </a:pPr>
            <a:r>
              <a:rPr lang="en-US" altLang="zh-CN" dirty="0"/>
              <a:t>4.</a:t>
            </a:r>
            <a:r>
              <a:rPr lang="zh-CN" altLang="en-US" dirty="0"/>
              <a:t>引入 </a:t>
            </a:r>
            <a:r>
              <a:rPr lang="en-US" altLang="zh-CN" dirty="0"/>
              <a:t>FID </a:t>
            </a:r>
            <a:r>
              <a:rPr lang="zh-CN" altLang="en-US" dirty="0"/>
              <a:t>和 </a:t>
            </a:r>
            <a:r>
              <a:rPr lang="en-US" altLang="zh-CN" dirty="0"/>
              <a:t>LPIPS </a:t>
            </a:r>
            <a:r>
              <a:rPr lang="zh-CN" altLang="en-US" dirty="0"/>
              <a:t>作为人脸自动上妆模型的量化指标。采用 </a:t>
            </a:r>
            <a:r>
              <a:rPr lang="en-US" altLang="zh-CN" dirty="0"/>
              <a:t>FID </a:t>
            </a:r>
            <a:r>
              <a:rPr lang="zh-CN" altLang="en-US" dirty="0"/>
              <a:t>来测试生成图像的真实性，</a:t>
            </a:r>
            <a:r>
              <a:rPr lang="en-US" altLang="zh-CN" dirty="0"/>
              <a:t>LPIPS </a:t>
            </a:r>
            <a:r>
              <a:rPr lang="zh-CN" altLang="en-US" dirty="0"/>
              <a:t>来测试生成图像的多样性。</a:t>
            </a:r>
          </a:p>
          <a:p>
            <a:br>
              <a:rPr lang="zh-CN" altLang="en-US" sz="1600" dirty="0"/>
            </a:br>
            <a:endParaRPr lang="zh-CN"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44" name="L 形 43"/>
          <p:cNvSpPr/>
          <p:nvPr/>
        </p:nvSpPr>
        <p:spPr>
          <a:xfrm rot="16200000">
            <a:off x="11172033" y="6135339"/>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2" name="文本框 1"/>
          <p:cNvSpPr txBox="1"/>
          <p:nvPr/>
        </p:nvSpPr>
        <p:spPr>
          <a:xfrm>
            <a:off x="444476" y="1103343"/>
            <a:ext cx="5014963" cy="923330"/>
          </a:xfrm>
          <a:prstGeom prst="rect">
            <a:avLst/>
          </a:prstGeom>
          <a:noFill/>
        </p:spPr>
        <p:txBody>
          <a:bodyPr wrap="square" rtlCol="0">
            <a:spAutoFit/>
          </a:bodyPr>
          <a:lstStyle/>
          <a:p>
            <a:r>
              <a:rPr lang="zh-CN" altLang="en-US" b="1" dirty="0"/>
              <a:t>这篇论文提出了什么？解决了什么问题？</a:t>
            </a:r>
            <a:endParaRPr lang="zh-CN" altLang="en-US" dirty="0"/>
          </a:p>
          <a:p>
            <a:br>
              <a:rPr lang="zh-CN" altLang="en-US" dirty="0"/>
            </a:b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380067" y="3278341"/>
            <a:ext cx="10660757" cy="616486"/>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br>
              <a:rPr lang="zh-CN" altLang="en-US" sz="1600" dirty="0"/>
            </a:br>
            <a:endParaRPr lang="zh-CN"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44" name="L 形 43"/>
          <p:cNvSpPr/>
          <p:nvPr/>
        </p:nvSpPr>
        <p:spPr>
          <a:xfrm rot="16200000">
            <a:off x="11172033" y="6135339"/>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2" name="文本框 1"/>
          <p:cNvSpPr txBox="1"/>
          <p:nvPr/>
        </p:nvSpPr>
        <p:spPr>
          <a:xfrm>
            <a:off x="444476" y="1103343"/>
            <a:ext cx="5014963" cy="645160"/>
          </a:xfrm>
          <a:prstGeom prst="rect">
            <a:avLst/>
          </a:prstGeom>
          <a:noFill/>
        </p:spPr>
        <p:txBody>
          <a:bodyPr wrap="square" rtlCol="0">
            <a:spAutoFit/>
          </a:bodyPr>
          <a:lstStyle/>
          <a:p>
            <a:r>
              <a:rPr lang="zh-CN" altLang="en-US" b="1" dirty="0"/>
              <a:t>特征的定义</a:t>
            </a:r>
            <a:br>
              <a:rPr lang="zh-CN" altLang="en-US" dirty="0"/>
            </a:br>
            <a:endParaRPr lang="zh-CN" altLang="en-US" dirty="0"/>
          </a:p>
        </p:txBody>
      </p:sp>
      <p:sp>
        <p:nvSpPr>
          <p:cNvPr id="3" name="文本框 2"/>
          <p:cNvSpPr txBox="1"/>
          <p:nvPr/>
        </p:nvSpPr>
        <p:spPr>
          <a:xfrm>
            <a:off x="593824" y="244656"/>
            <a:ext cx="4865615" cy="461665"/>
          </a:xfrm>
          <a:prstGeom prst="rect">
            <a:avLst/>
          </a:prstGeom>
          <a:noFill/>
        </p:spPr>
        <p:txBody>
          <a:bodyPr wrap="square" rtlCol="0">
            <a:spAutoFit/>
          </a:bodyPr>
          <a:lstStyle/>
          <a:p>
            <a:r>
              <a:rPr lang="zh-CN" altLang="en-US" sz="2400" b="1" dirty="0">
                <a:solidFill>
                  <a:srgbClr val="035C9C"/>
                </a:solidFill>
              </a:rPr>
              <a:t>具体实现</a:t>
            </a:r>
          </a:p>
        </p:txBody>
      </p:sp>
      <p:pic>
        <p:nvPicPr>
          <p:cNvPr id="5" name="图片 4"/>
          <p:cNvPicPr>
            <a:picLocks noChangeAspect="1"/>
          </p:cNvPicPr>
          <p:nvPr/>
        </p:nvPicPr>
        <p:blipFill>
          <a:blip r:embed="rId6"/>
          <a:stretch>
            <a:fillRect/>
          </a:stretch>
        </p:blipFill>
        <p:spPr>
          <a:xfrm>
            <a:off x="593824" y="1656151"/>
            <a:ext cx="5839382" cy="1345795"/>
          </a:xfrm>
          <a:prstGeom prst="rect">
            <a:avLst/>
          </a:prstGeom>
        </p:spPr>
      </p:pic>
      <p:sp>
        <p:nvSpPr>
          <p:cNvPr id="6" name="文本框 5"/>
          <p:cNvSpPr txBox="1"/>
          <p:nvPr/>
        </p:nvSpPr>
        <p:spPr>
          <a:xfrm>
            <a:off x="673626" y="3179630"/>
            <a:ext cx="9571626" cy="646331"/>
          </a:xfrm>
          <a:prstGeom prst="rect">
            <a:avLst/>
          </a:prstGeom>
          <a:noFill/>
        </p:spPr>
        <p:txBody>
          <a:bodyPr wrap="square" rtlCol="0">
            <a:spAutoFit/>
          </a:bodyPr>
          <a:lstStyle/>
          <a:p>
            <a:r>
              <a:rPr lang="zh-CN" altLang="en-US" dirty="0"/>
              <a:t>在本文中，我们首先定义了两种特征，一种为身份信息特征，一种为化妆风格特征。身份信息特征就是图像中的个人身份和其他应保留的细节。化妆风格特征就是脸部的化妆风格。</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380067" y="3434750"/>
            <a:ext cx="10660757" cy="616486"/>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br>
              <a:rPr lang="zh-CN" altLang="en-US" sz="1600" dirty="0"/>
            </a:br>
            <a:endParaRPr lang="zh-CN"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44" name="L 形 43"/>
          <p:cNvSpPr/>
          <p:nvPr/>
        </p:nvSpPr>
        <p:spPr>
          <a:xfrm rot="16200000">
            <a:off x="11172033" y="6135339"/>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2" name="文本框 1"/>
          <p:cNvSpPr txBox="1"/>
          <p:nvPr/>
        </p:nvSpPr>
        <p:spPr>
          <a:xfrm>
            <a:off x="444476" y="1103343"/>
            <a:ext cx="5014963" cy="368300"/>
          </a:xfrm>
          <a:prstGeom prst="rect">
            <a:avLst/>
          </a:prstGeom>
          <a:noFill/>
        </p:spPr>
        <p:txBody>
          <a:bodyPr wrap="square" rtlCol="0">
            <a:spAutoFit/>
          </a:bodyPr>
          <a:lstStyle/>
          <a:p>
            <a:r>
              <a:rPr lang="zh-CN" altLang="en-US" b="1" dirty="0"/>
              <a:t>图像预处理</a:t>
            </a:r>
            <a:endParaRPr lang="zh-CN" altLang="en-US" dirty="0"/>
          </a:p>
        </p:txBody>
      </p:sp>
      <p:sp>
        <p:nvSpPr>
          <p:cNvPr id="3" name="文本框 2"/>
          <p:cNvSpPr txBox="1"/>
          <p:nvPr/>
        </p:nvSpPr>
        <p:spPr>
          <a:xfrm>
            <a:off x="593824" y="244656"/>
            <a:ext cx="4865615" cy="461665"/>
          </a:xfrm>
          <a:prstGeom prst="rect">
            <a:avLst/>
          </a:prstGeom>
          <a:noFill/>
        </p:spPr>
        <p:txBody>
          <a:bodyPr wrap="square" rtlCol="0">
            <a:spAutoFit/>
          </a:bodyPr>
          <a:lstStyle/>
          <a:p>
            <a:r>
              <a:rPr lang="zh-CN" altLang="en-US" sz="2400" b="1" dirty="0">
                <a:solidFill>
                  <a:srgbClr val="035C9C"/>
                </a:solidFill>
              </a:rPr>
              <a:t>具体实现</a:t>
            </a:r>
          </a:p>
        </p:txBody>
      </p:sp>
      <p:pic>
        <p:nvPicPr>
          <p:cNvPr id="5" name="图片 4"/>
          <p:cNvPicPr>
            <a:picLocks noChangeAspect="1"/>
          </p:cNvPicPr>
          <p:nvPr/>
        </p:nvPicPr>
        <p:blipFill>
          <a:blip r:embed="rId6"/>
          <a:stretch>
            <a:fillRect/>
          </a:stretch>
        </p:blipFill>
        <p:spPr>
          <a:xfrm>
            <a:off x="203898" y="1396475"/>
            <a:ext cx="5980710" cy="2897989"/>
          </a:xfrm>
          <a:prstGeom prst="rect">
            <a:avLst/>
          </a:prstGeom>
        </p:spPr>
      </p:pic>
      <mc:AlternateContent xmlns:mc="http://schemas.openxmlformats.org/markup-compatibility/2006" xmlns:a14="http://schemas.microsoft.com/office/drawing/2010/main">
        <mc:Choice Requires="a14">
          <p:sp>
            <p:nvSpPr>
              <p:cNvPr id="6" name="文本框 5">
                <a:extLst/>
              </p:cNvPr>
              <p:cNvSpPr txBox="1"/>
              <p:nvPr/>
            </p:nvSpPr>
            <p:spPr>
              <a:xfrm>
                <a:off x="536319" y="4429387"/>
                <a:ext cx="11006932" cy="1477328"/>
              </a:xfrm>
              <a:prstGeom prst="rect">
                <a:avLst/>
              </a:prstGeom>
              <a:noFill/>
            </p:spPr>
            <p:txBody>
              <a:bodyPr wrap="square" rtlCol="0">
                <a:spAutoFit/>
              </a:bodyPr>
              <a:lstStyle/>
              <a:p>
                <a:r>
                  <a:rPr lang="zh-CN" altLang="en-US" dirty="0"/>
                  <a:t>（</a:t>
                </a:r>
                <a:r>
                  <a:rPr lang="en-US" altLang="zh-CN" dirty="0"/>
                  <a:t>1</a:t>
                </a:r>
                <a:r>
                  <a:rPr lang="zh-CN" altLang="en-US" dirty="0"/>
                  <a:t>）输入图像</a:t>
                </a:r>
                <a:r>
                  <a:rPr lang="en-US" altLang="zh-CN" dirty="0"/>
                  <a:t>x</a:t>
                </a:r>
                <a:r>
                  <a:rPr lang="zh-CN" altLang="zh-CN" dirty="0"/>
                  <a:t>通过人脸解析算法得到人脸掩模</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𝑥</m:t>
                        </m:r>
                      </m:sub>
                    </m:sSub>
                  </m:oMath>
                </a14:m>
                <a:r>
                  <a:rPr lang="zh-CN" altLang="en-US" dirty="0"/>
                  <a:t>；</a:t>
                </a:r>
                <a:endParaRPr lang="en-US" altLang="zh-CN" dirty="0"/>
              </a:p>
              <a:p>
                <a:r>
                  <a:rPr lang="zh-CN" altLang="en-US" dirty="0"/>
                  <a:t>（</a:t>
                </a:r>
                <a:r>
                  <a:rPr lang="en-US" altLang="zh-CN" dirty="0"/>
                  <a:t>2</a:t>
                </a:r>
                <a:r>
                  <a:rPr lang="zh-CN" altLang="en-US" dirty="0"/>
                  <a:t>）</a:t>
                </a:r>
                <a:r>
                  <a:rPr lang="zh-CN" altLang="zh-CN" dirty="0"/>
                  <a:t>将目标图像</a:t>
                </a:r>
                <a14:m>
                  <m:oMath xmlns:m="http://schemas.openxmlformats.org/officeDocument/2006/math">
                    <m:r>
                      <m:rPr>
                        <m:sty m:val="p"/>
                      </m:rPr>
                      <a:rPr lang="en-US" altLang="zh-CN">
                        <a:latin typeface="Cambria Math" panose="02040503050406030204" pitchFamily="18" charset="0"/>
                      </a:rPr>
                      <m:t>x</m:t>
                    </m:r>
                  </m:oMath>
                </a14:m>
                <a:r>
                  <a:rPr lang="zh-CN" altLang="zh-CN" dirty="0"/>
                  <a:t>与对应的掩模</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𝑥</m:t>
                        </m:r>
                      </m:sub>
                    </m:sSub>
                  </m:oMath>
                </a14:m>
                <a:r>
                  <a:rPr lang="zh-CN" altLang="zh-CN" dirty="0"/>
                  <a:t>相乘，得到背景图像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𝑥</m:t>
                        </m:r>
                      </m:sub>
                    </m:sSub>
                    <m:r>
                      <a:rPr lang="zh-CN" altLang="en-US" i="1">
                        <a:latin typeface="Cambria Math" panose="02040503050406030204" pitchFamily="18" charset="0"/>
                      </a:rPr>
                      <m:t>，</m:t>
                    </m:r>
                  </m:oMath>
                </a14:m>
                <a:r>
                  <a:rPr lang="zh-CN" altLang="zh-CN" dirty="0"/>
                  <a:t>化妆区域设置为灰色</a:t>
                </a:r>
                <a:r>
                  <a:rPr lang="zh-CN" altLang="en-US" dirty="0"/>
                  <a:t>；</a:t>
                </a:r>
                <a:endParaRPr lang="en-US" altLang="zh-CN" dirty="0"/>
              </a:p>
              <a:p>
                <a:r>
                  <a:rPr lang="zh-CN" altLang="en-US" dirty="0"/>
                  <a:t>（</a:t>
                </a:r>
                <a:r>
                  <a:rPr lang="en-US" altLang="zh-CN" dirty="0"/>
                  <a:t>3</a:t>
                </a:r>
                <a:r>
                  <a:rPr lang="zh-CN" altLang="en-US" dirty="0"/>
                  <a:t>）</a:t>
                </a:r>
                <a:r>
                  <a:rPr lang="zh-CN" altLang="zh-CN" dirty="0"/>
                  <a:t>使用差分滤波器来提取化妆区域的纹理</a:t>
                </a:r>
                <a:r>
                  <a:rPr lang="zh-CN" altLang="en-US" dirty="0"/>
                  <a:t>，</a:t>
                </a:r>
                <a:r>
                  <a:rPr lang="zh-CN" altLang="zh-CN" dirty="0"/>
                  <a:t>增加脸部特征纹理的权重</a:t>
                </a:r>
                <a:r>
                  <a:rPr lang="zh-CN" altLang="en-US" dirty="0"/>
                  <a:t>；</a:t>
                </a:r>
                <a:endParaRPr lang="en-US" altLang="zh-CN" dirty="0"/>
              </a:p>
              <a:p>
                <a:r>
                  <a:rPr lang="zh-CN" altLang="en-US" dirty="0"/>
                  <a:t>（</a:t>
                </a:r>
                <a:r>
                  <a:rPr lang="en-US" altLang="zh-CN" dirty="0"/>
                  <a:t>4</a:t>
                </a:r>
                <a:r>
                  <a:rPr lang="zh-CN" altLang="en-US" dirty="0"/>
                  <a:t>）</a:t>
                </a:r>
                <a:r>
                  <a:rPr lang="zh-CN" altLang="zh-CN" dirty="0"/>
                  <a:t>添加纹理</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𝑥</m:t>
                        </m:r>
                      </m:sub>
                    </m:sSub>
                  </m:oMath>
                </a14:m>
                <a:r>
                  <a:rPr lang="zh-CN" altLang="zh-CN" dirty="0"/>
                  <a:t>和背景</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𝑥</m:t>
                        </m:r>
                      </m:sub>
                    </m:sSub>
                  </m:oMath>
                </a14:m>
                <a:r>
                  <a:rPr lang="zh-CN" altLang="zh-CN" dirty="0"/>
                  <a:t>来生成身份内容输入图像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𝑥</m:t>
                        </m:r>
                      </m:sub>
                    </m:sSub>
                  </m:oMath>
                </a14:m>
                <a:r>
                  <a:rPr lang="zh-CN" altLang="zh-CN" dirty="0"/>
                  <a:t>。</a:t>
                </a:r>
                <a:endParaRPr lang="en-US" altLang="zh-CN" dirty="0"/>
              </a:p>
              <a:p>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536319" y="4429387"/>
                <a:ext cx="11006932" cy="1477328"/>
              </a:xfrm>
              <a:prstGeom prst="rect">
                <a:avLst/>
              </a:prstGeom>
              <a:blipFill rotWithShape="1">
                <a:blip r:embed="rId7"/>
                <a:stretch>
                  <a:fillRect l="-498" t="-2479"/>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380067" y="3434750"/>
            <a:ext cx="10660757" cy="616486"/>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br>
              <a:rPr lang="zh-CN" altLang="en-US" sz="1600" dirty="0"/>
            </a:br>
            <a:endParaRPr lang="zh-CN"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3" name="文本框 2"/>
          <p:cNvSpPr txBox="1"/>
          <p:nvPr/>
        </p:nvSpPr>
        <p:spPr>
          <a:xfrm>
            <a:off x="593824" y="244656"/>
            <a:ext cx="4865615" cy="461665"/>
          </a:xfrm>
          <a:prstGeom prst="rect">
            <a:avLst/>
          </a:prstGeom>
          <a:noFill/>
        </p:spPr>
        <p:txBody>
          <a:bodyPr wrap="square" rtlCol="0">
            <a:spAutoFit/>
          </a:bodyPr>
          <a:lstStyle/>
          <a:p>
            <a:r>
              <a:rPr lang="zh-CN" altLang="en-US" sz="2400" b="1" dirty="0">
                <a:solidFill>
                  <a:srgbClr val="035C9C"/>
                </a:solidFill>
              </a:rPr>
              <a:t>具体实现</a:t>
            </a:r>
          </a:p>
        </p:txBody>
      </p:sp>
      <p:pic>
        <p:nvPicPr>
          <p:cNvPr id="4" name="图片 3"/>
          <p:cNvPicPr>
            <a:picLocks noChangeAspect="1"/>
          </p:cNvPicPr>
          <p:nvPr/>
        </p:nvPicPr>
        <p:blipFill>
          <a:blip r:embed="rId6"/>
          <a:stretch>
            <a:fillRect/>
          </a:stretch>
        </p:blipFill>
        <p:spPr>
          <a:xfrm>
            <a:off x="521335" y="1141859"/>
            <a:ext cx="10395585" cy="3736340"/>
          </a:xfrm>
          <a:prstGeom prst="rect">
            <a:avLst/>
          </a:prstGeom>
        </p:spPr>
      </p:pic>
      <p:sp>
        <p:nvSpPr>
          <p:cNvPr id="2" name="文本框 1">
            <a:extLst>
              <a:ext uri="{FF2B5EF4-FFF2-40B4-BE49-F238E27FC236}">
                <a16:creationId xmlns:a16="http://schemas.microsoft.com/office/drawing/2014/main" id="{F2F995B7-427F-4525-8210-A5D68E66BA22}"/>
              </a:ext>
            </a:extLst>
          </p:cNvPr>
          <p:cNvSpPr txBox="1"/>
          <p:nvPr/>
        </p:nvSpPr>
        <p:spPr>
          <a:xfrm>
            <a:off x="1333850" y="4907560"/>
            <a:ext cx="5989739" cy="1950440"/>
          </a:xfrm>
          <a:prstGeom prst="rect">
            <a:avLst/>
          </a:prstGeom>
          <a:noFill/>
        </p:spPr>
        <p:txBody>
          <a:bodyPr wrap="square" rtlCol="0">
            <a:spAutoFit/>
          </a:bodyPr>
          <a:lstStyle/>
          <a:p>
            <a:endParaRPr lang="zh-CN" altLang="en-US"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B7E11139-EBFC-49A9-A8A0-F630CE960C69}"/>
                  </a:ext>
                </a:extLst>
              </p:cNvPr>
              <p:cNvSpPr txBox="1"/>
              <p:nvPr/>
            </p:nvSpPr>
            <p:spPr>
              <a:xfrm>
                <a:off x="593725" y="4848837"/>
                <a:ext cx="10739802" cy="1521186"/>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IPM</a:t>
                </a:r>
                <a:r>
                  <a:rPr lang="zh-CN" altLang="zh-CN" dirty="0">
                    <a:latin typeface="宋体" panose="02010600030101010101" pitchFamily="2" charset="-122"/>
                    <a:ea typeface="宋体" panose="02010600030101010101" pitchFamily="2" charset="-122"/>
                  </a:rPr>
                  <a:t>网络旨在生成一个包含参考图像</a:t>
                </a:r>
                <a14:m>
                  <m:oMath xmlns:m="http://schemas.openxmlformats.org/officeDocument/2006/math">
                    <m:r>
                      <m:rPr>
                        <m:sty m:val="p"/>
                      </m:rPr>
                      <a:rPr lang="en-US" altLang="zh-CN"/>
                      <m:t>y</m:t>
                    </m:r>
                  </m:oMath>
                </a14:m>
                <a:r>
                  <a:rPr lang="zh-CN" altLang="zh-CN" dirty="0">
                    <a:latin typeface="宋体" panose="02010600030101010101" pitchFamily="2" charset="-122"/>
                    <a:ea typeface="宋体" panose="02010600030101010101" pitchFamily="2" charset="-122"/>
                  </a:rPr>
                  <a:t>的化妆风格和目标图像</a:t>
                </a:r>
                <a14:m>
                  <m:oMath xmlns:m="http://schemas.openxmlformats.org/officeDocument/2006/math">
                    <m:r>
                      <m:rPr>
                        <m:sty m:val="p"/>
                      </m:rPr>
                      <a:rPr lang="en-US" altLang="zh-CN"/>
                      <m:t>x</m:t>
                    </m:r>
                  </m:oMath>
                </a14:m>
                <a:r>
                  <a:rPr lang="zh-CN" altLang="zh-CN" dirty="0">
                    <a:latin typeface="宋体" panose="02010600030101010101" pitchFamily="2" charset="-122"/>
                    <a:ea typeface="宋体" panose="02010600030101010101" pitchFamily="2" charset="-122"/>
                  </a:rPr>
                  <a:t>的身份信息的新图像</a:t>
                </a:r>
                <a:endParaRPr lang="en-US" altLang="zh-CN" dirty="0">
                  <a:latin typeface="宋体" panose="02010600030101010101" pitchFamily="2" charset="-122"/>
                  <a:ea typeface="宋体" panose="02010600030101010101" pitchFamily="2" charset="-122"/>
                </a:endParaRPr>
              </a:p>
              <a:p>
                <a14:m>
                  <m:oMath xmlns:m="http://schemas.openxmlformats.org/officeDocument/2006/math">
                    <m:sSub>
                      <m:sSubPr>
                        <m:ctrlPr>
                          <a:rPr lang="zh-CN" altLang="zh-CN" i="1"/>
                        </m:ctrlPr>
                      </m:sSubPr>
                      <m:e>
                        <m:r>
                          <a:rPr lang="en-US" altLang="zh-CN" i="1"/>
                          <m:t>𝑚</m:t>
                        </m:r>
                      </m:e>
                      <m:sub>
                        <m:r>
                          <a:rPr lang="en-US" altLang="zh-CN" i="1"/>
                          <m:t>𝑥</m:t>
                        </m:r>
                      </m:sub>
                    </m:sSub>
                  </m:oMath>
                </a14:m>
                <a:r>
                  <a:rPr lang="zh-CN" altLang="zh-CN" dirty="0">
                    <a:latin typeface="宋体" panose="02010600030101010101" pitchFamily="2" charset="-122"/>
                    <a:ea typeface="宋体" panose="02010600030101010101" pitchFamily="2" charset="-122"/>
                  </a:rPr>
                  <a:t>和</a:t>
                </a:r>
                <a14:m>
                  <m:oMath xmlns:m="http://schemas.openxmlformats.org/officeDocument/2006/math">
                    <m:sSub>
                      <m:sSubPr>
                        <m:ctrlPr>
                          <a:rPr lang="zh-CN" altLang="zh-CN" i="1"/>
                        </m:ctrlPr>
                      </m:sSubPr>
                      <m:e>
                        <m:r>
                          <a:rPr lang="en-US" altLang="zh-CN" i="1"/>
                          <m:t>𝑡</m:t>
                        </m:r>
                      </m:e>
                      <m:sub>
                        <m:r>
                          <a:rPr lang="en-US" altLang="zh-CN" i="1"/>
                          <m:t>𝑥</m:t>
                        </m:r>
                      </m:sub>
                    </m:sSub>
                  </m:oMath>
                </a14:m>
                <a:r>
                  <a:rPr lang="zh-CN" altLang="zh-CN" dirty="0">
                    <a:latin typeface="宋体" panose="02010600030101010101" pitchFamily="2" charset="-122"/>
                    <a:ea typeface="宋体" panose="02010600030101010101" pitchFamily="2" charset="-122"/>
                  </a:rPr>
                  <a:t>分别是</a:t>
                </a:r>
                <a14:m>
                  <m:oMath xmlns:m="http://schemas.openxmlformats.org/officeDocument/2006/math">
                    <m:r>
                      <m:rPr>
                        <m:sty m:val="p"/>
                      </m:rPr>
                      <a:rPr lang="en-US" altLang="zh-CN"/>
                      <m:t>x</m:t>
                    </m:r>
                  </m:oMath>
                </a14:m>
                <a:r>
                  <a:rPr lang="zh-CN" altLang="zh-CN" dirty="0">
                    <a:latin typeface="宋体" panose="02010600030101010101" pitchFamily="2" charset="-122"/>
                    <a:ea typeface="宋体" panose="02010600030101010101" pitchFamily="2" charset="-122"/>
                  </a:rPr>
                  <a:t>人脸掩膜和面部纹理。使用</a:t>
                </a:r>
                <a14:m>
                  <m:oMath xmlns:m="http://schemas.openxmlformats.org/officeDocument/2006/math">
                    <m:sSub>
                      <m:sSubPr>
                        <m:ctrlPr>
                          <a:rPr lang="zh-CN" altLang="zh-CN" i="1"/>
                        </m:ctrlPr>
                      </m:sSubPr>
                      <m:e>
                        <m:r>
                          <a:rPr lang="en-US" altLang="zh-CN" i="1"/>
                          <m:t>𝑚</m:t>
                        </m:r>
                      </m:e>
                      <m:sub>
                        <m:r>
                          <a:rPr lang="en-US" altLang="zh-CN" i="1"/>
                          <m:t>𝑥</m:t>
                        </m:r>
                      </m:sub>
                    </m:sSub>
                  </m:oMath>
                </a14:m>
                <a:r>
                  <a:rPr lang="zh-CN" altLang="zh-CN" dirty="0">
                    <a:latin typeface="宋体" panose="02010600030101010101" pitchFamily="2" charset="-122"/>
                    <a:ea typeface="宋体" panose="02010600030101010101" pitchFamily="2" charset="-122"/>
                  </a:rPr>
                  <a:t>、</a:t>
                </a:r>
                <a14:m>
                  <m:oMath xmlns:m="http://schemas.openxmlformats.org/officeDocument/2006/math">
                    <m:sSub>
                      <m:sSubPr>
                        <m:ctrlPr>
                          <a:rPr lang="zh-CN" altLang="zh-CN" i="1"/>
                        </m:ctrlPr>
                      </m:sSubPr>
                      <m:e>
                        <m:r>
                          <a:rPr lang="en-US" altLang="zh-CN" i="1"/>
                          <m:t>𝑡</m:t>
                        </m:r>
                      </m:e>
                      <m:sub>
                        <m:r>
                          <a:rPr lang="en-US" altLang="zh-CN" i="1"/>
                          <m:t>𝑥</m:t>
                        </m:r>
                      </m:sub>
                    </m:sSub>
                  </m:oMath>
                </a14:m>
                <a:r>
                  <a:rPr lang="zh-CN" altLang="zh-CN" dirty="0">
                    <a:latin typeface="宋体" panose="02010600030101010101" pitchFamily="2" charset="-122"/>
                    <a:ea typeface="宋体" panose="02010600030101010101" pitchFamily="2" charset="-122"/>
                  </a:rPr>
                  <a:t>和</a:t>
                </a:r>
                <a14:m>
                  <m:oMath xmlns:m="http://schemas.openxmlformats.org/officeDocument/2006/math">
                    <m:r>
                      <m:rPr>
                        <m:sty m:val="p"/>
                      </m:rPr>
                      <a:rPr lang="en-US" altLang="zh-CN"/>
                      <m:t>x</m:t>
                    </m:r>
                  </m:oMath>
                </a14:m>
                <a:r>
                  <a:rPr lang="zh-CN" altLang="zh-CN" dirty="0">
                    <a:latin typeface="宋体" panose="02010600030101010101" pitchFamily="2" charset="-122"/>
                    <a:ea typeface="宋体" panose="02010600030101010101" pitchFamily="2" charset="-122"/>
                  </a:rPr>
                  <a:t>，通过预处理方法获得身份内容输入图像</a:t>
                </a:r>
                <a14:m>
                  <m:oMath xmlns:m="http://schemas.openxmlformats.org/officeDocument/2006/math">
                    <m:sSub>
                      <m:sSubPr>
                        <m:ctrlPr>
                          <a:rPr lang="zh-CN" altLang="zh-CN" i="1"/>
                        </m:ctrlPr>
                      </m:sSubPr>
                      <m:e>
                        <m:r>
                          <a:rPr lang="en-US" altLang="zh-CN" i="1"/>
                          <m:t>  </m:t>
                        </m:r>
                        <m:r>
                          <a:rPr lang="en-US" altLang="zh-CN" i="1"/>
                          <m:t>𝑟</m:t>
                        </m:r>
                      </m:e>
                      <m:sub>
                        <m:r>
                          <a:rPr lang="en-US" altLang="zh-CN" i="1"/>
                          <m:t>𝑥</m:t>
                        </m:r>
                      </m:sub>
                    </m:sSub>
                  </m:oMath>
                </a14:m>
                <a:r>
                  <a:rPr lang="zh-CN"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化妆风格编码器</a:t>
                </a:r>
                <a14:m>
                  <m:oMath xmlns:m="http://schemas.openxmlformats.org/officeDocument/2006/math">
                    <m:sSub>
                      <m:sSubPr>
                        <m:ctrlPr>
                          <a:rPr lang="zh-CN" altLang="zh-CN" i="1"/>
                        </m:ctrlPr>
                      </m:sSubPr>
                      <m:e>
                        <m:r>
                          <a:rPr lang="en-US" altLang="zh-CN" i="1"/>
                          <m:t>𝐸</m:t>
                        </m:r>
                      </m:e>
                      <m:sub>
                        <m:r>
                          <a:rPr lang="en-US" altLang="zh-CN" i="1"/>
                          <m:t>𝑆</m:t>
                        </m:r>
                      </m:sub>
                    </m:sSub>
                  </m:oMath>
                </a14:m>
                <a:r>
                  <a:rPr lang="zh-CN" altLang="zh-CN" dirty="0">
                    <a:latin typeface="宋体" panose="02010600030101010101" pitchFamily="2" charset="-122"/>
                    <a:ea typeface="宋体" panose="02010600030101010101" pitchFamily="2" charset="-122"/>
                  </a:rPr>
                  <a:t>从</a:t>
                </a:r>
                <a14:m>
                  <m:oMath xmlns:m="http://schemas.openxmlformats.org/officeDocument/2006/math">
                    <m:r>
                      <m:rPr>
                        <m:sty m:val="p"/>
                      </m:rPr>
                      <a:rPr lang="en-US" altLang="zh-CN"/>
                      <m:t>x</m:t>
                    </m:r>
                  </m:oMath>
                </a14:m>
                <a:r>
                  <a:rPr lang="zh-CN" altLang="zh-CN" dirty="0">
                    <a:latin typeface="宋体" panose="02010600030101010101" pitchFamily="2" charset="-122"/>
                    <a:ea typeface="宋体" panose="02010600030101010101" pitchFamily="2" charset="-122"/>
                  </a:rPr>
                  <a:t>和</a:t>
                </a:r>
                <a14:m>
                  <m:oMath xmlns:m="http://schemas.openxmlformats.org/officeDocument/2006/math">
                    <m:r>
                      <m:rPr>
                        <m:sty m:val="p"/>
                      </m:rPr>
                      <a:rPr lang="en-US" altLang="zh-CN"/>
                      <m:t>y</m:t>
                    </m:r>
                  </m:oMath>
                </a14:m>
                <a:r>
                  <a:rPr lang="zh-CN" altLang="zh-CN" dirty="0">
                    <a:latin typeface="宋体" panose="02010600030101010101" pitchFamily="2" charset="-122"/>
                    <a:ea typeface="宋体" panose="02010600030101010101" pitchFamily="2" charset="-122"/>
                  </a:rPr>
                  <a:t>提取化妆风格代码，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𝑆</m:t>
                        </m:r>
                      </m:sub>
                    </m:sSub>
                  </m:oMath>
                </a14:m>
                <a:r>
                  <a:rPr lang="zh-CN" altLang="zh-CN" dirty="0">
                    <a:latin typeface="宋体" panose="02010600030101010101" pitchFamily="2" charset="-122"/>
                    <a:ea typeface="宋体" panose="02010600030101010101" pitchFamily="2" charset="-122"/>
                  </a:rPr>
                  <a:t>把</a:t>
                </a:r>
                <a14:m>
                  <m:oMath xmlns:m="http://schemas.openxmlformats.org/officeDocument/2006/math">
                    <m:r>
                      <m:rPr>
                        <m:sty m:val="p"/>
                      </m:rPr>
                      <a:rPr lang="en-US" altLang="zh-CN">
                        <a:latin typeface="Cambria Math" panose="02040503050406030204" pitchFamily="18" charset="0"/>
                      </a:rPr>
                      <m:t>y</m:t>
                    </m:r>
                  </m:oMath>
                </a14:m>
                <a:r>
                  <a:rPr lang="zh-CN" altLang="zh-CN" dirty="0">
                    <a:latin typeface="宋体" panose="02010600030101010101" pitchFamily="2" charset="-122"/>
                    <a:ea typeface="宋体" panose="02010600030101010101" pitchFamily="2" charset="-122"/>
                  </a:rPr>
                  <a:t>的化妆风格编入</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𝑦</m:t>
                        </m:r>
                      </m:sub>
                    </m:sSub>
                  </m:oMath>
                </a14:m>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身份内容编码器</a:t>
                </a:r>
                <a14:m>
                  <m:oMath xmlns:m="http://schemas.openxmlformats.org/officeDocument/2006/math">
                    <m:sSub>
                      <m:sSubPr>
                        <m:ctrlPr>
                          <a:rPr lang="zh-CN" altLang="zh-CN" i="1"/>
                        </m:ctrlPr>
                      </m:sSubPr>
                      <m:e>
                        <m:r>
                          <a:rPr lang="en-US" altLang="zh-CN" i="1"/>
                          <m:t>𝐸</m:t>
                        </m:r>
                      </m:e>
                      <m:sub>
                        <m:r>
                          <a:rPr lang="en-US" altLang="zh-CN" i="1"/>
                          <m:t>𝐼</m:t>
                        </m:r>
                      </m:sub>
                    </m:sSub>
                  </m:oMath>
                </a14:m>
                <a:r>
                  <a:rPr lang="zh-CN" altLang="zh-CN" dirty="0">
                    <a:latin typeface="宋体" panose="02010600030101010101" pitchFamily="2" charset="-122"/>
                    <a:ea typeface="宋体" panose="02010600030101010101" pitchFamily="2" charset="-122"/>
                  </a:rPr>
                  <a:t>从</a:t>
                </a:r>
                <a14:m>
                  <m:oMath xmlns:m="http://schemas.openxmlformats.org/officeDocument/2006/math">
                    <m:sSub>
                      <m:sSubPr>
                        <m:ctrlPr>
                          <a:rPr lang="zh-CN" altLang="zh-CN" i="1"/>
                        </m:ctrlPr>
                      </m:sSubPr>
                      <m:e>
                        <m:r>
                          <a:rPr lang="en-US" altLang="zh-CN" i="1"/>
                          <m:t>  </m:t>
                        </m:r>
                        <m:r>
                          <a:rPr lang="en-US" altLang="zh-CN" i="1"/>
                          <m:t>𝑟</m:t>
                        </m:r>
                      </m:e>
                      <m:sub>
                        <m:r>
                          <a:rPr lang="en-US" altLang="zh-CN" i="1"/>
                          <m:t>𝑥</m:t>
                        </m:r>
                      </m:sub>
                    </m:sSub>
                  </m:oMath>
                </a14:m>
                <a:r>
                  <a:rPr lang="zh-CN" altLang="zh-CN" dirty="0">
                    <a:latin typeface="宋体" panose="02010600030101010101" pitchFamily="2" charset="-122"/>
                    <a:ea typeface="宋体" panose="02010600030101010101" pitchFamily="2" charset="-122"/>
                  </a:rPr>
                  <a:t>提取</a:t>
                </a:r>
                <a14:m>
                  <m:oMath xmlns:m="http://schemas.openxmlformats.org/officeDocument/2006/math">
                    <m:r>
                      <m:rPr>
                        <m:sty m:val="p"/>
                      </m:rPr>
                      <a:rPr lang="en-US" altLang="zh-CN"/>
                      <m:t>x</m:t>
                    </m:r>
                  </m:oMath>
                </a14:m>
                <a:r>
                  <a:rPr lang="zh-CN" altLang="zh-CN" dirty="0">
                    <a:latin typeface="宋体" panose="02010600030101010101" pitchFamily="2" charset="-122"/>
                    <a:ea typeface="宋体" panose="02010600030101010101" pitchFamily="2" charset="-122"/>
                  </a:rPr>
                  <a:t>的身份内容代码</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𝐼</m:t>
                        </m:r>
                      </m:sub>
                    </m:sSub>
                  </m:oMath>
                </a14:m>
                <a:r>
                  <a:rPr lang="zh-CN" altLang="zh-CN" dirty="0">
                    <a:latin typeface="宋体" panose="02010600030101010101" pitchFamily="2" charset="-122"/>
                    <a:ea typeface="宋体" panose="02010600030101010101" pitchFamily="2" charset="-122"/>
                  </a:rPr>
                  <a:t>对</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𝑟</m:t>
                        </m:r>
                      </m:e>
                      <m:sub>
                        <m:r>
                          <a:rPr lang="en-US" altLang="zh-CN" i="1">
                            <a:latin typeface="Cambria Math" panose="02040503050406030204" pitchFamily="18" charset="0"/>
                          </a:rPr>
                          <m:t>𝑥</m:t>
                        </m:r>
                      </m:sub>
                    </m:sSub>
                  </m:oMath>
                </a14:m>
                <a:r>
                  <a:rPr lang="zh-CN" altLang="zh-CN" dirty="0">
                    <a:latin typeface="宋体" panose="02010600030101010101" pitchFamily="2" charset="-122"/>
                    <a:ea typeface="宋体" panose="02010600030101010101" pitchFamily="2" charset="-122"/>
                  </a:rPr>
                  <a:t>的标识内容编码编入</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𝑥</m:t>
                        </m:r>
                      </m:sub>
                    </m:sSub>
                    <m:r>
                      <a:rPr lang="en-US" altLang="zh-CN" i="1">
                        <a:latin typeface="Cambria Math" panose="02040503050406030204" pitchFamily="18" charset="0"/>
                      </a:rPr>
                      <m:t> </m:t>
                    </m:r>
                  </m:oMath>
                </a14:m>
                <a:r>
                  <a:rPr lang="zh-CN"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zh-CN" dirty="0">
                    <a:latin typeface="宋体" panose="02010600030101010101" pitchFamily="2" charset="-122"/>
                    <a:ea typeface="宋体" panose="02010600030101010101" pitchFamily="2" charset="-122"/>
                  </a:rPr>
                  <a:t>解码器</a:t>
                </a:r>
                <a:r>
                  <a:rPr lang="en-US" altLang="zh-CN" dirty="0">
                    <a:latin typeface="宋体" panose="02010600030101010101" pitchFamily="2" charset="-122"/>
                    <a:ea typeface="宋体" panose="02010600030101010101" pitchFamily="2" charset="-122"/>
                  </a:rPr>
                  <a:t>G</a:t>
                </a:r>
                <a:r>
                  <a:rPr lang="zh-CN" altLang="zh-CN" dirty="0">
                    <a:latin typeface="宋体" panose="02010600030101010101" pitchFamily="2" charset="-122"/>
                    <a:ea typeface="宋体" panose="02010600030101010101" pitchFamily="2" charset="-122"/>
                  </a:rPr>
                  <a:t>融合身份内容码和化妆风格码</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𝑟</m:t>
                        </m:r>
                      </m:e>
                      <m:sub>
                        <m:r>
                          <a:rPr lang="en-US" altLang="zh-CN" i="1">
                            <a:latin typeface="Cambria Math" panose="02040503050406030204" pitchFamily="18" charset="0"/>
                          </a:rPr>
                          <m:t>𝑥</m:t>
                        </m:r>
                      </m:sub>
                    </m:sSub>
                  </m:oMath>
                </a14:m>
                <a:r>
                  <a:rPr lang="zh-CN" altLang="zh-CN" dirty="0">
                    <a:latin typeface="宋体" panose="02010600030101010101" pitchFamily="2" charset="-122"/>
                    <a:ea typeface="宋体" panose="02010600030101010101" pitchFamily="2" charset="-122"/>
                  </a:rPr>
                  <a:t>的残差信息和</a:t>
                </a:r>
                <a:r>
                  <a:rPr lang="en-US" altLang="zh-CN" dirty="0">
                    <a:latin typeface="宋体" panose="02010600030101010101" pitchFamily="2" charset="-122"/>
                    <a:ea typeface="宋体" panose="02010600030101010101" pitchFamily="2" charset="-122"/>
                  </a:rPr>
                  <a:t>G</a:t>
                </a:r>
                <a:r>
                  <a:rPr lang="zh-CN" altLang="zh-CN" dirty="0">
                    <a:latin typeface="宋体" panose="02010600030101010101" pitchFamily="2" charset="-122"/>
                    <a:ea typeface="宋体" panose="02010600030101010101" pitchFamily="2" charset="-122"/>
                  </a:rPr>
                  <a:t>的输出相加，得到预期生成的图像</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𝑔</m:t>
                        </m:r>
                      </m:e>
                      <m:sub>
                        <m:r>
                          <a:rPr lang="en-US" altLang="zh-CN" i="1">
                            <a:latin typeface="Cambria Math" panose="02040503050406030204" pitchFamily="18" charset="0"/>
                          </a:rPr>
                          <m:t>𝑦</m:t>
                        </m:r>
                      </m:sub>
                      <m:sup>
                        <m:r>
                          <a:rPr lang="en-US" altLang="zh-CN" i="1">
                            <a:latin typeface="Cambria Math" panose="02040503050406030204" pitchFamily="18" charset="0"/>
                          </a:rPr>
                          <m:t>𝑥</m:t>
                        </m:r>
                      </m:sup>
                    </m:sSubSup>
                    <m:r>
                      <a:rPr lang="zh-CN" altLang="en-US" i="1">
                        <a:latin typeface="Cambria Math" panose="02040503050406030204" pitchFamily="18" charset="0"/>
                      </a:rPr>
                      <m:t>。</m:t>
                    </m:r>
                  </m:oMath>
                </a14:m>
                <a:endParaRPr lang="zh-CN" altLang="en-US" dirty="0">
                  <a:latin typeface="宋体" panose="02010600030101010101" pitchFamily="2" charset="-122"/>
                  <a:ea typeface="宋体" panose="02010600030101010101" pitchFamily="2" charset="-122"/>
                </a:endParaRPr>
              </a:p>
            </p:txBody>
          </p:sp>
        </mc:Choice>
        <mc:Fallback>
          <p:sp>
            <p:nvSpPr>
              <p:cNvPr id="5" name="文本框 4">
                <a:extLst>
                  <a:ext uri="{FF2B5EF4-FFF2-40B4-BE49-F238E27FC236}">
                    <a16:creationId xmlns:a16="http://schemas.microsoft.com/office/drawing/2014/main" id="{B7E11139-EBFC-49A9-A8A0-F630CE960C69}"/>
                  </a:ext>
                </a:extLst>
              </p:cNvPr>
              <p:cNvSpPr txBox="1">
                <a:spLocks noRot="1" noChangeAspect="1" noMove="1" noResize="1" noEditPoints="1" noAdjustHandles="1" noChangeArrowheads="1" noChangeShapeType="1" noTextEdit="1"/>
              </p:cNvSpPr>
              <p:nvPr/>
            </p:nvSpPr>
            <p:spPr>
              <a:xfrm>
                <a:off x="593725" y="4848837"/>
                <a:ext cx="10739802" cy="1521186"/>
              </a:xfrm>
              <a:prstGeom prst="rect">
                <a:avLst/>
              </a:prstGeom>
              <a:blipFill>
                <a:blip r:embed="rId7"/>
                <a:stretch>
                  <a:fillRect l="-454" t="-2800" b="-2800"/>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FD690548-81E0-41EC-9A85-D3EDDA1A200C}"/>
              </a:ext>
            </a:extLst>
          </p:cNvPr>
          <p:cNvSpPr txBox="1"/>
          <p:nvPr/>
        </p:nvSpPr>
        <p:spPr>
          <a:xfrm>
            <a:off x="704164" y="906354"/>
            <a:ext cx="5014963" cy="368300"/>
          </a:xfrm>
          <a:prstGeom prst="rect">
            <a:avLst/>
          </a:prstGeom>
          <a:noFill/>
        </p:spPr>
        <p:txBody>
          <a:bodyPr wrap="square" rtlCol="0">
            <a:spAutoFit/>
          </a:bodyPr>
          <a:lstStyle/>
          <a:p>
            <a:r>
              <a:rPr lang="en-US" altLang="zh-CN" b="1" dirty="0"/>
              <a:t>IPM-Net</a:t>
            </a:r>
            <a:endParaRPr lang="zh-CN" altLang="en-US" dirty="0"/>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688C55CF-8A59-4390-8BF8-0FF2909E53E2}"/>
                  </a:ext>
                </a:extLst>
              </p:cNvPr>
              <p:cNvSpPr txBox="1"/>
              <p:nvPr/>
            </p:nvSpPr>
            <p:spPr>
              <a:xfrm>
                <a:off x="704164" y="6370023"/>
                <a:ext cx="7542214" cy="394723"/>
              </a:xfrm>
              <a:prstGeom prst="rect">
                <a:avLst/>
              </a:prstGeom>
              <a:noFill/>
            </p:spPr>
            <p:txBody>
              <a:bodyPr wrap="square" rtlCol="0">
                <a:spAutoFit/>
              </a:bodyPr>
              <a:lstStyle/>
              <a:p>
                <a14:m>
                  <m:oMath xmlns:m="http://schemas.openxmlformats.org/officeDocument/2006/math">
                    <m:sSubSup>
                      <m:sSubSupPr>
                        <m:ctrlPr>
                          <a:rPr lang="zh-CN" altLang="zh-CN" i="1"/>
                        </m:ctrlPr>
                      </m:sSubSupPr>
                      <m:e>
                        <m:r>
                          <a:rPr lang="en-US" altLang="zh-CN" i="1"/>
                          <m:t>𝑔</m:t>
                        </m:r>
                      </m:e>
                      <m:sub>
                        <m:r>
                          <a:rPr lang="en-US" altLang="zh-CN" i="1"/>
                          <m:t>𝑦</m:t>
                        </m:r>
                      </m:sub>
                      <m:sup>
                        <m:r>
                          <a:rPr lang="en-US" altLang="zh-CN" i="1"/>
                          <m:t>𝑥</m:t>
                        </m:r>
                      </m:sup>
                    </m:sSubSup>
                  </m:oMath>
                </a14:m>
                <a:r>
                  <a:rPr lang="en-US" altLang="zh-CN"/>
                  <a:t>=G</a:t>
                </a:r>
                <a:r>
                  <a:rPr lang="zh-CN" altLang="zh-CN"/>
                  <a:t>（</a:t>
                </a:r>
                <a14:m>
                  <m:oMath xmlns:m="http://schemas.openxmlformats.org/officeDocument/2006/math">
                    <m:sSub>
                      <m:sSubPr>
                        <m:ctrlPr>
                          <a:rPr lang="zh-CN" altLang="zh-CN" i="1"/>
                        </m:ctrlPr>
                      </m:sSubPr>
                      <m:e>
                        <m:r>
                          <a:rPr lang="en-US" altLang="zh-CN" i="1"/>
                          <m:t>𝐼</m:t>
                        </m:r>
                      </m:e>
                      <m:sub>
                        <m:r>
                          <a:rPr lang="en-US" altLang="zh-CN" i="1"/>
                          <m:t>𝑥</m:t>
                        </m:r>
                      </m:sub>
                    </m:sSub>
                  </m:oMath>
                </a14:m>
                <a:r>
                  <a:rPr lang="en-US" altLang="zh-CN"/>
                  <a:t>,</a:t>
                </a:r>
                <a14:m>
                  <m:oMath xmlns:m="http://schemas.openxmlformats.org/officeDocument/2006/math">
                    <m:sSub>
                      <m:sSubPr>
                        <m:ctrlPr>
                          <a:rPr lang="zh-CN" altLang="zh-CN" i="1"/>
                        </m:ctrlPr>
                      </m:sSubPr>
                      <m:e>
                        <m:r>
                          <a:rPr lang="en-US" altLang="zh-CN" i="1"/>
                          <m:t>𝑆</m:t>
                        </m:r>
                      </m:e>
                      <m:sub>
                        <m:r>
                          <a:rPr lang="en-US" altLang="zh-CN" i="1"/>
                          <m:t>𝑦</m:t>
                        </m:r>
                      </m:sub>
                    </m:sSub>
                  </m:oMath>
                </a14:m>
                <a:r>
                  <a:rPr lang="zh-CN" altLang="zh-CN"/>
                  <a:t>）</a:t>
                </a:r>
                <a:r>
                  <a:rPr lang="en-US" altLang="zh-CN"/>
                  <a:t>+</a:t>
                </a:r>
                <a14:m>
                  <m:oMath xmlns:m="http://schemas.openxmlformats.org/officeDocument/2006/math">
                    <m:sSub>
                      <m:sSubPr>
                        <m:ctrlPr>
                          <a:rPr lang="zh-CN" altLang="zh-CN" i="1"/>
                        </m:ctrlPr>
                      </m:sSubPr>
                      <m:e>
                        <m:r>
                          <a:rPr lang="en-US" altLang="zh-CN" i="1"/>
                          <m:t>  </m:t>
                        </m:r>
                        <m:r>
                          <a:rPr lang="en-US" altLang="zh-CN" i="1"/>
                          <m:t>𝑟</m:t>
                        </m:r>
                      </m:e>
                      <m:sub>
                        <m:r>
                          <a:rPr lang="en-US" altLang="zh-CN" i="1"/>
                          <m:t>𝑥</m:t>
                        </m:r>
                      </m:sub>
                    </m:sSub>
                  </m:oMath>
                </a14:m>
                <a:endParaRPr lang="zh-CN" altLang="en-US" dirty="0"/>
              </a:p>
            </p:txBody>
          </p:sp>
        </mc:Choice>
        <mc:Fallback>
          <p:sp>
            <p:nvSpPr>
              <p:cNvPr id="6" name="文本框 5">
                <a:extLst>
                  <a:ext uri="{FF2B5EF4-FFF2-40B4-BE49-F238E27FC236}">
                    <a16:creationId xmlns:a16="http://schemas.microsoft.com/office/drawing/2014/main" id="{688C55CF-8A59-4390-8BF8-0FF2909E53E2}"/>
                  </a:ext>
                </a:extLst>
              </p:cNvPr>
              <p:cNvSpPr txBox="1">
                <a:spLocks noRot="1" noChangeAspect="1" noMove="1" noResize="1" noEditPoints="1" noAdjustHandles="1" noChangeArrowheads="1" noChangeShapeType="1" noTextEdit="1"/>
              </p:cNvSpPr>
              <p:nvPr/>
            </p:nvSpPr>
            <p:spPr>
              <a:xfrm>
                <a:off x="704164" y="6370023"/>
                <a:ext cx="7542214" cy="394723"/>
              </a:xfrm>
              <a:prstGeom prst="rect">
                <a:avLst/>
              </a:prstGeom>
              <a:blipFill>
                <a:blip r:embed="rId8"/>
                <a:stretch>
                  <a:fillRect t="-7692" b="-18462"/>
                </a:stretch>
              </a:blipFill>
            </p:spPr>
            <p:txBody>
              <a:bodyPr/>
              <a:lstStyle/>
              <a:p>
                <a:r>
                  <a:rPr lang="zh-CN" altLang="en-US">
                    <a:noFill/>
                  </a:rPr>
                  <a:t> </a:t>
                </a:r>
              </a:p>
            </p:txBody>
          </p:sp>
        </mc:Fallback>
      </mc:AlternateContent>
      <p:sp>
        <p:nvSpPr>
          <p:cNvPr id="13" name="L 形 12">
            <a:extLst>
              <a:ext uri="{FF2B5EF4-FFF2-40B4-BE49-F238E27FC236}">
                <a16:creationId xmlns:a16="http://schemas.microsoft.com/office/drawing/2014/main" id="{372C7BA2-5B76-4584-AFA5-8F832EB7C2B6}"/>
              </a:ext>
            </a:extLst>
          </p:cNvPr>
          <p:cNvSpPr/>
          <p:nvPr/>
        </p:nvSpPr>
        <p:spPr>
          <a:xfrm rot="16200000">
            <a:off x="11172033" y="6135339"/>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380067" y="3434750"/>
            <a:ext cx="10660757" cy="616486"/>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br>
              <a:rPr lang="zh-CN" altLang="en-US" sz="1600" dirty="0"/>
            </a:br>
            <a:endParaRPr lang="zh-CN"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3" name="文本框 2"/>
          <p:cNvSpPr txBox="1"/>
          <p:nvPr/>
        </p:nvSpPr>
        <p:spPr>
          <a:xfrm>
            <a:off x="593824" y="244656"/>
            <a:ext cx="4865615" cy="461665"/>
          </a:xfrm>
          <a:prstGeom prst="rect">
            <a:avLst/>
          </a:prstGeom>
          <a:noFill/>
        </p:spPr>
        <p:txBody>
          <a:bodyPr wrap="square" rtlCol="0">
            <a:spAutoFit/>
          </a:bodyPr>
          <a:lstStyle/>
          <a:p>
            <a:r>
              <a:rPr lang="zh-CN" altLang="en-US" sz="2400" b="1" dirty="0">
                <a:solidFill>
                  <a:srgbClr val="035C9C"/>
                </a:solidFill>
              </a:rPr>
              <a:t>具体实现</a:t>
            </a:r>
          </a:p>
        </p:txBody>
      </p:sp>
      <p:pic>
        <p:nvPicPr>
          <p:cNvPr id="4" name="图片 3"/>
          <p:cNvPicPr>
            <a:picLocks noChangeAspect="1"/>
          </p:cNvPicPr>
          <p:nvPr/>
        </p:nvPicPr>
        <p:blipFill>
          <a:blip r:embed="rId6"/>
          <a:stretch>
            <a:fillRect/>
          </a:stretch>
        </p:blipFill>
        <p:spPr>
          <a:xfrm>
            <a:off x="521335" y="1141859"/>
            <a:ext cx="10395585" cy="3736340"/>
          </a:xfrm>
          <a:prstGeom prst="rect">
            <a:avLst/>
          </a:prstGeom>
        </p:spPr>
      </p:pic>
      <p:sp>
        <p:nvSpPr>
          <p:cNvPr id="2" name="文本框 1">
            <a:extLst>
              <a:ext uri="{FF2B5EF4-FFF2-40B4-BE49-F238E27FC236}">
                <a16:creationId xmlns:a16="http://schemas.microsoft.com/office/drawing/2014/main" id="{F2F995B7-427F-4525-8210-A5D68E66BA22}"/>
              </a:ext>
            </a:extLst>
          </p:cNvPr>
          <p:cNvSpPr txBox="1"/>
          <p:nvPr/>
        </p:nvSpPr>
        <p:spPr>
          <a:xfrm>
            <a:off x="1333850" y="4907560"/>
            <a:ext cx="5989739" cy="1950440"/>
          </a:xfrm>
          <a:prstGeom prst="rect">
            <a:avLst/>
          </a:prstGeom>
          <a:noFill/>
        </p:spPr>
        <p:txBody>
          <a:bodyPr wrap="square" rtlCol="0">
            <a:spAutoFit/>
          </a:bodyPr>
          <a:lstStyle/>
          <a:p>
            <a:endParaRPr lang="zh-CN" altLang="en-US"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B7E11139-EBFC-49A9-A8A0-F630CE960C69}"/>
                  </a:ext>
                </a:extLst>
              </p:cNvPr>
              <p:cNvSpPr txBox="1"/>
              <p:nvPr/>
            </p:nvSpPr>
            <p:spPr>
              <a:xfrm>
                <a:off x="593725" y="4848837"/>
                <a:ext cx="10739802" cy="1690847"/>
              </a:xfrm>
              <a:prstGeom prst="rect">
                <a:avLst/>
              </a:prstGeom>
              <a:noFill/>
            </p:spPr>
            <p:txBody>
              <a:bodyPr wrap="square" rtlCol="0">
                <a:spAutoFit/>
              </a:bodyPr>
              <a:lstStyle/>
              <a:p>
                <a:r>
                  <a:rPr lang="zh-CN" altLang="zh-CN" dirty="0"/>
                  <a:t>为了保留目标图像</a:t>
                </a:r>
                <a14:m>
                  <m:oMath xmlns:m="http://schemas.openxmlformats.org/officeDocument/2006/math">
                    <m:r>
                      <m:rPr>
                        <m:sty m:val="p"/>
                      </m:rPr>
                      <a:rPr lang="en-US" altLang="zh-CN"/>
                      <m:t>x</m:t>
                    </m:r>
                  </m:oMath>
                </a14:m>
                <a:r>
                  <a:rPr lang="zh-CN" altLang="zh-CN" dirty="0"/>
                  <a:t>中的身份内容信息</a:t>
                </a:r>
                <a14:m>
                  <m:oMath xmlns:m="http://schemas.openxmlformats.org/officeDocument/2006/math">
                    <m:sSub>
                      <m:sSubPr>
                        <m:ctrlPr>
                          <a:rPr lang="zh-CN" altLang="zh-CN" i="1"/>
                        </m:ctrlPr>
                      </m:sSubPr>
                      <m:e>
                        <m:r>
                          <a:rPr lang="en-US" altLang="zh-CN" i="1"/>
                          <m:t>𝐼</m:t>
                        </m:r>
                      </m:e>
                      <m:sub>
                        <m:r>
                          <a:rPr lang="en-US" altLang="zh-CN" i="1"/>
                          <m:t>𝑥</m:t>
                        </m:r>
                      </m:sub>
                    </m:sSub>
                  </m:oMath>
                </a14:m>
                <a:r>
                  <a:rPr lang="zh-CN" altLang="zh-CN" dirty="0"/>
                  <a:t>和参考图像</a:t>
                </a:r>
                <a14:m>
                  <m:oMath xmlns:m="http://schemas.openxmlformats.org/officeDocument/2006/math">
                    <m:r>
                      <m:rPr>
                        <m:sty m:val="p"/>
                      </m:rPr>
                      <a:rPr lang="en-US" altLang="zh-CN"/>
                      <m:t>y</m:t>
                    </m:r>
                  </m:oMath>
                </a14:m>
                <a:r>
                  <a:rPr lang="zh-CN" altLang="zh-CN" dirty="0"/>
                  <a:t>中的化妆风格信息</a:t>
                </a:r>
                <a14:m>
                  <m:oMath xmlns:m="http://schemas.openxmlformats.org/officeDocument/2006/math">
                    <m:sSub>
                      <m:sSubPr>
                        <m:ctrlPr>
                          <a:rPr lang="zh-CN" altLang="zh-CN" i="1"/>
                        </m:ctrlPr>
                      </m:sSubPr>
                      <m:e>
                        <m:r>
                          <a:rPr lang="en-US" altLang="zh-CN" i="1"/>
                          <m:t>𝑆</m:t>
                        </m:r>
                      </m:e>
                      <m:sub>
                        <m:r>
                          <a:rPr lang="en-US" altLang="zh-CN" i="1"/>
                          <m:t>𝑦</m:t>
                        </m:r>
                      </m:sub>
                    </m:sSub>
                  </m:oMath>
                </a14:m>
                <a:r>
                  <a:rPr lang="zh-CN" altLang="zh-CN" dirty="0"/>
                  <a:t>，我们介绍了两种</a:t>
                </a:r>
                <a14:m>
                  <m:oMath xmlns:m="http://schemas.openxmlformats.org/officeDocument/2006/math">
                    <m:sSub>
                      <m:sSubPr>
                        <m:ctrlPr>
                          <a:rPr lang="zh-CN" altLang="zh-CN" i="1"/>
                        </m:ctrlPr>
                      </m:sSubPr>
                      <m:e>
                        <m:r>
                          <a:rPr lang="en-US" altLang="zh-CN" i="1"/>
                          <m:t>𝑙</m:t>
                        </m:r>
                      </m:e>
                      <m:sub>
                        <m:r>
                          <a:rPr lang="en-US" altLang="zh-CN" i="1"/>
                          <m:t>1</m:t>
                        </m:r>
                      </m:sub>
                    </m:sSub>
                  </m:oMath>
                </a14:m>
                <a:r>
                  <a:rPr lang="zh-CN" altLang="zh-CN" dirty="0"/>
                  <a:t>损失，即</a:t>
                </a:r>
                <a14:m>
                  <m:oMath xmlns:m="http://schemas.openxmlformats.org/officeDocument/2006/math">
                    <m:sSubSup>
                      <m:sSubSupPr>
                        <m:ctrlPr>
                          <a:rPr lang="zh-CN" altLang="zh-CN" i="1"/>
                        </m:ctrlPr>
                      </m:sSubSupPr>
                      <m:e>
                        <m:r>
                          <a:rPr lang="en-US" altLang="zh-CN" i="1"/>
                          <m:t>𝐿</m:t>
                        </m:r>
                      </m:e>
                      <m:sub>
                        <m:r>
                          <a:rPr lang="en-US" altLang="zh-CN" i="1"/>
                          <m:t>𝑟𝑒𝑐𝑜𝑛</m:t>
                        </m:r>
                      </m:sub>
                      <m:sup>
                        <m:r>
                          <a:rPr lang="en-US" altLang="zh-CN" i="1"/>
                          <m:t>𝑖𝑑𝑒𝑛𝑡𝑖𝑡𝑦</m:t>
                        </m:r>
                      </m:sup>
                    </m:sSubSup>
                  </m:oMath>
                </a14:m>
                <a:r>
                  <a:rPr lang="zh-CN" altLang="zh-CN" dirty="0"/>
                  <a:t>和</a:t>
                </a:r>
                <a14:m>
                  <m:oMath xmlns:m="http://schemas.openxmlformats.org/officeDocument/2006/math">
                    <m:sSubSup>
                      <m:sSubSupPr>
                        <m:ctrlPr>
                          <a:rPr lang="zh-CN" altLang="zh-CN" i="1"/>
                        </m:ctrlPr>
                      </m:sSubSupPr>
                      <m:e>
                        <m:r>
                          <a:rPr lang="en-US" altLang="zh-CN" i="1"/>
                          <m:t>𝐿</m:t>
                        </m:r>
                      </m:e>
                      <m:sub>
                        <m:r>
                          <a:rPr lang="en-US" altLang="zh-CN" i="1"/>
                          <m:t>𝑟𝑒𝑐𝑜𝑛</m:t>
                        </m:r>
                      </m:sub>
                      <m:sup>
                        <m:r>
                          <a:rPr lang="en-US" altLang="zh-CN" i="1"/>
                          <m:t>𝑠𝑡𝑦𝑙𝑒</m:t>
                        </m:r>
                      </m:sup>
                    </m:sSubSup>
                  </m:oMath>
                </a14:m>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lvl="2"/>
                <a14:m>
                  <m:oMath xmlns:m="http://schemas.openxmlformats.org/officeDocument/2006/math">
                    <m:sSubSup>
                      <m:sSubSupPr>
                        <m:ctrlPr>
                          <a:rPr lang="zh-CN" altLang="zh-CN" i="1"/>
                        </m:ctrlPr>
                      </m:sSubSupPr>
                      <m:e>
                        <m:r>
                          <a:rPr lang="en-US" altLang="zh-CN" i="1"/>
                          <m:t>𝐿</m:t>
                        </m:r>
                      </m:e>
                      <m:sub>
                        <m:r>
                          <a:rPr lang="en-US" altLang="zh-CN" i="1"/>
                          <m:t>𝑟𝑒𝑐𝑜𝑛</m:t>
                        </m:r>
                      </m:sub>
                      <m:sup>
                        <m:r>
                          <a:rPr lang="en-US" altLang="zh-CN" i="1"/>
                          <m:t>𝑖𝑑𝑒𝑛𝑡𝑖𝑡𝑦</m:t>
                        </m:r>
                      </m:sup>
                    </m:sSubSup>
                  </m:oMath>
                </a14:m>
                <a:r>
                  <a:rPr lang="en-US" altLang="zh-CN" dirty="0"/>
                  <a:t> = </a:t>
                </a:r>
                <a14:m>
                  <m:oMath xmlns:m="http://schemas.openxmlformats.org/officeDocument/2006/math">
                    <m:r>
                      <m:rPr>
                        <m:sty m:val="p"/>
                      </m:rPr>
                      <a:rPr lang="en-US" altLang="zh-CN"/>
                      <m:t>E</m:t>
                    </m:r>
                    <m:r>
                      <a:rPr lang="en-US" altLang="zh-CN"/>
                      <m:t>[</m:t>
                    </m:r>
                    <m:d>
                      <m:dPr>
                        <m:begChr m:val="‖"/>
                        <m:endChr m:val="‖"/>
                        <m:ctrlPr>
                          <a:rPr lang="zh-CN" altLang="zh-CN" i="1"/>
                        </m:ctrlPr>
                      </m:dPr>
                      <m:e>
                        <m:sSub>
                          <m:sSubPr>
                            <m:ctrlPr>
                              <a:rPr lang="zh-CN" altLang="zh-CN" i="1"/>
                            </m:ctrlPr>
                          </m:sSubPr>
                          <m:e>
                            <m:r>
                              <a:rPr lang="en-US" altLang="zh-CN" i="1"/>
                              <m:t>𝐼</m:t>
                            </m:r>
                          </m:e>
                          <m:sub>
                            <m:r>
                              <a:rPr lang="en-US" altLang="zh-CN" i="1"/>
                              <m:t>𝑥</m:t>
                            </m:r>
                          </m:sub>
                        </m:sSub>
                        <m:r>
                          <a:rPr lang="en-US" altLang="zh-CN" i="1"/>
                          <m:t>−</m:t>
                        </m:r>
                        <m:sSub>
                          <m:sSubPr>
                            <m:ctrlPr>
                              <a:rPr lang="zh-CN" altLang="zh-CN" i="1"/>
                            </m:ctrlPr>
                          </m:sSubPr>
                          <m:e>
                            <m:r>
                              <a:rPr lang="en-US" altLang="zh-CN" i="1"/>
                              <m:t>𝐸</m:t>
                            </m:r>
                          </m:e>
                          <m:sub>
                            <m:r>
                              <a:rPr lang="en-US" altLang="zh-CN" i="1"/>
                              <m:t>𝐼</m:t>
                            </m:r>
                          </m:sub>
                        </m:sSub>
                        <m:r>
                          <a:rPr lang="en-US" altLang="zh-CN"/>
                          <m:t>(</m:t>
                        </m:r>
                        <m:sSubSup>
                          <m:sSubSupPr>
                            <m:ctrlPr>
                              <a:rPr lang="zh-CN" altLang="zh-CN" i="1"/>
                            </m:ctrlPr>
                          </m:sSubSupPr>
                          <m:e>
                            <m:r>
                              <a:rPr lang="en-US" altLang="zh-CN" i="1"/>
                              <m:t>𝑔</m:t>
                            </m:r>
                          </m:e>
                          <m:sub>
                            <m:r>
                              <a:rPr lang="en-US" altLang="zh-CN" i="1"/>
                              <m:t>𝑦</m:t>
                            </m:r>
                          </m:sub>
                          <m:sup>
                            <m:r>
                              <a:rPr lang="en-US" altLang="zh-CN" i="1"/>
                              <m:t>𝑥</m:t>
                            </m:r>
                          </m:sup>
                        </m:sSubSup>
                        <m:r>
                          <a:rPr lang="en-US" altLang="zh-CN"/>
                          <m:t>.</m:t>
                        </m:r>
                        <m:sSub>
                          <m:sSubPr>
                            <m:ctrlPr>
                              <a:rPr lang="zh-CN" altLang="zh-CN" i="1"/>
                            </m:ctrlPr>
                          </m:sSubPr>
                          <m:e>
                            <m:r>
                              <a:rPr lang="en-US" altLang="zh-CN" i="1"/>
                              <m:t>𝑚</m:t>
                            </m:r>
                          </m:e>
                          <m:sub>
                            <m:r>
                              <a:rPr lang="en-US" altLang="zh-CN" i="1"/>
                              <m:t>𝑥</m:t>
                            </m:r>
                          </m:sub>
                        </m:sSub>
                        <m:r>
                          <a:rPr lang="en-US" altLang="zh-CN"/>
                          <m:t>+</m:t>
                        </m:r>
                        <m:sSub>
                          <m:sSubPr>
                            <m:ctrlPr>
                              <a:rPr lang="zh-CN" altLang="zh-CN" i="1"/>
                            </m:ctrlPr>
                          </m:sSubPr>
                          <m:e>
                            <m:r>
                              <a:rPr lang="en-US" altLang="zh-CN" i="1"/>
                              <m:t>𝑡</m:t>
                            </m:r>
                          </m:e>
                          <m:sub>
                            <m:r>
                              <a:rPr lang="en-US" altLang="zh-CN" i="1"/>
                              <m:t>𝑥</m:t>
                            </m:r>
                          </m:sub>
                        </m:sSub>
                        <m:r>
                          <a:rPr lang="en-US" altLang="zh-CN"/>
                          <m:t>)</m:t>
                        </m:r>
                      </m:e>
                    </m:d>
                    <m:r>
                      <a:rPr lang="en-US" altLang="zh-CN"/>
                      <m:t>1]</m:t>
                    </m:r>
                  </m:oMath>
                </a14:m>
                <a:endParaRPr lang="en-US" altLang="zh-CN" dirty="0">
                  <a:latin typeface="宋体" panose="02010600030101010101" pitchFamily="2" charset="-122"/>
                  <a:ea typeface="宋体" panose="02010600030101010101" pitchFamily="2" charset="-122"/>
                </a:endParaRPr>
              </a:p>
              <a:p>
                <a:pPr lvl="2"/>
                <a14:m>
                  <m:oMath xmlns:m="http://schemas.openxmlformats.org/officeDocument/2006/math">
                    <m:sSubSup>
                      <m:sSubSupPr>
                        <m:ctrlPr>
                          <a:rPr lang="zh-CN" altLang="zh-CN" i="1"/>
                        </m:ctrlPr>
                      </m:sSubSupPr>
                      <m:e>
                        <m:r>
                          <a:rPr lang="en-US" altLang="zh-CN" i="1"/>
                          <m:t>𝐿</m:t>
                        </m:r>
                      </m:e>
                      <m:sub>
                        <m:r>
                          <a:rPr lang="en-US" altLang="zh-CN" i="1"/>
                          <m:t>𝑟𝑒𝑐𝑜𝑛</m:t>
                        </m:r>
                      </m:sub>
                      <m:sup>
                        <m:r>
                          <a:rPr lang="en-US" altLang="zh-CN" i="1"/>
                          <m:t>𝑠𝑡𝑦𝑙𝑒</m:t>
                        </m:r>
                      </m:sup>
                    </m:sSubSup>
                  </m:oMath>
                </a14:m>
                <a:r>
                  <a:rPr lang="en-US" altLang="zh-CN" dirty="0"/>
                  <a:t> = </a:t>
                </a:r>
                <a14:m>
                  <m:oMath xmlns:m="http://schemas.openxmlformats.org/officeDocument/2006/math">
                    <m:r>
                      <m:rPr>
                        <m:sty m:val="p"/>
                      </m:rPr>
                      <a:rPr lang="en-US" altLang="zh-CN"/>
                      <m:t>E</m:t>
                    </m:r>
                    <m:r>
                      <a:rPr lang="en-US" altLang="zh-CN"/>
                      <m:t>[</m:t>
                    </m:r>
                    <m:d>
                      <m:dPr>
                        <m:begChr m:val="‖"/>
                        <m:endChr m:val="‖"/>
                        <m:ctrlPr>
                          <a:rPr lang="zh-CN" altLang="zh-CN" i="1"/>
                        </m:ctrlPr>
                      </m:dPr>
                      <m:e>
                        <m:sSub>
                          <m:sSubPr>
                            <m:ctrlPr>
                              <a:rPr lang="zh-CN" altLang="zh-CN" i="1"/>
                            </m:ctrlPr>
                          </m:sSubPr>
                          <m:e>
                            <m:r>
                              <a:rPr lang="en-US" altLang="zh-CN" i="1"/>
                              <m:t>𝑆</m:t>
                            </m:r>
                          </m:e>
                          <m:sub>
                            <m:r>
                              <a:rPr lang="en-US" altLang="zh-CN" i="1"/>
                              <m:t>𝑦</m:t>
                            </m:r>
                          </m:sub>
                        </m:sSub>
                        <m:r>
                          <a:rPr lang="en-US" altLang="zh-CN" i="1"/>
                          <m:t>−</m:t>
                        </m:r>
                        <m:sSub>
                          <m:sSubPr>
                            <m:ctrlPr>
                              <a:rPr lang="zh-CN" altLang="zh-CN" i="1"/>
                            </m:ctrlPr>
                          </m:sSubPr>
                          <m:e>
                            <m:r>
                              <a:rPr lang="en-US" altLang="zh-CN" i="1"/>
                              <m:t>𝐸</m:t>
                            </m:r>
                          </m:e>
                          <m:sub>
                            <m:r>
                              <a:rPr lang="en-US" altLang="zh-CN" i="1"/>
                              <m:t>𝑆</m:t>
                            </m:r>
                          </m:sub>
                        </m:sSub>
                        <m:r>
                          <a:rPr lang="en-US" altLang="zh-CN"/>
                          <m:t>(</m:t>
                        </m:r>
                        <m:sSubSup>
                          <m:sSubSupPr>
                            <m:ctrlPr>
                              <a:rPr lang="zh-CN" altLang="zh-CN" i="1"/>
                            </m:ctrlPr>
                          </m:sSubSupPr>
                          <m:e>
                            <m:r>
                              <a:rPr lang="en-US" altLang="zh-CN" i="1"/>
                              <m:t>𝑔</m:t>
                            </m:r>
                          </m:e>
                          <m:sub>
                            <m:r>
                              <a:rPr lang="en-US" altLang="zh-CN" i="1"/>
                              <m:t>𝑦</m:t>
                            </m:r>
                          </m:sub>
                          <m:sup>
                            <m:r>
                              <a:rPr lang="en-US" altLang="zh-CN" i="1"/>
                              <m:t>𝑥</m:t>
                            </m:r>
                          </m:sup>
                        </m:sSubSup>
                        <m:r>
                          <a:rPr lang="en-US" altLang="zh-CN"/>
                          <m:t>)</m:t>
                        </m:r>
                      </m:e>
                    </m:d>
                    <m:r>
                      <a:rPr lang="en-US" altLang="zh-CN"/>
                      <m:t>1]</m:t>
                    </m:r>
                  </m:oMath>
                </a14:m>
                <a:endParaRPr lang="en-US" altLang="zh-CN" dirty="0">
                  <a:latin typeface="宋体" panose="02010600030101010101" pitchFamily="2" charset="-122"/>
                  <a:ea typeface="宋体" panose="02010600030101010101" pitchFamily="2" charset="-122"/>
                </a:endParaRPr>
              </a:p>
              <a:p>
                <a:r>
                  <a:rPr lang="zh-CN" altLang="zh-CN" dirty="0"/>
                  <a:t>鉴别器</a:t>
                </a:r>
                <a:r>
                  <a:rPr lang="en-US" altLang="zh-CN" dirty="0"/>
                  <a:t>D</a:t>
                </a:r>
                <a:r>
                  <a:rPr lang="zh-CN" altLang="zh-CN" dirty="0"/>
                  <a:t>的目标是区分真脸和假脸</a:t>
                </a:r>
                <a:r>
                  <a:rPr lang="en-US" altLang="zh-CN" dirty="0"/>
                  <a:t>      </a:t>
                </a:r>
                <a14:m>
                  <m:oMath xmlns:m="http://schemas.openxmlformats.org/officeDocument/2006/math">
                    <m:sSub>
                      <m:sSubPr>
                        <m:ctrlPr>
                          <a:rPr lang="zh-CN" altLang="zh-CN" i="1" smtClean="0"/>
                        </m:ctrlPr>
                      </m:sSubPr>
                      <m:e>
                        <m:r>
                          <a:rPr lang="en-US" altLang="zh-CN" i="1"/>
                          <m:t>𝐿</m:t>
                        </m:r>
                      </m:e>
                      <m:sub>
                        <m:r>
                          <a:rPr lang="en-US" altLang="zh-CN" i="1"/>
                          <m:t>𝑎𝑑𝑣</m:t>
                        </m:r>
                      </m:sub>
                    </m:sSub>
                  </m:oMath>
                </a14:m>
                <a:r>
                  <a:rPr lang="en-US" altLang="zh-CN" dirty="0"/>
                  <a:t> = E[</a:t>
                </a:r>
                <a:r>
                  <a:rPr lang="en-US" altLang="zh-CN" dirty="0" err="1"/>
                  <a:t>logD</a:t>
                </a:r>
                <a:r>
                  <a:rPr lang="en-US" altLang="zh-CN" dirty="0"/>
                  <a:t>(x)+log(1-D(G(</a:t>
                </a:r>
                <a14:m>
                  <m:oMath xmlns:m="http://schemas.openxmlformats.org/officeDocument/2006/math">
                    <m:sSub>
                      <m:sSubPr>
                        <m:ctrlPr>
                          <a:rPr lang="zh-CN" altLang="zh-CN" i="1"/>
                        </m:ctrlPr>
                      </m:sSubPr>
                      <m:e>
                        <m:r>
                          <a:rPr lang="en-US" altLang="zh-CN" i="1"/>
                          <m:t>𝐼</m:t>
                        </m:r>
                      </m:e>
                      <m:sub>
                        <m:r>
                          <a:rPr lang="en-US" altLang="zh-CN" i="1"/>
                          <m:t>𝑥</m:t>
                        </m:r>
                      </m:sub>
                    </m:sSub>
                  </m:oMath>
                </a14:m>
                <a:r>
                  <a:rPr lang="en-US" altLang="zh-CN" dirty="0"/>
                  <a:t>,</a:t>
                </a:r>
                <a14:m>
                  <m:oMath xmlns:m="http://schemas.openxmlformats.org/officeDocument/2006/math">
                    <m:r>
                      <a:rPr lang="en-US" altLang="zh-CN"/>
                      <m:t> </m:t>
                    </m:r>
                    <m:sSub>
                      <m:sSubPr>
                        <m:ctrlPr>
                          <a:rPr lang="zh-CN" altLang="zh-CN" i="1"/>
                        </m:ctrlPr>
                      </m:sSubPr>
                      <m:e>
                        <m:r>
                          <a:rPr lang="en-US" altLang="zh-CN" i="1"/>
                          <m:t>𝑆</m:t>
                        </m:r>
                      </m:e>
                      <m:sub>
                        <m:r>
                          <a:rPr lang="en-US" altLang="zh-CN" i="1"/>
                          <m:t>𝑦</m:t>
                        </m:r>
                      </m:sub>
                    </m:sSub>
                  </m:oMath>
                </a14:m>
                <a:r>
                  <a:rPr lang="en-US" altLang="zh-CN" dirty="0"/>
                  <a:t>)))]</a:t>
                </a:r>
                <a:endParaRPr lang="zh-CN" altLang="en-US" dirty="0">
                  <a:latin typeface="宋体" panose="02010600030101010101" pitchFamily="2" charset="-122"/>
                  <a:ea typeface="宋体" panose="02010600030101010101" pitchFamily="2" charset="-122"/>
                </a:endParaRPr>
              </a:p>
            </p:txBody>
          </p:sp>
        </mc:Choice>
        <mc:Fallback>
          <p:sp>
            <p:nvSpPr>
              <p:cNvPr id="5" name="文本框 4">
                <a:extLst>
                  <a:ext uri="{FF2B5EF4-FFF2-40B4-BE49-F238E27FC236}">
                    <a16:creationId xmlns:a16="http://schemas.microsoft.com/office/drawing/2014/main" id="{B7E11139-EBFC-49A9-A8A0-F630CE960C69}"/>
                  </a:ext>
                </a:extLst>
              </p:cNvPr>
              <p:cNvSpPr txBox="1">
                <a:spLocks noRot="1" noChangeAspect="1" noMove="1" noResize="1" noEditPoints="1" noAdjustHandles="1" noChangeArrowheads="1" noChangeShapeType="1" noTextEdit="1"/>
              </p:cNvSpPr>
              <p:nvPr/>
            </p:nvSpPr>
            <p:spPr>
              <a:xfrm>
                <a:off x="593725" y="4848837"/>
                <a:ext cx="10739802" cy="1690847"/>
              </a:xfrm>
              <a:prstGeom prst="rect">
                <a:avLst/>
              </a:prstGeom>
              <a:blipFill>
                <a:blip r:embed="rId7"/>
                <a:stretch>
                  <a:fillRect l="-454" t="-1439" b="-3597"/>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FD690548-81E0-41EC-9A85-D3EDDA1A200C}"/>
              </a:ext>
            </a:extLst>
          </p:cNvPr>
          <p:cNvSpPr txBox="1"/>
          <p:nvPr/>
        </p:nvSpPr>
        <p:spPr>
          <a:xfrm>
            <a:off x="704164" y="906354"/>
            <a:ext cx="5014963" cy="368300"/>
          </a:xfrm>
          <a:prstGeom prst="rect">
            <a:avLst/>
          </a:prstGeom>
          <a:noFill/>
        </p:spPr>
        <p:txBody>
          <a:bodyPr wrap="square" rtlCol="0">
            <a:spAutoFit/>
          </a:bodyPr>
          <a:lstStyle/>
          <a:p>
            <a:r>
              <a:rPr lang="en-US" altLang="zh-CN" b="1" dirty="0"/>
              <a:t>IPM-Net</a:t>
            </a:r>
            <a:endParaRPr lang="zh-CN" altLang="en-US" dirty="0"/>
          </a:p>
        </p:txBody>
      </p:sp>
      <p:sp>
        <p:nvSpPr>
          <p:cNvPr id="15" name="L 形 14">
            <a:extLst>
              <a:ext uri="{FF2B5EF4-FFF2-40B4-BE49-F238E27FC236}">
                <a16:creationId xmlns:a16="http://schemas.microsoft.com/office/drawing/2014/main" id="{3FE48800-5B54-4C5B-BAD5-1BB07E8F1E77}"/>
              </a:ext>
            </a:extLst>
          </p:cNvPr>
          <p:cNvSpPr/>
          <p:nvPr/>
        </p:nvSpPr>
        <p:spPr>
          <a:xfrm rot="16200000">
            <a:off x="11172033" y="6135339"/>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extLst>
      <p:ext uri="{BB962C8B-B14F-4D97-AF65-F5344CB8AC3E}">
        <p14:creationId xmlns:p14="http://schemas.microsoft.com/office/powerpoint/2010/main" val="3501810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42" name="矩形 1"/>
          <p:cNvSpPr>
            <a:spLocks noChangeArrowheads="1"/>
          </p:cNvSpPr>
          <p:nvPr/>
        </p:nvSpPr>
        <p:spPr bwMode="auto">
          <a:xfrm>
            <a:off x="380067" y="3434750"/>
            <a:ext cx="10660757" cy="616486"/>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nchor="ctr">
            <a:spAutoFit/>
          </a:bodyPr>
          <a:lstStyle/>
          <a:p>
            <a:br>
              <a:rPr lang="zh-CN" altLang="en-US" sz="1600" dirty="0"/>
            </a:br>
            <a:endParaRPr lang="zh-CN" altLang="zh-CN" sz="1600" dirty="0">
              <a:solidFill>
                <a:schemeClr val="tx1">
                  <a:lumMod val="85000"/>
                  <a:lumOff val="15000"/>
                </a:schemeClr>
              </a:solidFill>
              <a:latin typeface="微软雅黑" panose="020B0503020204020204" charset="-122"/>
              <a:ea typeface="微软雅黑" panose="020B0503020204020204" charset="-122"/>
            </a:endParaRPr>
          </a:p>
        </p:txBody>
      </p:sp>
      <p:sp>
        <p:nvSpPr>
          <p:cNvPr id="44" name="L 形 43"/>
          <p:cNvSpPr/>
          <p:nvPr/>
        </p:nvSpPr>
        <p:spPr>
          <a:xfrm rot="16200000">
            <a:off x="11172033" y="6135339"/>
            <a:ext cx="457385" cy="407148"/>
          </a:xfrm>
          <a:prstGeom prst="corner">
            <a:avLst>
              <a:gd name="adj1" fmla="val 25014"/>
              <a:gd name="adj2" fmla="val 23544"/>
            </a:avLst>
          </a:prstGeom>
          <a:solidFill>
            <a:srgbClr val="004EA2"/>
          </a:solidFill>
          <a:ln>
            <a:solidFill>
              <a:srgbClr val="035C9C"/>
            </a:solid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
        <p:nvSpPr>
          <p:cNvPr id="3" name="文本框 2"/>
          <p:cNvSpPr txBox="1"/>
          <p:nvPr/>
        </p:nvSpPr>
        <p:spPr>
          <a:xfrm>
            <a:off x="593824" y="244656"/>
            <a:ext cx="4865615" cy="461665"/>
          </a:xfrm>
          <a:prstGeom prst="rect">
            <a:avLst/>
          </a:prstGeom>
          <a:noFill/>
        </p:spPr>
        <p:txBody>
          <a:bodyPr wrap="square" rtlCol="0">
            <a:spAutoFit/>
          </a:bodyPr>
          <a:lstStyle/>
          <a:p>
            <a:r>
              <a:rPr lang="zh-CN" altLang="en-US" sz="2400" b="1" dirty="0">
                <a:solidFill>
                  <a:srgbClr val="035C9C"/>
                </a:solidFill>
              </a:rPr>
              <a:t>具体实现</a:t>
            </a:r>
          </a:p>
        </p:txBody>
      </p:sp>
      <p:pic>
        <p:nvPicPr>
          <p:cNvPr id="2" name="图片 1">
            <a:extLst>
              <a:ext uri="{FF2B5EF4-FFF2-40B4-BE49-F238E27FC236}">
                <a16:creationId xmlns:a16="http://schemas.microsoft.com/office/drawing/2014/main" id="{0D40A8B5-BAF0-4CE8-9360-2A5A6BB89BE6}"/>
              </a:ext>
            </a:extLst>
          </p:cNvPr>
          <p:cNvPicPr>
            <a:picLocks noChangeAspect="1"/>
          </p:cNvPicPr>
          <p:nvPr/>
        </p:nvPicPr>
        <p:blipFill>
          <a:blip r:embed="rId6"/>
          <a:stretch>
            <a:fillRect/>
          </a:stretch>
        </p:blipFill>
        <p:spPr>
          <a:xfrm>
            <a:off x="380067" y="867387"/>
            <a:ext cx="4444281" cy="3642853"/>
          </a:xfrm>
          <a:prstGeom prst="rect">
            <a:avLst/>
          </a:prstGeom>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CADC0A40-1AA6-4C7B-8CB6-6D1E97AC0CF8}"/>
                  </a:ext>
                </a:extLst>
              </p:cNvPr>
              <p:cNvSpPr txBox="1"/>
              <p:nvPr/>
            </p:nvSpPr>
            <p:spPr>
              <a:xfrm>
                <a:off x="190665" y="4681057"/>
                <a:ext cx="9780133" cy="159300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在</a:t>
                </a:r>
                <a:r>
                  <a:rPr lang="zh-CN" altLang="zh-CN" dirty="0"/>
                  <a:t>训练的模型提取</a:t>
                </a:r>
                <a:r>
                  <a:rPr lang="en-US" altLang="zh-CN" dirty="0"/>
                  <a:t>x</a:t>
                </a:r>
                <a:r>
                  <a:rPr lang="zh-CN" altLang="zh-CN" dirty="0"/>
                  <a:t>和</a:t>
                </a:r>
                <a14:m>
                  <m:oMath xmlns:m="http://schemas.openxmlformats.org/officeDocument/2006/math">
                    <m:sSubSup>
                      <m:sSubSupPr>
                        <m:ctrlPr>
                          <a:rPr lang="zh-CN" altLang="zh-CN" i="1"/>
                        </m:ctrlPr>
                      </m:sSubSupPr>
                      <m:e>
                        <m:r>
                          <a:rPr lang="en-US" altLang="zh-CN" i="1"/>
                          <m:t>𝑔</m:t>
                        </m:r>
                      </m:e>
                      <m:sub>
                        <m:r>
                          <a:rPr lang="en-US" altLang="zh-CN" i="1"/>
                          <m:t>𝑦</m:t>
                        </m:r>
                      </m:sub>
                      <m:sup>
                        <m:r>
                          <a:rPr lang="en-US" altLang="zh-CN" i="1"/>
                          <m:t>𝑥</m:t>
                        </m:r>
                      </m:sup>
                    </m:sSubSup>
                  </m:oMath>
                </a14:m>
                <a:r>
                  <a:rPr lang="zh-CN" altLang="zh-CN" dirty="0"/>
                  <a:t>的高级特征，然后使用</a:t>
                </a:r>
                <a14:m>
                  <m:oMath xmlns:m="http://schemas.openxmlformats.org/officeDocument/2006/math">
                    <m:sSub>
                      <m:sSubPr>
                        <m:ctrlPr>
                          <a:rPr lang="zh-CN" altLang="zh-CN" i="1"/>
                        </m:ctrlPr>
                      </m:sSubPr>
                      <m:e>
                        <m:r>
                          <a:rPr lang="en-US" altLang="zh-CN" i="1"/>
                          <m:t>𝑙</m:t>
                        </m:r>
                      </m:e>
                      <m:sub>
                        <m:r>
                          <a:rPr lang="en-US" altLang="zh-CN" i="1"/>
                          <m:t>1</m:t>
                        </m:r>
                      </m:sub>
                    </m:sSub>
                  </m:oMath>
                </a14:m>
                <a:r>
                  <a:rPr lang="zh-CN" altLang="zh-CN" dirty="0"/>
                  <a:t>损失确保它们代表相同的身份：</a:t>
                </a:r>
                <a:endParaRPr lang="en-US" altLang="zh-CN" dirty="0"/>
              </a:p>
              <a:p>
                <a:r>
                  <a:rPr lang="en-US" altLang="zh-CN" dirty="0"/>
                  <a:t>      </a:t>
                </a:r>
                <a14:m>
                  <m:oMath xmlns:m="http://schemas.openxmlformats.org/officeDocument/2006/math">
                    <m:sSub>
                      <m:sSubPr>
                        <m:ctrlPr>
                          <a:rPr lang="zh-CN" altLang="zh-CN" i="1"/>
                        </m:ctrlPr>
                      </m:sSubPr>
                      <m:e>
                        <m:r>
                          <a:rPr lang="en-US" altLang="zh-CN" i="1"/>
                          <m:t>𝐿</m:t>
                        </m:r>
                      </m:e>
                      <m:sub>
                        <m:r>
                          <a:rPr lang="en-US" altLang="zh-CN" i="1"/>
                          <m:t>𝑝𝑒𝑟</m:t>
                        </m:r>
                      </m:sub>
                    </m:sSub>
                  </m:oMath>
                </a14:m>
                <a:r>
                  <a:rPr lang="en-US" altLang="zh-CN" dirty="0"/>
                  <a:t> = </a:t>
                </a:r>
                <a14:m>
                  <m:oMath xmlns:m="http://schemas.openxmlformats.org/officeDocument/2006/math">
                    <m:r>
                      <m:rPr>
                        <m:sty m:val="p"/>
                      </m:rPr>
                      <a:rPr lang="en-US" altLang="zh-CN"/>
                      <m:t>E</m:t>
                    </m:r>
                    <m:r>
                      <a:rPr lang="en-US" altLang="zh-CN"/>
                      <m:t>[</m:t>
                    </m:r>
                    <m:d>
                      <m:dPr>
                        <m:begChr m:val="‖"/>
                        <m:endChr m:val="‖"/>
                        <m:ctrlPr>
                          <a:rPr lang="zh-CN" altLang="zh-CN" i="1"/>
                        </m:ctrlPr>
                      </m:dPr>
                      <m:e>
                        <m:r>
                          <a:rPr lang="en-US" altLang="zh-CN" i="1"/>
                          <m:t>𝑅</m:t>
                        </m:r>
                        <m:d>
                          <m:dPr>
                            <m:ctrlPr>
                              <a:rPr lang="zh-CN" altLang="zh-CN" i="1"/>
                            </m:ctrlPr>
                          </m:dPr>
                          <m:e>
                            <m:r>
                              <a:rPr lang="en-US" altLang="zh-CN" i="1"/>
                              <m:t>𝑥</m:t>
                            </m:r>
                          </m:e>
                        </m:d>
                        <m:r>
                          <a:rPr lang="en-US" altLang="zh-CN" i="1"/>
                          <m:t>−</m:t>
                        </m:r>
                        <m:r>
                          <a:rPr lang="en-US" altLang="zh-CN" i="1"/>
                          <m:t>𝑅</m:t>
                        </m:r>
                        <m:d>
                          <m:dPr>
                            <m:ctrlPr>
                              <a:rPr lang="zh-CN" altLang="zh-CN" i="1"/>
                            </m:ctrlPr>
                          </m:dPr>
                          <m:e>
                            <m:sSubSup>
                              <m:sSubSupPr>
                                <m:ctrlPr>
                                  <a:rPr lang="zh-CN" altLang="zh-CN" i="1"/>
                                </m:ctrlPr>
                              </m:sSubSupPr>
                              <m:e>
                                <m:r>
                                  <a:rPr lang="en-US" altLang="zh-CN" i="1"/>
                                  <m:t>𝑔</m:t>
                                </m:r>
                              </m:e>
                              <m:sub>
                                <m:r>
                                  <a:rPr lang="en-US" altLang="zh-CN" i="1"/>
                                  <m:t>𝑦</m:t>
                                </m:r>
                              </m:sub>
                              <m:sup>
                                <m:r>
                                  <a:rPr lang="en-US" altLang="zh-CN" i="1"/>
                                  <m:t>𝑥</m:t>
                                </m:r>
                              </m:sup>
                            </m:sSubSup>
                          </m:e>
                        </m:d>
                      </m:e>
                    </m:d>
                    <m:r>
                      <a:rPr lang="en-US" altLang="zh-CN"/>
                      <m:t>1]</m:t>
                    </m:r>
                  </m:oMath>
                </a14:m>
                <a:endParaRPr lang="en-US" altLang="zh-CN" dirty="0"/>
              </a:p>
              <a:p>
                <a:pPr marL="285750" indent="-285750">
                  <a:buFont typeface="Arial" panose="020B0604020202020204" pitchFamily="34" charset="0"/>
                  <a:buChar char="•"/>
                </a:pPr>
                <a:r>
                  <a:rPr lang="zh-CN" altLang="zh-CN" dirty="0"/>
                  <a:t>为了使生成的图像更加真实自然，背景细节的保存也是高保真生成图像的关键。</a:t>
                </a:r>
                <a:endParaRPr lang="en-US" altLang="zh-CN" dirty="0"/>
              </a:p>
              <a:p>
                <a:r>
                  <a:rPr lang="en-US" altLang="zh-CN" dirty="0"/>
                  <a:t>      </a:t>
                </a:r>
                <a14:m>
                  <m:oMath xmlns:m="http://schemas.openxmlformats.org/officeDocument/2006/math">
                    <m:sSub>
                      <m:sSubPr>
                        <m:ctrlPr>
                          <a:rPr lang="zh-CN" altLang="zh-CN" i="1"/>
                        </m:ctrlPr>
                      </m:sSubPr>
                      <m:e>
                        <m:r>
                          <a:rPr lang="en-US" altLang="zh-CN" i="1"/>
                          <m:t>𝐿</m:t>
                        </m:r>
                      </m:e>
                      <m:sub>
                        <m:r>
                          <a:rPr lang="en-US" altLang="zh-CN" i="1"/>
                          <m:t>𝑏𝑎𝑐𝑘</m:t>
                        </m:r>
                      </m:sub>
                    </m:sSub>
                  </m:oMath>
                </a14:m>
                <a:r>
                  <a:rPr lang="en-US" altLang="zh-CN" dirty="0"/>
                  <a:t> = </a:t>
                </a:r>
                <a14:m>
                  <m:oMath xmlns:m="http://schemas.openxmlformats.org/officeDocument/2006/math">
                    <m:r>
                      <m:rPr>
                        <m:sty m:val="p"/>
                      </m:rPr>
                      <a:rPr lang="en-US" altLang="zh-CN"/>
                      <m:t>E</m:t>
                    </m:r>
                    <m:r>
                      <a:rPr lang="en-US" altLang="zh-CN"/>
                      <m:t>[</m:t>
                    </m:r>
                    <m:d>
                      <m:dPr>
                        <m:begChr m:val="‖"/>
                        <m:endChr m:val="‖"/>
                        <m:ctrlPr>
                          <a:rPr lang="zh-CN" altLang="zh-CN" i="1"/>
                        </m:ctrlPr>
                      </m:dPr>
                      <m:e>
                        <m:sSub>
                          <m:sSubPr>
                            <m:ctrlPr>
                              <a:rPr lang="zh-CN" altLang="zh-CN" i="1"/>
                            </m:ctrlPr>
                          </m:sSubPr>
                          <m:e>
                            <m:r>
                              <a:rPr lang="en-US" altLang="zh-CN" i="1"/>
                              <m:t>  </m:t>
                            </m:r>
                            <m:r>
                              <a:rPr lang="en-US" altLang="zh-CN" i="1"/>
                              <m:t>𝑏</m:t>
                            </m:r>
                          </m:e>
                          <m:sub>
                            <m:r>
                              <a:rPr lang="en-US" altLang="zh-CN" i="1"/>
                              <m:t>𝑥</m:t>
                            </m:r>
                          </m:sub>
                        </m:sSub>
                        <m:r>
                          <a:rPr lang="en-US" altLang="zh-CN" i="1"/>
                          <m:t>−</m:t>
                        </m:r>
                        <m:sSubSup>
                          <m:sSubSupPr>
                            <m:ctrlPr>
                              <a:rPr lang="zh-CN" altLang="zh-CN" i="1"/>
                            </m:ctrlPr>
                          </m:sSubSupPr>
                          <m:e>
                            <m:r>
                              <a:rPr lang="en-US" altLang="zh-CN" i="1"/>
                              <m:t>𝑏</m:t>
                            </m:r>
                          </m:e>
                          <m:sub>
                            <m:r>
                              <a:rPr lang="en-US" altLang="zh-CN" i="1"/>
                              <m:t>𝑦</m:t>
                            </m:r>
                          </m:sub>
                          <m:sup>
                            <m:r>
                              <a:rPr lang="en-US" altLang="zh-CN" i="1"/>
                              <m:t>𝑥</m:t>
                            </m:r>
                          </m:sup>
                        </m:sSubSup>
                      </m:e>
                    </m:d>
                    <m:r>
                      <a:rPr lang="en-US" altLang="zh-CN"/>
                      <m:t>1]</m:t>
                    </m:r>
                  </m:oMath>
                </a14:m>
                <a:endParaRPr lang="en-US" altLang="zh-CN" dirty="0"/>
              </a:p>
              <a:p>
                <a:endParaRPr lang="zh-CN" altLang="en-US" dirty="0"/>
              </a:p>
            </p:txBody>
          </p:sp>
        </mc:Choice>
        <mc:Fallback>
          <p:sp>
            <p:nvSpPr>
              <p:cNvPr id="4" name="文本框 3">
                <a:extLst>
                  <a:ext uri="{FF2B5EF4-FFF2-40B4-BE49-F238E27FC236}">
                    <a16:creationId xmlns:a16="http://schemas.microsoft.com/office/drawing/2014/main" id="{CADC0A40-1AA6-4C7B-8CB6-6D1E97AC0CF8}"/>
                  </a:ext>
                </a:extLst>
              </p:cNvPr>
              <p:cNvSpPr txBox="1">
                <a:spLocks noRot="1" noChangeAspect="1" noMove="1" noResize="1" noEditPoints="1" noAdjustHandles="1" noChangeArrowheads="1" noChangeShapeType="1" noTextEdit="1"/>
              </p:cNvSpPr>
              <p:nvPr/>
            </p:nvSpPr>
            <p:spPr>
              <a:xfrm>
                <a:off x="190665" y="4681057"/>
                <a:ext cx="9780133" cy="1593000"/>
              </a:xfrm>
              <a:prstGeom prst="rect">
                <a:avLst/>
              </a:prstGeom>
              <a:blipFill>
                <a:blip r:embed="rId7"/>
                <a:stretch>
                  <a:fillRect l="-374" t="-19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8655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厦门大学论文答辩模板"/>
</p:tagLst>
</file>

<file path=ppt/tags/tag1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下载更多PPT模板，请登陆蘑菇创意www.imogu.cn​​">
  <a:themeElements>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下载更多PPT模板，请登陆蘑菇创意www.imogu.cn​​">
  <a:themeElements>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84</TotalTime>
  <Words>1141</Words>
  <Application>Microsoft Office PowerPoint</Application>
  <PresentationFormat>宽屏</PresentationFormat>
  <Paragraphs>110</Paragraphs>
  <Slides>17</Slides>
  <Notes>17</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17</vt:i4>
      </vt:variant>
    </vt:vector>
  </HeadingPairs>
  <TitlesOfParts>
    <vt:vector size="29" baseType="lpstr">
      <vt:lpstr>-apple-system</vt:lpstr>
      <vt:lpstr>等线</vt:lpstr>
      <vt:lpstr>等线 Light</vt:lpstr>
      <vt:lpstr>华文中宋</vt:lpstr>
      <vt:lpstr>宋体</vt:lpstr>
      <vt:lpstr>微软雅黑</vt:lpstr>
      <vt:lpstr>Aharoni</vt:lpstr>
      <vt:lpstr>Arial</vt:lpstr>
      <vt:lpstr>Cambria Math</vt:lpstr>
      <vt:lpstr>Impact</vt:lpstr>
      <vt:lpstr>下载更多PPT模板，请登陆蘑菇创意www.imogu.cn​​</vt:lpstr>
      <vt:lpstr>1_下载更多PPT模板，请登陆蘑菇创意www.imogu.cn​​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蓝色厦门大学论文答辩模板</dc:title>
  <dc:creator>Administrator</dc:creator>
  <cp:lastModifiedBy>Administrator</cp:lastModifiedBy>
  <cp:revision>159</cp:revision>
  <dcterms:created xsi:type="dcterms:W3CDTF">2018-03-09T23:56:00Z</dcterms:created>
  <dcterms:modified xsi:type="dcterms:W3CDTF">2020-12-05T02:41:46Z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