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88" r:id="rId3"/>
    <p:sldId id="258" r:id="rId4"/>
    <p:sldId id="295" r:id="rId5"/>
    <p:sldId id="289" r:id="rId6"/>
    <p:sldId id="298" r:id="rId7"/>
    <p:sldId id="312" r:id="rId8"/>
    <p:sldId id="290" r:id="rId9"/>
    <p:sldId id="296" r:id="rId10"/>
    <p:sldId id="332" r:id="rId11"/>
    <p:sldId id="333" r:id="rId12"/>
    <p:sldId id="338" r:id="rId13"/>
    <p:sldId id="33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6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3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6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6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2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4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03F6-7EA1-4A76-9F12-15A83DB21783}" type="datetime1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0448-98DD-4CDE-A216-CBE1956AF205}" type="datetime1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6B2-4669-4F66-9BE0-9872096B6D6E}" type="datetime1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6B43-3E7F-4931-87EA-8708BFDD014D}" type="datetime1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527612" y="2469086"/>
            <a:ext cx="7664388" cy="2634388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3026" y="2852047"/>
            <a:ext cx="6713024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SENet &amp; SKNet</a:t>
            </a:r>
          </a:p>
        </p:txBody>
      </p:sp>
      <p:sp>
        <p:nvSpPr>
          <p:cNvPr id="12" name="矩形 11"/>
          <p:cNvSpPr/>
          <p:nvPr/>
        </p:nvSpPr>
        <p:spPr>
          <a:xfrm>
            <a:off x="5541255" y="4502715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 smtClean="0">
                <a:solidFill>
                  <a:schemeClr val="bg1"/>
                </a:solidFill>
                <a:latin typeface="+mj-ea"/>
                <a:ea typeface="+mj-ea"/>
              </a:rPr>
              <a:t>S320060055  </a:t>
            </a:r>
            <a:r>
              <a:rPr lang="zh-CN" altLang="en-US" b="1" spc="600" dirty="0" smtClean="0">
                <a:solidFill>
                  <a:schemeClr val="bg1"/>
                </a:solidFill>
                <a:latin typeface="+mj-ea"/>
                <a:ea typeface="+mj-ea"/>
              </a:rPr>
              <a:t>惠宇航</a:t>
            </a:r>
            <a:endParaRPr lang="zh-CN" altLang="en-US" b="1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19170" y="4708399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04101" y="4729418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A1F280-719C-4920-A34B-6DDA9D7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82385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F24BA-165A-4583-89FC-F9B30AF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DE57D2-43D2-40BF-928D-F705A9A7B9E9}"/>
              </a:ext>
            </a:extLst>
          </p:cNvPr>
          <p:cNvSpPr txBox="1"/>
          <p:nvPr/>
        </p:nvSpPr>
        <p:spPr>
          <a:xfrm>
            <a:off x="7040879" y="1288940"/>
            <a:ext cx="47393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在 </a:t>
            </a:r>
            <a:r>
              <a:rPr lang="en-US" altLang="zh-CN" sz="2000" dirty="0"/>
              <a:t>Addition </a:t>
            </a:r>
            <a:r>
              <a:rPr lang="zh-CN" altLang="en-US" sz="2000" dirty="0"/>
              <a:t>前对分支上 </a:t>
            </a:r>
            <a:r>
              <a:rPr lang="en-US" altLang="zh-CN" sz="2000" dirty="0"/>
              <a:t>Residual </a:t>
            </a:r>
            <a:r>
              <a:rPr lang="zh-CN" altLang="en-US" sz="2000" dirty="0"/>
              <a:t>的特征进行了特征重标定。如果对 </a:t>
            </a:r>
            <a:r>
              <a:rPr lang="en-US" altLang="zh-CN" sz="2000" dirty="0"/>
              <a:t>Addition </a:t>
            </a:r>
            <a:r>
              <a:rPr lang="zh-CN" altLang="en-US" sz="2000" dirty="0"/>
              <a:t>后主支上的特征进行重标定，由于在主干上存在 </a:t>
            </a:r>
            <a:r>
              <a:rPr lang="en-US" altLang="zh-CN" sz="2000" dirty="0"/>
              <a:t>0~1 </a:t>
            </a:r>
            <a:r>
              <a:rPr lang="zh-CN" altLang="en-US" sz="2000" dirty="0"/>
              <a:t>的 </a:t>
            </a:r>
            <a:r>
              <a:rPr lang="en-US" altLang="zh-CN" sz="2000" dirty="0"/>
              <a:t>scale </a:t>
            </a:r>
            <a:r>
              <a:rPr lang="zh-CN" altLang="en-US" sz="2000" dirty="0"/>
              <a:t>操作，在网络较深 </a:t>
            </a:r>
            <a:r>
              <a:rPr lang="en-US" altLang="zh-CN" sz="2000" dirty="0"/>
              <a:t>BP </a:t>
            </a:r>
            <a:r>
              <a:rPr lang="zh-CN" altLang="en-US" sz="2000" dirty="0"/>
              <a:t>优化时就会在靠近输入层容易出现梯度消散的情况，导致模型难以优化。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23587A-D01A-4D4A-A4C5-2A0383CF36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01" t="864"/>
          <a:stretch/>
        </p:blipFill>
        <p:spPr>
          <a:xfrm>
            <a:off x="411820" y="1027902"/>
            <a:ext cx="5334191" cy="53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82385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F24BA-165A-4583-89FC-F9B30AF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97EFC-4911-4185-8413-5F2767975D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9" t="4222"/>
          <a:stretch/>
        </p:blipFill>
        <p:spPr>
          <a:xfrm>
            <a:off x="395933" y="1040130"/>
            <a:ext cx="11679946" cy="25751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90EFBB-C0B3-4B4D-9DA2-70F8ECDF732B}"/>
              </a:ext>
            </a:extLst>
          </p:cNvPr>
          <p:cNvSpPr txBox="1"/>
          <p:nvPr/>
        </p:nvSpPr>
        <p:spPr>
          <a:xfrm>
            <a:off x="1325880" y="4324112"/>
            <a:ext cx="8869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以</a:t>
            </a:r>
            <a:r>
              <a:rPr lang="en-US" altLang="zh-CN" sz="2000" dirty="0"/>
              <a:t>ResNet-50</a:t>
            </a:r>
            <a:r>
              <a:rPr lang="zh-CN" altLang="en-US" sz="2000" dirty="0"/>
              <a:t>为例，嵌入</a:t>
            </a:r>
            <a:r>
              <a:rPr lang="en-US" altLang="zh-CN" sz="2000" dirty="0"/>
              <a:t>SE</a:t>
            </a:r>
            <a:r>
              <a:rPr lang="zh-CN" altLang="en-US" sz="2000" dirty="0"/>
              <a:t>模块的</a:t>
            </a:r>
            <a:r>
              <a:rPr lang="en-US" altLang="zh-CN" sz="2000" dirty="0"/>
              <a:t>SE-ResNet-50</a:t>
            </a:r>
            <a:r>
              <a:rPr lang="zh-CN" altLang="en-US" sz="2000" dirty="0"/>
              <a:t>其参数约提高</a:t>
            </a:r>
            <a:r>
              <a:rPr lang="en-US" altLang="zh-CN" sz="2000" dirty="0"/>
              <a:t>2%-10%</a:t>
            </a:r>
            <a:r>
              <a:rPr lang="zh-CN" altLang="en-US" sz="2000" dirty="0"/>
              <a:t>，理论计算复杂度提升</a:t>
            </a:r>
            <a:r>
              <a:rPr lang="en-US" altLang="zh-CN" sz="2000" dirty="0"/>
              <a:t>&lt;1%</a:t>
            </a:r>
            <a:r>
              <a:rPr lang="zh-CN" altLang="en-US" sz="2000" dirty="0"/>
              <a:t>，实际训练时，使用</a:t>
            </a:r>
            <a:r>
              <a:rPr lang="en-US" altLang="zh-CN" sz="2000" dirty="0"/>
              <a:t>GPU</a:t>
            </a:r>
            <a:r>
              <a:rPr lang="zh-CN" altLang="en-US" sz="2000" dirty="0"/>
              <a:t>训练时间多出</a:t>
            </a:r>
            <a:r>
              <a:rPr lang="en-US" altLang="zh-CN" sz="2000" dirty="0"/>
              <a:t>10%</a:t>
            </a:r>
            <a:r>
              <a:rPr lang="zh-CN" altLang="en-US" sz="2000" dirty="0"/>
              <a:t>（作者分析可能是</a:t>
            </a:r>
            <a:r>
              <a:rPr lang="en-US" altLang="zh-CN" sz="2000" dirty="0"/>
              <a:t>GPU</a:t>
            </a:r>
            <a:r>
              <a:rPr lang="zh-CN" altLang="en-US" sz="2000" dirty="0"/>
              <a:t>对类似于</a:t>
            </a:r>
            <a:r>
              <a:rPr lang="en-US" altLang="zh-CN" sz="2000" dirty="0"/>
              <a:t>SE</a:t>
            </a:r>
            <a:r>
              <a:rPr lang="zh-CN" altLang="en-US" sz="2000" dirty="0"/>
              <a:t>模块的低量级全连接网络和全局平局池化计算没有针对性优化），使用</a:t>
            </a:r>
            <a:r>
              <a:rPr lang="en-US" altLang="zh-CN" sz="2000" dirty="0"/>
              <a:t>CPU</a:t>
            </a:r>
            <a:r>
              <a:rPr lang="zh-CN" altLang="en-US" sz="2000" dirty="0"/>
              <a:t>训练时间多出</a:t>
            </a:r>
            <a:r>
              <a:rPr lang="en-US" altLang="zh-CN" sz="2000" dirty="0"/>
              <a:t>&lt;2%</a:t>
            </a:r>
            <a:r>
              <a:rPr lang="zh-CN" altLang="en-US" sz="2000" dirty="0"/>
              <a:t>（这个结果较符合理论计算值）</a:t>
            </a:r>
          </a:p>
        </p:txBody>
      </p:sp>
    </p:spTree>
    <p:extLst>
      <p:ext uri="{BB962C8B-B14F-4D97-AF65-F5344CB8AC3E}">
        <p14:creationId xmlns:p14="http://schemas.microsoft.com/office/powerpoint/2010/main" val="360831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参考文献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632558" y="2031148"/>
            <a:ext cx="2926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PART·FOUR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4F394E-6E09-4E93-9407-7FB74EA4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3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2BB73-DB24-4EB1-92A8-527EF8F0C638}"/>
              </a:ext>
            </a:extLst>
          </p:cNvPr>
          <p:cNvSpPr txBox="1"/>
          <p:nvPr/>
        </p:nvSpPr>
        <p:spPr>
          <a:xfrm>
            <a:off x="395933" y="1143000"/>
            <a:ext cx="11198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[</a:t>
            </a:r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]Hu J , Shen L 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Helvetica Neue"/>
              </a:rPr>
              <a:t>Albanie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 S , et al. Squeeze-and-Excitation Networks[J]. IEEE Transactions on Pattern Analysis and Machine Intelligence, 2017, PP(99).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50547-3386-40CD-A22F-D47DC122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" y="1352311"/>
            <a:ext cx="6095094" cy="407147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2252618"/>
            <a:ext cx="6095094" cy="2352765"/>
          </a:xfrm>
          <a:prstGeom prst="rect">
            <a:avLst/>
          </a:prstGeom>
          <a:solidFill>
            <a:srgbClr val="035C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6629853" y="102635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7557538" y="1128367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spc="-3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绪论</a:t>
            </a:r>
          </a:p>
        </p:txBody>
      </p:sp>
      <p:sp>
        <p:nvSpPr>
          <p:cNvPr id="16" name="矩形 15"/>
          <p:cNvSpPr/>
          <p:nvPr/>
        </p:nvSpPr>
        <p:spPr>
          <a:xfrm rot="16200000" flipH="1">
            <a:off x="8680354" y="-100756"/>
            <a:ext cx="45720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6629854" y="1689096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7557538" y="1804738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SENet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sp>
        <p:nvSpPr>
          <p:cNvPr id="17" name="矩形 16"/>
          <p:cNvSpPr/>
          <p:nvPr/>
        </p:nvSpPr>
        <p:spPr>
          <a:xfrm rot="16200000" flipH="1">
            <a:off x="8680352" y="549743"/>
            <a:ext cx="45722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6629853" y="2448947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557538" y="2540169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SENet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</a:p>
        </p:txBody>
      </p:sp>
      <p:sp>
        <p:nvSpPr>
          <p:cNvPr id="18" name="矩形 17"/>
          <p:cNvSpPr/>
          <p:nvPr/>
        </p:nvSpPr>
        <p:spPr>
          <a:xfrm rot="16200000" flipH="1">
            <a:off x="8680352" y="1311522"/>
            <a:ext cx="45722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392" y="3116153"/>
            <a:ext cx="320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10252" y="2865418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0252" y="4012047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D6A096F-2BB9-4A13-863C-976BE0415399}"/>
              </a:ext>
            </a:extLst>
          </p:cNvPr>
          <p:cNvCxnSpPr/>
          <p:nvPr/>
        </p:nvCxnSpPr>
        <p:spPr>
          <a:xfrm flipH="1">
            <a:off x="4174402" y="97261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92DDEFE-BFCD-4A23-AB37-3854B047BB8C}"/>
              </a:ext>
            </a:extLst>
          </p:cNvPr>
          <p:cNvCxnSpPr/>
          <p:nvPr/>
        </p:nvCxnSpPr>
        <p:spPr>
          <a:xfrm flipH="1">
            <a:off x="4174402" y="161640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5ED0C5-57DA-4782-894C-9521BEE2624F}"/>
              </a:ext>
            </a:extLst>
          </p:cNvPr>
          <p:cNvCxnSpPr/>
          <p:nvPr/>
        </p:nvCxnSpPr>
        <p:spPr>
          <a:xfrm flipH="1">
            <a:off x="3084086" y="1429819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E9CC8E5-2BCA-45D6-BB4A-796AB2AD7745}"/>
              </a:ext>
            </a:extLst>
          </p:cNvPr>
          <p:cNvCxnSpPr/>
          <p:nvPr/>
        </p:nvCxnSpPr>
        <p:spPr>
          <a:xfrm flipH="1">
            <a:off x="1515450" y="437791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67A4103-D9FD-47CC-BC66-0E03836A4103}"/>
              </a:ext>
            </a:extLst>
          </p:cNvPr>
          <p:cNvCxnSpPr/>
          <p:nvPr/>
        </p:nvCxnSpPr>
        <p:spPr>
          <a:xfrm flipH="1">
            <a:off x="1515450" y="502170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BE1D95-4254-4400-8967-5AE5B320D542}"/>
              </a:ext>
            </a:extLst>
          </p:cNvPr>
          <p:cNvCxnSpPr/>
          <p:nvPr/>
        </p:nvCxnSpPr>
        <p:spPr>
          <a:xfrm flipH="1">
            <a:off x="425134" y="4835114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08F9E8-5902-466E-B2B0-E3029CA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3" name="_14">
            <a:extLst>
              <a:ext uri="{FF2B5EF4-FFF2-40B4-BE49-F238E27FC236}">
                <a16:creationId xmlns:a16="http://schemas.microsoft.com/office/drawing/2014/main" id="{0DF97A47-6F1E-4622-9D43-0F35DC66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290" y="3147327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C37793-F88B-4678-AEE4-72909947EC43}"/>
              </a:ext>
            </a:extLst>
          </p:cNvPr>
          <p:cNvSpPr/>
          <p:nvPr/>
        </p:nvSpPr>
        <p:spPr bwMode="auto">
          <a:xfrm>
            <a:off x="7616130" y="3207005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参考文献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235BAD-038B-4601-9ED5-04B8B43D4252}"/>
              </a:ext>
            </a:extLst>
          </p:cNvPr>
          <p:cNvSpPr/>
          <p:nvPr/>
        </p:nvSpPr>
        <p:spPr>
          <a:xfrm rot="16200000" flipH="1">
            <a:off x="8738944" y="1980754"/>
            <a:ext cx="45720" cy="367160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69"/>
          <a:stretch/>
        </p:blipFill>
        <p:spPr>
          <a:xfrm>
            <a:off x="0" y="1375595"/>
            <a:ext cx="12192000" cy="418616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0" y="1375595"/>
            <a:ext cx="12192000" cy="4175760"/>
          </a:xfrm>
          <a:prstGeom prst="rect">
            <a:avLst/>
          </a:prstGeom>
          <a:solidFill>
            <a:srgbClr val="035C9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1072" y="3052496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绪论</a:t>
            </a:r>
            <a:endParaRPr lang="en-US" altLang="zh-CN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5198286" y="2031148"/>
            <a:ext cx="179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1</a:t>
            </a:r>
            <a:endParaRPr lang="zh-CN" altLang="en-US" sz="3600" spc="3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CCE8FE-4076-4D45-B945-62E28D2D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4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71C6C4C-A840-4763-9611-FB3E32FBE8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38" r="5496" b="11296"/>
          <a:stretch/>
        </p:blipFill>
        <p:spPr>
          <a:xfrm>
            <a:off x="281763" y="1009688"/>
            <a:ext cx="6672284" cy="3853778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绪论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15" y="4710235"/>
            <a:ext cx="6672284" cy="155789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卷积神经网络由一系列卷积层、非线性层和下采样层构成，这样它们能够从全局感受野上去捕获图像的特征来进行图像的描述。卷积核通常被看作是在局部感受野上，将空间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(spatial)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信息和特征维度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(channel-wise)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信息进行聚合的信息聚合体。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4257022" y="4647137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812132" y="583586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A805D7-66EE-4A06-9290-D36694E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EA72B-ABEB-4B63-A42A-D7DA8BFF3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1857" y="1307593"/>
            <a:ext cx="3218967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63559"/>
            <a:ext cx="12192000" cy="4175760"/>
          </a:xfrm>
          <a:prstGeom prst="rect">
            <a:avLst/>
          </a:prstGeom>
          <a:solidFill>
            <a:schemeClr val="accent5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021530" y="3139278"/>
            <a:ext cx="6166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SENet</a:t>
            </a:r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结构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704658" y="2031148"/>
            <a:ext cx="2782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PART·TWO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6F843B-BA9C-4C7A-B457-8B55A4F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2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30030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21" name="文本框 14">
            <a:extLst>
              <a:ext uri="{FF2B5EF4-FFF2-40B4-BE49-F238E27FC236}">
                <a16:creationId xmlns:a16="http://schemas.microsoft.com/office/drawing/2014/main" id="{54B3BAB1-206F-4C2A-BF1F-EB7D2A76C700}"/>
              </a:ext>
            </a:extLst>
          </p:cNvPr>
          <p:cNvSpPr txBox="1"/>
          <p:nvPr/>
        </p:nvSpPr>
        <p:spPr>
          <a:xfrm>
            <a:off x="2066564" y="1761966"/>
            <a:ext cx="2272683" cy="926505"/>
          </a:xfrm>
          <a:prstGeom prst="rect">
            <a:avLst/>
          </a:prstGeom>
          <a:noFill/>
        </p:spPr>
        <p:txBody>
          <a:bodyPr wrap="square" lIns="115205" tIns="57603" rIns="115205" bIns="57603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显式地建立模型，定义通道间关系</a:t>
            </a:r>
          </a:p>
        </p:txBody>
      </p:sp>
      <p:sp>
        <p:nvSpPr>
          <p:cNvPr id="25" name="文本框 14">
            <a:extLst>
              <a:ext uri="{FF2B5EF4-FFF2-40B4-BE49-F238E27FC236}">
                <a16:creationId xmlns:a16="http://schemas.microsoft.com/office/drawing/2014/main" id="{23443BE6-F6D8-482B-8241-7A71BE00F467}"/>
              </a:ext>
            </a:extLst>
          </p:cNvPr>
          <p:cNvSpPr txBox="1"/>
          <p:nvPr/>
        </p:nvSpPr>
        <p:spPr>
          <a:xfrm>
            <a:off x="7813139" y="1708152"/>
            <a:ext cx="3052140" cy="482906"/>
          </a:xfrm>
          <a:prstGeom prst="rect">
            <a:avLst/>
          </a:prstGeom>
          <a:noFill/>
        </p:spPr>
        <p:txBody>
          <a:bodyPr wrap="square" lIns="115205" tIns="57603" rIns="115205" bIns="57603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实现“特征重标定”。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AAA955-D678-4F6C-92B7-C9921A2B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2920E5-66EF-4D6D-AD59-F28597242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93" y="4120280"/>
            <a:ext cx="10296525" cy="2181225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D0EA6E-5691-4259-BB86-CDD3A8BF13B1}"/>
              </a:ext>
            </a:extLst>
          </p:cNvPr>
          <p:cNvGrpSpPr/>
          <p:nvPr/>
        </p:nvGrpSpPr>
        <p:grpSpPr>
          <a:xfrm>
            <a:off x="4826764" y="1109035"/>
            <a:ext cx="2414182" cy="2612834"/>
            <a:chOff x="4240050" y="1789889"/>
            <a:chExt cx="3689782" cy="4297066"/>
          </a:xfrm>
          <a:solidFill>
            <a:srgbClr val="004EA2"/>
          </a:solidFill>
        </p:grpSpPr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A52CDBC7-888B-4BAA-A061-95526804429C}"/>
                </a:ext>
              </a:extLst>
            </p:cNvPr>
            <p:cNvSpPr/>
            <p:nvPr/>
          </p:nvSpPr>
          <p:spPr bwMode="auto">
            <a:xfrm>
              <a:off x="5532949" y="4115815"/>
              <a:ext cx="102289" cy="100446"/>
            </a:xfrm>
            <a:custGeom>
              <a:avLst/>
              <a:gdLst>
                <a:gd name="T0" fmla="*/ 24 w 47"/>
                <a:gd name="T1" fmla="*/ 0 h 46"/>
                <a:gd name="T2" fmla="*/ 0 w 47"/>
                <a:gd name="T3" fmla="*/ 23 h 46"/>
                <a:gd name="T4" fmla="*/ 24 w 47"/>
                <a:gd name="T5" fmla="*/ 46 h 46"/>
                <a:gd name="T6" fmla="*/ 45 w 47"/>
                <a:gd name="T7" fmla="*/ 33 h 46"/>
                <a:gd name="T8" fmla="*/ 47 w 47"/>
                <a:gd name="T9" fmla="*/ 23 h 46"/>
                <a:gd name="T10" fmla="*/ 47 w 47"/>
                <a:gd name="T11" fmla="*/ 19 h 46"/>
                <a:gd name="T12" fmla="*/ 24 w 4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3" y="46"/>
                    <a:pt x="41" y="41"/>
                    <a:pt x="45" y="33"/>
                  </a:cubicBezTo>
                  <a:cubicBezTo>
                    <a:pt x="46" y="30"/>
                    <a:pt x="47" y="27"/>
                    <a:pt x="47" y="23"/>
                  </a:cubicBezTo>
                  <a:cubicBezTo>
                    <a:pt x="47" y="22"/>
                    <a:pt x="47" y="20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204">
              <a:extLst>
                <a:ext uri="{FF2B5EF4-FFF2-40B4-BE49-F238E27FC236}">
                  <a16:creationId xmlns:a16="http://schemas.microsoft.com/office/drawing/2014/main" id="{D4144E3B-6A0D-4434-BC07-9097265C2E3D}"/>
                </a:ext>
              </a:extLst>
            </p:cNvPr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205">
              <a:extLst>
                <a:ext uri="{FF2B5EF4-FFF2-40B4-BE49-F238E27FC236}">
                  <a16:creationId xmlns:a16="http://schemas.microsoft.com/office/drawing/2014/main" id="{372EF9F3-F16B-4039-9A2C-7CDC1DFE107C}"/>
                </a:ext>
              </a:extLst>
            </p:cNvPr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206">
              <a:extLst>
                <a:ext uri="{FF2B5EF4-FFF2-40B4-BE49-F238E27FC236}">
                  <a16:creationId xmlns:a16="http://schemas.microsoft.com/office/drawing/2014/main" id="{878A72BA-75A7-4954-BFD7-75F756FB9CE7}"/>
                </a:ext>
              </a:extLst>
            </p:cNvPr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207">
              <a:extLst>
                <a:ext uri="{FF2B5EF4-FFF2-40B4-BE49-F238E27FC236}">
                  <a16:creationId xmlns:a16="http://schemas.microsoft.com/office/drawing/2014/main" id="{B6AE5635-041A-46F0-86B2-2CD288C1CF70}"/>
                </a:ext>
              </a:extLst>
            </p:cNvPr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208">
              <a:extLst>
                <a:ext uri="{FF2B5EF4-FFF2-40B4-BE49-F238E27FC236}">
                  <a16:creationId xmlns:a16="http://schemas.microsoft.com/office/drawing/2014/main" id="{DA3FDE04-3B70-4706-8BA1-1DE5F866F0A5}"/>
                </a:ext>
              </a:extLst>
            </p:cNvPr>
            <p:cNvSpPr/>
            <p:nvPr/>
          </p:nvSpPr>
          <p:spPr bwMode="auto">
            <a:xfrm>
              <a:off x="6846120" y="2683767"/>
              <a:ext cx="879134" cy="590697"/>
            </a:xfrm>
            <a:custGeom>
              <a:avLst/>
              <a:gdLst>
                <a:gd name="T0" fmla="*/ 0 w 403"/>
                <a:gd name="T1" fmla="*/ 14 h 271"/>
                <a:gd name="T2" fmla="*/ 165 w 403"/>
                <a:gd name="T3" fmla="*/ 14 h 271"/>
                <a:gd name="T4" fmla="*/ 324 w 403"/>
                <a:gd name="T5" fmla="*/ 80 h 271"/>
                <a:gd name="T6" fmla="*/ 390 w 403"/>
                <a:gd name="T7" fmla="*/ 239 h 271"/>
                <a:gd name="T8" fmla="*/ 390 w 403"/>
                <a:gd name="T9" fmla="*/ 271 h 271"/>
                <a:gd name="T10" fmla="*/ 403 w 403"/>
                <a:gd name="T11" fmla="*/ 271 h 271"/>
                <a:gd name="T12" fmla="*/ 403 w 403"/>
                <a:gd name="T13" fmla="*/ 239 h 271"/>
                <a:gd name="T14" fmla="*/ 165 w 403"/>
                <a:gd name="T15" fmla="*/ 0 h 271"/>
                <a:gd name="T16" fmla="*/ 0 w 403"/>
                <a:gd name="T17" fmla="*/ 0 h 271"/>
                <a:gd name="T18" fmla="*/ 0 w 403"/>
                <a:gd name="T1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0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227" y="14"/>
                    <a:pt x="283" y="39"/>
                    <a:pt x="324" y="80"/>
                  </a:cubicBezTo>
                  <a:cubicBezTo>
                    <a:pt x="364" y="121"/>
                    <a:pt x="390" y="177"/>
                    <a:pt x="390" y="239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403" y="271"/>
                    <a:pt x="403" y="271"/>
                    <a:pt x="403" y="271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107"/>
                    <a:pt x="296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209">
              <a:extLst>
                <a:ext uri="{FF2B5EF4-FFF2-40B4-BE49-F238E27FC236}">
                  <a16:creationId xmlns:a16="http://schemas.microsoft.com/office/drawing/2014/main" id="{0FA58963-2A46-4A30-BB56-70452BD65649}"/>
                </a:ext>
              </a:extLst>
            </p:cNvPr>
            <p:cNvSpPr/>
            <p:nvPr/>
          </p:nvSpPr>
          <p:spPr bwMode="auto">
            <a:xfrm>
              <a:off x="6730930" y="4562755"/>
              <a:ext cx="732612" cy="470899"/>
            </a:xfrm>
            <a:custGeom>
              <a:avLst/>
              <a:gdLst>
                <a:gd name="T0" fmla="*/ 0 w 336"/>
                <a:gd name="T1" fmla="*/ 216 h 216"/>
                <a:gd name="T2" fmla="*/ 228 w 336"/>
                <a:gd name="T3" fmla="*/ 216 h 216"/>
                <a:gd name="T4" fmla="*/ 336 w 336"/>
                <a:gd name="T5" fmla="*/ 108 h 216"/>
                <a:gd name="T6" fmla="*/ 228 w 336"/>
                <a:gd name="T7" fmla="*/ 0 h 216"/>
                <a:gd name="T8" fmla="*/ 205 w 336"/>
                <a:gd name="T9" fmla="*/ 0 h 216"/>
                <a:gd name="T10" fmla="*/ 205 w 336"/>
                <a:gd name="T11" fmla="*/ 13 h 216"/>
                <a:gd name="T12" fmla="*/ 228 w 336"/>
                <a:gd name="T13" fmla="*/ 13 h 216"/>
                <a:gd name="T14" fmla="*/ 295 w 336"/>
                <a:gd name="T15" fmla="*/ 41 h 216"/>
                <a:gd name="T16" fmla="*/ 322 w 336"/>
                <a:gd name="T17" fmla="*/ 108 h 216"/>
                <a:gd name="T18" fmla="*/ 295 w 336"/>
                <a:gd name="T19" fmla="*/ 174 h 216"/>
                <a:gd name="T20" fmla="*/ 228 w 336"/>
                <a:gd name="T21" fmla="*/ 202 h 216"/>
                <a:gd name="T22" fmla="*/ 0 w 336"/>
                <a:gd name="T23" fmla="*/ 202 h 216"/>
                <a:gd name="T24" fmla="*/ 0 w 336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6">
                  <a:moveTo>
                    <a:pt x="0" y="216"/>
                  </a:moveTo>
                  <a:cubicBezTo>
                    <a:pt x="228" y="216"/>
                    <a:pt x="228" y="216"/>
                    <a:pt x="228" y="216"/>
                  </a:cubicBezTo>
                  <a:cubicBezTo>
                    <a:pt x="288" y="216"/>
                    <a:pt x="336" y="167"/>
                    <a:pt x="336" y="108"/>
                  </a:cubicBezTo>
                  <a:cubicBezTo>
                    <a:pt x="336" y="48"/>
                    <a:pt x="288" y="0"/>
                    <a:pt x="2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54" y="13"/>
                    <a:pt x="278" y="24"/>
                    <a:pt x="295" y="41"/>
                  </a:cubicBezTo>
                  <a:cubicBezTo>
                    <a:pt x="312" y="58"/>
                    <a:pt x="322" y="82"/>
                    <a:pt x="322" y="108"/>
                  </a:cubicBezTo>
                  <a:cubicBezTo>
                    <a:pt x="322" y="134"/>
                    <a:pt x="312" y="157"/>
                    <a:pt x="295" y="174"/>
                  </a:cubicBezTo>
                  <a:cubicBezTo>
                    <a:pt x="278" y="192"/>
                    <a:pt x="254" y="202"/>
                    <a:pt x="228" y="202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210">
              <a:extLst>
                <a:ext uri="{FF2B5EF4-FFF2-40B4-BE49-F238E27FC236}">
                  <a16:creationId xmlns:a16="http://schemas.microsoft.com/office/drawing/2014/main" id="{991AD98F-6C80-453E-8D37-759092429E99}"/>
                </a:ext>
              </a:extLst>
            </p:cNvPr>
            <p:cNvSpPr/>
            <p:nvPr/>
          </p:nvSpPr>
          <p:spPr bwMode="auto">
            <a:xfrm>
              <a:off x="4446471" y="2683767"/>
              <a:ext cx="879134" cy="590697"/>
            </a:xfrm>
            <a:custGeom>
              <a:avLst/>
              <a:gdLst>
                <a:gd name="T0" fmla="*/ 403 w 403"/>
                <a:gd name="T1" fmla="*/ 0 h 271"/>
                <a:gd name="T2" fmla="*/ 238 w 403"/>
                <a:gd name="T3" fmla="*/ 0 h 271"/>
                <a:gd name="T4" fmla="*/ 0 w 403"/>
                <a:gd name="T5" fmla="*/ 239 h 271"/>
                <a:gd name="T6" fmla="*/ 0 w 403"/>
                <a:gd name="T7" fmla="*/ 271 h 271"/>
                <a:gd name="T8" fmla="*/ 13 w 403"/>
                <a:gd name="T9" fmla="*/ 271 h 271"/>
                <a:gd name="T10" fmla="*/ 13 w 403"/>
                <a:gd name="T11" fmla="*/ 239 h 271"/>
                <a:gd name="T12" fmla="*/ 79 w 403"/>
                <a:gd name="T13" fmla="*/ 80 h 271"/>
                <a:gd name="T14" fmla="*/ 238 w 403"/>
                <a:gd name="T15" fmla="*/ 14 h 271"/>
                <a:gd name="T16" fmla="*/ 403 w 403"/>
                <a:gd name="T17" fmla="*/ 14 h 271"/>
                <a:gd name="T18" fmla="*/ 403 w 403"/>
                <a:gd name="T1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403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106" y="0"/>
                    <a:pt x="0" y="107"/>
                    <a:pt x="0" y="23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177"/>
                    <a:pt x="38" y="121"/>
                    <a:pt x="79" y="80"/>
                  </a:cubicBezTo>
                  <a:cubicBezTo>
                    <a:pt x="120" y="39"/>
                    <a:pt x="176" y="14"/>
                    <a:pt x="238" y="14"/>
                  </a:cubicBezTo>
                  <a:cubicBezTo>
                    <a:pt x="403" y="14"/>
                    <a:pt x="403" y="14"/>
                    <a:pt x="403" y="14"/>
                  </a:cubicBezTo>
                  <a:lnTo>
                    <a:pt x="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211">
              <a:extLst>
                <a:ext uri="{FF2B5EF4-FFF2-40B4-BE49-F238E27FC236}">
                  <a16:creationId xmlns:a16="http://schemas.microsoft.com/office/drawing/2014/main" id="{DDC48477-084A-4430-BEC6-B5709B309CA9}"/>
                </a:ext>
              </a:extLst>
            </p:cNvPr>
            <p:cNvSpPr/>
            <p:nvPr/>
          </p:nvSpPr>
          <p:spPr bwMode="auto">
            <a:xfrm>
              <a:off x="4677774" y="2271846"/>
              <a:ext cx="1132554" cy="939033"/>
            </a:xfrm>
            <a:custGeom>
              <a:avLst/>
              <a:gdLst>
                <a:gd name="T0" fmla="*/ 367 w 519"/>
                <a:gd name="T1" fmla="*/ 431 h 431"/>
                <a:gd name="T2" fmla="*/ 435 w 519"/>
                <a:gd name="T3" fmla="*/ 422 h 431"/>
                <a:gd name="T4" fmla="*/ 499 w 519"/>
                <a:gd name="T5" fmla="*/ 380 h 431"/>
                <a:gd name="T6" fmla="*/ 519 w 519"/>
                <a:gd name="T7" fmla="*/ 310 h 431"/>
                <a:gd name="T8" fmla="*/ 509 w 519"/>
                <a:gd name="T9" fmla="*/ 262 h 431"/>
                <a:gd name="T10" fmla="*/ 460 w 519"/>
                <a:gd name="T11" fmla="*/ 209 h 431"/>
                <a:gd name="T12" fmla="*/ 367 w 519"/>
                <a:gd name="T13" fmla="*/ 189 h 431"/>
                <a:gd name="T14" fmla="*/ 103 w 519"/>
                <a:gd name="T15" fmla="*/ 189 h 431"/>
                <a:gd name="T16" fmla="*/ 62 w 519"/>
                <a:gd name="T17" fmla="*/ 180 h 431"/>
                <a:gd name="T18" fmla="*/ 25 w 519"/>
                <a:gd name="T19" fmla="*/ 144 h 431"/>
                <a:gd name="T20" fmla="*/ 14 w 519"/>
                <a:gd name="T21" fmla="*/ 101 h 431"/>
                <a:gd name="T22" fmla="*/ 20 w 519"/>
                <a:gd name="T23" fmla="*/ 73 h 431"/>
                <a:gd name="T24" fmla="*/ 51 w 519"/>
                <a:gd name="T25" fmla="*/ 32 h 431"/>
                <a:gd name="T26" fmla="*/ 112 w 519"/>
                <a:gd name="T27" fmla="*/ 13 h 431"/>
                <a:gd name="T28" fmla="*/ 386 w 519"/>
                <a:gd name="T29" fmla="*/ 13 h 431"/>
                <a:gd name="T30" fmla="*/ 386 w 519"/>
                <a:gd name="T31" fmla="*/ 0 h 431"/>
                <a:gd name="T32" fmla="*/ 112 w 519"/>
                <a:gd name="T33" fmla="*/ 0 h 431"/>
                <a:gd name="T34" fmla="*/ 62 w 519"/>
                <a:gd name="T35" fmla="*/ 10 h 431"/>
                <a:gd name="T36" fmla="*/ 15 w 519"/>
                <a:gd name="T37" fmla="*/ 51 h 431"/>
                <a:gd name="T38" fmla="*/ 0 w 519"/>
                <a:gd name="T39" fmla="*/ 101 h 431"/>
                <a:gd name="T40" fmla="*/ 6 w 519"/>
                <a:gd name="T41" fmla="*/ 133 h 431"/>
                <a:gd name="T42" fmla="*/ 38 w 519"/>
                <a:gd name="T43" fmla="*/ 181 h 431"/>
                <a:gd name="T44" fmla="*/ 103 w 519"/>
                <a:gd name="T45" fmla="*/ 203 h 431"/>
                <a:gd name="T46" fmla="*/ 367 w 519"/>
                <a:gd name="T47" fmla="*/ 203 h 431"/>
                <a:gd name="T48" fmla="*/ 430 w 519"/>
                <a:gd name="T49" fmla="*/ 211 h 431"/>
                <a:gd name="T50" fmla="*/ 487 w 519"/>
                <a:gd name="T51" fmla="*/ 249 h 431"/>
                <a:gd name="T52" fmla="*/ 505 w 519"/>
                <a:gd name="T53" fmla="*/ 310 h 431"/>
                <a:gd name="T54" fmla="*/ 497 w 519"/>
                <a:gd name="T55" fmla="*/ 354 h 431"/>
                <a:gd name="T56" fmla="*/ 455 w 519"/>
                <a:gd name="T57" fmla="*/ 400 h 431"/>
                <a:gd name="T58" fmla="*/ 367 w 519"/>
                <a:gd name="T59" fmla="*/ 417 h 431"/>
                <a:gd name="T60" fmla="*/ 367 w 519"/>
                <a:gd name="T6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431">
                  <a:moveTo>
                    <a:pt x="367" y="431"/>
                  </a:moveTo>
                  <a:cubicBezTo>
                    <a:pt x="393" y="431"/>
                    <a:pt x="416" y="428"/>
                    <a:pt x="435" y="422"/>
                  </a:cubicBezTo>
                  <a:cubicBezTo>
                    <a:pt x="464" y="414"/>
                    <a:pt x="485" y="399"/>
                    <a:pt x="499" y="380"/>
                  </a:cubicBezTo>
                  <a:cubicBezTo>
                    <a:pt x="512" y="361"/>
                    <a:pt x="519" y="337"/>
                    <a:pt x="519" y="310"/>
                  </a:cubicBezTo>
                  <a:cubicBezTo>
                    <a:pt x="519" y="293"/>
                    <a:pt x="516" y="276"/>
                    <a:pt x="509" y="262"/>
                  </a:cubicBezTo>
                  <a:cubicBezTo>
                    <a:pt x="500" y="239"/>
                    <a:pt x="484" y="221"/>
                    <a:pt x="460" y="209"/>
                  </a:cubicBezTo>
                  <a:cubicBezTo>
                    <a:pt x="436" y="196"/>
                    <a:pt x="406" y="189"/>
                    <a:pt x="367" y="189"/>
                  </a:cubicBezTo>
                  <a:cubicBezTo>
                    <a:pt x="267" y="189"/>
                    <a:pt x="172" y="189"/>
                    <a:pt x="103" y="189"/>
                  </a:cubicBezTo>
                  <a:cubicBezTo>
                    <a:pt x="86" y="189"/>
                    <a:pt x="73" y="186"/>
                    <a:pt x="62" y="180"/>
                  </a:cubicBezTo>
                  <a:cubicBezTo>
                    <a:pt x="45" y="172"/>
                    <a:pt x="33" y="159"/>
                    <a:pt x="25" y="144"/>
                  </a:cubicBezTo>
                  <a:cubicBezTo>
                    <a:pt x="17" y="129"/>
                    <a:pt x="14" y="113"/>
                    <a:pt x="14" y="101"/>
                  </a:cubicBezTo>
                  <a:cubicBezTo>
                    <a:pt x="14" y="93"/>
                    <a:pt x="16" y="83"/>
                    <a:pt x="20" y="73"/>
                  </a:cubicBezTo>
                  <a:cubicBezTo>
                    <a:pt x="25" y="58"/>
                    <a:pt x="36" y="43"/>
                    <a:pt x="51" y="32"/>
                  </a:cubicBezTo>
                  <a:cubicBezTo>
                    <a:pt x="66" y="21"/>
                    <a:pt x="86" y="13"/>
                    <a:pt x="112" y="13"/>
                  </a:cubicBezTo>
                  <a:cubicBezTo>
                    <a:pt x="184" y="13"/>
                    <a:pt x="292" y="13"/>
                    <a:pt x="386" y="13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92" y="0"/>
                    <a:pt x="184" y="0"/>
                    <a:pt x="112" y="0"/>
                  </a:cubicBezTo>
                  <a:cubicBezTo>
                    <a:pt x="93" y="0"/>
                    <a:pt x="76" y="4"/>
                    <a:pt x="62" y="10"/>
                  </a:cubicBezTo>
                  <a:cubicBezTo>
                    <a:pt x="41" y="20"/>
                    <a:pt x="26" y="35"/>
                    <a:pt x="15" y="51"/>
                  </a:cubicBezTo>
                  <a:cubicBezTo>
                    <a:pt x="5" y="68"/>
                    <a:pt x="0" y="86"/>
                    <a:pt x="0" y="101"/>
                  </a:cubicBezTo>
                  <a:cubicBezTo>
                    <a:pt x="0" y="111"/>
                    <a:pt x="2" y="122"/>
                    <a:pt x="6" y="133"/>
                  </a:cubicBezTo>
                  <a:cubicBezTo>
                    <a:pt x="12" y="150"/>
                    <a:pt x="22" y="168"/>
                    <a:pt x="38" y="181"/>
                  </a:cubicBezTo>
                  <a:cubicBezTo>
                    <a:pt x="54" y="194"/>
                    <a:pt x="75" y="203"/>
                    <a:pt x="103" y="203"/>
                  </a:cubicBezTo>
                  <a:cubicBezTo>
                    <a:pt x="172" y="203"/>
                    <a:pt x="267" y="203"/>
                    <a:pt x="367" y="203"/>
                  </a:cubicBezTo>
                  <a:cubicBezTo>
                    <a:pt x="392" y="203"/>
                    <a:pt x="413" y="206"/>
                    <a:pt x="430" y="211"/>
                  </a:cubicBezTo>
                  <a:cubicBezTo>
                    <a:pt x="456" y="219"/>
                    <a:pt x="475" y="232"/>
                    <a:pt x="487" y="249"/>
                  </a:cubicBezTo>
                  <a:cubicBezTo>
                    <a:pt x="499" y="265"/>
                    <a:pt x="505" y="286"/>
                    <a:pt x="505" y="310"/>
                  </a:cubicBezTo>
                  <a:cubicBezTo>
                    <a:pt x="505" y="327"/>
                    <a:pt x="503" y="341"/>
                    <a:pt x="497" y="354"/>
                  </a:cubicBezTo>
                  <a:cubicBezTo>
                    <a:pt x="490" y="374"/>
                    <a:pt x="476" y="389"/>
                    <a:pt x="455" y="400"/>
                  </a:cubicBezTo>
                  <a:cubicBezTo>
                    <a:pt x="434" y="411"/>
                    <a:pt x="405" y="417"/>
                    <a:pt x="367" y="417"/>
                  </a:cubicBezTo>
                  <a:lnTo>
                    <a:pt x="367" y="4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212">
              <a:extLst>
                <a:ext uri="{FF2B5EF4-FFF2-40B4-BE49-F238E27FC236}">
                  <a16:creationId xmlns:a16="http://schemas.microsoft.com/office/drawing/2014/main" id="{A2BA6518-BD2F-4EF5-B8D2-2EAC92B45757}"/>
                </a:ext>
              </a:extLst>
            </p:cNvPr>
            <p:cNvSpPr/>
            <p:nvPr/>
          </p:nvSpPr>
          <p:spPr bwMode="auto">
            <a:xfrm>
              <a:off x="4915528" y="3156509"/>
              <a:ext cx="647832" cy="469056"/>
            </a:xfrm>
            <a:custGeom>
              <a:avLst/>
              <a:gdLst>
                <a:gd name="T0" fmla="*/ 108 w 297"/>
                <a:gd name="T1" fmla="*/ 0 h 215"/>
                <a:gd name="T2" fmla="*/ 0 w 297"/>
                <a:gd name="T3" fmla="*/ 107 h 215"/>
                <a:gd name="T4" fmla="*/ 108 w 297"/>
                <a:gd name="T5" fmla="*/ 215 h 215"/>
                <a:gd name="T6" fmla="*/ 297 w 297"/>
                <a:gd name="T7" fmla="*/ 215 h 215"/>
                <a:gd name="T8" fmla="*/ 297 w 297"/>
                <a:gd name="T9" fmla="*/ 202 h 215"/>
                <a:gd name="T10" fmla="*/ 108 w 297"/>
                <a:gd name="T11" fmla="*/ 202 h 215"/>
                <a:gd name="T12" fmla="*/ 41 w 297"/>
                <a:gd name="T13" fmla="*/ 174 h 215"/>
                <a:gd name="T14" fmla="*/ 13 w 297"/>
                <a:gd name="T15" fmla="*/ 107 h 215"/>
                <a:gd name="T16" fmla="*/ 41 w 297"/>
                <a:gd name="T17" fmla="*/ 41 h 215"/>
                <a:gd name="T18" fmla="*/ 108 w 297"/>
                <a:gd name="T19" fmla="*/ 13 h 215"/>
                <a:gd name="T20" fmla="*/ 108 w 29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297" y="215"/>
                    <a:pt x="297" y="215"/>
                    <a:pt x="297" y="215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1" y="202"/>
                    <a:pt x="58" y="191"/>
                    <a:pt x="41" y="174"/>
                  </a:cubicBezTo>
                  <a:cubicBezTo>
                    <a:pt x="24" y="157"/>
                    <a:pt x="13" y="134"/>
                    <a:pt x="13" y="107"/>
                  </a:cubicBezTo>
                  <a:cubicBezTo>
                    <a:pt x="13" y="81"/>
                    <a:pt x="24" y="58"/>
                    <a:pt x="41" y="41"/>
                  </a:cubicBezTo>
                  <a:cubicBezTo>
                    <a:pt x="58" y="24"/>
                    <a:pt x="81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213">
              <a:extLst>
                <a:ext uri="{FF2B5EF4-FFF2-40B4-BE49-F238E27FC236}">
                  <a16:creationId xmlns:a16="http://schemas.microsoft.com/office/drawing/2014/main" id="{28743AD2-011B-4336-BE96-04F06F288DC8}"/>
                </a:ext>
              </a:extLst>
            </p:cNvPr>
            <p:cNvSpPr/>
            <p:nvPr/>
          </p:nvSpPr>
          <p:spPr bwMode="auto">
            <a:xfrm>
              <a:off x="4929350" y="4122266"/>
              <a:ext cx="869919" cy="469056"/>
            </a:xfrm>
            <a:custGeom>
              <a:avLst/>
              <a:gdLst>
                <a:gd name="T0" fmla="*/ 291 w 399"/>
                <a:gd name="T1" fmla="*/ 13 h 215"/>
                <a:gd name="T2" fmla="*/ 358 w 399"/>
                <a:gd name="T3" fmla="*/ 41 h 215"/>
                <a:gd name="T4" fmla="*/ 385 w 399"/>
                <a:gd name="T5" fmla="*/ 107 h 215"/>
                <a:gd name="T6" fmla="*/ 358 w 399"/>
                <a:gd name="T7" fmla="*/ 174 h 215"/>
                <a:gd name="T8" fmla="*/ 291 w 399"/>
                <a:gd name="T9" fmla="*/ 202 h 215"/>
                <a:gd name="T10" fmla="*/ 0 w 399"/>
                <a:gd name="T11" fmla="*/ 202 h 215"/>
                <a:gd name="T12" fmla="*/ 0 w 399"/>
                <a:gd name="T13" fmla="*/ 215 h 215"/>
                <a:gd name="T14" fmla="*/ 291 w 399"/>
                <a:gd name="T15" fmla="*/ 215 h 215"/>
                <a:gd name="T16" fmla="*/ 399 w 399"/>
                <a:gd name="T17" fmla="*/ 107 h 215"/>
                <a:gd name="T18" fmla="*/ 291 w 399"/>
                <a:gd name="T19" fmla="*/ 0 h 215"/>
                <a:gd name="T20" fmla="*/ 291 w 399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215">
                  <a:moveTo>
                    <a:pt x="291" y="13"/>
                  </a:moveTo>
                  <a:cubicBezTo>
                    <a:pt x="317" y="13"/>
                    <a:pt x="340" y="24"/>
                    <a:pt x="358" y="41"/>
                  </a:cubicBezTo>
                  <a:cubicBezTo>
                    <a:pt x="375" y="58"/>
                    <a:pt x="385" y="81"/>
                    <a:pt x="385" y="107"/>
                  </a:cubicBezTo>
                  <a:cubicBezTo>
                    <a:pt x="385" y="134"/>
                    <a:pt x="375" y="157"/>
                    <a:pt x="358" y="174"/>
                  </a:cubicBezTo>
                  <a:cubicBezTo>
                    <a:pt x="340" y="191"/>
                    <a:pt x="317" y="202"/>
                    <a:pt x="29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291" y="215"/>
                    <a:pt x="291" y="215"/>
                    <a:pt x="291" y="215"/>
                  </a:cubicBezTo>
                  <a:cubicBezTo>
                    <a:pt x="350" y="215"/>
                    <a:pt x="399" y="167"/>
                    <a:pt x="399" y="107"/>
                  </a:cubicBezTo>
                  <a:cubicBezTo>
                    <a:pt x="399" y="48"/>
                    <a:pt x="350" y="0"/>
                    <a:pt x="291" y="0"/>
                  </a:cubicBezTo>
                  <a:lnTo>
                    <a:pt x="291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214">
              <a:extLst>
                <a:ext uri="{FF2B5EF4-FFF2-40B4-BE49-F238E27FC236}">
                  <a16:creationId xmlns:a16="http://schemas.microsoft.com/office/drawing/2014/main" id="{A3A44D8A-5387-49E1-B522-2CF8EE89ECE8}"/>
                </a:ext>
              </a:extLst>
            </p:cNvPr>
            <p:cNvSpPr/>
            <p:nvPr/>
          </p:nvSpPr>
          <p:spPr bwMode="auto">
            <a:xfrm>
              <a:off x="5020581" y="1789889"/>
              <a:ext cx="987874" cy="3876852"/>
            </a:xfrm>
            <a:custGeom>
              <a:avLst/>
              <a:gdLst>
                <a:gd name="T0" fmla="*/ 13 w 453"/>
                <a:gd name="T1" fmla="*/ 227 h 1778"/>
                <a:gd name="T2" fmla="*/ 75 w 453"/>
                <a:gd name="T3" fmla="*/ 76 h 1778"/>
                <a:gd name="T4" fmla="*/ 226 w 453"/>
                <a:gd name="T5" fmla="*/ 14 h 1778"/>
                <a:gd name="T6" fmla="*/ 377 w 453"/>
                <a:gd name="T7" fmla="*/ 76 h 1778"/>
                <a:gd name="T8" fmla="*/ 439 w 453"/>
                <a:gd name="T9" fmla="*/ 227 h 1778"/>
                <a:gd name="T10" fmla="*/ 439 w 453"/>
                <a:gd name="T11" fmla="*/ 1778 h 1778"/>
                <a:gd name="T12" fmla="*/ 453 w 453"/>
                <a:gd name="T13" fmla="*/ 1778 h 1778"/>
                <a:gd name="T14" fmla="*/ 453 w 453"/>
                <a:gd name="T15" fmla="*/ 227 h 1778"/>
                <a:gd name="T16" fmla="*/ 226 w 453"/>
                <a:gd name="T17" fmla="*/ 0 h 1778"/>
                <a:gd name="T18" fmla="*/ 0 w 453"/>
                <a:gd name="T19" fmla="*/ 227 h 1778"/>
                <a:gd name="T20" fmla="*/ 13 w 453"/>
                <a:gd name="T21" fmla="*/ 227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778">
                  <a:moveTo>
                    <a:pt x="13" y="227"/>
                  </a:moveTo>
                  <a:cubicBezTo>
                    <a:pt x="13" y="168"/>
                    <a:pt x="37" y="115"/>
                    <a:pt x="75" y="76"/>
                  </a:cubicBezTo>
                  <a:cubicBezTo>
                    <a:pt x="114" y="38"/>
                    <a:pt x="167" y="14"/>
                    <a:pt x="226" y="14"/>
                  </a:cubicBezTo>
                  <a:cubicBezTo>
                    <a:pt x="285" y="14"/>
                    <a:pt x="338" y="38"/>
                    <a:pt x="377" y="76"/>
                  </a:cubicBezTo>
                  <a:cubicBezTo>
                    <a:pt x="415" y="115"/>
                    <a:pt x="439" y="168"/>
                    <a:pt x="439" y="227"/>
                  </a:cubicBezTo>
                  <a:cubicBezTo>
                    <a:pt x="439" y="1778"/>
                    <a:pt x="439" y="1778"/>
                    <a:pt x="439" y="1778"/>
                  </a:cubicBezTo>
                  <a:cubicBezTo>
                    <a:pt x="453" y="1778"/>
                    <a:pt x="453" y="1778"/>
                    <a:pt x="453" y="1778"/>
                  </a:cubicBezTo>
                  <a:cubicBezTo>
                    <a:pt x="453" y="227"/>
                    <a:pt x="453" y="227"/>
                    <a:pt x="453" y="227"/>
                  </a:cubicBezTo>
                  <a:cubicBezTo>
                    <a:pt x="453" y="102"/>
                    <a:pt x="351" y="0"/>
                    <a:pt x="226" y="0"/>
                  </a:cubicBezTo>
                  <a:cubicBezTo>
                    <a:pt x="101" y="0"/>
                    <a:pt x="0" y="102"/>
                    <a:pt x="0" y="227"/>
                  </a:cubicBezTo>
                  <a:lnTo>
                    <a:pt x="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215">
              <a:extLst>
                <a:ext uri="{FF2B5EF4-FFF2-40B4-BE49-F238E27FC236}">
                  <a16:creationId xmlns:a16="http://schemas.microsoft.com/office/drawing/2014/main" id="{947EE801-870D-4257-AE51-840D1D950B29}"/>
                </a:ext>
              </a:extLst>
            </p:cNvPr>
            <p:cNvSpPr/>
            <p:nvPr/>
          </p:nvSpPr>
          <p:spPr bwMode="auto">
            <a:xfrm>
              <a:off x="4377357" y="3974823"/>
              <a:ext cx="617421" cy="616500"/>
            </a:xfrm>
            <a:custGeom>
              <a:avLst/>
              <a:gdLst>
                <a:gd name="T0" fmla="*/ 283 w 283"/>
                <a:gd name="T1" fmla="*/ 270 h 283"/>
                <a:gd name="T2" fmla="*/ 92 w 283"/>
                <a:gd name="T3" fmla="*/ 191 h 283"/>
                <a:gd name="T4" fmla="*/ 13 w 283"/>
                <a:gd name="T5" fmla="*/ 0 h 283"/>
                <a:gd name="T6" fmla="*/ 0 w 283"/>
                <a:gd name="T7" fmla="*/ 0 h 283"/>
                <a:gd name="T8" fmla="*/ 283 w 283"/>
                <a:gd name="T9" fmla="*/ 283 h 283"/>
                <a:gd name="T10" fmla="*/ 283 w 283"/>
                <a:gd name="T11" fmla="*/ 27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83">
                  <a:moveTo>
                    <a:pt x="283" y="270"/>
                  </a:moveTo>
                  <a:cubicBezTo>
                    <a:pt x="208" y="270"/>
                    <a:pt x="141" y="240"/>
                    <a:pt x="92" y="191"/>
                  </a:cubicBezTo>
                  <a:cubicBezTo>
                    <a:pt x="43" y="142"/>
                    <a:pt x="13" y="74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126" y="283"/>
                    <a:pt x="283" y="283"/>
                  </a:cubicBezTo>
                  <a:lnTo>
                    <a:pt x="283" y="2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216">
              <a:extLst>
                <a:ext uri="{FF2B5EF4-FFF2-40B4-BE49-F238E27FC236}">
                  <a16:creationId xmlns:a16="http://schemas.microsoft.com/office/drawing/2014/main" id="{EDD6407F-1B46-4E21-A54C-CBA8A4F4BF79}"/>
                </a:ext>
              </a:extLst>
            </p:cNvPr>
            <p:cNvSpPr/>
            <p:nvPr/>
          </p:nvSpPr>
          <p:spPr bwMode="auto">
            <a:xfrm>
              <a:off x="5280451" y="3596998"/>
              <a:ext cx="728004" cy="261713"/>
            </a:xfrm>
            <a:custGeom>
              <a:avLst/>
              <a:gdLst>
                <a:gd name="T0" fmla="*/ 334 w 334"/>
                <a:gd name="T1" fmla="*/ 120 h 120"/>
                <a:gd name="T2" fmla="*/ 214 w 334"/>
                <a:gd name="T3" fmla="*/ 0 h 120"/>
                <a:gd name="T4" fmla="*/ 0 w 334"/>
                <a:gd name="T5" fmla="*/ 0 h 120"/>
                <a:gd name="T6" fmla="*/ 0 w 334"/>
                <a:gd name="T7" fmla="*/ 13 h 120"/>
                <a:gd name="T8" fmla="*/ 214 w 334"/>
                <a:gd name="T9" fmla="*/ 13 h 120"/>
                <a:gd name="T10" fmla="*/ 289 w 334"/>
                <a:gd name="T11" fmla="*/ 45 h 120"/>
                <a:gd name="T12" fmla="*/ 320 w 334"/>
                <a:gd name="T13" fmla="*/ 120 h 120"/>
                <a:gd name="T14" fmla="*/ 334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334" y="120"/>
                  </a:moveTo>
                  <a:cubicBezTo>
                    <a:pt x="334" y="54"/>
                    <a:pt x="280" y="0"/>
                    <a:pt x="2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43" y="13"/>
                    <a:pt x="270" y="25"/>
                    <a:pt x="289" y="45"/>
                  </a:cubicBezTo>
                  <a:cubicBezTo>
                    <a:pt x="308" y="64"/>
                    <a:pt x="320" y="91"/>
                    <a:pt x="320" y="120"/>
                  </a:cubicBezTo>
                  <a:lnTo>
                    <a:pt x="33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217">
              <a:extLst>
                <a:ext uri="{FF2B5EF4-FFF2-40B4-BE49-F238E27FC236}">
                  <a16:creationId xmlns:a16="http://schemas.microsoft.com/office/drawing/2014/main" id="{8563EC69-5DD6-4BE0-96BD-AC93C646A730}"/>
                </a:ext>
              </a:extLst>
            </p:cNvPr>
            <p:cNvSpPr/>
            <p:nvPr/>
          </p:nvSpPr>
          <p:spPr bwMode="auto">
            <a:xfrm>
              <a:off x="5007680" y="5003243"/>
              <a:ext cx="571345" cy="457998"/>
            </a:xfrm>
            <a:custGeom>
              <a:avLst/>
              <a:gdLst>
                <a:gd name="T0" fmla="*/ 262 w 262"/>
                <a:gd name="T1" fmla="*/ 196 h 210"/>
                <a:gd name="T2" fmla="*/ 105 w 262"/>
                <a:gd name="T3" fmla="*/ 196 h 210"/>
                <a:gd name="T4" fmla="*/ 40 w 262"/>
                <a:gd name="T5" fmla="*/ 169 h 210"/>
                <a:gd name="T6" fmla="*/ 13 w 262"/>
                <a:gd name="T7" fmla="*/ 105 h 210"/>
                <a:gd name="T8" fmla="*/ 40 w 262"/>
                <a:gd name="T9" fmla="*/ 40 h 210"/>
                <a:gd name="T10" fmla="*/ 105 w 262"/>
                <a:gd name="T11" fmla="*/ 14 h 210"/>
                <a:gd name="T12" fmla="*/ 105 w 262"/>
                <a:gd name="T13" fmla="*/ 0 h 210"/>
                <a:gd name="T14" fmla="*/ 0 w 262"/>
                <a:gd name="T15" fmla="*/ 105 h 210"/>
                <a:gd name="T16" fmla="*/ 105 w 262"/>
                <a:gd name="T17" fmla="*/ 210 h 210"/>
                <a:gd name="T18" fmla="*/ 262 w 262"/>
                <a:gd name="T19" fmla="*/ 210 h 210"/>
                <a:gd name="T20" fmla="*/ 262 w 262"/>
                <a:gd name="T21" fmla="*/ 19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262" y="196"/>
                  </a:moveTo>
                  <a:cubicBezTo>
                    <a:pt x="105" y="196"/>
                    <a:pt x="105" y="196"/>
                    <a:pt x="105" y="196"/>
                  </a:cubicBezTo>
                  <a:cubicBezTo>
                    <a:pt x="79" y="196"/>
                    <a:pt x="57" y="186"/>
                    <a:pt x="40" y="169"/>
                  </a:cubicBezTo>
                  <a:cubicBezTo>
                    <a:pt x="24" y="153"/>
                    <a:pt x="13" y="130"/>
                    <a:pt x="13" y="105"/>
                  </a:cubicBezTo>
                  <a:cubicBezTo>
                    <a:pt x="13" y="80"/>
                    <a:pt x="24" y="57"/>
                    <a:pt x="40" y="40"/>
                  </a:cubicBezTo>
                  <a:cubicBezTo>
                    <a:pt x="57" y="24"/>
                    <a:pt x="79" y="14"/>
                    <a:pt x="105" y="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262" y="210"/>
                    <a:pt x="262" y="210"/>
                    <a:pt x="262" y="210"/>
                  </a:cubicBezTo>
                  <a:lnTo>
                    <a:pt x="262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218">
              <a:extLst>
                <a:ext uri="{FF2B5EF4-FFF2-40B4-BE49-F238E27FC236}">
                  <a16:creationId xmlns:a16="http://schemas.microsoft.com/office/drawing/2014/main" id="{114AAD52-43B4-4FA5-B63E-67F936EB89EA}"/>
                </a:ext>
              </a:extLst>
            </p:cNvPr>
            <p:cNvSpPr/>
            <p:nvPr/>
          </p:nvSpPr>
          <p:spPr bwMode="auto">
            <a:xfrm>
              <a:off x="5343115" y="5232702"/>
              <a:ext cx="571345" cy="228538"/>
            </a:xfrm>
            <a:custGeom>
              <a:avLst/>
              <a:gdLst>
                <a:gd name="T0" fmla="*/ 0 w 262"/>
                <a:gd name="T1" fmla="*/ 105 h 105"/>
                <a:gd name="T2" fmla="*/ 158 w 262"/>
                <a:gd name="T3" fmla="*/ 105 h 105"/>
                <a:gd name="T4" fmla="*/ 262 w 262"/>
                <a:gd name="T5" fmla="*/ 0 h 105"/>
                <a:gd name="T6" fmla="*/ 249 w 262"/>
                <a:gd name="T7" fmla="*/ 0 h 105"/>
                <a:gd name="T8" fmla="*/ 222 w 262"/>
                <a:gd name="T9" fmla="*/ 64 h 105"/>
                <a:gd name="T10" fmla="*/ 158 w 262"/>
                <a:gd name="T11" fmla="*/ 91 h 105"/>
                <a:gd name="T12" fmla="*/ 0 w 262"/>
                <a:gd name="T13" fmla="*/ 91 h 105"/>
                <a:gd name="T14" fmla="*/ 0 w 26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105">
                  <a:moveTo>
                    <a:pt x="0" y="105"/>
                  </a:moveTo>
                  <a:cubicBezTo>
                    <a:pt x="158" y="105"/>
                    <a:pt x="158" y="105"/>
                    <a:pt x="158" y="105"/>
                  </a:cubicBezTo>
                  <a:cubicBezTo>
                    <a:pt x="215" y="105"/>
                    <a:pt x="262" y="58"/>
                    <a:pt x="2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25"/>
                    <a:pt x="239" y="48"/>
                    <a:pt x="222" y="64"/>
                  </a:cubicBezTo>
                  <a:cubicBezTo>
                    <a:pt x="205" y="81"/>
                    <a:pt x="183" y="91"/>
                    <a:pt x="158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219">
              <a:extLst>
                <a:ext uri="{FF2B5EF4-FFF2-40B4-BE49-F238E27FC236}">
                  <a16:creationId xmlns:a16="http://schemas.microsoft.com/office/drawing/2014/main" id="{F68B8169-A48B-4BA5-A68A-4939B6424BE5}"/>
                </a:ext>
              </a:extLst>
            </p:cNvPr>
            <p:cNvSpPr/>
            <p:nvPr/>
          </p:nvSpPr>
          <p:spPr bwMode="auto">
            <a:xfrm>
              <a:off x="4240050" y="3197978"/>
              <a:ext cx="892035" cy="885585"/>
            </a:xfrm>
            <a:custGeom>
              <a:avLst/>
              <a:gdLst>
                <a:gd name="T0" fmla="*/ 409 w 409"/>
                <a:gd name="T1" fmla="*/ 392 h 406"/>
                <a:gd name="T2" fmla="*/ 203 w 409"/>
                <a:gd name="T3" fmla="*/ 392 h 406"/>
                <a:gd name="T4" fmla="*/ 69 w 409"/>
                <a:gd name="T5" fmla="*/ 337 h 406"/>
                <a:gd name="T6" fmla="*/ 14 w 409"/>
                <a:gd name="T7" fmla="*/ 203 h 406"/>
                <a:gd name="T8" fmla="*/ 69 w 409"/>
                <a:gd name="T9" fmla="*/ 69 h 406"/>
                <a:gd name="T10" fmla="*/ 203 w 409"/>
                <a:gd name="T11" fmla="*/ 14 h 406"/>
                <a:gd name="T12" fmla="*/ 265 w 409"/>
                <a:gd name="T13" fmla="*/ 14 h 406"/>
                <a:gd name="T14" fmla="*/ 265 w 409"/>
                <a:gd name="T15" fmla="*/ 0 h 406"/>
                <a:gd name="T16" fmla="*/ 203 w 409"/>
                <a:gd name="T17" fmla="*/ 0 h 406"/>
                <a:gd name="T18" fmla="*/ 0 w 409"/>
                <a:gd name="T19" fmla="*/ 203 h 406"/>
                <a:gd name="T20" fmla="*/ 203 w 409"/>
                <a:gd name="T21" fmla="*/ 406 h 406"/>
                <a:gd name="T22" fmla="*/ 409 w 409"/>
                <a:gd name="T23" fmla="*/ 406 h 406"/>
                <a:gd name="T24" fmla="*/ 409 w 409"/>
                <a:gd name="T25" fmla="*/ 39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409" y="392"/>
                  </a:moveTo>
                  <a:cubicBezTo>
                    <a:pt x="203" y="392"/>
                    <a:pt x="203" y="392"/>
                    <a:pt x="203" y="392"/>
                  </a:cubicBezTo>
                  <a:cubicBezTo>
                    <a:pt x="151" y="392"/>
                    <a:pt x="104" y="371"/>
                    <a:pt x="69" y="337"/>
                  </a:cubicBezTo>
                  <a:cubicBezTo>
                    <a:pt x="35" y="302"/>
                    <a:pt x="14" y="255"/>
                    <a:pt x="14" y="203"/>
                  </a:cubicBezTo>
                  <a:cubicBezTo>
                    <a:pt x="14" y="151"/>
                    <a:pt x="35" y="103"/>
                    <a:pt x="69" y="69"/>
                  </a:cubicBezTo>
                  <a:cubicBezTo>
                    <a:pt x="104" y="35"/>
                    <a:pt x="151" y="14"/>
                    <a:pt x="203" y="14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cubicBezTo>
                    <a:pt x="409" y="406"/>
                    <a:pt x="409" y="406"/>
                    <a:pt x="409" y="406"/>
                  </a:cubicBezTo>
                  <a:lnTo>
                    <a:pt x="409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220">
              <a:extLst>
                <a:ext uri="{FF2B5EF4-FFF2-40B4-BE49-F238E27FC236}">
                  <a16:creationId xmlns:a16="http://schemas.microsoft.com/office/drawing/2014/main" id="{865391F6-3116-45A7-AB4A-625BFEBDF9D2}"/>
                </a:ext>
              </a:extLst>
            </p:cNvPr>
            <p:cNvSpPr/>
            <p:nvPr/>
          </p:nvSpPr>
          <p:spPr bwMode="auto">
            <a:xfrm>
              <a:off x="4708184" y="4562755"/>
              <a:ext cx="516975" cy="470899"/>
            </a:xfrm>
            <a:custGeom>
              <a:avLst/>
              <a:gdLst>
                <a:gd name="T0" fmla="*/ 237 w 237"/>
                <a:gd name="T1" fmla="*/ 202 h 216"/>
                <a:gd name="T2" fmla="*/ 108 w 237"/>
                <a:gd name="T3" fmla="*/ 202 h 216"/>
                <a:gd name="T4" fmla="*/ 41 w 237"/>
                <a:gd name="T5" fmla="*/ 174 h 216"/>
                <a:gd name="T6" fmla="*/ 13 w 237"/>
                <a:gd name="T7" fmla="*/ 108 h 216"/>
                <a:gd name="T8" fmla="*/ 41 w 237"/>
                <a:gd name="T9" fmla="*/ 41 h 216"/>
                <a:gd name="T10" fmla="*/ 108 w 237"/>
                <a:gd name="T11" fmla="*/ 13 h 216"/>
                <a:gd name="T12" fmla="*/ 131 w 237"/>
                <a:gd name="T13" fmla="*/ 13 h 216"/>
                <a:gd name="T14" fmla="*/ 131 w 237"/>
                <a:gd name="T15" fmla="*/ 0 h 216"/>
                <a:gd name="T16" fmla="*/ 108 w 237"/>
                <a:gd name="T17" fmla="*/ 0 h 216"/>
                <a:gd name="T18" fmla="*/ 0 w 237"/>
                <a:gd name="T19" fmla="*/ 108 h 216"/>
                <a:gd name="T20" fmla="*/ 108 w 237"/>
                <a:gd name="T21" fmla="*/ 216 h 216"/>
                <a:gd name="T22" fmla="*/ 237 w 237"/>
                <a:gd name="T23" fmla="*/ 216 h 216"/>
                <a:gd name="T24" fmla="*/ 237 w 237"/>
                <a:gd name="T25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16">
                  <a:moveTo>
                    <a:pt x="237" y="202"/>
                  </a:move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2"/>
                    <a:pt x="41" y="174"/>
                  </a:cubicBezTo>
                  <a:cubicBezTo>
                    <a:pt x="24" y="157"/>
                    <a:pt x="13" y="134"/>
                    <a:pt x="13" y="108"/>
                  </a:cubicBezTo>
                  <a:cubicBezTo>
                    <a:pt x="13" y="82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237" y="216"/>
                    <a:pt x="237" y="216"/>
                    <a:pt x="237" y="216"/>
                  </a:cubicBezTo>
                  <a:lnTo>
                    <a:pt x="237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221">
              <a:extLst>
                <a:ext uri="{FF2B5EF4-FFF2-40B4-BE49-F238E27FC236}">
                  <a16:creationId xmlns:a16="http://schemas.microsoft.com/office/drawing/2014/main" id="{A82BE11B-2340-49E7-8AC6-1047B0270CB1}"/>
                </a:ext>
              </a:extLst>
            </p:cNvPr>
            <p:cNvSpPr/>
            <p:nvPr/>
          </p:nvSpPr>
          <p:spPr bwMode="auto">
            <a:xfrm>
              <a:off x="6362320" y="2271846"/>
              <a:ext cx="1129789" cy="675477"/>
            </a:xfrm>
            <a:custGeom>
              <a:avLst/>
              <a:gdLst>
                <a:gd name="T0" fmla="*/ 14 w 518"/>
                <a:gd name="T1" fmla="*/ 310 h 310"/>
                <a:gd name="T2" fmla="*/ 22 w 518"/>
                <a:gd name="T3" fmla="*/ 267 h 310"/>
                <a:gd name="T4" fmla="*/ 65 w 518"/>
                <a:gd name="T5" fmla="*/ 221 h 310"/>
                <a:gd name="T6" fmla="*/ 151 w 518"/>
                <a:gd name="T7" fmla="*/ 203 h 310"/>
                <a:gd name="T8" fmla="*/ 416 w 518"/>
                <a:gd name="T9" fmla="*/ 203 h 310"/>
                <a:gd name="T10" fmla="*/ 463 w 518"/>
                <a:gd name="T11" fmla="*/ 192 h 310"/>
                <a:gd name="T12" fmla="*/ 505 w 518"/>
                <a:gd name="T13" fmla="*/ 150 h 310"/>
                <a:gd name="T14" fmla="*/ 518 w 518"/>
                <a:gd name="T15" fmla="*/ 101 h 310"/>
                <a:gd name="T16" fmla="*/ 512 w 518"/>
                <a:gd name="T17" fmla="*/ 68 h 310"/>
                <a:gd name="T18" fmla="*/ 476 w 518"/>
                <a:gd name="T19" fmla="*/ 21 h 310"/>
                <a:gd name="T20" fmla="*/ 407 w 518"/>
                <a:gd name="T21" fmla="*/ 0 h 310"/>
                <a:gd name="T22" fmla="*/ 132 w 518"/>
                <a:gd name="T23" fmla="*/ 0 h 310"/>
                <a:gd name="T24" fmla="*/ 132 w 518"/>
                <a:gd name="T25" fmla="*/ 13 h 310"/>
                <a:gd name="T26" fmla="*/ 407 w 518"/>
                <a:gd name="T27" fmla="*/ 13 h 310"/>
                <a:gd name="T28" fmla="*/ 451 w 518"/>
                <a:gd name="T29" fmla="*/ 22 h 310"/>
                <a:gd name="T30" fmla="*/ 492 w 518"/>
                <a:gd name="T31" fmla="*/ 58 h 310"/>
                <a:gd name="T32" fmla="*/ 505 w 518"/>
                <a:gd name="T33" fmla="*/ 101 h 310"/>
                <a:gd name="T34" fmla="*/ 500 w 518"/>
                <a:gd name="T35" fmla="*/ 129 h 310"/>
                <a:gd name="T36" fmla="*/ 472 w 518"/>
                <a:gd name="T37" fmla="*/ 170 h 310"/>
                <a:gd name="T38" fmla="*/ 416 w 518"/>
                <a:gd name="T39" fmla="*/ 189 h 310"/>
                <a:gd name="T40" fmla="*/ 151 w 518"/>
                <a:gd name="T41" fmla="*/ 189 h 310"/>
                <a:gd name="T42" fmla="*/ 85 w 518"/>
                <a:gd name="T43" fmla="*/ 198 h 310"/>
                <a:gd name="T44" fmla="*/ 21 w 518"/>
                <a:gd name="T45" fmla="*/ 241 h 310"/>
                <a:gd name="T46" fmla="*/ 0 w 518"/>
                <a:gd name="T47" fmla="*/ 310 h 310"/>
                <a:gd name="T48" fmla="*/ 14 w 518"/>
                <a:gd name="T4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310">
                  <a:moveTo>
                    <a:pt x="14" y="310"/>
                  </a:moveTo>
                  <a:cubicBezTo>
                    <a:pt x="14" y="294"/>
                    <a:pt x="16" y="280"/>
                    <a:pt x="22" y="267"/>
                  </a:cubicBezTo>
                  <a:cubicBezTo>
                    <a:pt x="30" y="247"/>
                    <a:pt x="44" y="232"/>
                    <a:pt x="65" y="221"/>
                  </a:cubicBezTo>
                  <a:cubicBezTo>
                    <a:pt x="86" y="209"/>
                    <a:pt x="115" y="203"/>
                    <a:pt x="151" y="203"/>
                  </a:cubicBezTo>
                  <a:cubicBezTo>
                    <a:pt x="251" y="203"/>
                    <a:pt x="347" y="203"/>
                    <a:pt x="416" y="203"/>
                  </a:cubicBezTo>
                  <a:cubicBezTo>
                    <a:pt x="434" y="203"/>
                    <a:pt x="450" y="199"/>
                    <a:pt x="463" y="192"/>
                  </a:cubicBezTo>
                  <a:cubicBezTo>
                    <a:pt x="483" y="183"/>
                    <a:pt x="497" y="167"/>
                    <a:pt x="505" y="150"/>
                  </a:cubicBezTo>
                  <a:cubicBezTo>
                    <a:pt x="514" y="133"/>
                    <a:pt x="518" y="116"/>
                    <a:pt x="518" y="101"/>
                  </a:cubicBezTo>
                  <a:cubicBezTo>
                    <a:pt x="518" y="91"/>
                    <a:pt x="516" y="79"/>
                    <a:pt x="512" y="68"/>
                  </a:cubicBezTo>
                  <a:cubicBezTo>
                    <a:pt x="505" y="51"/>
                    <a:pt x="493" y="34"/>
                    <a:pt x="476" y="21"/>
                  </a:cubicBezTo>
                  <a:cubicBezTo>
                    <a:pt x="458" y="8"/>
                    <a:pt x="435" y="0"/>
                    <a:pt x="407" y="0"/>
                  </a:cubicBezTo>
                  <a:cubicBezTo>
                    <a:pt x="335" y="0"/>
                    <a:pt x="226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226" y="13"/>
                    <a:pt x="335" y="13"/>
                    <a:pt x="407" y="13"/>
                  </a:cubicBezTo>
                  <a:cubicBezTo>
                    <a:pt x="424" y="13"/>
                    <a:pt x="439" y="17"/>
                    <a:pt x="451" y="22"/>
                  </a:cubicBezTo>
                  <a:cubicBezTo>
                    <a:pt x="469" y="31"/>
                    <a:pt x="483" y="44"/>
                    <a:pt x="492" y="58"/>
                  </a:cubicBezTo>
                  <a:cubicBezTo>
                    <a:pt x="501" y="73"/>
                    <a:pt x="505" y="88"/>
                    <a:pt x="505" y="101"/>
                  </a:cubicBezTo>
                  <a:cubicBezTo>
                    <a:pt x="505" y="109"/>
                    <a:pt x="503" y="119"/>
                    <a:pt x="500" y="129"/>
                  </a:cubicBezTo>
                  <a:cubicBezTo>
                    <a:pt x="495" y="144"/>
                    <a:pt x="486" y="159"/>
                    <a:pt x="472" y="170"/>
                  </a:cubicBezTo>
                  <a:cubicBezTo>
                    <a:pt x="459" y="182"/>
                    <a:pt x="440" y="189"/>
                    <a:pt x="416" y="189"/>
                  </a:cubicBezTo>
                  <a:cubicBezTo>
                    <a:pt x="347" y="189"/>
                    <a:pt x="251" y="189"/>
                    <a:pt x="151" y="189"/>
                  </a:cubicBezTo>
                  <a:cubicBezTo>
                    <a:pt x="126" y="189"/>
                    <a:pt x="104" y="192"/>
                    <a:pt x="85" y="198"/>
                  </a:cubicBezTo>
                  <a:cubicBezTo>
                    <a:pt x="56" y="207"/>
                    <a:pt x="35" y="221"/>
                    <a:pt x="21" y="241"/>
                  </a:cubicBezTo>
                  <a:cubicBezTo>
                    <a:pt x="7" y="260"/>
                    <a:pt x="0" y="284"/>
                    <a:pt x="0" y="310"/>
                  </a:cubicBezTo>
                  <a:lnTo>
                    <a:pt x="14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222">
              <a:extLst>
                <a:ext uri="{FF2B5EF4-FFF2-40B4-BE49-F238E27FC236}">
                  <a16:creationId xmlns:a16="http://schemas.microsoft.com/office/drawing/2014/main" id="{D8AF93FB-55E0-45FF-B6B2-67CA8CD8BD99}"/>
                </a:ext>
              </a:extLst>
            </p:cNvPr>
            <p:cNvSpPr/>
            <p:nvPr/>
          </p:nvSpPr>
          <p:spPr bwMode="auto">
            <a:xfrm>
              <a:off x="6608367" y="3156509"/>
              <a:ext cx="647832" cy="469056"/>
            </a:xfrm>
            <a:custGeom>
              <a:avLst/>
              <a:gdLst>
                <a:gd name="T0" fmla="*/ 189 w 297"/>
                <a:gd name="T1" fmla="*/ 13 h 215"/>
                <a:gd name="T2" fmla="*/ 256 w 297"/>
                <a:gd name="T3" fmla="*/ 41 h 215"/>
                <a:gd name="T4" fmla="*/ 284 w 297"/>
                <a:gd name="T5" fmla="*/ 107 h 215"/>
                <a:gd name="T6" fmla="*/ 256 w 297"/>
                <a:gd name="T7" fmla="*/ 174 h 215"/>
                <a:gd name="T8" fmla="*/ 189 w 297"/>
                <a:gd name="T9" fmla="*/ 202 h 215"/>
                <a:gd name="T10" fmla="*/ 0 w 297"/>
                <a:gd name="T11" fmla="*/ 202 h 215"/>
                <a:gd name="T12" fmla="*/ 0 w 297"/>
                <a:gd name="T13" fmla="*/ 215 h 215"/>
                <a:gd name="T14" fmla="*/ 189 w 297"/>
                <a:gd name="T15" fmla="*/ 215 h 215"/>
                <a:gd name="T16" fmla="*/ 297 w 297"/>
                <a:gd name="T17" fmla="*/ 107 h 215"/>
                <a:gd name="T18" fmla="*/ 189 w 297"/>
                <a:gd name="T19" fmla="*/ 0 h 215"/>
                <a:gd name="T20" fmla="*/ 189 w 297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89" y="13"/>
                  </a:moveTo>
                  <a:cubicBezTo>
                    <a:pt x="215" y="13"/>
                    <a:pt x="239" y="24"/>
                    <a:pt x="256" y="41"/>
                  </a:cubicBezTo>
                  <a:cubicBezTo>
                    <a:pt x="273" y="58"/>
                    <a:pt x="284" y="81"/>
                    <a:pt x="284" y="107"/>
                  </a:cubicBezTo>
                  <a:cubicBezTo>
                    <a:pt x="284" y="134"/>
                    <a:pt x="273" y="157"/>
                    <a:pt x="256" y="174"/>
                  </a:cubicBezTo>
                  <a:cubicBezTo>
                    <a:pt x="239" y="191"/>
                    <a:pt x="215" y="202"/>
                    <a:pt x="18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49" y="215"/>
                    <a:pt x="297" y="167"/>
                    <a:pt x="297" y="107"/>
                  </a:cubicBezTo>
                  <a:cubicBezTo>
                    <a:pt x="297" y="48"/>
                    <a:pt x="249" y="0"/>
                    <a:pt x="189" y="0"/>
                  </a:cubicBezTo>
                  <a:lnTo>
                    <a:pt x="18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223">
              <a:extLst>
                <a:ext uri="{FF2B5EF4-FFF2-40B4-BE49-F238E27FC236}">
                  <a16:creationId xmlns:a16="http://schemas.microsoft.com/office/drawing/2014/main" id="{66CF03DC-BAFF-4E11-A5DC-AA5E2BF653FE}"/>
                </a:ext>
              </a:extLst>
            </p:cNvPr>
            <p:cNvSpPr/>
            <p:nvPr/>
          </p:nvSpPr>
          <p:spPr bwMode="auto">
            <a:xfrm>
              <a:off x="6372457" y="4122266"/>
              <a:ext cx="735376" cy="469056"/>
            </a:xfrm>
            <a:custGeom>
              <a:avLst/>
              <a:gdLst>
                <a:gd name="T0" fmla="*/ 108 w 337"/>
                <a:gd name="T1" fmla="*/ 0 h 215"/>
                <a:gd name="T2" fmla="*/ 0 w 337"/>
                <a:gd name="T3" fmla="*/ 107 h 215"/>
                <a:gd name="T4" fmla="*/ 108 w 337"/>
                <a:gd name="T5" fmla="*/ 215 h 215"/>
                <a:gd name="T6" fmla="*/ 337 w 337"/>
                <a:gd name="T7" fmla="*/ 215 h 215"/>
                <a:gd name="T8" fmla="*/ 337 w 337"/>
                <a:gd name="T9" fmla="*/ 202 h 215"/>
                <a:gd name="T10" fmla="*/ 108 w 337"/>
                <a:gd name="T11" fmla="*/ 202 h 215"/>
                <a:gd name="T12" fmla="*/ 41 w 337"/>
                <a:gd name="T13" fmla="*/ 174 h 215"/>
                <a:gd name="T14" fmla="*/ 14 w 337"/>
                <a:gd name="T15" fmla="*/ 107 h 215"/>
                <a:gd name="T16" fmla="*/ 41 w 337"/>
                <a:gd name="T17" fmla="*/ 41 h 215"/>
                <a:gd name="T18" fmla="*/ 108 w 337"/>
                <a:gd name="T19" fmla="*/ 13 h 215"/>
                <a:gd name="T20" fmla="*/ 108 w 33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337" y="215"/>
                    <a:pt x="337" y="215"/>
                    <a:pt x="337" y="215"/>
                  </a:cubicBezTo>
                  <a:cubicBezTo>
                    <a:pt x="337" y="202"/>
                    <a:pt x="337" y="202"/>
                    <a:pt x="33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1"/>
                    <a:pt x="41" y="174"/>
                  </a:cubicBezTo>
                  <a:cubicBezTo>
                    <a:pt x="24" y="157"/>
                    <a:pt x="14" y="134"/>
                    <a:pt x="14" y="107"/>
                  </a:cubicBezTo>
                  <a:cubicBezTo>
                    <a:pt x="14" y="81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224">
              <a:extLst>
                <a:ext uri="{FF2B5EF4-FFF2-40B4-BE49-F238E27FC236}">
                  <a16:creationId xmlns:a16="http://schemas.microsoft.com/office/drawing/2014/main" id="{E2458AB8-71E2-45F4-8855-B285E442812E}"/>
                </a:ext>
              </a:extLst>
            </p:cNvPr>
            <p:cNvSpPr/>
            <p:nvPr/>
          </p:nvSpPr>
          <p:spPr bwMode="auto">
            <a:xfrm>
              <a:off x="6163271" y="1789889"/>
              <a:ext cx="987874" cy="4245461"/>
            </a:xfrm>
            <a:custGeom>
              <a:avLst/>
              <a:gdLst>
                <a:gd name="T0" fmla="*/ 453 w 453"/>
                <a:gd name="T1" fmla="*/ 227 h 1947"/>
                <a:gd name="T2" fmla="*/ 227 w 453"/>
                <a:gd name="T3" fmla="*/ 0 h 1947"/>
                <a:gd name="T4" fmla="*/ 0 w 453"/>
                <a:gd name="T5" fmla="*/ 227 h 1947"/>
                <a:gd name="T6" fmla="*/ 0 w 453"/>
                <a:gd name="T7" fmla="*/ 1947 h 1947"/>
                <a:gd name="T8" fmla="*/ 13 w 453"/>
                <a:gd name="T9" fmla="*/ 1947 h 1947"/>
                <a:gd name="T10" fmla="*/ 13 w 453"/>
                <a:gd name="T11" fmla="*/ 227 h 1947"/>
                <a:gd name="T12" fmla="*/ 76 w 453"/>
                <a:gd name="T13" fmla="*/ 76 h 1947"/>
                <a:gd name="T14" fmla="*/ 227 w 453"/>
                <a:gd name="T15" fmla="*/ 14 h 1947"/>
                <a:gd name="T16" fmla="*/ 377 w 453"/>
                <a:gd name="T17" fmla="*/ 76 h 1947"/>
                <a:gd name="T18" fmla="*/ 440 w 453"/>
                <a:gd name="T19" fmla="*/ 227 h 1947"/>
                <a:gd name="T20" fmla="*/ 453 w 453"/>
                <a:gd name="T21" fmla="*/ 227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947">
                  <a:moveTo>
                    <a:pt x="453" y="227"/>
                  </a:moveTo>
                  <a:cubicBezTo>
                    <a:pt x="453" y="102"/>
                    <a:pt x="352" y="0"/>
                    <a:pt x="227" y="0"/>
                  </a:cubicBezTo>
                  <a:cubicBezTo>
                    <a:pt x="101" y="0"/>
                    <a:pt x="0" y="102"/>
                    <a:pt x="0" y="227"/>
                  </a:cubicBezTo>
                  <a:cubicBezTo>
                    <a:pt x="0" y="1947"/>
                    <a:pt x="0" y="1947"/>
                    <a:pt x="0" y="1947"/>
                  </a:cubicBezTo>
                  <a:cubicBezTo>
                    <a:pt x="13" y="1947"/>
                    <a:pt x="13" y="1947"/>
                    <a:pt x="13" y="194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3" y="168"/>
                    <a:pt x="37" y="115"/>
                    <a:pt x="76" y="76"/>
                  </a:cubicBezTo>
                  <a:cubicBezTo>
                    <a:pt x="114" y="38"/>
                    <a:pt x="168" y="14"/>
                    <a:pt x="227" y="14"/>
                  </a:cubicBezTo>
                  <a:cubicBezTo>
                    <a:pt x="285" y="14"/>
                    <a:pt x="339" y="38"/>
                    <a:pt x="377" y="76"/>
                  </a:cubicBezTo>
                  <a:cubicBezTo>
                    <a:pt x="416" y="115"/>
                    <a:pt x="440" y="168"/>
                    <a:pt x="440" y="227"/>
                  </a:cubicBezTo>
                  <a:lnTo>
                    <a:pt x="45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225">
              <a:extLst>
                <a:ext uri="{FF2B5EF4-FFF2-40B4-BE49-F238E27FC236}">
                  <a16:creationId xmlns:a16="http://schemas.microsoft.com/office/drawing/2014/main" id="{2B3FFFAF-3841-46A3-975D-BC5A5EFDC031}"/>
                </a:ext>
              </a:extLst>
            </p:cNvPr>
            <p:cNvSpPr/>
            <p:nvPr/>
          </p:nvSpPr>
          <p:spPr bwMode="auto">
            <a:xfrm>
              <a:off x="6597309" y="3974823"/>
              <a:ext cx="1197981" cy="616500"/>
            </a:xfrm>
            <a:custGeom>
              <a:avLst/>
              <a:gdLst>
                <a:gd name="T0" fmla="*/ 0 w 549"/>
                <a:gd name="T1" fmla="*/ 283 h 283"/>
                <a:gd name="T2" fmla="*/ 266 w 549"/>
                <a:gd name="T3" fmla="*/ 283 h 283"/>
                <a:gd name="T4" fmla="*/ 549 w 549"/>
                <a:gd name="T5" fmla="*/ 0 h 283"/>
                <a:gd name="T6" fmla="*/ 536 w 549"/>
                <a:gd name="T7" fmla="*/ 0 h 283"/>
                <a:gd name="T8" fmla="*/ 457 w 549"/>
                <a:gd name="T9" fmla="*/ 191 h 283"/>
                <a:gd name="T10" fmla="*/ 266 w 549"/>
                <a:gd name="T11" fmla="*/ 270 h 283"/>
                <a:gd name="T12" fmla="*/ 0 w 549"/>
                <a:gd name="T13" fmla="*/ 270 h 283"/>
                <a:gd name="T14" fmla="*/ 0 w 549"/>
                <a:gd name="T1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9" h="283">
                  <a:moveTo>
                    <a:pt x="0" y="283"/>
                  </a:moveTo>
                  <a:cubicBezTo>
                    <a:pt x="266" y="283"/>
                    <a:pt x="266" y="283"/>
                    <a:pt x="266" y="283"/>
                  </a:cubicBezTo>
                  <a:cubicBezTo>
                    <a:pt x="422" y="283"/>
                    <a:pt x="549" y="156"/>
                    <a:pt x="54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74"/>
                    <a:pt x="505" y="142"/>
                    <a:pt x="457" y="191"/>
                  </a:cubicBezTo>
                  <a:cubicBezTo>
                    <a:pt x="408" y="240"/>
                    <a:pt x="340" y="270"/>
                    <a:pt x="266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0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313867C1-4A88-432E-B106-B87185C9A6E4}"/>
                </a:ext>
              </a:extLst>
            </p:cNvPr>
            <p:cNvSpPr/>
            <p:nvPr/>
          </p:nvSpPr>
          <p:spPr bwMode="auto">
            <a:xfrm>
              <a:off x="6163271" y="3596998"/>
              <a:ext cx="728926" cy="261713"/>
            </a:xfrm>
            <a:custGeom>
              <a:avLst/>
              <a:gdLst>
                <a:gd name="T0" fmla="*/ 13 w 334"/>
                <a:gd name="T1" fmla="*/ 120 h 120"/>
                <a:gd name="T2" fmla="*/ 45 w 334"/>
                <a:gd name="T3" fmla="*/ 45 h 120"/>
                <a:gd name="T4" fmla="*/ 120 w 334"/>
                <a:gd name="T5" fmla="*/ 13 h 120"/>
                <a:gd name="T6" fmla="*/ 334 w 334"/>
                <a:gd name="T7" fmla="*/ 13 h 120"/>
                <a:gd name="T8" fmla="*/ 334 w 334"/>
                <a:gd name="T9" fmla="*/ 0 h 120"/>
                <a:gd name="T10" fmla="*/ 120 w 334"/>
                <a:gd name="T11" fmla="*/ 0 h 120"/>
                <a:gd name="T12" fmla="*/ 0 w 334"/>
                <a:gd name="T13" fmla="*/ 120 h 120"/>
                <a:gd name="T14" fmla="*/ 13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13" y="120"/>
                  </a:moveTo>
                  <a:cubicBezTo>
                    <a:pt x="13" y="91"/>
                    <a:pt x="25" y="64"/>
                    <a:pt x="45" y="45"/>
                  </a:cubicBezTo>
                  <a:cubicBezTo>
                    <a:pt x="64" y="25"/>
                    <a:pt x="91" y="13"/>
                    <a:pt x="120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lnTo>
                    <a:pt x="13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BAB13EBB-E7B3-48A4-8803-9BAF788C7008}"/>
                </a:ext>
              </a:extLst>
            </p:cNvPr>
            <p:cNvSpPr/>
            <p:nvPr/>
          </p:nvSpPr>
          <p:spPr bwMode="auto">
            <a:xfrm>
              <a:off x="6401025" y="5003243"/>
              <a:ext cx="571345" cy="457998"/>
            </a:xfrm>
            <a:custGeom>
              <a:avLst/>
              <a:gdLst>
                <a:gd name="T0" fmla="*/ 0 w 262"/>
                <a:gd name="T1" fmla="*/ 210 h 210"/>
                <a:gd name="T2" fmla="*/ 158 w 262"/>
                <a:gd name="T3" fmla="*/ 210 h 210"/>
                <a:gd name="T4" fmla="*/ 262 w 262"/>
                <a:gd name="T5" fmla="*/ 105 h 210"/>
                <a:gd name="T6" fmla="*/ 158 w 262"/>
                <a:gd name="T7" fmla="*/ 0 h 210"/>
                <a:gd name="T8" fmla="*/ 158 w 262"/>
                <a:gd name="T9" fmla="*/ 14 h 210"/>
                <a:gd name="T10" fmla="*/ 222 w 262"/>
                <a:gd name="T11" fmla="*/ 40 h 210"/>
                <a:gd name="T12" fmla="*/ 249 w 262"/>
                <a:gd name="T13" fmla="*/ 105 h 210"/>
                <a:gd name="T14" fmla="*/ 222 w 262"/>
                <a:gd name="T15" fmla="*/ 169 h 210"/>
                <a:gd name="T16" fmla="*/ 158 w 262"/>
                <a:gd name="T17" fmla="*/ 196 h 210"/>
                <a:gd name="T18" fmla="*/ 0 w 262"/>
                <a:gd name="T19" fmla="*/ 196 h 210"/>
                <a:gd name="T20" fmla="*/ 0 w 262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0" y="210"/>
                  </a:moveTo>
                  <a:cubicBezTo>
                    <a:pt x="158" y="210"/>
                    <a:pt x="158" y="210"/>
                    <a:pt x="158" y="210"/>
                  </a:cubicBezTo>
                  <a:cubicBezTo>
                    <a:pt x="215" y="210"/>
                    <a:pt x="262" y="163"/>
                    <a:pt x="262" y="105"/>
                  </a:cubicBezTo>
                  <a:cubicBezTo>
                    <a:pt x="262" y="47"/>
                    <a:pt x="215" y="0"/>
                    <a:pt x="158" y="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83" y="14"/>
                    <a:pt x="206" y="24"/>
                    <a:pt x="222" y="40"/>
                  </a:cubicBezTo>
                  <a:cubicBezTo>
                    <a:pt x="239" y="57"/>
                    <a:pt x="249" y="80"/>
                    <a:pt x="249" y="105"/>
                  </a:cubicBezTo>
                  <a:cubicBezTo>
                    <a:pt x="249" y="130"/>
                    <a:pt x="239" y="153"/>
                    <a:pt x="222" y="169"/>
                  </a:cubicBezTo>
                  <a:cubicBezTo>
                    <a:pt x="206" y="186"/>
                    <a:pt x="183" y="196"/>
                    <a:pt x="158" y="196"/>
                  </a:cubicBezTo>
                  <a:cubicBezTo>
                    <a:pt x="0" y="196"/>
                    <a:pt x="0" y="196"/>
                    <a:pt x="0" y="196"/>
                  </a:cubicBez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4FF290F-5AAF-4042-BA0E-561E30A012B1}"/>
                </a:ext>
              </a:extLst>
            </p:cNvPr>
            <p:cNvSpPr/>
            <p:nvPr/>
          </p:nvSpPr>
          <p:spPr bwMode="auto">
            <a:xfrm>
              <a:off x="7037797" y="3197978"/>
              <a:ext cx="892035" cy="885585"/>
            </a:xfrm>
            <a:custGeom>
              <a:avLst/>
              <a:gdLst>
                <a:gd name="T0" fmla="*/ 0 w 409"/>
                <a:gd name="T1" fmla="*/ 406 h 406"/>
                <a:gd name="T2" fmla="*/ 207 w 409"/>
                <a:gd name="T3" fmla="*/ 406 h 406"/>
                <a:gd name="T4" fmla="*/ 409 w 409"/>
                <a:gd name="T5" fmla="*/ 203 h 406"/>
                <a:gd name="T6" fmla="*/ 207 w 409"/>
                <a:gd name="T7" fmla="*/ 0 h 406"/>
                <a:gd name="T8" fmla="*/ 144 w 409"/>
                <a:gd name="T9" fmla="*/ 0 h 406"/>
                <a:gd name="T10" fmla="*/ 144 w 409"/>
                <a:gd name="T11" fmla="*/ 14 h 406"/>
                <a:gd name="T12" fmla="*/ 207 w 409"/>
                <a:gd name="T13" fmla="*/ 14 h 406"/>
                <a:gd name="T14" fmla="*/ 340 w 409"/>
                <a:gd name="T15" fmla="*/ 69 h 406"/>
                <a:gd name="T16" fmla="*/ 396 w 409"/>
                <a:gd name="T17" fmla="*/ 203 h 406"/>
                <a:gd name="T18" fmla="*/ 340 w 409"/>
                <a:gd name="T19" fmla="*/ 337 h 406"/>
                <a:gd name="T20" fmla="*/ 207 w 409"/>
                <a:gd name="T21" fmla="*/ 392 h 406"/>
                <a:gd name="T22" fmla="*/ 0 w 409"/>
                <a:gd name="T23" fmla="*/ 392 h 406"/>
                <a:gd name="T24" fmla="*/ 0 w 409"/>
                <a:gd name="T2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0" y="406"/>
                  </a:moveTo>
                  <a:cubicBezTo>
                    <a:pt x="207" y="406"/>
                    <a:pt x="207" y="406"/>
                    <a:pt x="207" y="406"/>
                  </a:cubicBezTo>
                  <a:cubicBezTo>
                    <a:pt x="319" y="406"/>
                    <a:pt x="409" y="315"/>
                    <a:pt x="409" y="203"/>
                  </a:cubicBezTo>
                  <a:cubicBezTo>
                    <a:pt x="409" y="91"/>
                    <a:pt x="319" y="0"/>
                    <a:pt x="20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59" y="14"/>
                    <a:pt x="306" y="35"/>
                    <a:pt x="340" y="69"/>
                  </a:cubicBezTo>
                  <a:cubicBezTo>
                    <a:pt x="375" y="103"/>
                    <a:pt x="396" y="151"/>
                    <a:pt x="396" y="203"/>
                  </a:cubicBezTo>
                  <a:cubicBezTo>
                    <a:pt x="396" y="255"/>
                    <a:pt x="375" y="302"/>
                    <a:pt x="340" y="337"/>
                  </a:cubicBezTo>
                  <a:cubicBezTo>
                    <a:pt x="306" y="371"/>
                    <a:pt x="259" y="392"/>
                    <a:pt x="20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4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Oval 230">
              <a:extLst>
                <a:ext uri="{FF2B5EF4-FFF2-40B4-BE49-F238E27FC236}">
                  <a16:creationId xmlns:a16="http://schemas.microsoft.com/office/drawing/2014/main" id="{F9391D1B-0DB4-4837-8652-11BAF15E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841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Oval 231">
              <a:extLst>
                <a:ext uri="{FF2B5EF4-FFF2-40B4-BE49-F238E27FC236}">
                  <a16:creationId xmlns:a16="http://schemas.microsoft.com/office/drawing/2014/main" id="{E26C24B1-5C43-4B7F-86D7-BE98D93D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96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Oval 232">
              <a:extLst>
                <a:ext uri="{FF2B5EF4-FFF2-40B4-BE49-F238E27FC236}">
                  <a16:creationId xmlns:a16="http://schemas.microsoft.com/office/drawing/2014/main" id="{6454DA73-2764-434B-927F-9CFDEFBF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70" y="3119648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Oval 233">
              <a:extLst>
                <a:ext uri="{FF2B5EF4-FFF2-40B4-BE49-F238E27FC236}">
                  <a16:creationId xmlns:a16="http://schemas.microsoft.com/office/drawing/2014/main" id="{8DD3E954-869D-4A1B-AC9F-26042EDE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544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Oval 234">
              <a:extLst>
                <a:ext uri="{FF2B5EF4-FFF2-40B4-BE49-F238E27FC236}">
                  <a16:creationId xmlns:a16="http://schemas.microsoft.com/office/drawing/2014/main" id="{04414D8E-E02D-42AE-96F0-E60A2C773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303" y="2894797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Oval 235">
              <a:extLst>
                <a:ext uri="{FF2B5EF4-FFF2-40B4-BE49-F238E27FC236}">
                  <a16:creationId xmlns:a16="http://schemas.microsoft.com/office/drawing/2014/main" id="{DA9E3B0F-2533-4E85-8D22-B7C332EF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410" y="5984666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Oval 236">
              <a:extLst>
                <a:ext uri="{FF2B5EF4-FFF2-40B4-BE49-F238E27FC236}">
                  <a16:creationId xmlns:a16="http://schemas.microsoft.com/office/drawing/2014/main" id="{ADB9DD3B-CAA2-4C05-A26C-F1E278E6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524" y="2234064"/>
              <a:ext cx="102289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Oval 237">
              <a:extLst>
                <a:ext uri="{FF2B5EF4-FFF2-40B4-BE49-F238E27FC236}">
                  <a16:creationId xmlns:a16="http://schemas.microsoft.com/office/drawing/2014/main" id="{3EFF5D3C-A9B4-47D4-A09A-21C0C6BF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262" y="5395813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Oval 238">
              <a:extLst>
                <a:ext uri="{FF2B5EF4-FFF2-40B4-BE49-F238E27FC236}">
                  <a16:creationId xmlns:a16="http://schemas.microsoft.com/office/drawing/2014/main" id="{2AFA0152-3F5E-42CB-B452-3E6BB7F2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12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Oval 239">
              <a:extLst>
                <a:ext uri="{FF2B5EF4-FFF2-40B4-BE49-F238E27FC236}">
                  <a16:creationId xmlns:a16="http://schemas.microsoft.com/office/drawing/2014/main" id="{085473A6-9E91-4D20-BE96-17F61E60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596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Oval 240">
              <a:extLst>
                <a:ext uri="{FF2B5EF4-FFF2-40B4-BE49-F238E27FC236}">
                  <a16:creationId xmlns:a16="http://schemas.microsoft.com/office/drawing/2014/main" id="{B5888803-CF41-4073-BC66-0413CAD1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554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Oval 241">
              <a:extLst>
                <a:ext uri="{FF2B5EF4-FFF2-40B4-BE49-F238E27FC236}">
                  <a16:creationId xmlns:a16="http://schemas.microsoft.com/office/drawing/2014/main" id="{E02CFDE9-F072-445F-B7DF-BBC019D2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031" y="5171882"/>
              <a:ext cx="103211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Oval 242">
              <a:extLst>
                <a:ext uri="{FF2B5EF4-FFF2-40B4-BE49-F238E27FC236}">
                  <a16:creationId xmlns:a16="http://schemas.microsoft.com/office/drawing/2014/main" id="{EAF1B845-4E1B-4647-8F3B-646B1F2A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402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Oval 243">
              <a:extLst>
                <a:ext uri="{FF2B5EF4-FFF2-40B4-BE49-F238E27FC236}">
                  <a16:creationId xmlns:a16="http://schemas.microsoft.com/office/drawing/2014/main" id="{D73EACC0-9E5F-4A7E-8CC0-EECAE592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71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Oval 244">
              <a:extLst>
                <a:ext uri="{FF2B5EF4-FFF2-40B4-BE49-F238E27FC236}">
                  <a16:creationId xmlns:a16="http://schemas.microsoft.com/office/drawing/2014/main" id="{C8CFFA26-88EB-4B10-806A-DA41D48A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27" y="5614213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Oval 245">
              <a:extLst>
                <a:ext uri="{FF2B5EF4-FFF2-40B4-BE49-F238E27FC236}">
                  <a16:creationId xmlns:a16="http://schemas.microsoft.com/office/drawing/2014/main" id="{5BD93481-E6F5-47F9-95FE-4711A71C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402" y="3113197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Oval 246">
              <a:extLst>
                <a:ext uri="{FF2B5EF4-FFF2-40B4-BE49-F238E27FC236}">
                  <a16:creationId xmlns:a16="http://schemas.microsoft.com/office/drawing/2014/main" id="{CAB84D1B-F2C5-4F2D-9280-E860C35E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502" y="3145451"/>
              <a:ext cx="103211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Oval 247">
              <a:extLst>
                <a:ext uri="{FF2B5EF4-FFF2-40B4-BE49-F238E27FC236}">
                  <a16:creationId xmlns:a16="http://schemas.microsoft.com/office/drawing/2014/main" id="{C9D77AB5-18AD-41BF-BC82-3EA9E325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913" y="2234064"/>
              <a:ext cx="100446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273C900-2947-4892-A575-3927A106EC8D}"/>
                </a:ext>
              </a:extLst>
            </p:cNvPr>
            <p:cNvGrpSpPr/>
            <p:nvPr/>
          </p:nvGrpSpPr>
          <p:grpSpPr>
            <a:xfrm>
              <a:off x="5371682" y="4735080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5" name="Freeform 309">
                <a:extLst>
                  <a:ext uri="{FF2B5EF4-FFF2-40B4-BE49-F238E27FC236}">
                    <a16:creationId xmlns:a16="http://schemas.microsoft.com/office/drawing/2014/main" id="{A6B48968-A184-4C22-97E7-EF639AF8A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任意多边形 86">
                <a:extLst>
                  <a:ext uri="{FF2B5EF4-FFF2-40B4-BE49-F238E27FC236}">
                    <a16:creationId xmlns:a16="http://schemas.microsoft.com/office/drawing/2014/main" id="{F9D9B60E-7E25-4CBD-BB45-5F5B2F40EE84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9D35BF5A-D929-4DB3-8AE7-B65F6719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723" y="3957313"/>
              <a:ext cx="28568" cy="1750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377">
              <a:extLst>
                <a:ext uri="{FF2B5EF4-FFF2-40B4-BE49-F238E27FC236}">
                  <a16:creationId xmlns:a16="http://schemas.microsoft.com/office/drawing/2014/main" id="{A2FA66ED-EFE6-4E41-ADE7-3DA468E4CEFF}"/>
                </a:ext>
              </a:extLst>
            </p:cNvPr>
            <p:cNvSpPr/>
            <p:nvPr/>
          </p:nvSpPr>
          <p:spPr bwMode="auto">
            <a:xfrm>
              <a:off x="7766723" y="3957313"/>
              <a:ext cx="28568" cy="17509"/>
            </a:xfrm>
            <a:custGeom>
              <a:avLst/>
              <a:gdLst>
                <a:gd name="T0" fmla="*/ 31 w 31"/>
                <a:gd name="T1" fmla="*/ 19 h 19"/>
                <a:gd name="T2" fmla="*/ 31 w 31"/>
                <a:gd name="T3" fmla="*/ 0 h 19"/>
                <a:gd name="T4" fmla="*/ 0 w 31"/>
                <a:gd name="T5" fmla="*/ 0 h 19"/>
                <a:gd name="T6" fmla="*/ 0 w 3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31" y="19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7666C790-D76E-4CF0-9790-ABF9CD692591}"/>
                </a:ext>
              </a:extLst>
            </p:cNvPr>
            <p:cNvGrpSpPr/>
            <p:nvPr/>
          </p:nvGrpSpPr>
          <p:grpSpPr>
            <a:xfrm>
              <a:off x="4446471" y="3454161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3" name="Freeform 309">
                <a:extLst>
                  <a:ext uri="{FF2B5EF4-FFF2-40B4-BE49-F238E27FC236}">
                    <a16:creationId xmlns:a16="http://schemas.microsoft.com/office/drawing/2014/main" id="{149EC206-AADE-4054-BCB6-7AA403C95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任意多边形 84">
                <a:extLst>
                  <a:ext uri="{FF2B5EF4-FFF2-40B4-BE49-F238E27FC236}">
                    <a16:creationId xmlns:a16="http://schemas.microsoft.com/office/drawing/2014/main" id="{8C39177E-1E62-49FE-B44A-C701BFE3FF7C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FA733F04-1995-4156-BB3D-E5C0192AC882}"/>
                </a:ext>
              </a:extLst>
            </p:cNvPr>
            <p:cNvGrpSpPr/>
            <p:nvPr/>
          </p:nvGrpSpPr>
          <p:grpSpPr>
            <a:xfrm>
              <a:off x="6243433" y="224258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1" name="Freeform 309">
                <a:extLst>
                  <a:ext uri="{FF2B5EF4-FFF2-40B4-BE49-F238E27FC236}">
                    <a16:creationId xmlns:a16="http://schemas.microsoft.com/office/drawing/2014/main" id="{CC5CEB21-29C5-4F16-BFA6-D7AB650FF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任意多边形 82">
                <a:extLst>
                  <a:ext uri="{FF2B5EF4-FFF2-40B4-BE49-F238E27FC236}">
                    <a16:creationId xmlns:a16="http://schemas.microsoft.com/office/drawing/2014/main" id="{C7C4FA36-2813-47F1-B173-AA2CEE1255C4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2736161-4637-4BC2-ABD1-83919509538A}"/>
                </a:ext>
              </a:extLst>
            </p:cNvPr>
            <p:cNvGrpSpPr/>
            <p:nvPr/>
          </p:nvGrpSpPr>
          <p:grpSpPr>
            <a:xfrm>
              <a:off x="7273063" y="340854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9" name="Freeform 309">
                <a:extLst>
                  <a:ext uri="{FF2B5EF4-FFF2-40B4-BE49-F238E27FC236}">
                    <a16:creationId xmlns:a16="http://schemas.microsoft.com/office/drawing/2014/main" id="{78B02572-0D2D-43E3-8D03-B62D549109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任意多边形 80">
                <a:extLst>
                  <a:ext uri="{FF2B5EF4-FFF2-40B4-BE49-F238E27FC236}">
                    <a16:creationId xmlns:a16="http://schemas.microsoft.com/office/drawing/2014/main" id="{DE1DF2F3-0A2B-482C-B39A-989938361718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97" name="学论网-专注原创-www.xuelun.me">
            <a:extLst>
              <a:ext uri="{FF2B5EF4-FFF2-40B4-BE49-F238E27FC236}">
                <a16:creationId xmlns:a16="http://schemas.microsoft.com/office/drawing/2014/main" id="{B02277A4-4035-4249-9D5A-E98515120F81}"/>
              </a:ext>
            </a:extLst>
          </p:cNvPr>
          <p:cNvSpPr/>
          <p:nvPr/>
        </p:nvSpPr>
        <p:spPr bwMode="auto">
          <a:xfrm>
            <a:off x="4230346" y="1138536"/>
            <a:ext cx="46037" cy="2447925"/>
          </a:xfrm>
          <a:prstGeom prst="rect">
            <a:avLst/>
          </a:prstGeom>
          <a:solidFill>
            <a:srgbClr val="004EA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学论网-专注原创-www.xuelun.me">
            <a:extLst>
              <a:ext uri="{FF2B5EF4-FFF2-40B4-BE49-F238E27FC236}">
                <a16:creationId xmlns:a16="http://schemas.microsoft.com/office/drawing/2014/main" id="{39EDB946-C6B7-4907-A7C4-3E7FE3090826}"/>
              </a:ext>
            </a:extLst>
          </p:cNvPr>
          <p:cNvSpPr/>
          <p:nvPr/>
        </p:nvSpPr>
        <p:spPr bwMode="auto">
          <a:xfrm>
            <a:off x="7671821" y="1138536"/>
            <a:ext cx="46037" cy="2447925"/>
          </a:xfrm>
          <a:prstGeom prst="rect">
            <a:avLst/>
          </a:prstGeom>
          <a:solidFill>
            <a:srgbClr val="004EA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80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4974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737456-43DD-4CF4-96C1-7543AA32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C8ADCA-F5A0-44A8-BA27-EFEFB255B6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25439" r="-3862" b="33521"/>
          <a:stretch/>
        </p:blipFill>
        <p:spPr>
          <a:xfrm>
            <a:off x="395933" y="3761651"/>
            <a:ext cx="11313479" cy="2509441"/>
          </a:xfrm>
          <a:prstGeom prst="rect">
            <a:avLst/>
          </a:prstGeom>
        </p:spPr>
      </p:pic>
      <p:sp>
        <p:nvSpPr>
          <p:cNvPr id="36" name="学论网-专注原创-www.xuelun.me">
            <a:extLst>
              <a:ext uri="{FF2B5EF4-FFF2-40B4-BE49-F238E27FC236}">
                <a16:creationId xmlns:a16="http://schemas.microsoft.com/office/drawing/2014/main" id="{8F3F9903-F2B4-41A2-A6AA-F163DDE33099}"/>
              </a:ext>
            </a:extLst>
          </p:cNvPr>
          <p:cNvSpPr/>
          <p:nvPr/>
        </p:nvSpPr>
        <p:spPr bwMode="auto">
          <a:xfrm>
            <a:off x="521336" y="998118"/>
            <a:ext cx="3937688" cy="223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rgbClr val="004EA2"/>
                </a:solidFill>
              </a:rPr>
              <a:t>Squeeze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为了能够建模通道间依赖关系，首先把每个通道信息用一个通道描述符来表示。即将每个通道上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H×W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维度的信息压缩为一个数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采用全局平均池化。这一步的结果相当于表明该层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的数值分布情况，或者叫全局信息。</a:t>
            </a:r>
          </a:p>
        </p:txBody>
      </p:sp>
      <p:sp>
        <p:nvSpPr>
          <p:cNvPr id="37" name="学论网-专注原创-www.xuelun.me">
            <a:extLst>
              <a:ext uri="{FF2B5EF4-FFF2-40B4-BE49-F238E27FC236}">
                <a16:creationId xmlns:a16="http://schemas.microsoft.com/office/drawing/2014/main" id="{6A15C26A-C841-4686-99CD-C992CF650010}"/>
              </a:ext>
            </a:extLst>
          </p:cNvPr>
          <p:cNvSpPr/>
          <p:nvPr/>
        </p:nvSpPr>
        <p:spPr bwMode="auto">
          <a:xfrm>
            <a:off x="4781303" y="983713"/>
            <a:ext cx="4126594" cy="158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rgbClr val="7030A0"/>
                </a:solidFill>
              </a:rPr>
              <a:t>Excitation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全连接层。通过参数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来为每个特征通道生成权重，其中参数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被学习用来显式地建模特征通道间的相关性。</a:t>
            </a:r>
          </a:p>
        </p:txBody>
      </p:sp>
      <p:sp>
        <p:nvSpPr>
          <p:cNvPr id="38" name="学论网-专注原创-www.xuelun.me">
            <a:extLst>
              <a:ext uri="{FF2B5EF4-FFF2-40B4-BE49-F238E27FC236}">
                <a16:creationId xmlns:a16="http://schemas.microsoft.com/office/drawing/2014/main" id="{2F442920-71C3-4872-85E9-139631467716}"/>
              </a:ext>
            </a:extLst>
          </p:cNvPr>
          <p:cNvSpPr/>
          <p:nvPr/>
        </p:nvSpPr>
        <p:spPr bwMode="auto">
          <a:xfrm>
            <a:off x="9083992" y="998118"/>
            <a:ext cx="2842578" cy="1911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一个简单的加权操作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Excitation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步骤计算得到权重值乘回原来的矩阵中，得到了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 blocks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最终的输出。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53443D-5B55-4924-B1AD-0FA02336286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490180" y="3232448"/>
            <a:ext cx="2130127" cy="101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B0271D-BDE3-4179-8A62-84FB833D8CB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844600" y="2571712"/>
            <a:ext cx="0" cy="149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BB38C3-CD09-4D91-9606-43EBBD0A4A4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610601" y="2909282"/>
            <a:ext cx="1894680" cy="206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6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9594"/>
            <a:ext cx="12192000" cy="4175760"/>
          </a:xfrm>
          <a:prstGeom prst="rect">
            <a:avLst/>
          </a:prstGeom>
          <a:solidFill>
            <a:schemeClr val="accent5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921225" y="3052753"/>
            <a:ext cx="6907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SENet</a:t>
            </a:r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实例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531566" y="2031148"/>
            <a:ext cx="31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PART·THREE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D06A08-83A0-44A4-A81C-0B653BD6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82385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F24BA-165A-4583-89FC-F9B30AF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FC29D-10D1-4CFF-8770-213DA93680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986" r="55507"/>
          <a:stretch/>
        </p:blipFill>
        <p:spPr>
          <a:xfrm>
            <a:off x="704543" y="1085851"/>
            <a:ext cx="4461818" cy="55408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DE57D2-43D2-40BF-928D-F705A9A7B9E9}"/>
              </a:ext>
            </a:extLst>
          </p:cNvPr>
          <p:cNvSpPr txBox="1"/>
          <p:nvPr/>
        </p:nvSpPr>
        <p:spPr>
          <a:xfrm>
            <a:off x="5676561" y="1288940"/>
            <a:ext cx="61036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使用 </a:t>
            </a:r>
            <a:r>
              <a:rPr lang="en-US" altLang="zh-CN" sz="2000" dirty="0"/>
              <a:t>global average pooling </a:t>
            </a:r>
            <a:r>
              <a:rPr lang="zh-CN" altLang="en-US" sz="2000" dirty="0"/>
              <a:t>作为 </a:t>
            </a:r>
            <a:r>
              <a:rPr lang="en-US" altLang="zh-CN" sz="2000" dirty="0"/>
              <a:t>Squeeze </a:t>
            </a:r>
            <a:r>
              <a:rPr lang="zh-CN" altLang="en-US" sz="2000" dirty="0"/>
              <a:t>操作。</a:t>
            </a:r>
            <a:endParaRPr lang="en-US" altLang="zh-CN" sz="2000" dirty="0"/>
          </a:p>
          <a:p>
            <a:r>
              <a:rPr lang="zh-CN" altLang="en-US" sz="2000" dirty="0"/>
              <a:t>两个 全连接层组成一个 </a:t>
            </a:r>
            <a:r>
              <a:rPr lang="en-US" altLang="zh-CN" sz="2000" dirty="0"/>
              <a:t>Bottleneck </a:t>
            </a:r>
            <a:r>
              <a:rPr lang="zh-CN" altLang="en-US" sz="2000" dirty="0"/>
              <a:t>结构去建模通道间的相关性，并输出和输入特征同样数目的权重。首先将特征维度降低到输入的 </a:t>
            </a:r>
            <a:r>
              <a:rPr lang="en-US" altLang="zh-CN" sz="2000" dirty="0"/>
              <a:t>1/16</a:t>
            </a:r>
            <a:r>
              <a:rPr lang="zh-CN" altLang="en-US" sz="2000" dirty="0"/>
              <a:t>，然后经过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</a:t>
            </a:r>
            <a:r>
              <a:rPr lang="zh-CN" altLang="en-US" sz="2000" dirty="0"/>
              <a:t>激活后再通过一个 全连接层升回到原来的维度。然后通过 </a:t>
            </a:r>
            <a:r>
              <a:rPr lang="en-US" altLang="zh-CN" sz="2000" dirty="0"/>
              <a:t>Sigmoid </a:t>
            </a:r>
            <a:r>
              <a:rPr lang="zh-CN" altLang="en-US" sz="2000" dirty="0"/>
              <a:t>获得 </a:t>
            </a:r>
            <a:r>
              <a:rPr lang="en-US" altLang="zh-CN" sz="2000" dirty="0"/>
              <a:t>0~1 </a:t>
            </a:r>
            <a:r>
              <a:rPr lang="zh-CN" altLang="en-US" sz="2000" dirty="0"/>
              <a:t>之间归一化的权重，最后通过一个 </a:t>
            </a:r>
            <a:r>
              <a:rPr lang="en-US" altLang="zh-CN" sz="2000" dirty="0"/>
              <a:t>Scale </a:t>
            </a:r>
            <a:r>
              <a:rPr lang="zh-CN" altLang="en-US" sz="2000" dirty="0"/>
              <a:t>的操作来将归一化后的权重加权到每个通道的特征上。</a:t>
            </a:r>
          </a:p>
        </p:txBody>
      </p:sp>
    </p:spTree>
    <p:extLst>
      <p:ext uri="{BB962C8B-B14F-4D97-AF65-F5344CB8AC3E}">
        <p14:creationId xmlns:p14="http://schemas.microsoft.com/office/powerpoint/2010/main" val="580089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547</Words>
  <Application>Microsoft Office PowerPoint</Application>
  <PresentationFormat>宽屏</PresentationFormat>
  <Paragraphs>66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Aharoni</vt:lpstr>
      <vt:lpstr>Helvetica Neue</vt:lpstr>
      <vt:lpstr>Open Sans Light</vt:lpstr>
      <vt:lpstr>等线</vt:lpstr>
      <vt:lpstr>等线 Light</vt:lpstr>
      <vt:lpstr>华文中宋</vt:lpstr>
      <vt:lpstr>宋体</vt:lpstr>
      <vt:lpstr>微软雅黑</vt:lpstr>
      <vt:lpstr>Arial</vt:lpstr>
      <vt:lpstr>Impact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hyh</cp:lastModifiedBy>
  <cp:revision>330</cp:revision>
  <dcterms:created xsi:type="dcterms:W3CDTF">2018-03-09T23:56:55Z</dcterms:created>
  <dcterms:modified xsi:type="dcterms:W3CDTF">2020-12-12T16:01:36Z</dcterms:modified>
</cp:coreProperties>
</file>