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2" r:id="rId3"/>
    <p:sldId id="356" r:id="rId5"/>
    <p:sldId id="297" r:id="rId6"/>
    <p:sldId id="295" r:id="rId7"/>
    <p:sldId id="313" r:id="rId8"/>
    <p:sldId id="298" r:id="rId9"/>
    <p:sldId id="320" r:id="rId10"/>
    <p:sldId id="305" r:id="rId11"/>
    <p:sldId id="347" r:id="rId12"/>
    <p:sldId id="309" r:id="rId13"/>
    <p:sldId id="296" r:id="rId14"/>
    <p:sldId id="300" r:id="rId15"/>
    <p:sldId id="294" r:id="rId16"/>
    <p:sldId id="260" r:id="rId17"/>
    <p:sldId id="299" r:id="rId18"/>
    <p:sldId id="301" r:id="rId19"/>
    <p:sldId id="315"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2"/>
    <a:srgbClr val="A7C6DC"/>
    <a:srgbClr val="7F7F7F"/>
    <a:srgbClr val="047EDA"/>
    <a:srgbClr val="0A55A6"/>
    <a:srgbClr val="2C7CB3"/>
    <a:srgbClr val="035C9C"/>
    <a:srgbClr val="0363A5"/>
    <a:srgbClr val="035C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09" autoAdjust="0"/>
    <p:restoredTop sz="94660"/>
  </p:normalViewPr>
  <p:slideViewPr>
    <p:cSldViewPr snapToGrid="0" showGuides="1">
      <p:cViewPr varScale="1">
        <p:scale>
          <a:sx n="112" d="100"/>
          <a:sy n="112" d="100"/>
        </p:scale>
        <p:origin x="114" y="138"/>
      </p:cViewPr>
      <p:guideLst>
        <p:guide orient="horz" pos="2188"/>
        <p:guide pos="3840"/>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30.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themeOverride" Target="../theme/themeOverride10.xml"/><Relationship Id="rId4" Type="http://schemas.openxmlformats.org/officeDocument/2006/relationships/tags" Target="../tags/tag17.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hemeOverride" Target="../theme/themeOverride11.xml"/><Relationship Id="rId3" Type="http://schemas.openxmlformats.org/officeDocument/2006/relationships/image" Target="../media/image3.png"/><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hemeOverride" Target="../theme/themeOverride12.xml"/><Relationship Id="rId3" Type="http://schemas.openxmlformats.org/officeDocument/2006/relationships/image" Target="../media/image3.png"/><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themeOverride" Target="../theme/themeOverride13.xml"/><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tags" Target="../tags/tag23.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hemeOverride" Target="../theme/themeOverride14.xml"/><Relationship Id="rId3" Type="http://schemas.openxmlformats.org/officeDocument/2006/relationships/image" Target="../media/image3.png"/><Relationship Id="rId2" Type="http://schemas.openxmlformats.org/officeDocument/2006/relationships/tags" Target="../tags/tag25.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hemeOverride" Target="../theme/themeOverride15.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tags" Target="../tags/tag27.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hemeOverride" Target="../theme/themeOverride16.xml"/><Relationship Id="rId3" Type="http://schemas.openxmlformats.org/officeDocument/2006/relationships/image" Target="../media/image3.png"/><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hemeOverride" Target="../theme/themeOverride17.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hemeOverride" Target="../theme/themeOverride3.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hemeOverride" Target="../theme/themeOverride4.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hemeOverride" Target="../theme/themeOverride5.xml"/><Relationship Id="rId3"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hemeOverride" Target="../theme/themeOverride6.xm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hemeOverride" Target="../theme/themeOverride7.xml"/><Relationship Id="rId3" Type="http://schemas.openxmlformats.org/officeDocument/2006/relationships/image" Target="../media/image3.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hemeOverride" Target="../theme/themeOverride8.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hemeOverride" Target="../theme/themeOverride9.xml"/><Relationship Id="rId3" Type="http://schemas.openxmlformats.org/officeDocument/2006/relationships/image" Target="../media/image3.png"/><Relationship Id="rId2" Type="http://schemas.openxmlformats.org/officeDocument/2006/relationships/tags" Target="../tags/tag14.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754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754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75185" y="2469086"/>
            <a:ext cx="8016815"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734560" y="2954655"/>
            <a:ext cx="7322185" cy="706755"/>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区块链结构</a:t>
            </a:r>
            <a:r>
              <a:rPr lang="zh-CN" altLang="en-US" sz="4000" b="1" dirty="0">
                <a:solidFill>
                  <a:schemeClr val="bg1"/>
                </a:solidFill>
                <a:latin typeface="微软雅黑" panose="020B0503020204020204" charset="-122"/>
                <a:ea typeface="微软雅黑" panose="020B0503020204020204" charset="-122"/>
              </a:rPr>
              <a:t>的弹性和可扩展架构</a:t>
            </a:r>
            <a:endParaRPr lang="zh-CN" altLang="en-US" sz="4000" b="1"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5141760" y="3661690"/>
            <a:ext cx="5885904" cy="369332"/>
          </a:xfrm>
          <a:prstGeom prst="rect">
            <a:avLst/>
          </a:prstGeom>
        </p:spPr>
        <p:txBody>
          <a:bodyPr wrap="square">
            <a:spAutoFit/>
          </a:bodyPr>
          <a:lstStyle/>
          <a:p>
            <a:pPr algn="ctr"/>
            <a:r>
              <a:rPr lang="en-US" altLang="zh-CN" b="1" spc="600" dirty="0">
                <a:solidFill>
                  <a:schemeClr val="bg1"/>
                </a:solidFill>
                <a:latin typeface="+mj-ea"/>
                <a:ea typeface="+mj-ea"/>
              </a:rPr>
              <a:t>Harbin Engineering University</a:t>
            </a:r>
            <a:endParaRPr lang="zh-CN" altLang="en-US" b="1" spc="600" dirty="0">
              <a:solidFill>
                <a:schemeClr val="bg1"/>
              </a:solidFill>
              <a:latin typeface="+mj-ea"/>
              <a:ea typeface="+mj-ea"/>
            </a:endParaRPr>
          </a:p>
        </p:txBody>
      </p:sp>
      <p:cxnSp>
        <p:nvCxnSpPr>
          <p:cNvPr id="14" name="直接连接符 13"/>
          <p:cNvCxnSpPr/>
          <p:nvPr/>
        </p:nvCxnSpPr>
        <p:spPr>
          <a:xfrm>
            <a:off x="5019675" y="3867374"/>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704606" y="3888393"/>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5496829" y="4333114"/>
            <a:ext cx="5012983" cy="335556"/>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charset="-122"/>
                <a:ea typeface="微软雅黑" panose="020B0503020204020204" charset="-122"/>
              </a:rPr>
              <a:t>张帅        </a:t>
            </a:r>
            <a:r>
              <a:rPr lang="en-US" altLang="zh-CN" sz="1600" dirty="0">
                <a:solidFill>
                  <a:schemeClr val="bg1"/>
                </a:solidFill>
                <a:latin typeface="微软雅黑" panose="020B0503020204020204" charset="-122"/>
                <a:ea typeface="微软雅黑" panose="020B0503020204020204" charset="-122"/>
              </a:rPr>
              <a:t>S320067123</a:t>
            </a:r>
            <a:endParaRPr lang="en-US" altLang="zh-CN" sz="1600" dirty="0">
              <a:solidFill>
                <a:schemeClr val="bg1"/>
              </a:solidFill>
              <a:latin typeface="微软雅黑" panose="020B0503020204020204" charset="-122"/>
              <a:ea typeface="微软雅黑" panose="020B0503020204020204" charset="-122"/>
            </a:endParaRP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cxnSp>
        <p:nvCxnSpPr>
          <p:cNvPr id="8" name="直接连接符 7"/>
          <p:cNvCxnSpPr>
            <a:endCxn id="26" idx="1"/>
          </p:cNvCxnSpPr>
          <p:nvPr/>
        </p:nvCxnSpPr>
        <p:spPr>
          <a:xfrm>
            <a:off x="0" y="1754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728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956699"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PBFT</a:t>
            </a:r>
            <a:r>
              <a:rPr lang="zh-CN" altLang="en-US" sz="2400" b="1" spc="600" dirty="0">
                <a:solidFill>
                  <a:srgbClr val="004EA2"/>
                </a:solidFill>
                <a:latin typeface="微软雅黑" panose="020B0503020204020204" charset="-122"/>
                <a:ea typeface="微软雅黑" panose="020B0503020204020204" charset="-122"/>
                <a:sym typeface="+mn-ea"/>
              </a:rPr>
              <a:t>算法</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grpSp>
        <p:nvGrpSpPr>
          <p:cNvPr id="174" name="21085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4"/>
            </p:custDataLst>
          </p:nvPr>
        </p:nvGrpSpPr>
        <p:grpSpPr>
          <a:xfrm>
            <a:off x="1035050" y="1088343"/>
            <a:ext cx="10527348" cy="4339740"/>
            <a:chOff x="993140" y="1490298"/>
            <a:chExt cx="10527348" cy="4339740"/>
          </a:xfrm>
        </p:grpSpPr>
        <p:cxnSp>
          <p:nvCxnSpPr>
            <p:cNvPr id="175" name="直接连接符 174"/>
            <p:cNvCxnSpPr/>
            <p:nvPr/>
          </p:nvCxnSpPr>
          <p:spPr>
            <a:xfrm flipV="1">
              <a:off x="2367764" y="3272072"/>
              <a:ext cx="1289537" cy="6567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3993211" y="3303145"/>
              <a:ext cx="1872985" cy="10886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6202106" y="2895747"/>
              <a:ext cx="1368920" cy="15746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îṩļïḍé"/>
            <p:cNvSpPr/>
            <p:nvPr/>
          </p:nvSpPr>
          <p:spPr>
            <a:xfrm>
              <a:off x="1881454" y="3905479"/>
              <a:ext cx="486310" cy="486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1</a:t>
              </a:r>
              <a:endParaRPr lang="zh-CN" altLang="en-US" sz="1600" b="1" dirty="0"/>
            </a:p>
          </p:txBody>
        </p:sp>
        <p:sp>
          <p:nvSpPr>
            <p:cNvPr id="179" name="îşľîḍè"/>
            <p:cNvSpPr/>
            <p:nvPr/>
          </p:nvSpPr>
          <p:spPr>
            <a:xfrm>
              <a:off x="3642117" y="2948853"/>
              <a:ext cx="354312" cy="354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2</a:t>
              </a:r>
              <a:endParaRPr lang="zh-CN" altLang="en-US" sz="1600" b="1" dirty="0"/>
            </a:p>
          </p:txBody>
        </p:sp>
        <p:sp>
          <p:nvSpPr>
            <p:cNvPr id="180" name="iš1ïḓé"/>
            <p:cNvSpPr/>
            <p:nvPr/>
          </p:nvSpPr>
          <p:spPr>
            <a:xfrm>
              <a:off x="5879174" y="4391761"/>
              <a:ext cx="400490" cy="4004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3</a:t>
              </a:r>
              <a:endParaRPr lang="zh-CN" altLang="en-US" sz="1600" b="1" dirty="0"/>
            </a:p>
          </p:txBody>
        </p:sp>
        <p:sp>
          <p:nvSpPr>
            <p:cNvPr id="181" name="íṡ1ïḓè"/>
            <p:cNvSpPr/>
            <p:nvPr/>
          </p:nvSpPr>
          <p:spPr>
            <a:xfrm>
              <a:off x="7571027" y="2521155"/>
              <a:ext cx="374613" cy="374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4</a:t>
              </a:r>
              <a:endParaRPr lang="zh-CN" altLang="en-US" sz="1600" b="1" dirty="0"/>
            </a:p>
          </p:txBody>
        </p:sp>
        <p:sp>
          <p:nvSpPr>
            <p:cNvPr id="182" name="ïśḻîḍe"/>
            <p:cNvSpPr/>
            <p:nvPr/>
          </p:nvSpPr>
          <p:spPr>
            <a:xfrm>
              <a:off x="9889146" y="3539718"/>
              <a:ext cx="359666" cy="359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5</a:t>
              </a:r>
              <a:endParaRPr lang="zh-CN" altLang="en-US" sz="1600" b="1" dirty="0"/>
            </a:p>
          </p:txBody>
        </p:sp>
        <p:cxnSp>
          <p:nvCxnSpPr>
            <p:cNvPr id="183" name="直接连接符 182"/>
            <p:cNvCxnSpPr/>
            <p:nvPr/>
          </p:nvCxnSpPr>
          <p:spPr>
            <a:xfrm>
              <a:off x="7948943" y="2897109"/>
              <a:ext cx="1966026" cy="64260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5" name="î$ḻîḋé"/>
            <p:cNvSpPr txBox="1"/>
            <p:nvPr/>
          </p:nvSpPr>
          <p:spPr>
            <a:xfrm>
              <a:off x="993140" y="4632278"/>
              <a:ext cx="2649220" cy="598805"/>
            </a:xfrm>
            <a:prstGeom prst="rect">
              <a:avLst/>
            </a:prstGeom>
            <a:noFill/>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algn="l" fontAlgn="auto">
                <a:lnSpc>
                  <a:spcPct val="120000"/>
                </a:lnSpc>
              </a:pPr>
              <a:r>
                <a:rPr lang="en-US" altLang="zh-CN" dirty="0"/>
                <a:t>取一个副本作为主节点，其他的副本作为备份</a:t>
              </a:r>
              <a:endParaRPr lang="en-US" altLang="zh-CN" dirty="0"/>
            </a:p>
          </p:txBody>
        </p:sp>
        <p:sp>
          <p:nvSpPr>
            <p:cNvPr id="186" name="îṧḻîḑè"/>
            <p:cNvSpPr txBox="1"/>
            <p:nvPr/>
          </p:nvSpPr>
          <p:spPr>
            <a:xfrm>
              <a:off x="4730145" y="5033359"/>
              <a:ext cx="2903019" cy="449700"/>
            </a:xfrm>
            <a:prstGeom prst="rect">
              <a:avLst/>
            </a:prstGeom>
            <a:noFill/>
          </p:spPr>
          <p:txBody>
            <a:bodyPr wrap="square" lIns="91440" tIns="45720" rIns="91440" bIns="45720" anchor="ctr"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buClrTx/>
                <a:buSzTx/>
                <a:buFontTx/>
              </a:pPr>
              <a:r>
                <a:rPr lang="zh-CN" altLang="en-US"/>
                <a:t>主节点通过广播将请求发送给其他副本</a:t>
              </a:r>
              <a:endParaRPr lang="zh-CN" altLang="en-US"/>
            </a:p>
          </p:txBody>
        </p:sp>
        <p:sp>
          <p:nvSpPr>
            <p:cNvPr id="187" name="îṥlïde"/>
            <p:cNvSpPr txBox="1"/>
            <p:nvPr/>
          </p:nvSpPr>
          <p:spPr>
            <a:xfrm>
              <a:off x="4627910" y="5230964"/>
              <a:ext cx="2903018" cy="599074"/>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endParaRPr lang="en-US" altLang="zh-CN" sz="1100" dirty="0"/>
            </a:p>
          </p:txBody>
        </p:sp>
        <p:sp>
          <p:nvSpPr>
            <p:cNvPr id="189" name="îSļiḓè"/>
            <p:cNvSpPr txBox="1"/>
            <p:nvPr/>
          </p:nvSpPr>
          <p:spPr>
            <a:xfrm>
              <a:off x="8617470" y="4434653"/>
              <a:ext cx="2903018" cy="599074"/>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endParaRPr lang="en-US" altLang="zh-CN" sz="1100" dirty="0"/>
            </a:p>
          </p:txBody>
        </p:sp>
        <p:sp>
          <p:nvSpPr>
            <p:cNvPr id="192" name="í$ļîdê"/>
            <p:cNvSpPr txBox="1"/>
            <p:nvPr/>
          </p:nvSpPr>
          <p:spPr>
            <a:xfrm>
              <a:off x="6306824" y="1490298"/>
              <a:ext cx="2903019" cy="449700"/>
            </a:xfrm>
            <a:prstGeom prst="rect">
              <a:avLst/>
            </a:prstGeom>
            <a:noFill/>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zh-CN" altLang="en-US" b="1" dirty="0"/>
            </a:p>
          </p:txBody>
        </p:sp>
        <p:sp>
          <p:nvSpPr>
            <p:cNvPr id="193" name="ïsḻidé"/>
            <p:cNvSpPr txBox="1"/>
            <p:nvPr/>
          </p:nvSpPr>
          <p:spPr>
            <a:xfrm>
              <a:off x="6306824" y="1731083"/>
              <a:ext cx="2903018" cy="599074"/>
            </a:xfrm>
            <a:prstGeom prst="rect">
              <a:avLst/>
            </a:prstGeom>
            <a:noFill/>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dirty="0"/>
                <a:t>所有副本执行请求并将结果发回用户端</a:t>
              </a:r>
              <a:endParaRPr lang="en-US" altLang="zh-CN" dirty="0"/>
            </a:p>
          </p:txBody>
        </p:sp>
      </p:grpSp>
      <p:sp>
        <p:nvSpPr>
          <p:cNvPr id="2" name="文本框 1"/>
          <p:cNvSpPr txBox="1"/>
          <p:nvPr/>
        </p:nvSpPr>
        <p:spPr>
          <a:xfrm>
            <a:off x="2678430" y="1694815"/>
            <a:ext cx="2585085" cy="645160"/>
          </a:xfrm>
          <a:prstGeom prst="rect">
            <a:avLst/>
          </a:prstGeom>
          <a:noFill/>
        </p:spPr>
        <p:txBody>
          <a:bodyPr wrap="square" rtlCol="0">
            <a:spAutoFit/>
          </a:bodyPr>
          <a:p>
            <a:r>
              <a:rPr lang="zh-CN" altLang="en-US"/>
              <a:t>用户端向主节点发送使用服务操作的请求</a:t>
            </a:r>
            <a:endParaRPr lang="zh-CN" altLang="en-US"/>
          </a:p>
        </p:txBody>
      </p:sp>
      <p:sp>
        <p:nvSpPr>
          <p:cNvPr id="3" name="文本框 2"/>
          <p:cNvSpPr txBox="1"/>
          <p:nvPr/>
        </p:nvSpPr>
        <p:spPr>
          <a:xfrm>
            <a:off x="9246235" y="3815080"/>
            <a:ext cx="2534285" cy="1198880"/>
          </a:xfrm>
          <a:prstGeom prst="rect">
            <a:avLst/>
          </a:prstGeom>
          <a:noFill/>
        </p:spPr>
        <p:txBody>
          <a:bodyPr wrap="square" rtlCol="0">
            <a:spAutoFit/>
          </a:bodyPr>
          <a:p>
            <a:r>
              <a:rPr lang="zh-CN" altLang="en-US"/>
              <a:t>用户端需要等待F+1个不同副本节点发回相同的结果，作为整个操作的最终结果</a:t>
            </a:r>
            <a:endParaRPr lang="zh-CN" altLang="en-US"/>
          </a:p>
        </p:txBody>
      </p:sp>
      <p:sp>
        <p:nvSpPr>
          <p:cNvPr id="4" name="文本框 3"/>
          <p:cNvSpPr txBox="1"/>
          <p:nvPr/>
        </p:nvSpPr>
        <p:spPr>
          <a:xfrm>
            <a:off x="635000" y="1087755"/>
            <a:ext cx="2748280" cy="460375"/>
          </a:xfrm>
          <a:prstGeom prst="rect">
            <a:avLst/>
          </a:prstGeom>
          <a:noFill/>
        </p:spPr>
        <p:txBody>
          <a:bodyPr wrap="square" rtlCol="0">
            <a:spAutoFit/>
          </a:bodyPr>
          <a:p>
            <a:r>
              <a:rPr lang="zh-CN" altLang="en-US" sz="2400"/>
              <a:t>总结：</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282385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rPr>
              <a:t>  PBFT</a:t>
            </a:r>
            <a:endParaRPr lang="en-US" altLang="zh-CN"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2" name="文本框 1"/>
          <p:cNvSpPr txBox="1"/>
          <p:nvPr/>
        </p:nvSpPr>
        <p:spPr>
          <a:xfrm>
            <a:off x="920750" y="1808480"/>
            <a:ext cx="8763000" cy="3784600"/>
          </a:xfrm>
          <a:prstGeom prst="rect">
            <a:avLst/>
          </a:prstGeom>
          <a:noFill/>
        </p:spPr>
        <p:txBody>
          <a:bodyPr wrap="square" rtlCol="0">
            <a:spAutoFit/>
          </a:bodyPr>
          <a:p>
            <a:pPr indent="457200" fontAlgn="auto">
              <a:lnSpc>
                <a:spcPct val="150000"/>
              </a:lnSpc>
            </a:pPr>
            <a:r>
              <a:rPr lang="zh-CN" altLang="en-US" sz="2000"/>
              <a:t>在</a:t>
            </a:r>
            <a:r>
              <a:rPr lang="en-US" altLang="zh-CN" sz="2000"/>
              <a:t>PBFT</a:t>
            </a:r>
            <a:r>
              <a:rPr lang="zh-CN" altLang="en-US" sz="2000"/>
              <a:t>算法中为了能够</a:t>
            </a:r>
            <a:r>
              <a:rPr lang="zh-CN" altLang="en-US" sz="2000">
                <a:sym typeface="+mn-ea"/>
              </a:rPr>
              <a:t>实现多路径，引入一个多路径</a:t>
            </a:r>
            <a:r>
              <a:rPr lang="en-US" altLang="zh-CN" sz="2000">
                <a:sym typeface="+mn-ea"/>
              </a:rPr>
              <a:t>BFT</a:t>
            </a:r>
            <a:r>
              <a:rPr lang="zh-CN" altLang="en-US" sz="2000">
                <a:sym typeface="+mn-ea"/>
              </a:rPr>
              <a:t>算法</a:t>
            </a:r>
            <a:r>
              <a:rPr lang="en-US" altLang="zh-CN" sz="2000">
                <a:sym typeface="+mn-ea"/>
              </a:rPr>
              <a:t>—</a:t>
            </a:r>
            <a:r>
              <a:rPr lang="zh-CN" altLang="en-US" sz="2000"/>
              <a:t>Zyzzyva。</a:t>
            </a:r>
            <a:endParaRPr lang="zh-CN" altLang="en-US" sz="2000"/>
          </a:p>
          <a:p>
            <a:pPr indent="457200" fontAlgn="auto">
              <a:lnSpc>
                <a:spcPct val="150000"/>
              </a:lnSpc>
            </a:pPr>
            <a:r>
              <a:rPr lang="zh-CN" altLang="en-US" sz="2000"/>
              <a:t>在快速通道中，共识发生在单一线性阶段。当备份副本从主服务器接收到预准备消息时，它执行请求并向客户机发送响应。</a:t>
            </a:r>
            <a:endParaRPr lang="zh-CN" altLang="en-US" sz="2000"/>
          </a:p>
          <a:p>
            <a:pPr indent="457200" fontAlgn="auto">
              <a:lnSpc>
                <a:spcPct val="150000"/>
              </a:lnSpc>
            </a:pPr>
            <a:r>
              <a:rPr lang="zh-CN" altLang="en-US" sz="2000"/>
              <a:t>因此，一个副本甚至不需要等待来确认所有副本的订单是否相同。但是，如果主服务器是恶意的，Zyzzyva就会切换到慢速路径。</a:t>
            </a:r>
            <a:endParaRPr lang="zh-CN" altLang="en-US" sz="2000"/>
          </a:p>
          <a:p>
            <a:pPr indent="457200" fontAlgn="auto">
              <a:lnSpc>
                <a:spcPct val="150000"/>
              </a:lnSpc>
            </a:pPr>
            <a:r>
              <a:rPr lang="zh-CN" altLang="en-US" sz="2000"/>
              <a:t>具体来说，为了使快速路径成功，客户机将等待来自所有副本的响应。如果客户端在等待响应时超时，则切换到慢速路径。因此，Zyzzyva的快速路径不能处理失败，只能切换路径。</a:t>
            </a:r>
            <a:endParaRPr lang="zh-CN" altLang="en-US" sz="2000"/>
          </a:p>
        </p:txBody>
      </p:sp>
      <p:sp>
        <p:nvSpPr>
          <p:cNvPr id="3" name="文本框 2"/>
          <p:cNvSpPr txBox="1"/>
          <p:nvPr/>
        </p:nvSpPr>
        <p:spPr>
          <a:xfrm>
            <a:off x="600075" y="1232535"/>
            <a:ext cx="3605530" cy="460375"/>
          </a:xfrm>
          <a:prstGeom prst="rect">
            <a:avLst/>
          </a:prstGeom>
          <a:noFill/>
        </p:spPr>
        <p:txBody>
          <a:bodyPr wrap="square" rtlCol="0">
            <a:spAutoFit/>
          </a:bodyPr>
          <a:p>
            <a:r>
              <a:rPr lang="zh-CN" altLang="en-US" sz="2400">
                <a:sym typeface="+mn-ea"/>
              </a:rPr>
              <a:t>Zyzzyva算法：</a:t>
            </a:r>
            <a:endParaRPr lang="zh-CN" altLang="en-US" sz="240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367729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PoE</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2" name="文本框 1"/>
          <p:cNvSpPr txBox="1"/>
          <p:nvPr/>
        </p:nvSpPr>
        <p:spPr>
          <a:xfrm>
            <a:off x="815975" y="1316990"/>
            <a:ext cx="10559415" cy="3322955"/>
          </a:xfrm>
          <a:prstGeom prst="rect">
            <a:avLst/>
          </a:prstGeom>
          <a:noFill/>
        </p:spPr>
        <p:txBody>
          <a:bodyPr wrap="square" rtlCol="0">
            <a:spAutoFit/>
          </a:bodyPr>
          <a:p>
            <a:pPr indent="457200" fontAlgn="auto">
              <a:lnSpc>
                <a:spcPct val="150000"/>
              </a:lnSpc>
            </a:pPr>
            <a:r>
              <a:rPr lang="zh-CN" altLang="en-US" sz="2000">
                <a:sym typeface="+mn-ea"/>
              </a:rPr>
              <a:t>PoE算法:存在性证明算法，它通过区块链对交易打时间戳，验证在特定时间是否存在计算机文件。</a:t>
            </a:r>
            <a:endParaRPr lang="zh-CN" altLang="en-US" sz="2000">
              <a:sym typeface="+mn-ea"/>
            </a:endParaRPr>
          </a:p>
          <a:p>
            <a:pPr indent="457200" fontAlgn="auto">
              <a:lnSpc>
                <a:spcPct val="150000"/>
              </a:lnSpc>
            </a:pPr>
            <a:r>
              <a:rPr lang="zh-CN" altLang="en-US" sz="2000"/>
              <a:t>它采用三种要素来确保有效的协商一致。</a:t>
            </a:r>
            <a:endParaRPr lang="zh-CN" altLang="en-US" sz="2000"/>
          </a:p>
          <a:p>
            <a:pPr indent="457200" fontAlgn="auto">
              <a:lnSpc>
                <a:spcPct val="150000"/>
              </a:lnSpc>
            </a:pPr>
            <a:r>
              <a:rPr lang="zh-CN" altLang="en-US" sz="2000"/>
              <a:t>首先，PoE阻止使用任何多路径设计，因为从快路径切换到慢路径需要依赖于超时，这会降低系统性能；</a:t>
            </a:r>
            <a:endParaRPr lang="zh-CN" altLang="en-US" sz="2000"/>
          </a:p>
          <a:p>
            <a:pPr indent="457200" fontAlgn="auto">
              <a:lnSpc>
                <a:spcPct val="150000"/>
              </a:lnSpc>
            </a:pPr>
            <a:r>
              <a:rPr lang="zh-CN" altLang="en-US" sz="2000"/>
              <a:t>其次，PoE允许副备</a:t>
            </a:r>
            <a:r>
              <a:rPr lang="zh-CN" altLang="en-US" sz="2000"/>
              <a:t>本推测地执行请求，但在出现不一致的情况下回滚；</a:t>
            </a:r>
            <a:endParaRPr lang="zh-CN" altLang="en-US" sz="2000"/>
          </a:p>
          <a:p>
            <a:pPr indent="457200" fontAlgn="auto">
              <a:lnSpc>
                <a:spcPct val="150000"/>
              </a:lnSpc>
            </a:pPr>
            <a:r>
              <a:rPr lang="zh-CN" altLang="en-US" sz="2000"/>
              <a:t>最后，PoE允许无序处理，这消除了与顺序一致协议相关的任何瓶颈。</a:t>
            </a:r>
            <a:endParaRPr lang="zh-CN" altLang="en-US" sz="2000"/>
          </a:p>
        </p:txBody>
      </p:sp>
      <p:sp>
        <p:nvSpPr>
          <p:cNvPr id="3" name="文本框 2"/>
          <p:cNvSpPr txBox="1"/>
          <p:nvPr/>
        </p:nvSpPr>
        <p:spPr>
          <a:xfrm>
            <a:off x="815975" y="4544695"/>
            <a:ext cx="10455275" cy="1014730"/>
          </a:xfrm>
          <a:prstGeom prst="rect">
            <a:avLst/>
          </a:prstGeom>
          <a:noFill/>
        </p:spPr>
        <p:txBody>
          <a:bodyPr wrap="square" rtlCol="0">
            <a:spAutoFit/>
          </a:bodyPr>
          <a:p>
            <a:pPr indent="457200" fontAlgn="auto">
              <a:lnSpc>
                <a:spcPct val="150000"/>
              </a:lnSpc>
            </a:pPr>
            <a:r>
              <a:rPr lang="zh-CN" altLang="en-US" sz="2000"/>
              <a:t>BFT协议的设计应该独立于底层密码签名方案的选择。因此，PoE适应对称和非对称密码签名方案。</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926465" y="307340"/>
            <a:ext cx="9055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rPr>
              <a:t>PoE</a:t>
            </a:r>
            <a:endParaRPr lang="en-US" altLang="zh-CN" sz="2400" b="1" spc="600" dirty="0">
              <a:solidFill>
                <a:srgbClr val="004EA2"/>
              </a:solidFill>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2" name="文本框 1"/>
          <p:cNvSpPr txBox="1"/>
          <p:nvPr/>
        </p:nvSpPr>
        <p:spPr>
          <a:xfrm>
            <a:off x="926465" y="1116330"/>
            <a:ext cx="10137140" cy="1014730"/>
          </a:xfrm>
          <a:prstGeom prst="rect">
            <a:avLst/>
          </a:prstGeom>
          <a:noFill/>
        </p:spPr>
        <p:txBody>
          <a:bodyPr wrap="square" rtlCol="0">
            <a:spAutoFit/>
          </a:bodyPr>
          <a:p>
            <a:pPr indent="457200" fontAlgn="auto">
              <a:lnSpc>
                <a:spcPct val="150000"/>
              </a:lnSpc>
            </a:pPr>
            <a:r>
              <a:rPr lang="zh-CN" altLang="en-US" sz="2000"/>
              <a:t>客户端C将其包含事务T的请求发送给主备份P，主备份P向所有副本提出该请求。虽然副本</a:t>
            </a:r>
            <a:r>
              <a:rPr lang="en-US" altLang="zh-CN" sz="2000"/>
              <a:t>B</a:t>
            </a:r>
            <a:r>
              <a:rPr lang="zh-CN" altLang="en-US" sz="2000"/>
              <a:t>是具有拜占庭错误的</a:t>
            </a:r>
            <a:r>
              <a:rPr lang="zh-CN" altLang="en-US" sz="2000">
                <a:sym typeface="+mn-ea"/>
              </a:rPr>
              <a:t>服务端</a:t>
            </a:r>
            <a:r>
              <a:rPr lang="zh-CN" altLang="en-US" sz="2000"/>
              <a:t>，但它并没有影响。</a:t>
            </a:r>
            <a:endParaRPr lang="zh-CN" altLang="en-US" sz="2000"/>
          </a:p>
        </p:txBody>
      </p:sp>
      <p:pic>
        <p:nvPicPr>
          <p:cNvPr id="4" name="图片 2"/>
          <p:cNvPicPr>
            <a:picLocks noChangeAspect="1"/>
          </p:cNvPicPr>
          <p:nvPr/>
        </p:nvPicPr>
        <p:blipFill>
          <a:blip r:embed="rId4"/>
          <a:srcRect l="5066" t="9637" r="4656" b="-674"/>
          <a:stretch>
            <a:fillRect/>
          </a:stretch>
        </p:blipFill>
        <p:spPr>
          <a:xfrm>
            <a:off x="1260475" y="2294255"/>
            <a:ext cx="9671050" cy="29984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并行性共识</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3" name="文本框 2"/>
          <p:cNvSpPr txBox="1"/>
          <p:nvPr/>
        </p:nvSpPr>
        <p:spPr>
          <a:xfrm>
            <a:off x="1143000" y="1167765"/>
            <a:ext cx="9906000" cy="4523105"/>
          </a:xfrm>
          <a:prstGeom prst="rect">
            <a:avLst/>
          </a:prstGeom>
          <a:noFill/>
        </p:spPr>
        <p:txBody>
          <a:bodyPr wrap="square" rtlCol="0">
            <a:spAutoFit/>
          </a:bodyPr>
          <a:p>
            <a:pPr indent="457200" algn="l" fontAlgn="auto">
              <a:lnSpc>
                <a:spcPct val="150000"/>
              </a:lnSpc>
              <a:buClrTx/>
              <a:buSzTx/>
              <a:buFontTx/>
            </a:pPr>
            <a:r>
              <a:rPr lang="zh-CN" altLang="en-US" sz="2400"/>
              <a:t>所有BFT协议都遵循主备份模型。这种对主服务器的依赖严重影响了吞吐量和可伸缩性。主副本不仅接收所有客户机请求，还负责确保所有其他副本之间就这些请求的顺序达成一致。</a:t>
            </a:r>
            <a:endParaRPr lang="zh-CN" altLang="en-US" sz="2400"/>
          </a:p>
          <a:p>
            <a:pPr indent="457200" fontAlgn="auto">
              <a:lnSpc>
                <a:spcPct val="150000"/>
              </a:lnSpc>
            </a:pPr>
            <a:r>
              <a:rPr lang="zh-CN" altLang="en-US" sz="2400"/>
              <a:t>基于此提出了一种并行性的共识算法。多重性BFT通过要求每个副本并行运行</a:t>
            </a:r>
            <a:r>
              <a:rPr lang="en-US" altLang="zh-CN" sz="2400"/>
              <a:t>PBFT</a:t>
            </a:r>
            <a:r>
              <a:rPr lang="zh-CN" altLang="en-US" sz="2400"/>
              <a:t>协议的多个实例来并行化共识，即所有副本作为主副本的能力。</a:t>
            </a:r>
            <a:endParaRPr lang="zh-CN" altLang="en-US" sz="2400"/>
          </a:p>
          <a:p>
            <a:pPr indent="457200" fontAlgn="auto">
              <a:lnSpc>
                <a:spcPct val="150000"/>
              </a:lnSpc>
            </a:pPr>
            <a:r>
              <a:rPr lang="zh-CN" altLang="en-US" sz="2400"/>
              <a:t>使用并行化，多重性</a:t>
            </a:r>
            <a:r>
              <a:rPr lang="en-US" altLang="zh-CN" sz="2400"/>
              <a:t>BFT</a:t>
            </a:r>
            <a:r>
              <a:rPr lang="zh-CN" altLang="en-US" sz="2400"/>
              <a:t>确保了没有错误的副本总是接受和排序客户端请求，这与任何恶意行为或攻击无关。</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208986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并行性共识</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3" name="图片 3"/>
          <p:cNvPicPr>
            <a:picLocks noChangeAspect="1"/>
          </p:cNvPicPr>
          <p:nvPr/>
        </p:nvPicPr>
        <p:blipFill>
          <a:blip r:embed="rId4"/>
          <a:stretch>
            <a:fillRect/>
          </a:stretch>
        </p:blipFill>
        <p:spPr>
          <a:xfrm>
            <a:off x="970280" y="2174875"/>
            <a:ext cx="10251440" cy="25076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解决办法</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2" name="文本框 1"/>
          <p:cNvSpPr txBox="1"/>
          <p:nvPr/>
        </p:nvSpPr>
        <p:spPr>
          <a:xfrm>
            <a:off x="1245235" y="1563370"/>
            <a:ext cx="9702165" cy="3415030"/>
          </a:xfrm>
          <a:prstGeom prst="rect">
            <a:avLst/>
          </a:prstGeom>
          <a:noFill/>
        </p:spPr>
        <p:txBody>
          <a:bodyPr wrap="square" rtlCol="0">
            <a:spAutoFit/>
          </a:bodyPr>
          <a:p>
            <a:pPr indent="457200" fontAlgn="auto">
              <a:lnSpc>
                <a:spcPct val="150000"/>
              </a:lnSpc>
            </a:pPr>
            <a:r>
              <a:rPr lang="zh-CN" altLang="en-US"/>
              <a:t>假设多重bft是轮数工作的。每一轮的多元金融体系包括平行共识、统一和执行三个阶段。一轮的概念有助于生成一个公共顺序，并从实例失败中恢复，但它不能阻止单个初选独立工作。</a:t>
            </a:r>
            <a:endParaRPr lang="zh-CN" altLang="en-US"/>
          </a:p>
          <a:p>
            <a:pPr indent="457200" fontAlgn="auto">
              <a:lnSpc>
                <a:spcPct val="150000"/>
              </a:lnSpc>
            </a:pPr>
            <a:r>
              <a:rPr lang="zh-CN" altLang="en-US"/>
              <a:t>在任何一轮之前，MultiBFT需要每个副本准备并行运行Pbft协议的z个实例。当每个实例的主节点提出客户机请求时，一轮r开始。首先，在并行协商阶段，每个实例根据其客户端请求运行Pbft。其次，在统一阶段，副本等待其所有z实例完成复制(对各自的请求达成一致)。如果每个实例都成功地复制了一个请求，则确定这些请求的公共执行顺序。如果一个或多个实例无法复制请求，那么这些实例的初选必须出错，并启动恢复。最后，在执行阶段，每个副本按公共顺序执行所有客户机请求</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2215086"/>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p:cNvCxnSpPr>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487545" y="2700655"/>
            <a:ext cx="7569835"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 感谢各位的聆听与指导</a:t>
            </a:r>
            <a:endParaRPr lang="zh-CN" sz="4000" b="1" dirty="0">
              <a:solidFill>
                <a:schemeClr val="bg1"/>
              </a:solidFill>
              <a:latin typeface="微软雅黑" panose="020B0503020204020204" charset="-122"/>
              <a:ea typeface="微软雅黑" panose="020B0503020204020204" charset="-122"/>
            </a:endParaRPr>
          </a:p>
        </p:txBody>
      </p:sp>
      <p:sp>
        <p:nvSpPr>
          <p:cNvPr id="35" name="矩形 34"/>
          <p:cNvSpPr/>
          <p:nvPr/>
        </p:nvSpPr>
        <p:spPr>
          <a:xfrm>
            <a:off x="5141760" y="3407690"/>
            <a:ext cx="5885904" cy="369332"/>
          </a:xfrm>
          <a:prstGeom prst="rect">
            <a:avLst/>
          </a:prstGeom>
        </p:spPr>
        <p:txBody>
          <a:bodyPr wrap="square">
            <a:spAutoFit/>
          </a:bodyPr>
          <a:lstStyle/>
          <a:p>
            <a:pPr algn="dist"/>
            <a:r>
              <a:rPr lang="en-US" altLang="zh-CN" dirty="0">
                <a:solidFill>
                  <a:schemeClr val="bg1"/>
                </a:solidFill>
              </a:rPr>
              <a:t>THANK YOU FOR LISTENING AND GUIDING</a:t>
            </a:r>
            <a:endParaRPr lang="zh-CN" altLang="en-US" dirty="0">
              <a:solidFill>
                <a:schemeClr val="bg1"/>
              </a:solidFill>
            </a:endParaRPr>
          </a:p>
        </p:txBody>
      </p:sp>
      <p:cxnSp>
        <p:nvCxnSpPr>
          <p:cNvPr id="36" name="直接连接符 35"/>
          <p:cNvCxnSpPr/>
          <p:nvPr/>
        </p:nvCxnSpPr>
        <p:spPr>
          <a:xfrm>
            <a:off x="4610100"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118674"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985" y="1418590"/>
            <a:ext cx="10908030" cy="1322070"/>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Resilient and Sclable Architecture for</a:t>
            </a:r>
            <a:endParaRPr lang="zh-CN" altLang="en-US" sz="4000" b="1" dirty="0">
              <a:solidFill>
                <a:schemeClr val="bg1"/>
              </a:solidFill>
              <a:latin typeface="微软雅黑" panose="020B0503020204020204" charset="-122"/>
              <a:ea typeface="微软雅黑" panose="020B0503020204020204" charset="-122"/>
            </a:endParaRPr>
          </a:p>
          <a:p>
            <a:pPr algn="dist"/>
            <a:r>
              <a:rPr lang="zh-CN" altLang="en-US" sz="4000" b="1" dirty="0">
                <a:solidFill>
                  <a:schemeClr val="bg1"/>
                </a:solidFill>
                <a:latin typeface="微软雅黑" panose="020B0503020204020204" charset="-122"/>
                <a:ea typeface="微软雅黑" panose="020B0503020204020204" charset="-122"/>
              </a:rPr>
              <a:t>Permissioned Blockchain Fabrics</a:t>
            </a:r>
            <a:endParaRPr lang="zh-CN" altLang="en-US" sz="4000" b="1"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5141760" y="3661690"/>
            <a:ext cx="5885904" cy="369332"/>
          </a:xfrm>
          <a:prstGeom prst="rect">
            <a:avLst/>
          </a:prstGeom>
        </p:spPr>
        <p:txBody>
          <a:bodyPr wrap="square">
            <a:spAutoFit/>
          </a:bodyPr>
          <a:lstStyle/>
          <a:p>
            <a:pPr algn="ctr"/>
            <a:r>
              <a:rPr lang="en-US" altLang="zh-CN" b="1" spc="600" dirty="0">
                <a:solidFill>
                  <a:schemeClr val="bg1"/>
                </a:solidFill>
                <a:latin typeface="+mj-ea"/>
                <a:ea typeface="+mj-ea"/>
              </a:rPr>
              <a:t>Harbin Engineering University</a:t>
            </a:r>
            <a:endParaRPr lang="zh-CN" altLang="en-US" b="1" spc="600" dirty="0">
              <a:solidFill>
                <a:schemeClr val="bg1"/>
              </a:solidFill>
              <a:latin typeface="+mj-ea"/>
              <a:ea typeface="+mj-ea"/>
            </a:endParaRPr>
          </a:p>
        </p:txBody>
      </p:sp>
      <p:cxnSp>
        <p:nvCxnSpPr>
          <p:cNvPr id="14" name="直接连接符 13"/>
          <p:cNvCxnSpPr/>
          <p:nvPr/>
        </p:nvCxnSpPr>
        <p:spPr>
          <a:xfrm>
            <a:off x="5019675" y="3867374"/>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704606" y="3888393"/>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5496829" y="4333114"/>
            <a:ext cx="5012983" cy="335556"/>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charset="-122"/>
                <a:ea typeface="微软雅黑" panose="020B0503020204020204" charset="-122"/>
              </a:rPr>
              <a:t>张帅        </a:t>
            </a:r>
            <a:r>
              <a:rPr lang="en-US" altLang="zh-CN" sz="1600" dirty="0">
                <a:solidFill>
                  <a:schemeClr val="bg1"/>
                </a:solidFill>
                <a:latin typeface="微软雅黑" panose="020B0503020204020204" charset="-122"/>
                <a:ea typeface="微软雅黑" panose="020B0503020204020204" charset="-122"/>
              </a:rPr>
              <a:t>S320067123</a:t>
            </a:r>
            <a:endParaRPr lang="en-US" altLang="zh-CN" sz="1600" dirty="0">
              <a:solidFill>
                <a:schemeClr val="bg1"/>
              </a:solidFill>
              <a:latin typeface="微软雅黑" panose="020B0503020204020204" charset="-122"/>
              <a:ea typeface="微软雅黑" panose="020B0503020204020204" charset="-122"/>
            </a:endParaRP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sp>
        <p:nvSpPr>
          <p:cNvPr id="2" name="文本框 1"/>
          <p:cNvSpPr txBox="1"/>
          <p:nvPr/>
        </p:nvSpPr>
        <p:spPr>
          <a:xfrm>
            <a:off x="1047115" y="1889760"/>
            <a:ext cx="10586085" cy="2799715"/>
          </a:xfrm>
          <a:prstGeom prst="rect">
            <a:avLst/>
          </a:prstGeom>
          <a:noFill/>
        </p:spPr>
        <p:txBody>
          <a:bodyPr wrap="square" rtlCol="0" anchor="t">
            <a:spAutoFit/>
          </a:bodyPr>
          <a:p>
            <a:r>
              <a:rPr lang="zh-CN" altLang="en-US" sz="3200" b="1"/>
              <a:t>Resilient and Scalable Architecture for Permissioned Blockchain Fabrics</a:t>
            </a:r>
            <a:endParaRPr lang="zh-CN" altLang="en-US" sz="3200" b="1"/>
          </a:p>
          <a:p>
            <a:r>
              <a:rPr lang="zh-CN" altLang="en-US" sz="3200" b="1"/>
              <a:t>区块链结构的弹性和可扩展架构</a:t>
            </a:r>
            <a:endParaRPr lang="zh-CN" altLang="en-US" sz="3200" b="1"/>
          </a:p>
          <a:p>
            <a:endParaRPr lang="zh-CN" altLang="en-US" sz="3200" b="1"/>
          </a:p>
          <a:p>
            <a:r>
              <a:rPr lang="zh-CN" altLang="en-US" sz="2400" b="1"/>
              <a:t>International Conference on Very Large Data Bases（</a:t>
            </a:r>
            <a:r>
              <a:rPr lang="en-US" altLang="zh-CN" sz="2400" b="1"/>
              <a:t>VLDB 2020</a:t>
            </a:r>
            <a:r>
              <a:rPr lang="zh-CN" altLang="en-US" sz="2400" b="1"/>
              <a:t>）  </a:t>
            </a:r>
            <a:endParaRPr lang="zh-CN" altLang="en-US" sz="2400" b="1"/>
          </a:p>
          <a:p>
            <a:endParaRPr lang="zh-CN" altLang="en-US"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1069970" y="307514"/>
            <a:ext cx="17702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rPr>
              <a:t>区块链</a:t>
            </a:r>
            <a:endParaRPr lang="zh-CN" altLang="en-US" sz="2400" b="1" spc="600" dirty="0">
              <a:solidFill>
                <a:srgbClr val="004EA2"/>
              </a:solidFill>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2" name="文本框 1"/>
          <p:cNvSpPr txBox="1"/>
          <p:nvPr/>
        </p:nvSpPr>
        <p:spPr>
          <a:xfrm>
            <a:off x="977900" y="1312545"/>
            <a:ext cx="10438765" cy="4523105"/>
          </a:xfrm>
          <a:prstGeom prst="rect">
            <a:avLst/>
          </a:prstGeom>
          <a:noFill/>
        </p:spPr>
        <p:txBody>
          <a:bodyPr wrap="square" rtlCol="0">
            <a:spAutoFit/>
          </a:bodyPr>
          <a:p>
            <a:pPr indent="457200" fontAlgn="auto">
              <a:lnSpc>
                <a:spcPct val="150000"/>
              </a:lnSpc>
            </a:pPr>
            <a:r>
              <a:rPr lang="zh-CN" altLang="en-US" sz="2400">
                <a:sym typeface="+mn-ea"/>
              </a:rPr>
              <a:t>自从比特币(第一个由区块链驱动的广泛应用)问世以来，人们对基于区块链的应用技术兴趣大增。基于区块链的解决方案已引起公众的兴趣，因为它们保证了开放性和去中心化。为了利用这些保证，近年来，一些新的区块链数据库和结构被提出。</a:t>
            </a:r>
            <a:endParaRPr lang="zh-CN" altLang="en-US" sz="2400">
              <a:sym typeface="+mn-ea"/>
            </a:endParaRPr>
          </a:p>
          <a:p>
            <a:pPr indent="457200" fontAlgn="auto">
              <a:lnSpc>
                <a:spcPct val="150000"/>
              </a:lnSpc>
            </a:pPr>
            <a:r>
              <a:rPr lang="zh-CN" altLang="en-US" sz="2400">
                <a:sym typeface="+mn-ea"/>
              </a:rPr>
              <a:t>这些区块链数据库通过使用老旧的复制语义技术</a:t>
            </a:r>
            <a:r>
              <a:rPr lang="zh-CN" altLang="en-US" sz="2400">
                <a:sym typeface="+mn-ea"/>
              </a:rPr>
              <a:t>以实现分布化，并通过使用容错共识协议确保</a:t>
            </a:r>
            <a:r>
              <a:rPr lang="zh-CN" altLang="en-US" sz="2400">
                <a:sym typeface="+mn-ea"/>
              </a:rPr>
              <a:t>去中心化性能</a:t>
            </a:r>
            <a:r>
              <a:rPr lang="zh-CN" altLang="en-US" sz="2400">
                <a:sym typeface="+mn-ea"/>
              </a:rPr>
              <a:t>。任何区块链技术</a:t>
            </a:r>
            <a:r>
              <a:rPr lang="zh-CN" altLang="en-US" sz="2400">
                <a:sym typeface="+mn-ea"/>
              </a:rPr>
              <a:t>的核心都是一个共识协议，该协议确保该区块链应用程序的所有副本在传入客户机请求的顺序上达成共识。</a:t>
            </a:r>
            <a:endParaRPr lang="zh-CN" altLang="en-US" sz="24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05779"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研究背景</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5" name="平行四边形 44"/>
          <p:cNvSpPr/>
          <p:nvPr/>
        </p:nvSpPr>
        <p:spPr>
          <a:xfrm>
            <a:off x="521146" y="1107055"/>
            <a:ext cx="2686622" cy="517516"/>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charset="-122"/>
                <a:ea typeface="微软雅黑" panose="020B0503020204020204" charset="-122"/>
              </a:rPr>
              <a:t>存在的</a:t>
            </a:r>
            <a:r>
              <a:rPr lang="zh-CN" altLang="en-US" sz="2000" b="1" dirty="0">
                <a:latin typeface="微软雅黑" panose="020B0503020204020204" charset="-122"/>
                <a:ea typeface="微软雅黑" panose="020B0503020204020204" charset="-122"/>
              </a:rPr>
              <a:t>问题</a:t>
            </a:r>
            <a:endParaRPr lang="zh-CN" altLang="en-US" sz="2000" b="1" dirty="0">
              <a:latin typeface="微软雅黑" panose="020B0503020204020204" charset="-122"/>
              <a:ea typeface="微软雅黑" panose="020B0503020204020204" charset="-122"/>
            </a:endParaRPr>
          </a:p>
        </p:txBody>
      </p:sp>
      <p:sp>
        <p:nvSpPr>
          <p:cNvPr id="3" name="文本框 2"/>
          <p:cNvSpPr txBox="1"/>
          <p:nvPr/>
        </p:nvSpPr>
        <p:spPr>
          <a:xfrm>
            <a:off x="918210" y="1865630"/>
            <a:ext cx="10356215" cy="3969385"/>
          </a:xfrm>
          <a:prstGeom prst="rect">
            <a:avLst/>
          </a:prstGeom>
          <a:noFill/>
        </p:spPr>
        <p:txBody>
          <a:bodyPr wrap="square" rtlCol="0">
            <a:spAutoFit/>
          </a:bodyPr>
          <a:p>
            <a:pPr indent="609600" fontAlgn="auto">
              <a:lnSpc>
                <a:spcPct val="150000"/>
              </a:lnSpc>
              <a:extLst>
                <a:ext uri="{35155182-B16C-46BC-9424-99874614C6A1}">
                  <wpsdc:indentchars xmlns:wpsdc="http://www.wps.cn/officeDocument/2017/drawingmlCustomData" val="200" checksum="4158780845"/>
                </a:ext>
              </a:extLst>
            </a:pPr>
            <a:r>
              <a:rPr lang="zh-CN" altLang="en-US" sz="2400"/>
              <a:t>区块链应用技术的核心是一致性协议即共识协议，</a:t>
            </a:r>
            <a:r>
              <a:rPr lang="zh-CN" altLang="en-US" sz="2400">
                <a:sym typeface="+mn-ea"/>
              </a:rPr>
              <a:t>一致性协议</a:t>
            </a:r>
            <a:r>
              <a:rPr lang="zh-CN" altLang="en-US" sz="2400"/>
              <a:t>旨在在所有副本中安全地复制客户机请求，即使有些副本存在拜占庭式错误。</a:t>
            </a:r>
            <a:endParaRPr lang="zh-CN" altLang="en-US" sz="2400"/>
          </a:p>
          <a:p>
            <a:pPr indent="609600" fontAlgn="auto">
              <a:lnSpc>
                <a:spcPct val="150000"/>
              </a:lnSpc>
              <a:extLst>
                <a:ext uri="{35155182-B16C-46BC-9424-99874614C6A1}">
                  <wpsdc:indentchars xmlns:wpsdc="http://www.wps.cn/officeDocument/2017/drawingmlCustomData" val="200" checksum="4158780845"/>
                </a:ext>
              </a:extLst>
            </a:pPr>
            <a:r>
              <a:rPr lang="zh-CN" altLang="en-US" sz="2400"/>
              <a:t>这就提出了一个关键问题:为什么区块链应用被如此缓慢地广泛采用？BFT共识的低吞吐率和高延迟被认为是造成这一现象的关键原因。</a:t>
            </a:r>
            <a:endParaRPr lang="zh-CN" altLang="en-US" sz="2400"/>
          </a:p>
          <a:p>
            <a:pPr indent="609600" fontAlgn="auto">
              <a:lnSpc>
                <a:spcPct val="150000"/>
              </a:lnSpc>
              <a:extLst>
                <a:ext uri="{35155182-B16C-46BC-9424-99874614C6A1}">
                  <wpsdc:indentchars xmlns:wpsdc="http://www.wps.cn/officeDocument/2017/drawingmlCustomData" val="200" checksum="4158780845"/>
                </a:ext>
              </a:extLst>
            </a:pPr>
            <a:r>
              <a:rPr lang="zh-CN" altLang="en-US" sz="2400"/>
              <a:t>目前的共识</a:t>
            </a:r>
            <a:r>
              <a:rPr lang="zh-CN" altLang="en-US" sz="2400"/>
              <a:t>协议有两个缺点：（</a:t>
            </a:r>
            <a:r>
              <a:rPr lang="en-US" altLang="zh-CN" sz="2400"/>
              <a:t>1</a:t>
            </a:r>
            <a:r>
              <a:rPr lang="zh-CN" altLang="en-US" sz="2400"/>
              <a:t>）低吞吐量，（</a:t>
            </a:r>
            <a:r>
              <a:rPr lang="en-US" altLang="zh-CN" sz="2400"/>
              <a:t>2</a:t>
            </a:r>
            <a:r>
              <a:rPr lang="zh-CN" altLang="en-US" sz="2400"/>
              <a:t>）设计结构受限。</a:t>
            </a:r>
            <a:endParaRPr lang="zh-CN" altLang="en-US" sz="2400"/>
          </a:p>
          <a:p>
            <a:pPr indent="609600" fontAlgn="auto">
              <a:lnSpc>
                <a:spcPct val="150000"/>
              </a:lnSpc>
              <a:extLst>
                <a:ext uri="{35155182-B16C-46BC-9424-99874614C6A1}">
                  <wpsdc:indentchars xmlns:wpsdc="http://www.wps.cn/officeDocument/2017/drawingmlCustomData" val="200" checksum="4158780845"/>
                </a:ext>
              </a:extLst>
            </a:pPr>
            <a:r>
              <a:rPr lang="zh-CN" altLang="en-US" sz="2400">
                <a:sym typeface="+mn-ea"/>
              </a:rPr>
              <a:t>拜占庭式错误：</a:t>
            </a:r>
            <a:r>
              <a:rPr lang="zh-CN" altLang="en-US" sz="2400"/>
              <a:t>伪造信息恶意响应的情况称为“拜占庭错误”( Byzantine Fault)，其对应节点为拜占庭节点。</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250711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kern="1400" spc="600" dirty="0">
                <a:solidFill>
                  <a:srgbClr val="004EA2"/>
                </a:solidFill>
                <a:latin typeface="微软雅黑" panose="020B0503020204020204" charset="-122"/>
                <a:ea typeface="微软雅黑" panose="020B0503020204020204" charset="-122"/>
                <a:sym typeface="+mn-ea"/>
              </a:rPr>
              <a:t>解决</a:t>
            </a:r>
            <a:r>
              <a:rPr lang="zh-CN" altLang="en-US" sz="2400" b="1" kern="1400" spc="600" dirty="0">
                <a:solidFill>
                  <a:srgbClr val="004EA2"/>
                </a:solidFill>
                <a:latin typeface="微软雅黑" panose="020B0503020204020204" charset="-122"/>
                <a:ea typeface="微软雅黑" panose="020B0503020204020204" charset="-122"/>
                <a:sym typeface="+mn-ea"/>
              </a:rPr>
              <a:t>思路</a:t>
            </a:r>
            <a:endParaRPr lang="zh-CN" altLang="en-US" sz="2400" b="1" kern="1400"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2" name="文本框 1"/>
          <p:cNvSpPr txBox="1"/>
          <p:nvPr/>
        </p:nvSpPr>
        <p:spPr>
          <a:xfrm>
            <a:off x="600075" y="1243330"/>
            <a:ext cx="10535920" cy="1753235"/>
          </a:xfrm>
          <a:prstGeom prst="rect">
            <a:avLst/>
          </a:prstGeom>
          <a:noFill/>
        </p:spPr>
        <p:txBody>
          <a:bodyPr wrap="square" rtlCol="0">
            <a:spAutoFit/>
          </a:bodyPr>
          <a:p>
            <a:pPr indent="457200" fontAlgn="auto">
              <a:lnSpc>
                <a:spcPct val="150000"/>
              </a:lnSpc>
            </a:pPr>
            <a:r>
              <a:rPr lang="zh-CN" altLang="en-US" sz="2400"/>
              <a:t>传统的分布式数据库可以实现每秒100K个事务的吞吐量，而最初的区块链应用技术</a:t>
            </a:r>
            <a:r>
              <a:rPr lang="zh-CN" altLang="en-US" sz="2400"/>
              <a:t>是不允许的，比特币只能实现每秒几个事务的吞吐量。</a:t>
            </a:r>
            <a:endParaRPr lang="zh-CN" altLang="en-US" sz="2400"/>
          </a:p>
          <a:p>
            <a:pPr indent="457200" fontAlgn="auto">
              <a:lnSpc>
                <a:spcPct val="150000"/>
              </a:lnSpc>
            </a:pPr>
            <a:r>
              <a:rPr lang="zh-CN" altLang="en-US" sz="2400"/>
              <a:t>因为PBFT在三个阶段达成共识，其中两个阶段需要二次通信复杂度。</a:t>
            </a:r>
            <a:endParaRPr lang="zh-CN" altLang="en-US" sz="2400"/>
          </a:p>
        </p:txBody>
      </p:sp>
      <p:sp>
        <p:nvSpPr>
          <p:cNvPr id="3" name="文本框 2"/>
          <p:cNvSpPr txBox="1"/>
          <p:nvPr/>
        </p:nvSpPr>
        <p:spPr>
          <a:xfrm>
            <a:off x="521335" y="2996565"/>
            <a:ext cx="10204450" cy="2861310"/>
          </a:xfrm>
          <a:prstGeom prst="rect">
            <a:avLst/>
          </a:prstGeom>
          <a:noFill/>
        </p:spPr>
        <p:txBody>
          <a:bodyPr wrap="square" rtlCol="0">
            <a:spAutoFit/>
          </a:bodyPr>
          <a:p>
            <a:pPr indent="457200" fontAlgn="auto">
              <a:lnSpc>
                <a:spcPct val="150000"/>
              </a:lnSpc>
            </a:pPr>
            <a:r>
              <a:rPr lang="zh-CN" altLang="en-US" sz="2400"/>
              <a:t>针对上述问题提出了三个新的共识协议的设计，在提供与PBFT协议相同的容错保证的同时，也能产生高吞吐量。</a:t>
            </a:r>
            <a:endParaRPr lang="zh-CN" altLang="en-US" sz="2400"/>
          </a:p>
          <a:p>
            <a:pPr indent="457200" algn="l" fontAlgn="auto">
              <a:lnSpc>
                <a:spcPct val="150000"/>
              </a:lnSpc>
              <a:buClrTx/>
              <a:buSzTx/>
              <a:buFontTx/>
            </a:pPr>
            <a:r>
              <a:rPr lang="zh-CN" altLang="en-US" sz="2400"/>
              <a:t>首先，利用猜测和推进消息的无序处理，以便在两个阶段内达成共识。</a:t>
            </a:r>
            <a:endParaRPr lang="zh-CN" altLang="en-US" sz="2400"/>
          </a:p>
          <a:p>
            <a:pPr indent="457200" algn="l" fontAlgn="auto">
              <a:lnSpc>
                <a:spcPct val="150000"/>
              </a:lnSpc>
              <a:buClrTx/>
              <a:buSzTx/>
              <a:buFontTx/>
            </a:pPr>
            <a:r>
              <a:rPr lang="zh-CN" altLang="en-US" sz="2400"/>
              <a:t>其次，通过允许多个共识并行发生来扩展PBFT协议。</a:t>
            </a:r>
            <a:endParaRPr lang="zh-CN" altLang="en-US" sz="2400"/>
          </a:p>
          <a:p>
            <a:pPr indent="457200" algn="l" fontAlgn="auto">
              <a:lnSpc>
                <a:spcPct val="150000"/>
              </a:lnSpc>
              <a:buClrTx/>
              <a:buSzTx/>
              <a:buFontTx/>
            </a:pPr>
            <a:r>
              <a:rPr lang="zh-CN" altLang="en-US" sz="2400"/>
              <a:t>第三，使用集群化副本扩展PBFT协议，从而在全球范围内达成一致共识。</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协议</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33" name="矩形 32"/>
          <p:cNvSpPr/>
          <p:nvPr/>
        </p:nvSpPr>
        <p:spPr>
          <a:xfrm>
            <a:off x="1293879" y="2299496"/>
            <a:ext cx="824856" cy="2852058"/>
          </a:xfrm>
          <a:prstGeom prst="rect">
            <a:avLst/>
          </a:prstGeom>
          <a:solidFill>
            <a:srgbClr val="004EA2"/>
          </a:solidFill>
          <a:ln>
            <a:solidFill>
              <a:srgbClr val="448AD7"/>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spc="300" dirty="0">
                <a:solidFill>
                  <a:schemeClr val="bg1"/>
                </a:solidFill>
                <a:latin typeface="微软雅黑" panose="020B0503020204020204" charset="-122"/>
                <a:ea typeface="微软雅黑" panose="020B0503020204020204" charset="-122"/>
              </a:rPr>
              <a:t>提出的三个方法</a:t>
            </a:r>
            <a:endParaRPr lang="zh-CN" altLang="en-US" sz="2400" spc="300" dirty="0">
              <a:solidFill>
                <a:schemeClr val="bg1"/>
              </a:solidFill>
              <a:latin typeface="微软雅黑" panose="020B0503020204020204" charset="-122"/>
              <a:ea typeface="微软雅黑" panose="020B0503020204020204" charset="-122"/>
            </a:endParaRPr>
          </a:p>
        </p:txBody>
      </p:sp>
      <p:sp>
        <p:nvSpPr>
          <p:cNvPr id="38" name="左大括号 37"/>
          <p:cNvSpPr/>
          <p:nvPr/>
        </p:nvSpPr>
        <p:spPr>
          <a:xfrm>
            <a:off x="2400271" y="1764277"/>
            <a:ext cx="180000" cy="3922496"/>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2728154" y="1764277"/>
            <a:ext cx="2016000"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2000" spc="300" dirty="0">
                <a:solidFill>
                  <a:schemeClr val="bg1"/>
                </a:solidFill>
                <a:latin typeface="微软雅黑" panose="020B0503020204020204" charset="-122"/>
                <a:ea typeface="微软雅黑" panose="020B0503020204020204" charset="-122"/>
              </a:rPr>
              <a:t>PBFT</a:t>
            </a:r>
            <a:r>
              <a:rPr lang="zh-CN" altLang="en-US" sz="2000" spc="300" dirty="0">
                <a:solidFill>
                  <a:schemeClr val="bg1"/>
                </a:solidFill>
                <a:latin typeface="微软雅黑" panose="020B0503020204020204" charset="-122"/>
                <a:ea typeface="微软雅黑" panose="020B0503020204020204" charset="-122"/>
              </a:rPr>
              <a:t>算法</a:t>
            </a:r>
            <a:endParaRPr lang="zh-CN" altLang="en-US" sz="2000" spc="300"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2728154" y="3437525"/>
            <a:ext cx="2016000" cy="504000"/>
          </a:xfrm>
          <a:prstGeom prst="rect">
            <a:avLst/>
          </a:prstGeom>
          <a:solidFill>
            <a:srgbClr val="004EA2"/>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2000" spc="300" dirty="0">
                <a:solidFill>
                  <a:schemeClr val="bg1"/>
                </a:solidFill>
                <a:latin typeface="微软雅黑" panose="020B0503020204020204" charset="-122"/>
                <a:ea typeface="微软雅黑" panose="020B0503020204020204" charset="-122"/>
              </a:rPr>
              <a:t>PoE</a:t>
            </a:r>
            <a:r>
              <a:rPr lang="zh-CN" altLang="en-US" sz="2000" spc="300" dirty="0">
                <a:solidFill>
                  <a:schemeClr val="bg1"/>
                </a:solidFill>
                <a:latin typeface="微软雅黑" panose="020B0503020204020204" charset="-122"/>
                <a:ea typeface="微软雅黑" panose="020B0503020204020204" charset="-122"/>
              </a:rPr>
              <a:t>算法</a:t>
            </a:r>
            <a:endParaRPr lang="zh-CN" altLang="en-US" sz="2000" spc="300" dirty="0">
              <a:solidFill>
                <a:schemeClr val="bg1"/>
              </a:solidFill>
              <a:latin typeface="微软雅黑" panose="020B0503020204020204" charset="-122"/>
              <a:ea typeface="微软雅黑" panose="020B0503020204020204" charset="-122"/>
            </a:endParaRPr>
          </a:p>
        </p:txBody>
      </p:sp>
      <p:sp>
        <p:nvSpPr>
          <p:cNvPr id="41" name="矩形 40"/>
          <p:cNvSpPr/>
          <p:nvPr/>
        </p:nvSpPr>
        <p:spPr>
          <a:xfrm>
            <a:off x="2728154" y="5110773"/>
            <a:ext cx="2016000"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charset="-122"/>
                <a:ea typeface="微软雅黑" panose="020B0503020204020204" charset="-122"/>
              </a:rPr>
              <a:t>并行性共识</a:t>
            </a:r>
            <a:endParaRPr lang="zh-CN" altLang="en-US" sz="2000" spc="300" dirty="0">
              <a:solidFill>
                <a:schemeClr val="bg1"/>
              </a:solidFill>
              <a:latin typeface="微软雅黑" panose="020B0503020204020204" charset="-122"/>
              <a:ea typeface="微软雅黑" panose="020B0503020204020204" charset="-122"/>
            </a:endParaRPr>
          </a:p>
        </p:txBody>
      </p:sp>
      <p:sp>
        <p:nvSpPr>
          <p:cNvPr id="42" name="左大括号 41"/>
          <p:cNvSpPr/>
          <p:nvPr/>
        </p:nvSpPr>
        <p:spPr>
          <a:xfrm>
            <a:off x="4918383" y="3096875"/>
            <a:ext cx="180000" cy="1257300"/>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4918383" y="1423627"/>
            <a:ext cx="180000" cy="1257300"/>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左大括号 43"/>
          <p:cNvSpPr/>
          <p:nvPr/>
        </p:nvSpPr>
        <p:spPr>
          <a:xfrm>
            <a:off x="4918383" y="4770123"/>
            <a:ext cx="180000" cy="1257300"/>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矩形 46"/>
          <p:cNvSpPr/>
          <p:nvPr/>
        </p:nvSpPr>
        <p:spPr>
          <a:xfrm>
            <a:off x="5133152" y="4784410"/>
            <a:ext cx="5796576" cy="1283970"/>
          </a:xfrm>
          <a:prstGeom prst="rect">
            <a:avLst/>
          </a:prstGeom>
        </p:spPr>
        <p:txBody>
          <a:bodyPr wrap="square">
            <a:spAutoFit/>
          </a:bodyPr>
          <a:lstStyle/>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charset="-122"/>
                <a:ea typeface="微软雅黑" panose="020B0503020204020204" charset="-122"/>
              </a:rPr>
              <a:t>单击此处添加此章节的简要内容，本模板内所有素材均可自由编辑及移动替换，框架完整，套用性强。</a:t>
            </a:r>
            <a:endParaRPr lang="zh-CN" altLang="en-US" sz="1300" dirty="0">
              <a:solidFill>
                <a:schemeClr val="tx1">
                  <a:lumMod val="65000"/>
                  <a:lumOff val="35000"/>
                </a:schemeClr>
              </a:solidFill>
              <a:latin typeface="微软雅黑" panose="020B0503020204020204" charset="-122"/>
              <a:ea typeface="微软雅黑" panose="020B0503020204020204" charset="-122"/>
            </a:endParaRPr>
          </a:p>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charset="-122"/>
                <a:ea typeface="微软雅黑" panose="020B0503020204020204" charset="-122"/>
              </a:rPr>
              <a:t>单击此处添加此章节的简要内容，本模板内所有素材均可自由编辑及移动替换，框架完整，套用性强。</a:t>
            </a:r>
            <a:endParaRPr lang="zh-CN" altLang="en-US" sz="1300" dirty="0">
              <a:solidFill>
                <a:schemeClr val="tx1">
                  <a:lumMod val="65000"/>
                  <a:lumOff val="35000"/>
                </a:schemeClr>
              </a:solidFill>
              <a:latin typeface="微软雅黑" panose="020B0503020204020204" charset="-122"/>
              <a:ea typeface="微软雅黑" panose="020B0503020204020204" charset="-122"/>
            </a:endParaRPr>
          </a:p>
        </p:txBody>
      </p:sp>
      <p:sp>
        <p:nvSpPr>
          <p:cNvPr id="2" name="文本框 1"/>
          <p:cNvSpPr txBox="1"/>
          <p:nvPr/>
        </p:nvSpPr>
        <p:spPr>
          <a:xfrm>
            <a:off x="5278120" y="1423670"/>
            <a:ext cx="5156835" cy="1198880"/>
          </a:xfrm>
          <a:prstGeom prst="rect">
            <a:avLst/>
          </a:prstGeom>
          <a:noFill/>
        </p:spPr>
        <p:txBody>
          <a:bodyPr wrap="square" rtlCol="0">
            <a:spAutoFit/>
          </a:bodyPr>
          <a:p>
            <a:pPr indent="457200" fontAlgn="auto">
              <a:lnSpc>
                <a:spcPct val="150000"/>
              </a:lnSpc>
            </a:pPr>
            <a:r>
              <a:rPr lang="zh-CN" altLang="en-US" sz="1600"/>
              <a:t>拜</a:t>
            </a:r>
            <a:r>
              <a:rPr lang="zh-CN" altLang="en-US" sz="1600"/>
              <a:t>占庭容错算法（</a:t>
            </a:r>
            <a:r>
              <a:rPr lang="en-US" altLang="zh-CN" sz="1600"/>
              <a:t>P</a:t>
            </a:r>
            <a:r>
              <a:rPr lang="zh-CN" altLang="en-US" sz="1600"/>
              <a:t>BFT）是面向拜占庭问题的容错算法，解决的是在玩过通信中可靠但节点可能故障情况下如何达成共识。</a:t>
            </a:r>
            <a:endParaRPr lang="zh-CN" altLang="en-US" sz="1600"/>
          </a:p>
        </p:txBody>
      </p:sp>
      <p:sp>
        <p:nvSpPr>
          <p:cNvPr id="3" name="文本框 2"/>
          <p:cNvSpPr txBox="1"/>
          <p:nvPr/>
        </p:nvSpPr>
        <p:spPr>
          <a:xfrm>
            <a:off x="5383530" y="3210560"/>
            <a:ext cx="5483860" cy="829945"/>
          </a:xfrm>
          <a:prstGeom prst="rect">
            <a:avLst/>
          </a:prstGeom>
          <a:noFill/>
        </p:spPr>
        <p:txBody>
          <a:bodyPr wrap="square" rtlCol="0">
            <a:spAutoFit/>
          </a:bodyPr>
          <a:p>
            <a:pPr indent="457200" fontAlgn="auto">
              <a:lnSpc>
                <a:spcPct val="150000"/>
              </a:lnSpc>
            </a:pPr>
            <a:r>
              <a:rPr lang="zh-CN" altLang="en-US" sz="1600"/>
              <a:t>PoE是一种存在性证明算法</a:t>
            </a:r>
            <a:r>
              <a:rPr lang="zh-CN" altLang="en-US" sz="1600"/>
              <a:t>，它通过区块链对交易打时间戳，验证在特定时间是否存在计算机文件。</a:t>
            </a:r>
            <a:endParaRPr lang="zh-C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PBFT</a:t>
            </a:r>
            <a:endParaRPr lang="en-US" altLang="zh-CN"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2" name="文本框 1"/>
          <p:cNvSpPr txBox="1"/>
          <p:nvPr/>
        </p:nvSpPr>
        <p:spPr>
          <a:xfrm>
            <a:off x="867410" y="1450975"/>
            <a:ext cx="10134600" cy="3415030"/>
          </a:xfrm>
          <a:prstGeom prst="rect">
            <a:avLst/>
          </a:prstGeom>
          <a:noFill/>
        </p:spPr>
        <p:txBody>
          <a:bodyPr wrap="square" rtlCol="0">
            <a:spAutoFit/>
          </a:bodyPr>
          <a:p>
            <a:pPr indent="457200" fontAlgn="auto">
              <a:lnSpc>
                <a:spcPct val="150000"/>
              </a:lnSpc>
            </a:pPr>
            <a:r>
              <a:rPr lang="zh-CN" altLang="en-US" sz="2400"/>
              <a:t>PBFT算法</a:t>
            </a:r>
            <a:r>
              <a:rPr lang="zh-CN" altLang="en-US" sz="2400"/>
              <a:t>被公认为是第一个在实际系统中使用的BFT共识协议。PBFT算法</a:t>
            </a:r>
            <a:r>
              <a:rPr lang="zh-CN" altLang="en-US" sz="2400"/>
              <a:t>遵循主备份模型，其中一个副本指定为主备份，而其他副本充当备份。PBFT保证了n个副本之间的一致。</a:t>
            </a:r>
            <a:endParaRPr lang="zh-CN" altLang="en-US" sz="2400"/>
          </a:p>
          <a:p>
            <a:pPr indent="457200" fontAlgn="auto">
              <a:lnSpc>
                <a:spcPct val="150000"/>
              </a:lnSpc>
            </a:pPr>
            <a:r>
              <a:rPr lang="en-US" altLang="zh-CN" sz="2400"/>
              <a:t>如果其中最多有f个副本是拜占庭式的，其中n≥3f + 1</a:t>
            </a:r>
            <a:r>
              <a:rPr lang="zh-CN" altLang="en-US" sz="2400"/>
              <a:t>。</a:t>
            </a:r>
            <a:endParaRPr lang="zh-CN" altLang="en-US" sz="2400"/>
          </a:p>
          <a:p>
            <a:pPr indent="457200" fontAlgn="auto">
              <a:lnSpc>
                <a:spcPct val="150000"/>
              </a:lnSpc>
            </a:pPr>
            <a:r>
              <a:rPr lang="zh-CN" altLang="en-US" sz="2400">
                <a:sym typeface="+mn-ea"/>
              </a:rPr>
              <a:t>一致性的确保主要分为这三个阶段：预准备（pre-prepare）、准备（prepare）、和确认（commit）。</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972816" y="307514"/>
            <a:ext cx="195669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PBFT</a:t>
            </a:r>
            <a:endParaRPr lang="en-US" altLang="zh-CN"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3" name="图片 2"/>
          <p:cNvPicPr>
            <a:picLocks noChangeAspect="1"/>
          </p:cNvPicPr>
          <p:nvPr/>
        </p:nvPicPr>
        <p:blipFill>
          <a:blip r:embed="rId4"/>
          <a:stretch>
            <a:fillRect/>
          </a:stretch>
        </p:blipFill>
        <p:spPr>
          <a:xfrm>
            <a:off x="1274445" y="1219835"/>
            <a:ext cx="9899015" cy="44183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972816" y="307514"/>
            <a:ext cx="195669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PBFT</a:t>
            </a:r>
            <a:endParaRPr lang="en-US" altLang="zh-CN"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2" name="文本框 1"/>
          <p:cNvSpPr txBox="1"/>
          <p:nvPr/>
        </p:nvSpPr>
        <p:spPr>
          <a:xfrm>
            <a:off x="948690" y="1118870"/>
            <a:ext cx="10549890" cy="5077460"/>
          </a:xfrm>
          <a:prstGeom prst="rect">
            <a:avLst/>
          </a:prstGeom>
          <a:noFill/>
        </p:spPr>
        <p:txBody>
          <a:bodyPr wrap="square" rtlCol="0">
            <a:spAutoFit/>
          </a:bodyPr>
          <a:p>
            <a:pPr indent="457200" fontAlgn="auto">
              <a:lnSpc>
                <a:spcPct val="150000"/>
              </a:lnSpc>
            </a:pPr>
            <a:r>
              <a:rPr lang="zh-CN" altLang="en-US" sz="2400"/>
              <a:t>其中C为发送请求端，0123为服务端，3为宕机的服务端，具体步骤如下：</a:t>
            </a:r>
            <a:endParaRPr lang="zh-CN" altLang="en-US" sz="2400"/>
          </a:p>
          <a:p>
            <a:pPr indent="457200" fontAlgn="auto">
              <a:lnSpc>
                <a:spcPct val="150000"/>
              </a:lnSpc>
            </a:pPr>
            <a:r>
              <a:rPr lang="zh-CN" altLang="en-US" sz="2400"/>
              <a:t>1. 请求</a:t>
            </a:r>
            <a:r>
              <a:rPr lang="zh-CN" altLang="en-US" sz="2400"/>
              <a:t>：请求端C发送请求到任意一节点，这里是0</a:t>
            </a:r>
            <a:endParaRPr lang="zh-CN" altLang="en-US" sz="2400"/>
          </a:p>
          <a:p>
            <a:pPr indent="457200" fontAlgn="auto">
              <a:lnSpc>
                <a:spcPct val="150000"/>
              </a:lnSpc>
            </a:pPr>
            <a:r>
              <a:rPr lang="zh-CN" altLang="en-US" sz="2400"/>
              <a:t>2. </a:t>
            </a:r>
            <a:r>
              <a:rPr lang="zh-CN" altLang="en-US" sz="2400">
                <a:sym typeface="+mn-ea"/>
              </a:rPr>
              <a:t>预准备</a:t>
            </a:r>
            <a:r>
              <a:rPr lang="zh-CN" altLang="en-US" sz="2400"/>
              <a:t>：服务端0收到C的请求后进行广播，扩散至123</a:t>
            </a:r>
            <a:endParaRPr lang="zh-CN" altLang="en-US" sz="2400"/>
          </a:p>
          <a:p>
            <a:pPr indent="457200" fontAlgn="auto">
              <a:lnSpc>
                <a:spcPct val="150000"/>
              </a:lnSpc>
            </a:pPr>
            <a:r>
              <a:rPr lang="zh-CN" altLang="en-US" sz="2400"/>
              <a:t>3. </a:t>
            </a:r>
            <a:r>
              <a:rPr lang="zh-CN" altLang="en-US" sz="2400">
                <a:sym typeface="+mn-ea"/>
              </a:rPr>
              <a:t>准备</a:t>
            </a:r>
            <a:r>
              <a:rPr lang="zh-CN" altLang="en-US" sz="2400"/>
              <a:t>：123收到后记录并再次广播，1-&gt;023，2-&gt;013，3因为宕机无法广播</a:t>
            </a:r>
            <a:endParaRPr lang="zh-CN" altLang="en-US" sz="2400"/>
          </a:p>
          <a:p>
            <a:pPr indent="457200" fontAlgn="auto">
              <a:lnSpc>
                <a:spcPct val="150000"/>
              </a:lnSpc>
            </a:pPr>
            <a:r>
              <a:rPr lang="zh-CN" altLang="en-US" sz="2400"/>
              <a:t>4. </a:t>
            </a:r>
            <a:r>
              <a:rPr lang="zh-CN" altLang="en-US" sz="2400">
                <a:sym typeface="+mn-ea"/>
              </a:rPr>
              <a:t>确认</a:t>
            </a:r>
            <a:r>
              <a:rPr lang="zh-CN" altLang="en-US" sz="2400"/>
              <a:t>：0123节点在</a:t>
            </a:r>
            <a:r>
              <a:rPr lang="zh-CN" altLang="en-US" sz="2400">
                <a:sym typeface="+mn-ea"/>
              </a:rPr>
              <a:t>准备</a:t>
            </a:r>
            <a:r>
              <a:rPr lang="zh-CN" altLang="en-US" sz="2400"/>
              <a:t>阶段，若收到超过一定数量的相同请求，则进入</a:t>
            </a:r>
            <a:r>
              <a:rPr lang="zh-CN" altLang="en-US" sz="2400">
                <a:sym typeface="+mn-ea"/>
              </a:rPr>
              <a:t>确认</a:t>
            </a:r>
            <a:r>
              <a:rPr lang="zh-CN" altLang="en-US" sz="2400"/>
              <a:t>阶段，广播</a:t>
            </a:r>
            <a:r>
              <a:rPr lang="zh-CN" altLang="en-US" sz="2400">
                <a:sym typeface="+mn-ea"/>
              </a:rPr>
              <a:t>确认</a:t>
            </a:r>
            <a:r>
              <a:rPr lang="zh-CN" altLang="en-US" sz="2400"/>
              <a:t>请求</a:t>
            </a:r>
            <a:endParaRPr lang="zh-CN" altLang="en-US" sz="2400"/>
          </a:p>
          <a:p>
            <a:pPr indent="457200" fontAlgn="auto">
              <a:lnSpc>
                <a:spcPct val="150000"/>
              </a:lnSpc>
            </a:pPr>
            <a:r>
              <a:rPr lang="zh-CN" altLang="en-US" sz="2400"/>
              <a:t>5.</a:t>
            </a:r>
            <a:r>
              <a:rPr lang="zh-CN" altLang="en-US" sz="2400">
                <a:sym typeface="+mn-ea"/>
              </a:rPr>
              <a:t>反馈</a:t>
            </a:r>
            <a:r>
              <a:rPr lang="zh-CN" altLang="en-US" sz="2400"/>
              <a:t>：0123节点在</a:t>
            </a:r>
            <a:r>
              <a:rPr lang="zh-CN" altLang="en-US" sz="2400">
                <a:sym typeface="+mn-ea"/>
              </a:rPr>
              <a:t>确认</a:t>
            </a:r>
            <a:r>
              <a:rPr lang="zh-CN" altLang="en-US" sz="2400"/>
              <a:t>阶段，若收到超过一定数量的相同请求，则对C进行反馈</a:t>
            </a:r>
            <a:endParaRPr lang="zh-CN" altLang="en-US" sz="2400"/>
          </a:p>
        </p:txBody>
      </p:sp>
    </p:spTree>
  </p:cSld>
  <p:clrMapOvr>
    <a:masterClrMapping/>
  </p:clrMapOvr>
</p:sld>
</file>

<file path=ppt/tags/tag1.xml><?xml version="1.0" encoding="utf-8"?>
<p:tagLst xmlns:p="http://schemas.openxmlformats.org/presentationml/2006/main">
  <p:tag name="MH" val="20160830110547"/>
  <p:tag name="MH_LIBRARY" val="CONTENTS"/>
  <p:tag name="MH_TYPE" val="OTHERS"/>
  <p:tag name="ID" val="545840"/>
</p:tagLst>
</file>

<file path=ppt/tags/tag10.xml><?xml version="1.0" encoding="utf-8"?>
<p:tagLst xmlns:p="http://schemas.openxmlformats.org/presentationml/2006/main">
  <p:tag name="MH" val="20160830110547"/>
  <p:tag name="MH_LIBRARY" val="CONTENTS"/>
  <p:tag name="MH_TYPE" val="OTHERS"/>
  <p:tag name="ID" val="545840"/>
</p:tagLst>
</file>

<file path=ppt/tags/tag11.xml><?xml version="1.0" encoding="utf-8"?>
<p:tagLst xmlns:p="http://schemas.openxmlformats.org/presentationml/2006/main">
  <p:tag name="MH" val="20160830110547"/>
  <p:tag name="MH_LIBRARY" val="CONTENTS"/>
  <p:tag name="MH_TYPE" val="OTHERS"/>
  <p:tag name="ID" val="545840"/>
</p:tagLst>
</file>

<file path=ppt/tags/tag12.xml><?xml version="1.0" encoding="utf-8"?>
<p:tagLst xmlns:p="http://schemas.openxmlformats.org/presentationml/2006/main">
  <p:tag name="MH" val="20160830110547"/>
  <p:tag name="MH_LIBRARY" val="CONTENTS"/>
  <p:tag name="MH_TYPE" val="OTHERS"/>
  <p:tag name="ID" val="545840"/>
</p:tagLst>
</file>

<file path=ppt/tags/tag13.xml><?xml version="1.0" encoding="utf-8"?>
<p:tagLst xmlns:p="http://schemas.openxmlformats.org/presentationml/2006/main">
  <p:tag name="MH" val="20160830110547"/>
  <p:tag name="MH_LIBRARY" val="CONTENTS"/>
  <p:tag name="MH_TYPE" val="OTHERS"/>
  <p:tag name="ID" val="545840"/>
</p:tagLst>
</file>

<file path=ppt/tags/tag14.xml><?xml version="1.0" encoding="utf-8"?>
<p:tagLst xmlns:p="http://schemas.openxmlformats.org/presentationml/2006/main">
  <p:tag name="MH" val="20160830110547"/>
  <p:tag name="MH_LIBRARY" val="CONTENTS"/>
  <p:tag name="MH_TYPE" val="OTHERS"/>
  <p:tag name="ID" val="545840"/>
</p:tagLst>
</file>

<file path=ppt/tags/tag15.xml><?xml version="1.0" encoding="utf-8"?>
<p:tagLst xmlns:p="http://schemas.openxmlformats.org/presentationml/2006/main">
  <p:tag name="MH" val="20160830110547"/>
  <p:tag name="MH_LIBRARY" val="CONTENTS"/>
  <p:tag name="MH_TYPE" val="OTHERS"/>
  <p:tag name="ID" val="545840"/>
</p:tagLst>
</file>

<file path=ppt/tags/tag16.xml><?xml version="1.0" encoding="utf-8"?>
<p:tagLst xmlns:p="http://schemas.openxmlformats.org/presentationml/2006/main">
  <p:tag name="MH" val="20160830110547"/>
  <p:tag name="MH_LIBRARY" val="CONTENTS"/>
  <p:tag name="MH_TYPE" val="OTHERS"/>
  <p:tag name="ID" val="545840"/>
</p:tagLst>
</file>

<file path=ppt/tags/tag17.xml><?xml version="1.0" encoding="utf-8"?>
<p:tagLst xmlns:p="http://schemas.openxmlformats.org/presentationml/2006/main">
  <p:tag name="ISLIDE.DIAGRAM" val="210850"/>
</p:tagLst>
</file>

<file path=ppt/tags/tag18.xml><?xml version="1.0" encoding="utf-8"?>
<p:tagLst xmlns:p="http://schemas.openxmlformats.org/presentationml/2006/main">
  <p:tag name="MH" val="20160830110547"/>
  <p:tag name="MH_LIBRARY" val="CONTENTS"/>
  <p:tag name="MH_TYPE" val="OTHERS"/>
  <p:tag name="ID" val="545840"/>
</p:tagLst>
</file>

<file path=ppt/tags/tag19.xml><?xml version="1.0" encoding="utf-8"?>
<p:tagLst xmlns:p="http://schemas.openxmlformats.org/presentationml/2006/main">
  <p:tag name="MH" val="20160830110547"/>
  <p:tag name="MH_LIBRARY" val="CONTENTS"/>
  <p:tag name="MH_TYPE" val="OTHERS"/>
  <p:tag name="ID" val="545840"/>
</p:tagLst>
</file>

<file path=ppt/tags/tag2.xml><?xml version="1.0" encoding="utf-8"?>
<p:tagLst xmlns:p="http://schemas.openxmlformats.org/presentationml/2006/main">
  <p:tag name="MH" val="20160830110547"/>
  <p:tag name="MH_LIBRARY" val="CONTENTS"/>
  <p:tag name="MH_TYPE" val="OTHERS"/>
  <p:tag name="ID" val="545840"/>
</p:tagLst>
</file>

<file path=ppt/tags/tag20.xml><?xml version="1.0" encoding="utf-8"?>
<p:tagLst xmlns:p="http://schemas.openxmlformats.org/presentationml/2006/main">
  <p:tag name="MH" val="20160830110547"/>
  <p:tag name="MH_LIBRARY" val="CONTENTS"/>
  <p:tag name="MH_TYPE" val="OTHERS"/>
  <p:tag name="ID" val="545840"/>
</p:tagLst>
</file>

<file path=ppt/tags/tag21.xml><?xml version="1.0" encoding="utf-8"?>
<p:tagLst xmlns:p="http://schemas.openxmlformats.org/presentationml/2006/main">
  <p:tag name="MH" val="20160830110547"/>
  <p:tag name="MH_LIBRARY" val="CONTENTS"/>
  <p:tag name="MH_TYPE" val="OTHERS"/>
  <p:tag name="ID" val="545840"/>
</p:tagLst>
</file>

<file path=ppt/tags/tag22.xml><?xml version="1.0" encoding="utf-8"?>
<p:tagLst xmlns:p="http://schemas.openxmlformats.org/presentationml/2006/main">
  <p:tag name="MH" val="20160830110547"/>
  <p:tag name="MH_LIBRARY" val="CONTENTS"/>
  <p:tag name="MH_TYPE" val="OTHERS"/>
  <p:tag name="ID" val="545840"/>
</p:tagLst>
</file>

<file path=ppt/tags/tag23.xml><?xml version="1.0" encoding="utf-8"?>
<p:tagLst xmlns:p="http://schemas.openxmlformats.org/presentationml/2006/main">
  <p:tag name="MH" val="20160830110547"/>
  <p:tag name="MH_LIBRARY" val="CONTENTS"/>
  <p:tag name="MH_TYPE" val="OTHERS"/>
  <p:tag name="ID" val="545840"/>
</p:tagLst>
</file>

<file path=ppt/tags/tag24.xml><?xml version="1.0" encoding="utf-8"?>
<p:tagLst xmlns:p="http://schemas.openxmlformats.org/presentationml/2006/main">
  <p:tag name="MH" val="20160830110547"/>
  <p:tag name="MH_LIBRARY" val="CONTENTS"/>
  <p:tag name="MH_TYPE" val="OTHERS"/>
  <p:tag name="ID" val="545840"/>
</p:tagLst>
</file>

<file path=ppt/tags/tag25.xml><?xml version="1.0" encoding="utf-8"?>
<p:tagLst xmlns:p="http://schemas.openxmlformats.org/presentationml/2006/main">
  <p:tag name="MH" val="20160830110547"/>
  <p:tag name="MH_LIBRARY" val="CONTENTS"/>
  <p:tag name="MH_TYPE" val="OTHERS"/>
  <p:tag name="ID" val="545840"/>
</p:tagLst>
</file>

<file path=ppt/tags/tag26.xml><?xml version="1.0" encoding="utf-8"?>
<p:tagLst xmlns:p="http://schemas.openxmlformats.org/presentationml/2006/main">
  <p:tag name="MH" val="20160830110547"/>
  <p:tag name="MH_LIBRARY" val="CONTENTS"/>
  <p:tag name="MH_TYPE" val="OTHERS"/>
  <p:tag name="ID" val="545840"/>
</p:tagLst>
</file>

<file path=ppt/tags/tag27.xml><?xml version="1.0" encoding="utf-8"?>
<p:tagLst xmlns:p="http://schemas.openxmlformats.org/presentationml/2006/main">
  <p:tag name="MH" val="20160830110547"/>
  <p:tag name="MH_LIBRARY" val="CONTENTS"/>
  <p:tag name="MH_TYPE" val="OTHERS"/>
  <p:tag name="ID" val="545840"/>
</p:tagLst>
</file>

<file path=ppt/tags/tag28.xml><?xml version="1.0" encoding="utf-8"?>
<p:tagLst xmlns:p="http://schemas.openxmlformats.org/presentationml/2006/main">
  <p:tag name="MH" val="20160830110547"/>
  <p:tag name="MH_LIBRARY" val="CONTENTS"/>
  <p:tag name="MH_TYPE" val="OTHERS"/>
  <p:tag name="ID" val="545840"/>
</p:tagLst>
</file>

<file path=ppt/tags/tag29.xml><?xml version="1.0" encoding="utf-8"?>
<p:tagLst xmlns:p="http://schemas.openxmlformats.org/presentationml/2006/main">
  <p:tag name="MH" val="20160830110547"/>
  <p:tag name="MH_LIBRARY" val="CONTENTS"/>
  <p:tag name="MH_TYPE" val="OTHERS"/>
  <p:tag name="ID" val="545840"/>
</p:tagLst>
</file>

<file path=ppt/tags/tag3.xml><?xml version="1.0" encoding="utf-8"?>
<p:tagLst xmlns:p="http://schemas.openxmlformats.org/presentationml/2006/main">
  <p:tag name="MH" val="20160830110547"/>
  <p:tag name="MH_LIBRARY" val="CONTENTS"/>
  <p:tag name="MH_TYPE" val="OTHERS"/>
  <p:tag name="ID" val="545840"/>
</p:tagLst>
</file>

<file path=ppt/tags/tag30.xml><?xml version="1.0" encoding="utf-8"?>
<p:tagLst xmlns:p="http://schemas.openxmlformats.org/presentationml/2006/main">
  <p:tag name="ISPRING_PRESENTATION_TITLE" val="蓝色厦门大学论文答辩模板"/>
</p:tagLst>
</file>

<file path=ppt/tags/tag4.xml><?xml version="1.0" encoding="utf-8"?>
<p:tagLst xmlns:p="http://schemas.openxmlformats.org/presentationml/2006/main">
  <p:tag name="MH" val="20160830110547"/>
  <p:tag name="MH_LIBRARY" val="CONTENTS"/>
  <p:tag name="MH_TYPE" val="OTHERS"/>
  <p:tag name="ID" val="545840"/>
</p:tagLst>
</file>

<file path=ppt/tags/tag5.xml><?xml version="1.0" encoding="utf-8"?>
<p:tagLst xmlns:p="http://schemas.openxmlformats.org/presentationml/2006/main">
  <p:tag name="MH" val="20160830110547"/>
  <p:tag name="MH_LIBRARY" val="CONTENTS"/>
  <p:tag name="MH_TYPE" val="OTHERS"/>
  <p:tag name="ID" val="545840"/>
</p:tagLst>
</file>

<file path=ppt/tags/tag6.xml><?xml version="1.0" encoding="utf-8"?>
<p:tagLst xmlns:p="http://schemas.openxmlformats.org/presentationml/2006/main">
  <p:tag name="MH" val="20160830110547"/>
  <p:tag name="MH_LIBRARY" val="CONTENTS"/>
  <p:tag name="MH_TYPE" val="OTHERS"/>
  <p:tag name="ID" val="545840"/>
</p:tagLst>
</file>

<file path=ppt/tags/tag7.xml><?xml version="1.0" encoding="utf-8"?>
<p:tagLst xmlns:p="http://schemas.openxmlformats.org/presentationml/2006/main">
  <p:tag name="MH" val="20160830110547"/>
  <p:tag name="MH_LIBRARY" val="CONTENTS"/>
  <p:tag name="MH_TYPE" val="OTHERS"/>
  <p:tag name="ID" val="545840"/>
</p:tagLst>
</file>

<file path=ppt/tags/tag8.xml><?xml version="1.0" encoding="utf-8"?>
<p:tagLst xmlns:p="http://schemas.openxmlformats.org/presentationml/2006/main">
  <p:tag name="MH" val="20160830110547"/>
  <p:tag name="MH_LIBRARY" val="CONTENTS"/>
  <p:tag name="MH_TYPE" val="OTHERS"/>
  <p:tag name="ID" val="545840"/>
</p:tagLst>
</file>

<file path=ppt/tags/tag9.xml><?xml version="1.0" encoding="utf-8"?>
<p:tagLst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5"/>
    </a:dk2>
    <a:lt2>
      <a:srgbClr val="F0F0F0"/>
    </a:lt2>
    <a:accent1>
      <a:srgbClr val="024F9A"/>
    </a:accent1>
    <a:accent2>
      <a:srgbClr val="0087CC"/>
    </a:accent2>
    <a:accent3>
      <a:srgbClr val="454545"/>
    </a:accent3>
    <a:accent4>
      <a:srgbClr val="666666"/>
    </a:accent4>
    <a:accent5>
      <a:srgbClr val="858585"/>
    </a:accent5>
    <a:accent6>
      <a:srgbClr val="B2B2B2"/>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68395"/>
    </a:dk2>
    <a:lt2>
      <a:srgbClr val="F0F0F0"/>
    </a:lt2>
    <a:accent1>
      <a:srgbClr val="E50013"/>
    </a:accent1>
    <a:accent2>
      <a:srgbClr val="2850A3"/>
    </a:accent2>
    <a:accent3>
      <a:srgbClr val="65CC33"/>
    </a:accent3>
    <a:accent4>
      <a:srgbClr val="FF5E01"/>
    </a:accent4>
    <a:accent5>
      <a:srgbClr val="005D77"/>
    </a:accent5>
    <a:accent6>
      <a:srgbClr val="45916B"/>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DDB800"/>
    </a:accent1>
    <a:accent2>
      <a:srgbClr val="FF9F2F"/>
    </a:accent2>
    <a:accent3>
      <a:srgbClr val="24B5FF"/>
    </a:accent3>
    <a:accent4>
      <a:srgbClr val="513123"/>
    </a:accent4>
    <a:accent5>
      <a:srgbClr val="75E1AB"/>
    </a:accent5>
    <a:accent6>
      <a:srgbClr val="304F67"/>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DE2226"/>
    </a:accent1>
    <a:accent2>
      <a:srgbClr val="A90F09"/>
    </a:accent2>
    <a:accent3>
      <a:srgbClr val="00295F"/>
    </a:accent3>
    <a:accent4>
      <a:srgbClr val="0079F3"/>
    </a:accent4>
    <a:accent5>
      <a:srgbClr val="F6941D"/>
    </a:accent5>
    <a:accent6>
      <a:srgbClr val="A7AEB3"/>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DE2226"/>
    </a:accent1>
    <a:accent2>
      <a:srgbClr val="A90F09"/>
    </a:accent2>
    <a:accent3>
      <a:srgbClr val="00295F"/>
    </a:accent3>
    <a:accent4>
      <a:srgbClr val="0079F3"/>
    </a:accent4>
    <a:accent5>
      <a:srgbClr val="F6941D"/>
    </a:accent5>
    <a:accent6>
      <a:srgbClr val="A7AEB3"/>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2848</Words>
  <Application>WPS 演示</Application>
  <PresentationFormat>宽屏</PresentationFormat>
  <Paragraphs>141</Paragraphs>
  <Slides>17</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微软雅黑</vt:lpstr>
      <vt:lpstr>U.S. 101</vt:lpstr>
      <vt:lpstr>Segoe Print</vt:lpstr>
      <vt:lpstr>Roboto</vt:lpstr>
      <vt:lpstr>Open Sans Light</vt:lpstr>
      <vt:lpstr>等线</vt:lpstr>
      <vt:lpstr>等线 Light</vt:lpstr>
      <vt:lpstr>Arial Unicode MS</vt:lpstr>
      <vt:lpstr>Calibri</vt:lpstr>
      <vt:lpstr>Yu Gothic UI Light</vt:lpstr>
      <vt:lpstr>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张帅1417653778</cp:lastModifiedBy>
  <cp:revision>187</cp:revision>
  <dcterms:created xsi:type="dcterms:W3CDTF">2018-03-09T23:56:00Z</dcterms:created>
  <dcterms:modified xsi:type="dcterms:W3CDTF">2020-12-12T08:43:11Z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