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7" r:id="rId2"/>
    <p:sldId id="264" r:id="rId3"/>
    <p:sldId id="309" r:id="rId4"/>
    <p:sldId id="320" r:id="rId5"/>
    <p:sldId id="321" r:id="rId6"/>
    <p:sldId id="310" r:id="rId7"/>
    <p:sldId id="326" r:id="rId8"/>
    <p:sldId id="328" r:id="rId9"/>
    <p:sldId id="329" r:id="rId10"/>
    <p:sldId id="288" r:id="rId11"/>
    <p:sldId id="330" r:id="rId12"/>
    <p:sldId id="311" r:id="rId13"/>
    <p:sldId id="331" r:id="rId14"/>
    <p:sldId id="332" r:id="rId15"/>
    <p:sldId id="333" r:id="rId16"/>
    <p:sldId id="312" r:id="rId17"/>
    <p:sldId id="334" r:id="rId18"/>
  </p:sldIdLst>
  <p:sldSz cx="11520488" cy="6480175"/>
  <p:notesSz cx="6858000" cy="9144000"/>
  <p:custDataLst>
    <p:tags r:id="rId21"/>
  </p:custDataLst>
  <p:defaultTextStyle>
    <a:defPPr>
      <a:defRPr lang="zh-CN"/>
    </a:defPPr>
    <a:lvl1pPr marL="0" algn="l" defTabSz="1151961" rtl="0" eaLnBrk="1" latinLnBrk="0" hangingPunct="1">
      <a:defRPr sz="2268" kern="1200">
        <a:solidFill>
          <a:schemeClr val="tx1"/>
        </a:solidFill>
        <a:latin typeface="+mn-lt"/>
        <a:ea typeface="+mn-ea"/>
        <a:cs typeface="+mn-cs"/>
      </a:defRPr>
    </a:lvl1pPr>
    <a:lvl2pPr marL="575981" algn="l" defTabSz="1151961" rtl="0" eaLnBrk="1" latinLnBrk="0" hangingPunct="1">
      <a:defRPr sz="2268" kern="1200">
        <a:solidFill>
          <a:schemeClr val="tx1"/>
        </a:solidFill>
        <a:latin typeface="+mn-lt"/>
        <a:ea typeface="+mn-ea"/>
        <a:cs typeface="+mn-cs"/>
      </a:defRPr>
    </a:lvl2pPr>
    <a:lvl3pPr marL="1151961" algn="l" defTabSz="1151961" rtl="0" eaLnBrk="1" latinLnBrk="0" hangingPunct="1">
      <a:defRPr sz="2268" kern="1200">
        <a:solidFill>
          <a:schemeClr val="tx1"/>
        </a:solidFill>
        <a:latin typeface="+mn-lt"/>
        <a:ea typeface="+mn-ea"/>
        <a:cs typeface="+mn-cs"/>
      </a:defRPr>
    </a:lvl3pPr>
    <a:lvl4pPr marL="1727942" algn="l" defTabSz="1151961" rtl="0" eaLnBrk="1" latinLnBrk="0" hangingPunct="1">
      <a:defRPr sz="2268" kern="1200">
        <a:solidFill>
          <a:schemeClr val="tx1"/>
        </a:solidFill>
        <a:latin typeface="+mn-lt"/>
        <a:ea typeface="+mn-ea"/>
        <a:cs typeface="+mn-cs"/>
      </a:defRPr>
    </a:lvl4pPr>
    <a:lvl5pPr marL="2303922" algn="l" defTabSz="1151961" rtl="0" eaLnBrk="1" latinLnBrk="0" hangingPunct="1">
      <a:defRPr sz="2268" kern="1200">
        <a:solidFill>
          <a:schemeClr val="tx1"/>
        </a:solidFill>
        <a:latin typeface="+mn-lt"/>
        <a:ea typeface="+mn-ea"/>
        <a:cs typeface="+mn-cs"/>
      </a:defRPr>
    </a:lvl5pPr>
    <a:lvl6pPr marL="2879903" algn="l" defTabSz="1151961" rtl="0" eaLnBrk="1" latinLnBrk="0" hangingPunct="1">
      <a:defRPr sz="2268" kern="1200">
        <a:solidFill>
          <a:schemeClr val="tx1"/>
        </a:solidFill>
        <a:latin typeface="+mn-lt"/>
        <a:ea typeface="+mn-ea"/>
        <a:cs typeface="+mn-cs"/>
      </a:defRPr>
    </a:lvl6pPr>
    <a:lvl7pPr marL="3455883" algn="l" defTabSz="1151961" rtl="0" eaLnBrk="1" latinLnBrk="0" hangingPunct="1">
      <a:defRPr sz="2268" kern="1200">
        <a:solidFill>
          <a:schemeClr val="tx1"/>
        </a:solidFill>
        <a:latin typeface="+mn-lt"/>
        <a:ea typeface="+mn-ea"/>
        <a:cs typeface="+mn-cs"/>
      </a:defRPr>
    </a:lvl7pPr>
    <a:lvl8pPr marL="4031864" algn="l" defTabSz="1151961" rtl="0" eaLnBrk="1" latinLnBrk="0" hangingPunct="1">
      <a:defRPr sz="2268" kern="1200">
        <a:solidFill>
          <a:schemeClr val="tx1"/>
        </a:solidFill>
        <a:latin typeface="+mn-lt"/>
        <a:ea typeface="+mn-ea"/>
        <a:cs typeface="+mn-cs"/>
      </a:defRPr>
    </a:lvl8pPr>
    <a:lvl9pPr marL="4607844" algn="l" defTabSz="1151961" rtl="0" eaLnBrk="1" latinLnBrk="0" hangingPunct="1">
      <a:defRPr sz="226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8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DA2"/>
    <a:srgbClr val="584B3F"/>
    <a:srgbClr val="76675D"/>
    <a:srgbClr val="9C7F7B"/>
    <a:srgbClr val="DCDAE3"/>
    <a:srgbClr val="AB8C62"/>
    <a:srgbClr val="343430"/>
    <a:srgbClr val="21211F"/>
    <a:srgbClr val="9A7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11" autoAdjust="0"/>
    <p:restoredTop sz="94660" autoAdjust="0"/>
  </p:normalViewPr>
  <p:slideViewPr>
    <p:cSldViewPr>
      <p:cViewPr varScale="1">
        <p:scale>
          <a:sx n="59" d="100"/>
          <a:sy n="59" d="100"/>
        </p:scale>
        <p:origin x="370" y="58"/>
      </p:cViewPr>
      <p:guideLst>
        <p:guide orient="horz" pos="2041"/>
        <p:guide pos="38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1151961" rtl="0" eaLnBrk="1" latinLnBrk="0" hangingPunct="1">
      <a:defRPr sz="1512" kern="1200">
        <a:solidFill>
          <a:schemeClr val="tx1"/>
        </a:solidFill>
        <a:latin typeface="+mn-lt"/>
        <a:ea typeface="+mn-ea"/>
        <a:cs typeface="+mn-cs"/>
      </a:defRPr>
    </a:lvl1pPr>
    <a:lvl2pPr marL="575981" algn="l" defTabSz="1151961" rtl="0" eaLnBrk="1" latinLnBrk="0" hangingPunct="1">
      <a:defRPr sz="1512" kern="1200">
        <a:solidFill>
          <a:schemeClr val="tx1"/>
        </a:solidFill>
        <a:latin typeface="+mn-lt"/>
        <a:ea typeface="+mn-ea"/>
        <a:cs typeface="+mn-cs"/>
      </a:defRPr>
    </a:lvl2pPr>
    <a:lvl3pPr marL="1151961" algn="l" defTabSz="1151961" rtl="0" eaLnBrk="1" latinLnBrk="0" hangingPunct="1">
      <a:defRPr sz="1512" kern="1200">
        <a:solidFill>
          <a:schemeClr val="tx1"/>
        </a:solidFill>
        <a:latin typeface="+mn-lt"/>
        <a:ea typeface="+mn-ea"/>
        <a:cs typeface="+mn-cs"/>
      </a:defRPr>
    </a:lvl3pPr>
    <a:lvl4pPr marL="1727942" algn="l" defTabSz="1151961" rtl="0" eaLnBrk="1" latinLnBrk="0" hangingPunct="1">
      <a:defRPr sz="1512" kern="1200">
        <a:solidFill>
          <a:schemeClr val="tx1"/>
        </a:solidFill>
        <a:latin typeface="+mn-lt"/>
        <a:ea typeface="+mn-ea"/>
        <a:cs typeface="+mn-cs"/>
      </a:defRPr>
    </a:lvl4pPr>
    <a:lvl5pPr marL="2303922" algn="l" defTabSz="1151961" rtl="0" eaLnBrk="1" latinLnBrk="0" hangingPunct="1">
      <a:defRPr sz="1512" kern="1200">
        <a:solidFill>
          <a:schemeClr val="tx1"/>
        </a:solidFill>
        <a:latin typeface="+mn-lt"/>
        <a:ea typeface="+mn-ea"/>
        <a:cs typeface="+mn-cs"/>
      </a:defRPr>
    </a:lvl5pPr>
    <a:lvl6pPr marL="2879903" algn="l" defTabSz="1151961" rtl="0" eaLnBrk="1" latinLnBrk="0" hangingPunct="1">
      <a:defRPr sz="1512" kern="1200">
        <a:solidFill>
          <a:schemeClr val="tx1"/>
        </a:solidFill>
        <a:latin typeface="+mn-lt"/>
        <a:ea typeface="+mn-ea"/>
        <a:cs typeface="+mn-cs"/>
      </a:defRPr>
    </a:lvl6pPr>
    <a:lvl7pPr marL="3455883" algn="l" defTabSz="1151961" rtl="0" eaLnBrk="1" latinLnBrk="0" hangingPunct="1">
      <a:defRPr sz="1512" kern="1200">
        <a:solidFill>
          <a:schemeClr val="tx1"/>
        </a:solidFill>
        <a:latin typeface="+mn-lt"/>
        <a:ea typeface="+mn-ea"/>
        <a:cs typeface="+mn-cs"/>
      </a:defRPr>
    </a:lvl7pPr>
    <a:lvl8pPr marL="4031864" algn="l" defTabSz="1151961" rtl="0" eaLnBrk="1" latinLnBrk="0" hangingPunct="1">
      <a:defRPr sz="1512" kern="1200">
        <a:solidFill>
          <a:schemeClr val="tx1"/>
        </a:solidFill>
        <a:latin typeface="+mn-lt"/>
        <a:ea typeface="+mn-ea"/>
        <a:cs typeface="+mn-cs"/>
      </a:defRPr>
    </a:lvl8pPr>
    <a:lvl9pPr marL="4607844" algn="l" defTabSz="1151961" rtl="0" eaLnBrk="1" latinLnBrk="0" hangingPunct="1">
      <a:defRPr sz="15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86043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47347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419116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432700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29669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11525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98039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9951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22507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7169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037" y="2013055"/>
            <a:ext cx="9792415" cy="1389038"/>
          </a:xfrm>
        </p:spPr>
        <p:txBody>
          <a:bodyPr/>
          <a:lstStyle/>
          <a:p>
            <a:r>
              <a:rPr lang="zh-CN" altLang="en-US"/>
              <a:t>单击此处编辑母版标题样式</a:t>
            </a:r>
          </a:p>
        </p:txBody>
      </p:sp>
      <p:sp>
        <p:nvSpPr>
          <p:cNvPr id="3" name="副标题 2"/>
          <p:cNvSpPr>
            <a:spLocks noGrp="1"/>
          </p:cNvSpPr>
          <p:nvPr>
            <p:ph type="subTitle" idx="1"/>
          </p:nvPr>
        </p:nvSpPr>
        <p:spPr>
          <a:xfrm>
            <a:off x="1728073" y="3672099"/>
            <a:ext cx="8064342"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026" y="258006"/>
            <a:ext cx="3790161" cy="109803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4191" y="258008"/>
            <a:ext cx="6440273"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026" y="1356038"/>
            <a:ext cx="3790161"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096" y="4536122"/>
            <a:ext cx="6912293" cy="535516"/>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8096" y="579015"/>
            <a:ext cx="6912293"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096" y="5071637"/>
            <a:ext cx="6912293" cy="7605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2354" y="259508"/>
            <a:ext cx="2592110" cy="55291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025" y="259508"/>
            <a:ext cx="7584321" cy="55291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cxnSp>
        <p:nvCxnSpPr>
          <p:cNvPr id="7" name="直接连接符 6"/>
          <p:cNvCxnSpPr/>
          <p:nvPr userDrawn="1"/>
        </p:nvCxnSpPr>
        <p:spPr>
          <a:xfrm>
            <a:off x="951947" y="787924"/>
            <a:ext cx="98887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07612" y="369012"/>
            <a:ext cx="491828" cy="259508"/>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68"/>
            </a:p>
          </p:txBody>
        </p:sp>
      </p:grpSp>
      <p:pic>
        <p:nvPicPr>
          <p:cNvPr id="2" name="图片 1">
            <a:extLst>
              <a:ext uri="{FF2B5EF4-FFF2-40B4-BE49-F238E27FC236}">
                <a16:creationId xmlns:a16="http://schemas.microsoft.com/office/drawing/2014/main" id="{8068F572-FB7B-4D09-93FC-96679F62F0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9731" y="139134"/>
            <a:ext cx="1845278" cy="5535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039" y="4164114"/>
            <a:ext cx="9792415" cy="1287034"/>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10039" y="2746575"/>
            <a:ext cx="9792415" cy="1417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6024"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56248"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025" y="1450540"/>
            <a:ext cx="5090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025" y="2055055"/>
            <a:ext cx="5090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2250" y="1450540"/>
            <a:ext cx="5092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2250" y="2055055"/>
            <a:ext cx="5092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5D295AF-6CA2-4DAD-B2AF-53913A9DB2D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
        <p:nvSpPr>
          <p:cNvPr id="2" name="标题占位符 1"/>
          <p:cNvSpPr>
            <a:spLocks noGrp="1"/>
          </p:cNvSpPr>
          <p:nvPr>
            <p:ph type="title"/>
          </p:nvPr>
        </p:nvSpPr>
        <p:spPr>
          <a:xfrm>
            <a:off x="576025" y="259508"/>
            <a:ext cx="10368439" cy="108002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76025" y="1512042"/>
            <a:ext cx="10368439" cy="42766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024" y="6006163"/>
            <a:ext cx="2688114" cy="345010"/>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2020/12/6</a:t>
            </a:fld>
            <a:endParaRPr lang="zh-CN" altLang="en-US"/>
          </a:p>
        </p:txBody>
      </p:sp>
      <p:sp>
        <p:nvSpPr>
          <p:cNvPr id="5" name="页脚占位符 4"/>
          <p:cNvSpPr>
            <a:spLocks noGrp="1"/>
          </p:cNvSpPr>
          <p:nvPr>
            <p:ph type="ftr" sz="quarter" idx="3"/>
          </p:nvPr>
        </p:nvSpPr>
        <p:spPr>
          <a:xfrm>
            <a:off x="3936167" y="6006163"/>
            <a:ext cx="3648155" cy="3450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6350" y="6006163"/>
            <a:ext cx="2688114" cy="345010"/>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33196121-F342-4933-B8F4-8733444C376D}"/>
              </a:ext>
            </a:extLst>
          </p:cNvPr>
          <p:cNvSpPr/>
          <p:nvPr/>
        </p:nvSpPr>
        <p:spPr>
          <a:xfrm>
            <a:off x="3600005" y="1953927"/>
            <a:ext cx="6732240" cy="193423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平行四边形 13">
            <a:extLst>
              <a:ext uri="{FF2B5EF4-FFF2-40B4-BE49-F238E27FC236}">
                <a16:creationId xmlns:a16="http://schemas.microsoft.com/office/drawing/2014/main" id="{6CD17600-149D-4CC7-AA04-EB2AD6971DB3}"/>
              </a:ext>
            </a:extLst>
          </p:cNvPr>
          <p:cNvSpPr/>
          <p:nvPr/>
        </p:nvSpPr>
        <p:spPr>
          <a:xfrm>
            <a:off x="555185" y="1953926"/>
            <a:ext cx="4073415" cy="2366272"/>
          </a:xfrm>
          <a:prstGeom prst="parallelogram">
            <a:avLst/>
          </a:prstGeom>
          <a:blipFill dpi="0" rotWithShape="0">
            <a:blip r:embed="rId3"/>
            <a:srcRect/>
            <a:stretch>
              <a:fillRect t="-3464" b="-144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Rectangle 3"/>
          <p:cNvSpPr txBox="1">
            <a:spLocks noChangeArrowheads="1"/>
          </p:cNvSpPr>
          <p:nvPr/>
        </p:nvSpPr>
        <p:spPr>
          <a:xfrm>
            <a:off x="4382498" y="2466119"/>
            <a:ext cx="567149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err="1">
                <a:solidFill>
                  <a:schemeClr val="bg1"/>
                </a:solidFill>
                <a:latin typeface="微软雅黑" panose="020B0503020204020204" pitchFamily="34" charset="-122"/>
                <a:ea typeface="微软雅黑" panose="020B0503020204020204" pitchFamily="34" charset="-122"/>
              </a:rPr>
              <a:t>GhostNet</a:t>
            </a:r>
            <a:r>
              <a:rPr lang="en-US" altLang="zh-CN" sz="2800" b="1" dirty="0">
                <a:solidFill>
                  <a:schemeClr val="bg1"/>
                </a:solidFill>
                <a:latin typeface="微软雅黑" panose="020B0503020204020204" pitchFamily="34" charset="-122"/>
                <a:ea typeface="微软雅黑" panose="020B0503020204020204" pitchFamily="34" charset="-122"/>
              </a:rPr>
              <a:t> : More Features from Cheap Operations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547548" y="3096071"/>
            <a:ext cx="549197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4">
            <a:extLst>
              <a:ext uri="{FF2B5EF4-FFF2-40B4-BE49-F238E27FC236}">
                <a16:creationId xmlns:a16="http://schemas.microsoft.com/office/drawing/2014/main" id="{E6C2BBF8-ADBE-4BE2-AC74-3F2E92F94502}"/>
              </a:ext>
            </a:extLst>
          </p:cNvPr>
          <p:cNvSpPr txBox="1">
            <a:spLocks noChangeArrowheads="1"/>
          </p:cNvSpPr>
          <p:nvPr/>
        </p:nvSpPr>
        <p:spPr>
          <a:xfrm>
            <a:off x="4547547" y="3186771"/>
            <a:ext cx="5491972"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微软雅黑" panose="020B0503020204020204" pitchFamily="34" charset="-122"/>
                <a:ea typeface="微软雅黑" panose="020B0503020204020204" pitchFamily="34" charset="-122"/>
              </a:rPr>
              <a:t>收录于</a:t>
            </a:r>
            <a:r>
              <a:rPr lang="en-US" altLang="zh-CN" sz="1400" dirty="0">
                <a:solidFill>
                  <a:schemeClr val="bg1"/>
                </a:solidFill>
                <a:latin typeface="微软雅黑" panose="020B0503020204020204" pitchFamily="34" charset="-122"/>
                <a:ea typeface="微软雅黑" panose="020B0503020204020204" pitchFamily="34" charset="-122"/>
              </a:rPr>
              <a:t>CVPR 2020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8F6F727-A2AC-4A49-A28E-42A15477C1E2}"/>
              </a:ext>
            </a:extLst>
          </p:cNvPr>
          <p:cNvSpPr txBox="1"/>
          <p:nvPr/>
        </p:nvSpPr>
        <p:spPr>
          <a:xfrm>
            <a:off x="6971608" y="4053098"/>
            <a:ext cx="2461044" cy="246221"/>
          </a:xfrm>
          <a:prstGeom prst="rect">
            <a:avLst/>
          </a:prstGeom>
          <a:noFill/>
        </p:spPr>
        <p:txBody>
          <a:bodyPr wrap="square" lIns="0" tIns="0" rIns="0" bIns="0" rtlCol="0">
            <a:spAutoFit/>
          </a:bodyPr>
          <a:lstStyle/>
          <a:p>
            <a:r>
              <a:rPr lang="en-US" altLang="zh-CN" sz="1600" b="1" dirty="0">
                <a:solidFill>
                  <a:srgbClr val="005DA2"/>
                </a:solidFill>
                <a:latin typeface="微软雅黑" pitchFamily="34" charset="-122"/>
                <a:ea typeface="微软雅黑" pitchFamily="34" charset="-122"/>
              </a:rPr>
              <a:t>S320060060 </a:t>
            </a:r>
            <a:r>
              <a:rPr lang="zh-CN" altLang="en-US" sz="1600" b="1" dirty="0">
                <a:solidFill>
                  <a:srgbClr val="005DA2"/>
                </a:solidFill>
                <a:latin typeface="微软雅黑" pitchFamily="34" charset="-122"/>
                <a:ea typeface="微软雅黑" pitchFamily="34" charset="-122"/>
              </a:rPr>
              <a:t>刘嘉琪</a:t>
            </a:r>
          </a:p>
        </p:txBody>
      </p:sp>
      <p:pic>
        <p:nvPicPr>
          <p:cNvPr id="3" name="图片 2">
            <a:extLst>
              <a:ext uri="{FF2B5EF4-FFF2-40B4-BE49-F238E27FC236}">
                <a16:creationId xmlns:a16="http://schemas.microsoft.com/office/drawing/2014/main" id="{781A1717-6D7A-49B7-BD28-51DD80DD3E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2612" y="301156"/>
            <a:ext cx="2205318" cy="661596"/>
          </a:xfrm>
          <a:prstGeom prst="rect">
            <a:avLst/>
          </a:prstGeom>
        </p:spPr>
      </p:pic>
    </p:spTree>
    <p:extLst>
      <p:ext uri="{BB962C8B-B14F-4D97-AF65-F5344CB8AC3E}">
        <p14:creationId xmlns:p14="http://schemas.microsoft.com/office/powerpoint/2010/main" val="243367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E3C3F7E-C0EF-4528-9EFE-FD2807B01065}"/>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Building Efficient CNNs</a:t>
            </a:r>
          </a:p>
        </p:txBody>
      </p:sp>
      <p:sp>
        <p:nvSpPr>
          <p:cNvPr id="2" name="文本框 1">
            <a:extLst>
              <a:ext uri="{FF2B5EF4-FFF2-40B4-BE49-F238E27FC236}">
                <a16:creationId xmlns:a16="http://schemas.microsoft.com/office/drawing/2014/main" id="{6A01734F-DAEB-4F15-B922-F49B0C58EAE8}"/>
              </a:ext>
            </a:extLst>
          </p:cNvPr>
          <p:cNvSpPr txBox="1"/>
          <p:nvPr/>
        </p:nvSpPr>
        <p:spPr>
          <a:xfrm>
            <a:off x="935707" y="4874557"/>
            <a:ext cx="10369152" cy="1323439"/>
          </a:xfrm>
          <a:prstGeom prst="rect">
            <a:avLst/>
          </a:prstGeom>
          <a:noFill/>
        </p:spPr>
        <p:txBody>
          <a:bodyPr wrap="square" rtlCol="0">
            <a:spAutoFit/>
          </a:bodyPr>
          <a:lstStyle/>
          <a:p>
            <a:r>
              <a:rPr lang="en-US" altLang="zh-CN" sz="2000" b="0" i="0" dirty="0">
                <a:solidFill>
                  <a:srgbClr val="000000"/>
                </a:solidFill>
                <a:effectLst/>
                <a:latin typeface="Optima-Regular"/>
              </a:rPr>
              <a:t>  Ghost Bottleneck(G-</a:t>
            </a:r>
            <a:r>
              <a:rPr lang="en-US" altLang="zh-CN" sz="2000" b="0" i="0" dirty="0" err="1">
                <a:solidFill>
                  <a:srgbClr val="000000"/>
                </a:solidFill>
                <a:effectLst/>
                <a:latin typeface="Optima-Regular"/>
              </a:rPr>
              <a:t>bneck</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与</a:t>
            </a:r>
            <a:r>
              <a:rPr lang="en-US" altLang="zh-CN" sz="2000" b="0" i="0" dirty="0">
                <a:solidFill>
                  <a:srgbClr val="000000"/>
                </a:solidFill>
                <a:effectLst/>
                <a:latin typeface="Optima-Regular"/>
              </a:rPr>
              <a:t>residual block</a:t>
            </a:r>
            <a:r>
              <a:rPr lang="zh-CN" altLang="en-US" sz="2000" b="0" i="0" dirty="0">
                <a:solidFill>
                  <a:srgbClr val="000000"/>
                </a:solidFill>
                <a:effectLst/>
                <a:latin typeface="Optima-Regular"/>
              </a:rPr>
              <a:t>类似，主要由两个</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模块堆叠二次，第一个模块用于增加特征维度，增大的比例称为</a:t>
            </a:r>
            <a:r>
              <a:rPr lang="en-US" altLang="zh-CN" sz="2000" b="0" i="0" dirty="0">
                <a:solidFill>
                  <a:srgbClr val="000000"/>
                </a:solidFill>
                <a:effectLst/>
                <a:latin typeface="Optima-Regular"/>
              </a:rPr>
              <a:t>expansion ration</a:t>
            </a:r>
            <a:r>
              <a:rPr lang="zh-CN" altLang="en-US" sz="2000" b="0" i="0" dirty="0">
                <a:solidFill>
                  <a:srgbClr val="000000"/>
                </a:solidFill>
                <a:effectLst/>
                <a:latin typeface="Optima-Regular"/>
              </a:rPr>
              <a:t>，而第二个模块则用于减少特征维度，使其与</a:t>
            </a:r>
            <a:r>
              <a:rPr lang="en-US" altLang="zh-CN" sz="2000" b="0" i="0" dirty="0">
                <a:solidFill>
                  <a:srgbClr val="000000"/>
                </a:solidFill>
                <a:effectLst/>
                <a:latin typeface="Optima-Regular"/>
              </a:rPr>
              <a:t>shortcut</a:t>
            </a:r>
            <a:r>
              <a:rPr lang="zh-CN" altLang="en-US" sz="2000" b="0" i="0" dirty="0">
                <a:solidFill>
                  <a:srgbClr val="000000"/>
                </a:solidFill>
                <a:effectLst/>
                <a:latin typeface="Optima-Regular"/>
              </a:rPr>
              <a:t>一致。</a:t>
            </a:r>
            <a:r>
              <a:rPr lang="en-US" altLang="zh-CN" sz="2000" b="0" i="0" dirty="0">
                <a:solidFill>
                  <a:srgbClr val="000000"/>
                </a:solidFill>
                <a:effectLst/>
                <a:latin typeface="Optima-Regular"/>
              </a:rPr>
              <a:t>G-</a:t>
            </a:r>
            <a:r>
              <a:rPr lang="en-US" altLang="zh-CN" sz="2000" b="0" i="0" dirty="0" err="1">
                <a:solidFill>
                  <a:srgbClr val="000000"/>
                </a:solidFill>
                <a:effectLst/>
                <a:latin typeface="Optima-Regular"/>
              </a:rPr>
              <a:t>bneck</a:t>
            </a:r>
            <a:r>
              <a:rPr lang="zh-CN" altLang="en-US" sz="2000" b="0" i="0" dirty="0">
                <a:solidFill>
                  <a:srgbClr val="000000"/>
                </a:solidFill>
                <a:effectLst/>
                <a:latin typeface="Optima-Regular"/>
              </a:rPr>
              <a:t>包含</a:t>
            </a:r>
            <a:r>
              <a:rPr lang="en-US" altLang="zh-CN" sz="2000" b="0" i="0" dirty="0">
                <a:solidFill>
                  <a:srgbClr val="000000"/>
                </a:solidFill>
                <a:effectLst/>
                <a:latin typeface="Optima-Regular"/>
              </a:rPr>
              <a:t>stride=1</a:t>
            </a:r>
            <a:r>
              <a:rPr lang="zh-CN" altLang="en-US" sz="2000" b="0" i="0" dirty="0">
                <a:solidFill>
                  <a:srgbClr val="000000"/>
                </a:solidFill>
                <a:effectLst/>
                <a:latin typeface="Optima-Regular"/>
              </a:rPr>
              <a:t>和</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版本，对于</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a:t>
            </a:r>
            <a:r>
              <a:rPr lang="en-US" altLang="zh-CN" sz="2000" b="0" i="0" dirty="0">
                <a:solidFill>
                  <a:srgbClr val="000000"/>
                </a:solidFill>
                <a:effectLst/>
                <a:latin typeface="Optima-Regular"/>
              </a:rPr>
              <a:t>shortcut</a:t>
            </a:r>
            <a:r>
              <a:rPr lang="zh-CN" altLang="en-US" sz="2000" b="0" i="0" dirty="0">
                <a:solidFill>
                  <a:srgbClr val="000000"/>
                </a:solidFill>
                <a:effectLst/>
                <a:latin typeface="Optima-Regular"/>
              </a:rPr>
              <a:t>路径使用下采样层，并在</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模块中间插入</a:t>
            </a:r>
            <a:r>
              <a:rPr lang="en-US" altLang="zh-CN" sz="2000" b="0" i="0" dirty="0">
                <a:solidFill>
                  <a:srgbClr val="000000"/>
                </a:solidFill>
                <a:effectLst/>
                <a:latin typeface="Optima-Regular"/>
              </a:rPr>
              <a:t>stride=2</a:t>
            </a:r>
            <a:r>
              <a:rPr lang="zh-CN" altLang="en-US" sz="2000" b="0" i="0" dirty="0">
                <a:solidFill>
                  <a:srgbClr val="000000"/>
                </a:solidFill>
                <a:effectLst/>
                <a:latin typeface="Optima-Regular"/>
              </a:rPr>
              <a:t>的卷积。</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2F01327-5477-47D9-8D26-BBBABDA8E0D9}"/>
              </a:ext>
            </a:extLst>
          </p:cNvPr>
          <p:cNvPicPr>
            <a:picLocks noChangeAspect="1"/>
          </p:cNvPicPr>
          <p:nvPr/>
        </p:nvPicPr>
        <p:blipFill>
          <a:blip r:embed="rId3"/>
          <a:stretch>
            <a:fillRect/>
          </a:stretch>
        </p:blipFill>
        <p:spPr>
          <a:xfrm>
            <a:off x="3688524" y="855572"/>
            <a:ext cx="4863517" cy="3833281"/>
          </a:xfrm>
          <a:prstGeom prst="rect">
            <a:avLst/>
          </a:prstGeom>
        </p:spPr>
      </p:pic>
    </p:spTree>
    <p:extLst>
      <p:ext uri="{BB962C8B-B14F-4D97-AF65-F5344CB8AC3E}">
        <p14:creationId xmlns:p14="http://schemas.microsoft.com/office/powerpoint/2010/main" val="39610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err="1">
                <a:solidFill>
                  <a:srgbClr val="000000"/>
                </a:solidFill>
                <a:effectLst/>
                <a:latin typeface="Optima-Regular"/>
              </a:rPr>
              <a:t>GhostNet</a:t>
            </a:r>
            <a:endParaRPr lang="en-US" altLang="zh-CN" sz="2400" b="1" i="0" dirty="0">
              <a:solidFill>
                <a:srgbClr val="000000"/>
              </a:solidFill>
              <a:effectLst/>
              <a:latin typeface="Optima-Regular"/>
            </a:endParaRPr>
          </a:p>
        </p:txBody>
      </p:sp>
      <p:pic>
        <p:nvPicPr>
          <p:cNvPr id="2" name="图片 1">
            <a:extLst>
              <a:ext uri="{FF2B5EF4-FFF2-40B4-BE49-F238E27FC236}">
                <a16:creationId xmlns:a16="http://schemas.microsoft.com/office/drawing/2014/main" id="{EC3994E6-94DD-4DB0-9B03-0493203AA27B}"/>
              </a:ext>
            </a:extLst>
          </p:cNvPr>
          <p:cNvPicPr>
            <a:picLocks noChangeAspect="1"/>
          </p:cNvPicPr>
          <p:nvPr/>
        </p:nvPicPr>
        <p:blipFill>
          <a:blip r:embed="rId3"/>
          <a:stretch>
            <a:fillRect/>
          </a:stretch>
        </p:blipFill>
        <p:spPr>
          <a:xfrm>
            <a:off x="2951932" y="2023502"/>
            <a:ext cx="6624736" cy="4261892"/>
          </a:xfrm>
          <a:prstGeom prst="rect">
            <a:avLst/>
          </a:prstGeom>
        </p:spPr>
      </p:pic>
      <p:sp>
        <p:nvSpPr>
          <p:cNvPr id="3" name="文本框 2">
            <a:extLst>
              <a:ext uri="{FF2B5EF4-FFF2-40B4-BE49-F238E27FC236}">
                <a16:creationId xmlns:a16="http://schemas.microsoft.com/office/drawing/2014/main" id="{AD2AD60A-3A76-44E6-A781-40CFFA25CFA3}"/>
              </a:ext>
            </a:extLst>
          </p:cNvPr>
          <p:cNvSpPr txBox="1"/>
          <p:nvPr/>
        </p:nvSpPr>
        <p:spPr>
          <a:xfrm>
            <a:off x="1169501" y="1007839"/>
            <a:ext cx="9127247" cy="1015663"/>
          </a:xfrm>
          <a:prstGeom prst="rect">
            <a:avLst/>
          </a:prstGeom>
          <a:noFill/>
        </p:spPr>
        <p:txBody>
          <a:bodyPr wrap="square" rtlCol="0">
            <a:spAutoFit/>
          </a:bodyPr>
          <a:lstStyle/>
          <a:p>
            <a:r>
              <a:rPr lang="en-US" altLang="zh-CN" sz="2000" b="0" i="0" dirty="0" err="1">
                <a:solidFill>
                  <a:srgbClr val="4D4D4D"/>
                </a:solidFill>
                <a:effectLst/>
                <a:latin typeface="-apple-system"/>
              </a:rPr>
              <a:t>GhostNet</a:t>
            </a:r>
            <a:r>
              <a:rPr lang="zh-CN" altLang="en-US" sz="2000" b="0" i="0" dirty="0">
                <a:solidFill>
                  <a:srgbClr val="4D4D4D"/>
                </a:solidFill>
                <a:effectLst/>
                <a:latin typeface="-apple-system"/>
              </a:rPr>
              <a:t>采用了</a:t>
            </a:r>
            <a:r>
              <a:rPr lang="en-US" altLang="zh-CN" sz="2000" b="0" i="0" dirty="0">
                <a:solidFill>
                  <a:srgbClr val="4D4D4D"/>
                </a:solidFill>
                <a:effectLst/>
                <a:latin typeface="-apple-system"/>
              </a:rPr>
              <a:t>MobileNetV3</a:t>
            </a:r>
            <a:r>
              <a:rPr lang="zh-CN" altLang="en-US" sz="2000" b="0" i="0" dirty="0">
                <a:solidFill>
                  <a:srgbClr val="4D4D4D"/>
                </a:solidFill>
                <a:effectLst/>
                <a:latin typeface="-apple-system"/>
              </a:rPr>
              <a:t>的架构，只是将其中的</a:t>
            </a:r>
            <a:r>
              <a:rPr lang="en-US" altLang="zh-CN" sz="2000" b="0" i="0" dirty="0">
                <a:solidFill>
                  <a:srgbClr val="4D4D4D"/>
                </a:solidFill>
                <a:effectLst/>
                <a:latin typeface="-apple-system"/>
              </a:rPr>
              <a:t>bottleneck</a:t>
            </a:r>
            <a:r>
              <a:rPr lang="zh-CN" altLang="en-US" sz="2000" b="0" i="0" dirty="0">
                <a:solidFill>
                  <a:srgbClr val="4D4D4D"/>
                </a:solidFill>
                <a:effectLst/>
                <a:latin typeface="-apple-system"/>
              </a:rPr>
              <a:t>换成了堆叠的</a:t>
            </a:r>
            <a:endParaRPr lang="en-US" altLang="zh-CN" sz="2000" b="0" i="0" dirty="0">
              <a:solidFill>
                <a:srgbClr val="4D4D4D"/>
              </a:solidFill>
              <a:effectLst/>
              <a:latin typeface="-apple-system"/>
            </a:endParaRPr>
          </a:p>
          <a:p>
            <a:r>
              <a:rPr lang="en-US" altLang="zh-CN" sz="2000" b="0" i="0" dirty="0">
                <a:solidFill>
                  <a:srgbClr val="4D4D4D"/>
                </a:solidFill>
                <a:effectLst/>
                <a:latin typeface="-apple-system"/>
              </a:rPr>
              <a:t>G-</a:t>
            </a:r>
            <a:r>
              <a:rPr lang="en-US" altLang="zh-CN" sz="2000" b="0" i="0" dirty="0" err="1">
                <a:solidFill>
                  <a:srgbClr val="4D4D4D"/>
                </a:solidFill>
                <a:effectLst/>
                <a:latin typeface="-apple-system"/>
              </a:rPr>
              <a:t>bneck</a:t>
            </a:r>
            <a:r>
              <a:rPr lang="zh-CN" altLang="en-US" sz="2000" b="0" i="0" dirty="0">
                <a:solidFill>
                  <a:srgbClr val="4D4D4D"/>
                </a:solidFill>
                <a:effectLst/>
                <a:latin typeface="-apple-system"/>
              </a:rPr>
              <a:t>。最开始是</a:t>
            </a:r>
            <a:r>
              <a:rPr lang="en-US" altLang="zh-CN" sz="2000" b="0" i="0" dirty="0">
                <a:solidFill>
                  <a:srgbClr val="4D4D4D"/>
                </a:solidFill>
                <a:effectLst/>
                <a:latin typeface="-apple-system"/>
              </a:rPr>
              <a:t>16</a:t>
            </a:r>
            <a:r>
              <a:rPr lang="zh-CN" altLang="en-US" sz="2000" b="0" i="0" dirty="0">
                <a:solidFill>
                  <a:srgbClr val="4D4D4D"/>
                </a:solidFill>
                <a:effectLst/>
                <a:latin typeface="-apple-system"/>
              </a:rPr>
              <a:t>个</a:t>
            </a:r>
            <a:r>
              <a:rPr lang="en-US" altLang="zh-CN" sz="2000" b="0" i="0" dirty="0">
                <a:solidFill>
                  <a:srgbClr val="4D4D4D"/>
                </a:solidFill>
                <a:effectLst/>
                <a:latin typeface="-apple-system"/>
              </a:rPr>
              <a:t>filter</a:t>
            </a:r>
            <a:r>
              <a:rPr lang="zh-CN" altLang="en-US" sz="2000" b="0" i="0" dirty="0">
                <a:solidFill>
                  <a:srgbClr val="4D4D4D"/>
                </a:solidFill>
                <a:effectLst/>
                <a:latin typeface="-apple-system"/>
              </a:rPr>
              <a:t>的卷积层，随后堆叠的</a:t>
            </a:r>
            <a:r>
              <a:rPr lang="en-US" altLang="zh-CN" sz="2000" b="0" i="0" dirty="0">
                <a:solidFill>
                  <a:srgbClr val="4D4D4D"/>
                </a:solidFill>
                <a:effectLst/>
                <a:latin typeface="-apple-system"/>
              </a:rPr>
              <a:t>G-</a:t>
            </a:r>
            <a:r>
              <a:rPr lang="en-US" altLang="zh-CN" sz="2000" b="0" i="0" dirty="0" err="1">
                <a:solidFill>
                  <a:srgbClr val="4D4D4D"/>
                </a:solidFill>
                <a:effectLst/>
                <a:latin typeface="-apple-system"/>
              </a:rPr>
              <a:t>Bbneck</a:t>
            </a:r>
            <a:r>
              <a:rPr lang="zh-CN" altLang="en-US" sz="2000" b="0" i="0" dirty="0">
                <a:solidFill>
                  <a:srgbClr val="4D4D4D"/>
                </a:solidFill>
                <a:effectLst/>
                <a:latin typeface="-apple-system"/>
              </a:rPr>
              <a:t>的通道数逐渐增多，最终在经过全局的均值池化和一个</a:t>
            </a:r>
            <a:r>
              <a:rPr lang="en-US" altLang="zh-CN" sz="2000" b="0" i="0" dirty="0">
                <a:solidFill>
                  <a:srgbClr val="4D4D4D"/>
                </a:solidFill>
                <a:effectLst/>
                <a:latin typeface="-apple-system"/>
              </a:rPr>
              <a:t>conv</a:t>
            </a:r>
            <a:r>
              <a:rPr lang="zh-CN" altLang="en-US" sz="2000" b="0" i="0" dirty="0">
                <a:solidFill>
                  <a:srgbClr val="4D4D4D"/>
                </a:solidFill>
                <a:effectLst/>
                <a:latin typeface="-apple-system"/>
              </a:rPr>
              <a:t>层映射到</a:t>
            </a:r>
            <a:r>
              <a:rPr lang="en-US" altLang="zh-CN" sz="2000" b="0" i="0" dirty="0">
                <a:solidFill>
                  <a:srgbClr val="4D4D4D"/>
                </a:solidFill>
                <a:effectLst/>
                <a:latin typeface="-apple-system"/>
              </a:rPr>
              <a:t>1280</a:t>
            </a:r>
            <a:r>
              <a:rPr lang="zh-CN" altLang="en-US" sz="2000" b="0" i="0" dirty="0">
                <a:solidFill>
                  <a:srgbClr val="4D4D4D"/>
                </a:solidFill>
                <a:effectLst/>
                <a:latin typeface="-apple-system"/>
              </a:rPr>
              <a:t>维的向量用以最后分类。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022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Experiments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2CEB9D89-78EE-4F5F-B280-EF30FE0C69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9456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Experiments</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2440283"/>
          </a:xfrm>
          <a:prstGeom prst="rect">
            <a:avLst/>
          </a:prstGeom>
          <a:noFill/>
        </p:spPr>
        <p:txBody>
          <a:bodyPr wrap="square" rtlCol="0">
            <a:spAutoFit/>
          </a:bodyPr>
          <a:lstStyle/>
          <a:p>
            <a:pPr>
              <a:lnSpc>
                <a:spcPct val="150000"/>
              </a:lnSpc>
            </a:pPr>
            <a:r>
              <a:rPr lang="zh-CN" altLang="en-US" sz="2400" b="1" i="0" dirty="0">
                <a:solidFill>
                  <a:srgbClr val="4D4D4D"/>
                </a:solidFill>
                <a:effectLst/>
                <a:latin typeface="-apple-system"/>
              </a:rPr>
              <a:t>实验分两个部分</a:t>
            </a:r>
            <a:endParaRPr lang="en-US" altLang="zh-CN" sz="2400" b="1" i="0" dirty="0">
              <a:solidFill>
                <a:srgbClr val="4D4D4D"/>
              </a:solidFill>
              <a:effectLst/>
              <a:latin typeface="-apple-system"/>
            </a:endParaRPr>
          </a:p>
          <a:p>
            <a:pPr>
              <a:lnSpc>
                <a:spcPct val="150000"/>
              </a:lnSpc>
            </a:pPr>
            <a:r>
              <a:rPr lang="zh-CN" altLang="en-US" sz="2000" dirty="0">
                <a:solidFill>
                  <a:srgbClr val="4D4D4D"/>
                </a:solidFill>
                <a:latin typeface="-apple-system"/>
              </a:rPr>
              <a:t>（</a:t>
            </a:r>
            <a:r>
              <a:rPr lang="en-US" altLang="zh-CN" sz="2000" dirty="0">
                <a:solidFill>
                  <a:srgbClr val="4D4D4D"/>
                </a:solidFill>
                <a:latin typeface="-apple-system"/>
              </a:rPr>
              <a:t>1</a:t>
            </a:r>
            <a:r>
              <a:rPr lang="zh-CN" altLang="en-US" sz="2000" dirty="0">
                <a:solidFill>
                  <a:srgbClr val="4D4D4D"/>
                </a:solidFill>
                <a:latin typeface="-apple-system"/>
              </a:rPr>
              <a:t>）将传统的卷积层替换为</a:t>
            </a:r>
            <a:r>
              <a:rPr lang="en-US" altLang="zh-CN" sz="2000" dirty="0" err="1">
                <a:solidFill>
                  <a:srgbClr val="4D4D4D"/>
                </a:solidFill>
                <a:latin typeface="-apple-system"/>
              </a:rPr>
              <a:t>GhostModule</a:t>
            </a:r>
            <a:r>
              <a:rPr lang="zh-CN" altLang="en-US" sz="2000" dirty="0">
                <a:solidFill>
                  <a:srgbClr val="4D4D4D"/>
                </a:solidFill>
                <a:latin typeface="-apple-system"/>
              </a:rPr>
              <a:t>来测试其有效性；</a:t>
            </a:r>
            <a:endParaRPr lang="en-US" altLang="zh-CN" sz="2000" dirty="0">
              <a:solidFill>
                <a:srgbClr val="4D4D4D"/>
              </a:solidFill>
              <a:latin typeface="-apple-system"/>
            </a:endParaRPr>
          </a:p>
          <a:p>
            <a:pPr>
              <a:lnSpc>
                <a:spcPct val="150000"/>
              </a:lnSpc>
            </a:pPr>
            <a:r>
              <a:rPr lang="zh-CN" altLang="en-US" sz="2000" dirty="0">
                <a:solidFill>
                  <a:srgbClr val="4D4D4D"/>
                </a:solidFill>
                <a:latin typeface="-apple-system"/>
              </a:rPr>
              <a:t>（</a:t>
            </a:r>
            <a:r>
              <a:rPr lang="en-US" altLang="zh-CN" sz="2000" dirty="0">
                <a:solidFill>
                  <a:srgbClr val="4D4D4D"/>
                </a:solidFill>
                <a:latin typeface="-apple-system"/>
              </a:rPr>
              <a:t>2</a:t>
            </a:r>
            <a:r>
              <a:rPr lang="zh-CN" altLang="en-US" sz="2000" dirty="0">
                <a:solidFill>
                  <a:srgbClr val="4D4D4D"/>
                </a:solidFill>
                <a:latin typeface="-apple-system"/>
              </a:rPr>
              <a:t>）基于</a:t>
            </a:r>
            <a:r>
              <a:rPr lang="en-US" altLang="zh-CN" sz="2000" dirty="0">
                <a:solidFill>
                  <a:srgbClr val="4D4D4D"/>
                </a:solidFill>
                <a:latin typeface="-apple-system"/>
              </a:rPr>
              <a:t>ghost module</a:t>
            </a:r>
            <a:r>
              <a:rPr lang="zh-CN" altLang="en-US" sz="2000" dirty="0">
                <a:solidFill>
                  <a:srgbClr val="4D4D4D"/>
                </a:solidFill>
                <a:latin typeface="-apple-system"/>
              </a:rPr>
              <a:t>搭建</a:t>
            </a:r>
            <a:r>
              <a:rPr lang="en-US" altLang="zh-CN" sz="2000" dirty="0" err="1">
                <a:solidFill>
                  <a:srgbClr val="4D4D4D"/>
                </a:solidFill>
                <a:latin typeface="-apple-system"/>
              </a:rPr>
              <a:t>GhostNet</a:t>
            </a:r>
            <a:r>
              <a:rPr lang="zh-CN" altLang="en-US" sz="2000" dirty="0">
                <a:solidFill>
                  <a:srgbClr val="4D4D4D"/>
                </a:solidFill>
                <a:latin typeface="-apple-system"/>
              </a:rPr>
              <a:t>用于图像分类及物体检测。</a:t>
            </a:r>
            <a:br>
              <a:rPr lang="zh-CN" altLang="en-US" sz="2000" dirty="0">
                <a:solidFill>
                  <a:srgbClr val="4D4D4D"/>
                </a:solidFill>
                <a:latin typeface="-apple-system"/>
              </a:rPr>
            </a:br>
            <a:r>
              <a:rPr lang="zh-CN" altLang="en-US" sz="2000" dirty="0">
                <a:solidFill>
                  <a:srgbClr val="4D4D4D"/>
                </a:solidFill>
                <a:latin typeface="-apple-system"/>
              </a:rPr>
              <a:t>           分类数据集</a:t>
            </a:r>
            <a:r>
              <a:rPr lang="en-US" altLang="zh-CN" sz="2000" dirty="0">
                <a:solidFill>
                  <a:srgbClr val="4D4D4D"/>
                </a:solidFill>
                <a:latin typeface="-apple-system"/>
              </a:rPr>
              <a:t>CIFAR-10,ImageNet</a:t>
            </a:r>
            <a:br>
              <a:rPr lang="zh-CN" altLang="en-US" sz="2000" dirty="0">
                <a:solidFill>
                  <a:srgbClr val="4D4D4D"/>
                </a:solidFill>
                <a:latin typeface="-apple-system"/>
              </a:rPr>
            </a:br>
            <a:r>
              <a:rPr lang="zh-CN" altLang="en-US" sz="2000" dirty="0">
                <a:solidFill>
                  <a:srgbClr val="4D4D4D"/>
                </a:solidFill>
                <a:latin typeface="-apple-system"/>
              </a:rPr>
              <a:t>           检测数据集</a:t>
            </a:r>
            <a:r>
              <a:rPr lang="en-US" altLang="zh-CN" sz="2000" dirty="0">
                <a:solidFill>
                  <a:srgbClr val="4D4D4D"/>
                </a:solidFill>
                <a:latin typeface="-apple-system"/>
              </a:rPr>
              <a:t>MS-COCO</a:t>
            </a:r>
          </a:p>
        </p:txBody>
      </p:sp>
    </p:spTree>
    <p:extLst>
      <p:ext uri="{BB962C8B-B14F-4D97-AF65-F5344CB8AC3E}">
        <p14:creationId xmlns:p14="http://schemas.microsoft.com/office/powerpoint/2010/main" val="247254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4D4D4D"/>
                </a:solidFill>
                <a:effectLst/>
                <a:latin typeface="Optima-Regular"/>
              </a:rPr>
              <a:t>Ghost Module</a:t>
            </a:r>
            <a:endParaRPr lang="en-US" altLang="zh-CN" sz="4000" b="1" i="0" dirty="0">
              <a:solidFill>
                <a:srgbClr val="000000"/>
              </a:solidFill>
              <a:effectLst/>
              <a:latin typeface="Optima-Regular"/>
            </a:endParaRP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1891287"/>
          </a:xfrm>
          <a:prstGeom prst="rect">
            <a:avLst/>
          </a:prstGeom>
          <a:noFill/>
        </p:spPr>
        <p:txBody>
          <a:bodyPr wrap="square" rtlCol="0">
            <a:spAutoFit/>
          </a:bodyPr>
          <a:lstStyle/>
          <a:p>
            <a:pPr>
              <a:lnSpc>
                <a:spcPct val="150000"/>
              </a:lnSpc>
            </a:pPr>
            <a:r>
              <a:rPr lang="zh-CN" altLang="en-US" sz="2000" b="0" i="0" dirty="0">
                <a:solidFill>
                  <a:srgbClr val="4D4D4D"/>
                </a:solidFill>
                <a:effectLst/>
                <a:latin typeface="-apple-system"/>
              </a:rPr>
              <a:t>本文首先进行了一个小实验来比较原图与生成的</a:t>
            </a:r>
            <a:r>
              <a:rPr lang="en-US" altLang="zh-CN" sz="2000" b="0" i="0" dirty="0">
                <a:solidFill>
                  <a:srgbClr val="4D4D4D"/>
                </a:solidFill>
                <a:effectLst/>
                <a:latin typeface="-apple-system"/>
              </a:rPr>
              <a:t>ghost feature map</a:t>
            </a:r>
            <a:r>
              <a:rPr lang="zh-CN" altLang="en-US" sz="2000" b="0" i="0" dirty="0">
                <a:solidFill>
                  <a:srgbClr val="4D4D4D"/>
                </a:solidFill>
                <a:effectLst/>
                <a:latin typeface="-apple-system"/>
              </a:rPr>
              <a:t>之间的重建误差。将每一组左侧的</a:t>
            </a:r>
            <a:r>
              <a:rPr lang="en-US" altLang="zh-CN" sz="2000" b="0" i="0" dirty="0" err="1">
                <a:solidFill>
                  <a:srgbClr val="4D4D4D"/>
                </a:solidFill>
                <a:effectLst/>
                <a:latin typeface="-apple-system"/>
              </a:rPr>
              <a:t>featuremap</a:t>
            </a:r>
            <a:r>
              <a:rPr lang="zh-CN" altLang="en-US" sz="2000" b="0" i="0" dirty="0">
                <a:solidFill>
                  <a:srgbClr val="4D4D4D"/>
                </a:solidFill>
                <a:effectLst/>
                <a:latin typeface="-apple-system"/>
              </a:rPr>
              <a:t>作为输入，对其做线性变换。实验测试了不同的卷积核对</a:t>
            </a:r>
            <a:r>
              <a:rPr lang="en-US" altLang="zh-CN" sz="2000" b="0" i="0" dirty="0">
                <a:solidFill>
                  <a:srgbClr val="4D4D4D"/>
                </a:solidFill>
                <a:effectLst/>
                <a:latin typeface="-apple-system"/>
              </a:rPr>
              <a:t>MSE</a:t>
            </a:r>
            <a:r>
              <a:rPr lang="zh-CN" altLang="en-US" sz="2000" b="0" i="0" dirty="0">
                <a:solidFill>
                  <a:srgbClr val="4D4D4D"/>
                </a:solidFill>
                <a:effectLst/>
                <a:latin typeface="-apple-system"/>
              </a:rPr>
              <a:t>的影响。</a:t>
            </a:r>
            <a:r>
              <a:rPr lang="en-US" altLang="zh-CN" sz="2000" b="0" i="0" dirty="0">
                <a:solidFill>
                  <a:srgbClr val="4D4D4D"/>
                </a:solidFill>
                <a:effectLst/>
                <a:latin typeface="-apple-system"/>
              </a:rPr>
              <a:t>MSE</a:t>
            </a:r>
            <a:r>
              <a:rPr lang="zh-CN" altLang="en-US" sz="2000" b="0" i="0" dirty="0">
                <a:solidFill>
                  <a:srgbClr val="4D4D4D"/>
                </a:solidFill>
                <a:effectLst/>
                <a:latin typeface="-apple-system"/>
              </a:rPr>
              <a:t>的结果足以说明线性变换对于损失而言不大，证明了</a:t>
            </a:r>
            <a:r>
              <a:rPr lang="en-US" altLang="zh-CN" sz="2000" b="0" i="0" dirty="0">
                <a:solidFill>
                  <a:srgbClr val="4D4D4D"/>
                </a:solidFill>
                <a:effectLst/>
                <a:latin typeface="-apple-system"/>
              </a:rPr>
              <a:t>Ghost</a:t>
            </a:r>
            <a:r>
              <a:rPr lang="zh-CN" altLang="en-US" sz="2000" dirty="0">
                <a:solidFill>
                  <a:srgbClr val="4D4D4D"/>
                </a:solidFill>
                <a:latin typeface="-apple-system"/>
              </a:rPr>
              <a:t> </a:t>
            </a:r>
            <a:r>
              <a:rPr lang="en-US" altLang="zh-CN" sz="2000" dirty="0">
                <a:solidFill>
                  <a:srgbClr val="4D4D4D"/>
                </a:solidFill>
                <a:latin typeface="-apple-system"/>
              </a:rPr>
              <a:t>Module</a:t>
            </a:r>
            <a:r>
              <a:rPr lang="zh-CN" altLang="en-US" sz="2000" dirty="0">
                <a:solidFill>
                  <a:srgbClr val="4D4D4D"/>
                </a:solidFill>
                <a:latin typeface="-apple-system"/>
              </a:rPr>
              <a:t>的性能。</a:t>
            </a:r>
            <a:endParaRPr lang="en-US" altLang="zh-CN" sz="2000" dirty="0">
              <a:solidFill>
                <a:srgbClr val="000000"/>
              </a:solidFill>
              <a:latin typeface="Optima-Regular"/>
            </a:endParaRPr>
          </a:p>
        </p:txBody>
      </p:sp>
      <p:pic>
        <p:nvPicPr>
          <p:cNvPr id="2" name="图片 1">
            <a:extLst>
              <a:ext uri="{FF2B5EF4-FFF2-40B4-BE49-F238E27FC236}">
                <a16:creationId xmlns:a16="http://schemas.microsoft.com/office/drawing/2014/main" id="{0DFD6754-270D-4F1A-9A94-CD9A40A60DFB}"/>
              </a:ext>
            </a:extLst>
          </p:cNvPr>
          <p:cNvPicPr>
            <a:picLocks noChangeAspect="1"/>
          </p:cNvPicPr>
          <p:nvPr/>
        </p:nvPicPr>
        <p:blipFill>
          <a:blip r:embed="rId3"/>
          <a:stretch>
            <a:fillRect/>
          </a:stretch>
        </p:blipFill>
        <p:spPr>
          <a:xfrm>
            <a:off x="2915928" y="3600127"/>
            <a:ext cx="5688632" cy="2341682"/>
          </a:xfrm>
          <a:prstGeom prst="rect">
            <a:avLst/>
          </a:prstGeom>
        </p:spPr>
      </p:pic>
    </p:spTree>
    <p:extLst>
      <p:ext uri="{BB962C8B-B14F-4D97-AF65-F5344CB8AC3E}">
        <p14:creationId xmlns:p14="http://schemas.microsoft.com/office/powerpoint/2010/main" val="407771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Classification on CIFAR-10</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007716" y="907848"/>
            <a:ext cx="9505056" cy="2347950"/>
          </a:xfrm>
          <a:prstGeom prst="rect">
            <a:avLst/>
          </a:prstGeom>
          <a:noFill/>
        </p:spPr>
        <p:txBody>
          <a:bodyPr wrap="square" rtlCol="0">
            <a:spAutoFit/>
          </a:bodyPr>
          <a:lstStyle/>
          <a:p>
            <a:pPr>
              <a:lnSpc>
                <a:spcPct val="150000"/>
              </a:lnSpc>
            </a:pPr>
            <a:r>
              <a:rPr lang="zh-CN" altLang="en-US" sz="2000" b="0" dirty="0">
                <a:solidFill>
                  <a:srgbClr val="4D4D4D"/>
                </a:solidFill>
                <a:effectLst/>
                <a:latin typeface="-apple-system"/>
              </a:rPr>
              <a:t>使用</a:t>
            </a:r>
            <a:r>
              <a:rPr lang="en-US" altLang="zh-CN" sz="2000" b="0" dirty="0">
                <a:solidFill>
                  <a:srgbClr val="4D4D4D"/>
                </a:solidFill>
                <a:effectLst/>
                <a:latin typeface="-apple-system"/>
              </a:rPr>
              <a:t>VGG-16</a:t>
            </a:r>
            <a:r>
              <a:rPr lang="zh-CN" altLang="en-US" sz="2000" b="0" dirty="0">
                <a:solidFill>
                  <a:srgbClr val="4D4D4D"/>
                </a:solidFill>
                <a:effectLst/>
                <a:latin typeface="-apple-system"/>
              </a:rPr>
              <a:t>和</a:t>
            </a:r>
            <a:r>
              <a:rPr lang="en-US" altLang="zh-CN" sz="2000" b="0" dirty="0">
                <a:solidFill>
                  <a:srgbClr val="4D4D4D"/>
                </a:solidFill>
                <a:effectLst/>
                <a:latin typeface="-apple-system"/>
              </a:rPr>
              <a:t>ResNet56</a:t>
            </a:r>
            <a:r>
              <a:rPr lang="zh-CN" altLang="en-US" sz="2000" b="0" dirty="0">
                <a:solidFill>
                  <a:srgbClr val="4D4D4D"/>
                </a:solidFill>
                <a:effectLst/>
                <a:latin typeface="-apple-system"/>
              </a:rPr>
              <a:t>作为基本框架，将其中所有的</a:t>
            </a:r>
            <a:r>
              <a:rPr lang="en-US" altLang="zh-CN" sz="2000" b="0" dirty="0">
                <a:solidFill>
                  <a:srgbClr val="4D4D4D"/>
                </a:solidFill>
                <a:effectLst/>
                <a:latin typeface="-apple-system"/>
              </a:rPr>
              <a:t>conv layer</a:t>
            </a:r>
            <a:r>
              <a:rPr lang="zh-CN" altLang="en-US" sz="2000" b="0" dirty="0">
                <a:solidFill>
                  <a:srgbClr val="4D4D4D"/>
                </a:solidFill>
                <a:effectLst/>
                <a:latin typeface="-apple-system"/>
              </a:rPr>
              <a:t>替换成</a:t>
            </a:r>
            <a:r>
              <a:rPr lang="en-US" altLang="zh-CN" sz="2000" b="0" dirty="0" err="1">
                <a:solidFill>
                  <a:srgbClr val="4D4D4D"/>
                </a:solidFill>
                <a:effectLst/>
                <a:latin typeface="-apple-system"/>
              </a:rPr>
              <a:t>GhostModule</a:t>
            </a:r>
            <a:endParaRPr lang="en-US" altLang="zh-CN" sz="2000" b="0" dirty="0">
              <a:solidFill>
                <a:srgbClr val="4D4D4D"/>
              </a:solidFill>
              <a:effectLst/>
              <a:latin typeface="-apple-system"/>
            </a:endParaRPr>
          </a:p>
          <a:p>
            <a:pPr>
              <a:lnSpc>
                <a:spcPct val="150000"/>
              </a:lnSpc>
            </a:pPr>
            <a:r>
              <a:rPr lang="zh-CN" altLang="en-US" sz="2000" b="0" dirty="0">
                <a:solidFill>
                  <a:srgbClr val="4D4D4D"/>
                </a:solidFill>
                <a:effectLst/>
                <a:latin typeface="-apple-system"/>
              </a:rPr>
              <a:t>涉及到的超参数主要有</a:t>
            </a:r>
            <a:r>
              <a:rPr lang="en-US" altLang="zh-CN" sz="2000" b="0" dirty="0">
                <a:solidFill>
                  <a:srgbClr val="4D4D4D"/>
                </a:solidFill>
                <a:effectLst/>
                <a:latin typeface="-apple-system"/>
              </a:rPr>
              <a:t>s</a:t>
            </a:r>
            <a:r>
              <a:rPr lang="zh-CN" altLang="en-US" sz="2000" b="0" dirty="0">
                <a:solidFill>
                  <a:srgbClr val="4D4D4D"/>
                </a:solidFill>
                <a:effectLst/>
                <a:latin typeface="-apple-system"/>
              </a:rPr>
              <a:t>（决定</a:t>
            </a:r>
            <a:r>
              <a:rPr lang="en-US" altLang="zh-CN" sz="2000" b="0" dirty="0">
                <a:solidFill>
                  <a:srgbClr val="4D4D4D"/>
                </a:solidFill>
                <a:effectLst/>
                <a:latin typeface="-apple-system"/>
              </a:rPr>
              <a:t> feature map</a:t>
            </a:r>
            <a:r>
              <a:rPr lang="zh-CN" altLang="en-US" sz="2000" b="0" dirty="0">
                <a:solidFill>
                  <a:srgbClr val="4D4D4D"/>
                </a:solidFill>
                <a:effectLst/>
                <a:latin typeface="-apple-system"/>
              </a:rPr>
              <a:t>数目）和卷积核的大小</a:t>
            </a:r>
            <a:r>
              <a:rPr lang="en-US" altLang="zh-CN" sz="2000" b="0" dirty="0">
                <a:solidFill>
                  <a:srgbClr val="4D4D4D"/>
                </a:solidFill>
                <a:effectLst/>
                <a:latin typeface="-apple-system"/>
              </a:rPr>
              <a:t>d</a:t>
            </a:r>
            <a:r>
              <a:rPr lang="zh-CN" altLang="en-US" sz="2000" b="0" dirty="0">
                <a:solidFill>
                  <a:srgbClr val="4D4D4D"/>
                </a:solidFill>
                <a:effectLst/>
                <a:latin typeface="-apple-system"/>
              </a:rPr>
              <a:t>。</a:t>
            </a:r>
            <a:endParaRPr lang="en-US" altLang="zh-CN" sz="2000" dirty="0">
              <a:solidFill>
                <a:srgbClr val="4D4D4D"/>
              </a:solidFill>
              <a:latin typeface="-apple-system"/>
            </a:endParaRPr>
          </a:p>
          <a:p>
            <a:pPr>
              <a:lnSpc>
                <a:spcPct val="150000"/>
              </a:lnSpc>
            </a:pPr>
            <a:r>
              <a:rPr lang="zh-CN" altLang="en-US" sz="2000" b="0" dirty="0">
                <a:solidFill>
                  <a:srgbClr val="4D4D4D"/>
                </a:solidFill>
                <a:effectLst/>
                <a:latin typeface="-apple-system"/>
              </a:rPr>
              <a:t>经实验发现</a:t>
            </a:r>
            <a:r>
              <a:rPr lang="en-US" altLang="zh-CN" sz="2000" b="0" dirty="0">
                <a:solidFill>
                  <a:srgbClr val="4D4D4D"/>
                </a:solidFill>
                <a:effectLst/>
                <a:latin typeface="-apple-system"/>
              </a:rPr>
              <a:t>3</a:t>
            </a:r>
            <a:r>
              <a:rPr lang="zh-CN" altLang="en-US" sz="2000" b="0" dirty="0">
                <a:solidFill>
                  <a:srgbClr val="4D4D4D"/>
                </a:solidFill>
                <a:effectLst/>
                <a:latin typeface="-apple-system"/>
              </a:rPr>
              <a:t>这个大小的的卷积核性能最佳，其中</a:t>
            </a:r>
            <a:r>
              <a:rPr lang="en-US" altLang="zh-CN" sz="2000" b="0" dirty="0">
                <a:solidFill>
                  <a:srgbClr val="4D4D4D"/>
                </a:solidFill>
                <a:effectLst/>
                <a:latin typeface="-apple-system"/>
              </a:rPr>
              <a:t>d=1</a:t>
            </a:r>
            <a:r>
              <a:rPr lang="zh-CN" altLang="en-US" sz="2000" b="0" dirty="0">
                <a:solidFill>
                  <a:srgbClr val="4D4D4D"/>
                </a:solidFill>
                <a:effectLst/>
                <a:latin typeface="-apple-system"/>
              </a:rPr>
              <a:t>无法包含空间信息，</a:t>
            </a:r>
            <a:r>
              <a:rPr lang="en-US" altLang="zh-CN" sz="2000" b="0" dirty="0">
                <a:solidFill>
                  <a:srgbClr val="4D4D4D"/>
                </a:solidFill>
                <a:effectLst/>
                <a:latin typeface="-apple-system"/>
              </a:rPr>
              <a:t>d=5</a:t>
            </a:r>
            <a:r>
              <a:rPr lang="zh-CN" altLang="en-US" sz="2000" b="0" dirty="0">
                <a:solidFill>
                  <a:srgbClr val="4D4D4D"/>
                </a:solidFill>
                <a:effectLst/>
                <a:latin typeface="-apple-system"/>
              </a:rPr>
              <a:t>或</a:t>
            </a:r>
            <a:r>
              <a:rPr lang="en-US" altLang="zh-CN" sz="2000" b="0" dirty="0">
                <a:solidFill>
                  <a:srgbClr val="4D4D4D"/>
                </a:solidFill>
                <a:effectLst/>
                <a:latin typeface="-apple-system"/>
              </a:rPr>
              <a:t>7</a:t>
            </a:r>
            <a:r>
              <a:rPr lang="zh-CN" altLang="en-US" sz="2000" b="0" dirty="0">
                <a:solidFill>
                  <a:srgbClr val="4D4D4D"/>
                </a:solidFill>
                <a:effectLst/>
                <a:latin typeface="-apple-system"/>
              </a:rPr>
              <a:t>则会导致过拟合以及增加计算开销。。固定</a:t>
            </a:r>
            <a:r>
              <a:rPr lang="en-US" altLang="zh-CN" sz="2000" b="0" dirty="0">
                <a:solidFill>
                  <a:srgbClr val="4D4D4D"/>
                </a:solidFill>
                <a:effectLst/>
                <a:latin typeface="-apple-system"/>
              </a:rPr>
              <a:t>d=3</a:t>
            </a:r>
            <a:r>
              <a:rPr lang="zh-CN" altLang="en-US" sz="2000" b="0" dirty="0">
                <a:solidFill>
                  <a:srgbClr val="4D4D4D"/>
                </a:solidFill>
                <a:effectLst/>
                <a:latin typeface="-apple-system"/>
              </a:rPr>
              <a:t>后测试了</a:t>
            </a:r>
            <a:r>
              <a:rPr lang="en-US" altLang="zh-CN" sz="2000" b="0" dirty="0">
                <a:solidFill>
                  <a:srgbClr val="4D4D4D"/>
                </a:solidFill>
                <a:effectLst/>
                <a:latin typeface="-apple-system"/>
              </a:rPr>
              <a:t>s</a:t>
            </a:r>
            <a:r>
              <a:rPr lang="zh-CN" altLang="en-US" sz="2000" b="0" dirty="0">
                <a:solidFill>
                  <a:srgbClr val="4D4D4D"/>
                </a:solidFill>
                <a:effectLst/>
                <a:latin typeface="-apple-system"/>
              </a:rPr>
              <a:t>对分类效果的影响。</a:t>
            </a:r>
            <a:r>
              <a:rPr lang="en-US" altLang="zh-CN" sz="2000" b="0" dirty="0">
                <a:solidFill>
                  <a:srgbClr val="4D4D4D"/>
                </a:solidFill>
                <a:effectLst/>
                <a:latin typeface="-apple-system"/>
              </a:rPr>
              <a:t>s</a:t>
            </a:r>
            <a:r>
              <a:rPr lang="zh-CN" altLang="en-US" sz="2000" b="0" dirty="0">
                <a:solidFill>
                  <a:srgbClr val="4D4D4D"/>
                </a:solidFill>
                <a:effectLst/>
                <a:latin typeface="-apple-system"/>
              </a:rPr>
              <a:t>越大模型枷锁和加速程度越大。当</a:t>
            </a:r>
            <a:r>
              <a:rPr lang="en-US" altLang="zh-CN" sz="2000" b="0" dirty="0">
                <a:solidFill>
                  <a:srgbClr val="4D4D4D"/>
                </a:solidFill>
                <a:effectLst/>
                <a:latin typeface="-apple-system"/>
              </a:rPr>
              <a:t>s=2</a:t>
            </a:r>
            <a:r>
              <a:rPr lang="zh-CN" altLang="en-US" sz="2000" b="0" dirty="0">
                <a:solidFill>
                  <a:srgbClr val="4D4D4D"/>
                </a:solidFill>
                <a:effectLst/>
                <a:latin typeface="-apple-system"/>
              </a:rPr>
              <a:t>时压缩后的模型分类效果甚至比原网络更佳。</a:t>
            </a:r>
            <a:endParaRPr lang="en-US" altLang="zh-CN" sz="2000" dirty="0">
              <a:solidFill>
                <a:srgbClr val="000000"/>
              </a:solidFill>
              <a:latin typeface="Optima-Regular"/>
            </a:endParaRPr>
          </a:p>
        </p:txBody>
      </p:sp>
      <p:pic>
        <p:nvPicPr>
          <p:cNvPr id="2" name="图片 1">
            <a:extLst>
              <a:ext uri="{FF2B5EF4-FFF2-40B4-BE49-F238E27FC236}">
                <a16:creationId xmlns:a16="http://schemas.microsoft.com/office/drawing/2014/main" id="{5CB77FF5-8A80-42D1-8C2B-2009337C45DF}"/>
              </a:ext>
            </a:extLst>
          </p:cNvPr>
          <p:cNvPicPr>
            <a:picLocks noChangeAspect="1"/>
          </p:cNvPicPr>
          <p:nvPr/>
        </p:nvPicPr>
        <p:blipFill>
          <a:blip r:embed="rId3"/>
          <a:stretch>
            <a:fillRect/>
          </a:stretch>
        </p:blipFill>
        <p:spPr>
          <a:xfrm>
            <a:off x="3455988" y="3486413"/>
            <a:ext cx="5429250" cy="2752725"/>
          </a:xfrm>
          <a:prstGeom prst="rect">
            <a:avLst/>
          </a:prstGeom>
        </p:spPr>
      </p:pic>
    </p:spTree>
    <p:extLst>
      <p:ext uri="{BB962C8B-B14F-4D97-AF65-F5344CB8AC3E}">
        <p14:creationId xmlns:p14="http://schemas.microsoft.com/office/powerpoint/2010/main" val="104550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Conclusion</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B62E2EEE-B9BB-40F2-8EDC-09C56A3A8A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420937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Conclusion</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1886286"/>
          </a:xfrm>
          <a:prstGeom prst="rect">
            <a:avLst/>
          </a:prstGeom>
          <a:noFill/>
        </p:spPr>
        <p:txBody>
          <a:bodyPr wrap="square" rtlCol="0">
            <a:spAutoFit/>
          </a:bodyPr>
          <a:lstStyle/>
          <a:p>
            <a:pPr>
              <a:lnSpc>
                <a:spcPct val="150000"/>
              </a:lnSpc>
            </a:pPr>
            <a:r>
              <a:rPr lang="zh-CN" altLang="en-US" sz="2000" b="0" i="0" dirty="0">
                <a:solidFill>
                  <a:srgbClr val="4D4D4D"/>
                </a:solidFill>
                <a:effectLst/>
                <a:latin typeface="-apple-system"/>
              </a:rPr>
              <a:t>本文提出的</a:t>
            </a:r>
            <a:r>
              <a:rPr lang="en-US" altLang="zh-CN" sz="2000" b="0" i="0" dirty="0" err="1">
                <a:solidFill>
                  <a:srgbClr val="4D4D4D"/>
                </a:solidFill>
                <a:effectLst/>
                <a:latin typeface="-apple-system"/>
              </a:rPr>
              <a:t>GhostModule</a:t>
            </a:r>
            <a:r>
              <a:rPr lang="zh-CN" altLang="en-US" sz="2000" b="0" i="0" dirty="0">
                <a:solidFill>
                  <a:srgbClr val="4D4D4D"/>
                </a:solidFill>
                <a:effectLst/>
                <a:latin typeface="-apple-system"/>
              </a:rPr>
              <a:t>主要为了降低计算开销搭建更有效的轻量级网络。</a:t>
            </a:r>
            <a:r>
              <a:rPr lang="en-US" altLang="zh-CN" sz="2000" b="0" i="0" dirty="0">
                <a:solidFill>
                  <a:srgbClr val="4D4D4D"/>
                </a:solidFill>
                <a:effectLst/>
                <a:latin typeface="-apple-system"/>
              </a:rPr>
              <a:t>Ghost Module</a:t>
            </a:r>
            <a:r>
              <a:rPr lang="zh-CN" altLang="en-US" sz="2000" b="0" i="0" dirty="0">
                <a:solidFill>
                  <a:srgbClr val="4D4D4D"/>
                </a:solidFill>
                <a:effectLst/>
                <a:latin typeface="-apple-system"/>
              </a:rPr>
              <a:t>将传统的卷积操作分为两部分，以较少的</a:t>
            </a:r>
            <a:r>
              <a:rPr lang="en-US" altLang="zh-CN" sz="2000" b="0" i="0" dirty="0">
                <a:solidFill>
                  <a:srgbClr val="4D4D4D"/>
                </a:solidFill>
                <a:effectLst/>
                <a:latin typeface="-apple-system"/>
              </a:rPr>
              <a:t>filter</a:t>
            </a:r>
            <a:r>
              <a:rPr lang="zh-CN" altLang="en-US" sz="2000" b="0" i="0" dirty="0">
                <a:solidFill>
                  <a:srgbClr val="4D4D4D"/>
                </a:solidFill>
                <a:effectLst/>
                <a:latin typeface="-apple-system"/>
              </a:rPr>
              <a:t>数目获取图像的原始特征图，随后再通过线性变换获得</a:t>
            </a:r>
            <a:r>
              <a:rPr lang="en-US" altLang="zh-CN" sz="2000" b="0" i="0" dirty="0">
                <a:solidFill>
                  <a:srgbClr val="4D4D4D"/>
                </a:solidFill>
                <a:effectLst/>
                <a:latin typeface="-apple-system"/>
              </a:rPr>
              <a:t>ghost feature map</a:t>
            </a:r>
            <a:r>
              <a:rPr lang="zh-CN" altLang="en-US" sz="2000" b="0" i="0" dirty="0">
                <a:solidFill>
                  <a:srgbClr val="4D4D4D"/>
                </a:solidFill>
                <a:effectLst/>
                <a:latin typeface="-apple-system"/>
              </a:rPr>
              <a:t>。而且</a:t>
            </a:r>
            <a:r>
              <a:rPr lang="en-US" altLang="zh-CN" sz="2000" b="0" i="0" dirty="0">
                <a:solidFill>
                  <a:srgbClr val="4D4D4D"/>
                </a:solidFill>
                <a:effectLst/>
                <a:latin typeface="-apple-system"/>
              </a:rPr>
              <a:t>Ghost Module</a:t>
            </a:r>
            <a:r>
              <a:rPr lang="zh-CN" altLang="en-US" sz="2000" b="0" i="0" dirty="0">
                <a:solidFill>
                  <a:srgbClr val="4D4D4D"/>
                </a:solidFill>
                <a:effectLst/>
                <a:latin typeface="-apple-system"/>
              </a:rPr>
              <a:t>是一种即插即用的模块，很方便的用于模型的压缩</a:t>
            </a:r>
            <a:r>
              <a:rPr lang="en-US" altLang="zh-CN" sz="2000" b="0" i="0" dirty="0">
                <a:solidFill>
                  <a:srgbClr val="4D4D4D"/>
                </a:solidFill>
                <a:effectLst/>
                <a:latin typeface="-apple-system"/>
              </a:rPr>
              <a:t>/</a:t>
            </a:r>
            <a:r>
              <a:rPr lang="zh-CN" altLang="en-US" sz="2000" b="0" i="0" dirty="0">
                <a:solidFill>
                  <a:srgbClr val="4D4D4D"/>
                </a:solidFill>
                <a:effectLst/>
                <a:latin typeface="-apple-system"/>
              </a:rPr>
              <a:t>精简。最终实验表明具有高效率和高精准度</a:t>
            </a:r>
            <a:r>
              <a:rPr lang="en-US" altLang="zh-CN" sz="2000" b="0" i="0" dirty="0">
                <a:solidFill>
                  <a:srgbClr val="4D4D4D"/>
                </a:solidFill>
                <a:effectLst/>
                <a:latin typeface="-apple-system"/>
              </a:rPr>
              <a:t>.</a:t>
            </a:r>
            <a:endParaRPr lang="en-US" altLang="zh-CN" sz="2000" dirty="0">
              <a:solidFill>
                <a:srgbClr val="000000"/>
              </a:solidFill>
              <a:latin typeface="Optima-Regular"/>
            </a:endParaRPr>
          </a:p>
        </p:txBody>
      </p:sp>
    </p:spTree>
    <p:extLst>
      <p:ext uri="{BB962C8B-B14F-4D97-AF65-F5344CB8AC3E}">
        <p14:creationId xmlns:p14="http://schemas.microsoft.com/office/powerpoint/2010/main" val="112545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717D5C4-3B99-4DAC-A897-2DAC5DAD259B}"/>
              </a:ext>
            </a:extLst>
          </p:cNvPr>
          <p:cNvGrpSpPr/>
          <p:nvPr/>
        </p:nvGrpSpPr>
        <p:grpSpPr>
          <a:xfrm>
            <a:off x="1670534" y="2416639"/>
            <a:ext cx="3221132" cy="1692605"/>
            <a:chOff x="599173" y="1327698"/>
            <a:chExt cx="3221132" cy="1692605"/>
          </a:xfrm>
        </p:grpSpPr>
        <p:sp>
          <p:nvSpPr>
            <p:cNvPr id="52" name="平行四边形 51"/>
            <p:cNvSpPr/>
            <p:nvPr/>
          </p:nvSpPr>
          <p:spPr>
            <a:xfrm>
              <a:off x="599173" y="1327698"/>
              <a:ext cx="3221132" cy="16926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5" name="Text Placeholder 4"/>
            <p:cNvSpPr txBox="1">
              <a:spLocks/>
            </p:cNvSpPr>
            <p:nvPr/>
          </p:nvSpPr>
          <p:spPr>
            <a:xfrm>
              <a:off x="1113211" y="18735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7200" b="1" dirty="0">
                  <a:solidFill>
                    <a:schemeClr val="bg1"/>
                  </a:solidFill>
                  <a:latin typeface="微软雅黑" panose="020B0503020204020204" pitchFamily="34" charset="-122"/>
                  <a:ea typeface="微软雅黑" panose="020B0503020204020204" pitchFamily="34" charset="-122"/>
                </a:rPr>
                <a:t>目录</a:t>
              </a:r>
              <a:endParaRPr lang="en-US" altLang="zh-CN" sz="6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en-US" altLang="zh-CN" sz="2800" b="1" dirty="0">
                  <a:solidFill>
                    <a:schemeClr val="bg1"/>
                  </a:solidFill>
                  <a:latin typeface="微软雅黑" panose="020B0503020204020204" pitchFamily="34" charset="-122"/>
                  <a:ea typeface="微软雅黑" panose="020B0503020204020204" pitchFamily="34" charset="-122"/>
                </a:rPr>
                <a:t>Contents</a:t>
              </a:r>
              <a:endParaRPr lang="en-GB" sz="2800" b="1" dirty="0">
                <a:solidFill>
                  <a:schemeClr val="bg1"/>
                </a:solidFill>
                <a:latin typeface="微软雅黑" panose="020B0503020204020204" pitchFamily="34" charset="-122"/>
                <a:ea typeface="微软雅黑" panose="020B0503020204020204" pitchFamily="34" charset="-122"/>
              </a:endParaRPr>
            </a:p>
          </p:txBody>
        </p:sp>
      </p:grpSp>
      <p:grpSp>
        <p:nvGrpSpPr>
          <p:cNvPr id="81" name="组合 80">
            <a:extLst>
              <a:ext uri="{FF2B5EF4-FFF2-40B4-BE49-F238E27FC236}">
                <a16:creationId xmlns:a16="http://schemas.microsoft.com/office/drawing/2014/main" id="{1A751DA5-AB0D-4551-A7FB-145D7387CF6C}"/>
              </a:ext>
            </a:extLst>
          </p:cNvPr>
          <p:cNvGrpSpPr/>
          <p:nvPr/>
        </p:nvGrpSpPr>
        <p:grpSpPr>
          <a:xfrm>
            <a:off x="5991365" y="2226926"/>
            <a:ext cx="526267" cy="526267"/>
            <a:chOff x="3995936" y="1495374"/>
            <a:chExt cx="720080" cy="720080"/>
          </a:xfrm>
        </p:grpSpPr>
        <p:sp>
          <p:nvSpPr>
            <p:cNvPr id="82" name="椭圆 81">
              <a:extLst>
                <a:ext uri="{FF2B5EF4-FFF2-40B4-BE49-F238E27FC236}">
                  <a16:creationId xmlns:a16="http://schemas.microsoft.com/office/drawing/2014/main" id="{62447B69-16D1-4CB3-9A4F-AAA171F1789E}"/>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15">
              <a:extLst>
                <a:ext uri="{FF2B5EF4-FFF2-40B4-BE49-F238E27FC236}">
                  <a16:creationId xmlns:a16="http://schemas.microsoft.com/office/drawing/2014/main" id="{97800192-58E1-4129-997B-165089E2098A}"/>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a:extLst>
              <a:ext uri="{FF2B5EF4-FFF2-40B4-BE49-F238E27FC236}">
                <a16:creationId xmlns:a16="http://schemas.microsoft.com/office/drawing/2014/main" id="{3B010C03-ACC4-4BA5-AAA9-945AFA75CE5A}"/>
              </a:ext>
            </a:extLst>
          </p:cNvPr>
          <p:cNvGrpSpPr/>
          <p:nvPr/>
        </p:nvGrpSpPr>
        <p:grpSpPr>
          <a:xfrm>
            <a:off x="5962131" y="3049679"/>
            <a:ext cx="526267" cy="526267"/>
            <a:chOff x="3995936" y="1495374"/>
            <a:chExt cx="720080" cy="720080"/>
          </a:xfrm>
        </p:grpSpPr>
        <p:sp>
          <p:nvSpPr>
            <p:cNvPr id="85" name="椭圆 84">
              <a:extLst>
                <a:ext uri="{FF2B5EF4-FFF2-40B4-BE49-F238E27FC236}">
                  <a16:creationId xmlns:a16="http://schemas.microsoft.com/office/drawing/2014/main" id="{716AECF9-1DA1-4732-BCA7-927AABAA9811}"/>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15">
              <a:extLst>
                <a:ext uri="{FF2B5EF4-FFF2-40B4-BE49-F238E27FC236}">
                  <a16:creationId xmlns:a16="http://schemas.microsoft.com/office/drawing/2014/main" id="{FD21B08D-6018-4DAC-9BBD-3460A4617EA8}"/>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7" name="组合 86">
            <a:extLst>
              <a:ext uri="{FF2B5EF4-FFF2-40B4-BE49-F238E27FC236}">
                <a16:creationId xmlns:a16="http://schemas.microsoft.com/office/drawing/2014/main" id="{E942ABB5-66F9-49E7-A564-EDC2EF83C9F9}"/>
              </a:ext>
            </a:extLst>
          </p:cNvPr>
          <p:cNvGrpSpPr/>
          <p:nvPr/>
        </p:nvGrpSpPr>
        <p:grpSpPr>
          <a:xfrm>
            <a:off x="5969234" y="3872708"/>
            <a:ext cx="526267" cy="526267"/>
            <a:chOff x="3995936" y="1495374"/>
            <a:chExt cx="720080" cy="720080"/>
          </a:xfrm>
        </p:grpSpPr>
        <p:sp>
          <p:nvSpPr>
            <p:cNvPr id="88" name="椭圆 87">
              <a:extLst>
                <a:ext uri="{FF2B5EF4-FFF2-40B4-BE49-F238E27FC236}">
                  <a16:creationId xmlns:a16="http://schemas.microsoft.com/office/drawing/2014/main" id="{BA99E097-93B8-41AD-8995-71E64B4744B6}"/>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15">
              <a:extLst>
                <a:ext uri="{FF2B5EF4-FFF2-40B4-BE49-F238E27FC236}">
                  <a16:creationId xmlns:a16="http://schemas.microsoft.com/office/drawing/2014/main" id="{31C18FDC-FA39-4063-9381-CB8A4BBCDA2C}"/>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370CEC8A-04DF-4AE8-B83A-6FAD798611AB}"/>
              </a:ext>
            </a:extLst>
          </p:cNvPr>
          <p:cNvGrpSpPr/>
          <p:nvPr/>
        </p:nvGrpSpPr>
        <p:grpSpPr>
          <a:xfrm>
            <a:off x="5962131" y="1414666"/>
            <a:ext cx="526267" cy="526267"/>
            <a:chOff x="3995936" y="1495374"/>
            <a:chExt cx="720080" cy="720080"/>
          </a:xfrm>
        </p:grpSpPr>
        <p:sp>
          <p:nvSpPr>
            <p:cNvPr id="23" name="椭圆 22">
              <a:extLst>
                <a:ext uri="{FF2B5EF4-FFF2-40B4-BE49-F238E27FC236}">
                  <a16:creationId xmlns:a16="http://schemas.microsoft.com/office/drawing/2014/main" id="{034C1821-9DA5-4395-A05C-69E447A05284}"/>
                </a:ext>
              </a:extLst>
            </p:cNvPr>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5">
              <a:extLst>
                <a:ext uri="{FF2B5EF4-FFF2-40B4-BE49-F238E27FC236}">
                  <a16:creationId xmlns:a16="http://schemas.microsoft.com/office/drawing/2014/main" id="{9CDA9B0D-D67D-46AA-907B-FCCA9488CBCC}"/>
                </a:ext>
              </a:extLst>
            </p:cNvPr>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TextBox 48">
            <a:extLst>
              <a:ext uri="{FF2B5EF4-FFF2-40B4-BE49-F238E27FC236}">
                <a16:creationId xmlns:a16="http://schemas.microsoft.com/office/drawing/2014/main" id="{A3679223-152C-4E40-8FD5-75FC3CDCB588}"/>
              </a:ext>
            </a:extLst>
          </p:cNvPr>
          <p:cNvSpPr txBox="1"/>
          <p:nvPr/>
        </p:nvSpPr>
        <p:spPr>
          <a:xfrm>
            <a:off x="6664828" y="1475500"/>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Introduction</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6" name="TextBox 48">
            <a:extLst>
              <a:ext uri="{FF2B5EF4-FFF2-40B4-BE49-F238E27FC236}">
                <a16:creationId xmlns:a16="http://schemas.microsoft.com/office/drawing/2014/main" id="{DABB619E-99C5-4D54-81D7-EEF3434CB45F}"/>
              </a:ext>
            </a:extLst>
          </p:cNvPr>
          <p:cNvSpPr txBox="1"/>
          <p:nvPr/>
        </p:nvSpPr>
        <p:spPr>
          <a:xfrm>
            <a:off x="6664828" y="2270318"/>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Approach</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7" name="TextBox 48">
            <a:extLst>
              <a:ext uri="{FF2B5EF4-FFF2-40B4-BE49-F238E27FC236}">
                <a16:creationId xmlns:a16="http://schemas.microsoft.com/office/drawing/2014/main" id="{C6318B5A-2C54-4BEB-B92E-59E024FC2BC3}"/>
              </a:ext>
            </a:extLst>
          </p:cNvPr>
          <p:cNvSpPr txBox="1"/>
          <p:nvPr/>
        </p:nvSpPr>
        <p:spPr>
          <a:xfrm>
            <a:off x="6664828" y="3093652"/>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Experiments</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8" name="TextBox 48">
            <a:extLst>
              <a:ext uri="{FF2B5EF4-FFF2-40B4-BE49-F238E27FC236}">
                <a16:creationId xmlns:a16="http://schemas.microsoft.com/office/drawing/2014/main" id="{E2424B44-97F9-4939-BBB1-7C62DCAF72D1}"/>
              </a:ext>
            </a:extLst>
          </p:cNvPr>
          <p:cNvSpPr txBox="1"/>
          <p:nvPr/>
        </p:nvSpPr>
        <p:spPr>
          <a:xfrm>
            <a:off x="6664828" y="3944356"/>
            <a:ext cx="4568024" cy="418258"/>
          </a:xfrm>
          <a:prstGeom prst="rect">
            <a:avLst/>
          </a:prstGeom>
          <a:noFill/>
        </p:spPr>
        <p:txBody>
          <a:bodyPr wrap="square" lIns="68584" tIns="34291" rIns="68584" bIns="34291" rtlCol="0">
            <a:spAutoFit/>
          </a:bodyPr>
          <a:lstStyle/>
          <a:p>
            <a:r>
              <a:rPr lang="en-US" altLang="zh-CN" b="1" dirty="0">
                <a:solidFill>
                  <a:srgbClr val="404040"/>
                </a:solidFill>
                <a:latin typeface="微软雅黑" panose="020B0503020204020204" pitchFamily="34" charset="-122"/>
                <a:ea typeface="微软雅黑" panose="020B0503020204020204" pitchFamily="34" charset="-122"/>
              </a:rPr>
              <a:t>Conclusion</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33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4" y="2320168"/>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Introduction</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128396" y="1943157"/>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5832252" y="1943550"/>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6480325" y="1943157"/>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4536109" y="1943157"/>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5184181" y="1943157"/>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3" name="图片 2">
            <a:extLst>
              <a:ext uri="{FF2B5EF4-FFF2-40B4-BE49-F238E27FC236}">
                <a16:creationId xmlns:a16="http://schemas.microsoft.com/office/drawing/2014/main" id="{E082D753-D1D4-41C6-B862-76B83C9495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36801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5CB7F1-F3B2-49D4-9019-9FCF8942B823}"/>
              </a:ext>
            </a:extLst>
          </p:cNvPr>
          <p:cNvSpPr txBox="1"/>
          <p:nvPr/>
        </p:nvSpPr>
        <p:spPr>
          <a:xfrm>
            <a:off x="683680" y="1079847"/>
            <a:ext cx="10153128" cy="1424621"/>
          </a:xfrm>
          <a:prstGeom prst="rect">
            <a:avLst/>
          </a:prstGeom>
          <a:noFill/>
        </p:spPr>
        <p:txBody>
          <a:bodyPr wrap="square" rtlCol="0">
            <a:spAutoFit/>
          </a:bodyPr>
          <a:lstStyle/>
          <a:p>
            <a:pPr algn="l">
              <a:lnSpc>
                <a:spcPct val="150000"/>
              </a:lnSpc>
            </a:pPr>
            <a:r>
              <a:rPr lang="zh-CN" altLang="en-US" sz="2000" b="0" i="0" dirty="0">
                <a:solidFill>
                  <a:srgbClr val="000000"/>
                </a:solidFill>
                <a:effectLst/>
                <a:latin typeface="Optima-Regular"/>
              </a:rPr>
              <a:t>训练好的网络一般都有丰富甚至冗余的特征图信息来保证对输入的理解，如</a:t>
            </a:r>
            <a:r>
              <a:rPr lang="zh-CN" altLang="en-US" sz="2000" dirty="0">
                <a:solidFill>
                  <a:srgbClr val="000000"/>
                </a:solidFill>
                <a:latin typeface="Optima-Regular"/>
              </a:rPr>
              <a:t>下图</a:t>
            </a:r>
            <a:r>
              <a:rPr lang="en-US" altLang="zh-CN" sz="2000" b="0" i="0" dirty="0">
                <a:solidFill>
                  <a:srgbClr val="000000"/>
                </a:solidFill>
                <a:effectLst/>
                <a:latin typeface="Optima-Regular"/>
              </a:rPr>
              <a:t> ResNet-50</a:t>
            </a:r>
            <a:r>
              <a:rPr lang="zh-CN" altLang="en-US" sz="2000" b="0" i="0" dirty="0">
                <a:solidFill>
                  <a:srgbClr val="000000"/>
                </a:solidFill>
                <a:effectLst/>
                <a:latin typeface="Optima-Regular"/>
              </a:rPr>
              <a:t>的特征图，相似的特征图类似于对方的</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。冗余的特征是网络的关键特性，论文认为与其避免冗余特征，不如以一种</a:t>
            </a:r>
            <a:r>
              <a:rPr lang="en-US" altLang="zh-CN" sz="2000" b="0" i="0" dirty="0">
                <a:solidFill>
                  <a:srgbClr val="000000"/>
                </a:solidFill>
                <a:effectLst/>
                <a:latin typeface="Optima-Regular"/>
              </a:rPr>
              <a:t>cost-efficient</a:t>
            </a:r>
            <a:r>
              <a:rPr lang="zh-CN" altLang="en-US" sz="2000" b="0" i="0" dirty="0">
                <a:solidFill>
                  <a:srgbClr val="000000"/>
                </a:solidFill>
                <a:effectLst/>
                <a:latin typeface="Optima-Regular"/>
              </a:rPr>
              <a:t>的方式接受，获得很不错的性能提升</a:t>
            </a:r>
          </a:p>
        </p:txBody>
      </p:sp>
      <p:pic>
        <p:nvPicPr>
          <p:cNvPr id="3" name="图片 2">
            <a:extLst>
              <a:ext uri="{FF2B5EF4-FFF2-40B4-BE49-F238E27FC236}">
                <a16:creationId xmlns:a16="http://schemas.microsoft.com/office/drawing/2014/main" id="{78527431-A247-421F-9AA9-E9F7A5B6DA8A}"/>
              </a:ext>
            </a:extLst>
          </p:cNvPr>
          <p:cNvPicPr>
            <a:picLocks noChangeAspect="1"/>
          </p:cNvPicPr>
          <p:nvPr/>
        </p:nvPicPr>
        <p:blipFill>
          <a:blip r:embed="rId3"/>
          <a:stretch>
            <a:fillRect/>
          </a:stretch>
        </p:blipFill>
        <p:spPr>
          <a:xfrm>
            <a:off x="2951932" y="2504468"/>
            <a:ext cx="5760640" cy="3782434"/>
          </a:xfrm>
          <a:prstGeom prst="rect">
            <a:avLst/>
          </a:prstGeom>
        </p:spPr>
      </p:pic>
    </p:spTree>
    <p:extLst>
      <p:ext uri="{BB962C8B-B14F-4D97-AF65-F5344CB8AC3E}">
        <p14:creationId xmlns:p14="http://schemas.microsoft.com/office/powerpoint/2010/main" val="387509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5CB7F1-F3B2-49D4-9019-9FCF8942B823}"/>
              </a:ext>
            </a:extLst>
          </p:cNvPr>
          <p:cNvSpPr txBox="1"/>
          <p:nvPr/>
        </p:nvSpPr>
        <p:spPr>
          <a:xfrm>
            <a:off x="683680" y="1079847"/>
            <a:ext cx="10153128" cy="2440283"/>
          </a:xfrm>
          <a:prstGeom prst="rect">
            <a:avLst/>
          </a:prstGeom>
          <a:noFill/>
        </p:spPr>
        <p:txBody>
          <a:bodyPr wrap="square" rtlCol="0">
            <a:spAutoFit/>
          </a:bodyPr>
          <a:lstStyle/>
          <a:p>
            <a:pPr algn="l">
              <a:lnSpc>
                <a:spcPct val="150000"/>
              </a:lnSpc>
            </a:pPr>
            <a:r>
              <a:rPr lang="zh-CN" altLang="en-US" sz="2400" b="0" i="0" dirty="0">
                <a:solidFill>
                  <a:srgbClr val="000000"/>
                </a:solidFill>
                <a:effectLst/>
                <a:latin typeface="Optima-Regular"/>
              </a:rPr>
              <a:t>论文主要有两个贡献：</a:t>
            </a:r>
          </a:p>
          <a:p>
            <a:pPr algn="l">
              <a:lnSpc>
                <a:spcPct val="150000"/>
              </a:lnSpc>
              <a:buFont typeface="Arial" panose="020B0604020202020204" pitchFamily="34" charset="0"/>
              <a:buChar char="•"/>
            </a:pPr>
            <a:r>
              <a:rPr lang="zh-CN" altLang="en-US" sz="2000" b="0" i="0" dirty="0">
                <a:solidFill>
                  <a:srgbClr val="000000"/>
                </a:solidFill>
                <a:effectLst/>
                <a:latin typeface="Optima-Regular"/>
              </a:rPr>
              <a:t>提出能用更少参数提取更多特征的</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模块，首先使用输出很少的原始卷积操作</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非卷积层操作</a:t>
            </a:r>
            <a:r>
              <a:rPr lang="en-US" altLang="zh-CN" sz="2000" b="0" i="0" dirty="0">
                <a:solidFill>
                  <a:srgbClr val="000000"/>
                </a:solidFill>
                <a:effectLst/>
                <a:latin typeface="Optima-Regular"/>
              </a:rPr>
              <a:t>)</a:t>
            </a:r>
            <a:r>
              <a:rPr lang="zh-CN" altLang="en-US" sz="2000" b="0" i="0" dirty="0">
                <a:solidFill>
                  <a:srgbClr val="000000"/>
                </a:solidFill>
                <a:effectLst/>
                <a:latin typeface="Optima-Regular"/>
              </a:rPr>
              <a:t>进行输出，再对输出使用一系列简单的线性操作来生成更多的特征。这样，不用改变其输出的特征图，</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模块的整体的参数量和计算量就得到降低</a:t>
            </a:r>
          </a:p>
          <a:p>
            <a:pPr algn="l">
              <a:lnSpc>
                <a:spcPct val="150000"/>
              </a:lnSpc>
              <a:buFont typeface="Arial" panose="020B0604020202020204" pitchFamily="34" charset="0"/>
              <a:buChar char="•"/>
            </a:pPr>
            <a:r>
              <a:rPr lang="zh-CN" altLang="en-US" sz="2000" b="0" i="0" dirty="0">
                <a:solidFill>
                  <a:srgbClr val="000000"/>
                </a:solidFill>
                <a:effectLst/>
                <a:latin typeface="Optima-Regular"/>
              </a:rPr>
              <a:t>基于</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模块提出</a:t>
            </a:r>
            <a:r>
              <a:rPr lang="en-US" altLang="zh-CN" sz="2000" b="0" i="0" dirty="0" err="1">
                <a:solidFill>
                  <a:srgbClr val="000000"/>
                </a:solidFill>
                <a:effectLst/>
                <a:latin typeface="Optima-Regular"/>
              </a:rPr>
              <a:t>GhostNet</a:t>
            </a:r>
            <a:r>
              <a:rPr lang="zh-CN" altLang="en-US" sz="2000" b="0" i="0" dirty="0">
                <a:solidFill>
                  <a:srgbClr val="000000"/>
                </a:solidFill>
                <a:effectLst/>
                <a:latin typeface="Optima-Regular"/>
              </a:rPr>
              <a:t>，将原始的卷积层替换为</a:t>
            </a:r>
            <a:r>
              <a:rPr lang="en-US" altLang="zh-CN" sz="2000" b="0" i="0" dirty="0">
                <a:solidFill>
                  <a:srgbClr val="000000"/>
                </a:solidFill>
                <a:effectLst/>
                <a:latin typeface="Optima-Regular"/>
              </a:rPr>
              <a:t>Ghost</a:t>
            </a:r>
            <a:r>
              <a:rPr lang="zh-CN" altLang="en-US" sz="2000" b="0" i="0" dirty="0">
                <a:solidFill>
                  <a:srgbClr val="000000"/>
                </a:solidFill>
                <a:effectLst/>
                <a:latin typeface="Optima-Regular"/>
              </a:rPr>
              <a:t>模块</a:t>
            </a:r>
          </a:p>
        </p:txBody>
      </p:sp>
    </p:spTree>
    <p:extLst>
      <p:ext uri="{BB962C8B-B14F-4D97-AF65-F5344CB8AC3E}">
        <p14:creationId xmlns:p14="http://schemas.microsoft.com/office/powerpoint/2010/main" val="289345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66220" y="2715107"/>
            <a:ext cx="5050408" cy="623250"/>
          </a:xfrm>
          <a:prstGeom prst="rect">
            <a:avLst/>
          </a:prstGeom>
          <a:noFill/>
        </p:spPr>
        <p:txBody>
          <a:bodyPr wrap="square" lIns="68584" tIns="34291" rIns="68584" bIns="34291"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Approach</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a:extLst>
              <a:ext uri="{FF2B5EF4-FFF2-40B4-BE49-F238E27FC236}">
                <a16:creationId xmlns:a16="http://schemas.microsoft.com/office/drawing/2014/main" id="{BC058754-2453-41C8-9758-2F8A49A4F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extLst>
      <p:ext uri="{BB962C8B-B14F-4D97-AF65-F5344CB8AC3E}">
        <p14:creationId xmlns:p14="http://schemas.microsoft.com/office/powerpoint/2010/main" val="383671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9" name="文本框 8">
            <a:extLst>
              <a:ext uri="{FF2B5EF4-FFF2-40B4-BE49-F238E27FC236}">
                <a16:creationId xmlns:a16="http://schemas.microsoft.com/office/drawing/2014/main" id="{38FF5870-8CF6-4273-A99E-E5F89E659E19}"/>
              </a:ext>
            </a:extLst>
          </p:cNvPr>
          <p:cNvSpPr txBox="1"/>
          <p:nvPr/>
        </p:nvSpPr>
        <p:spPr>
          <a:xfrm>
            <a:off x="863700" y="2231975"/>
            <a:ext cx="9505056" cy="806375"/>
          </a:xfrm>
          <a:prstGeom prst="rect">
            <a:avLst/>
          </a:prstGeom>
          <a:noFill/>
        </p:spPr>
        <p:txBody>
          <a:bodyPr wrap="square" rtlCol="0">
            <a:spAutoFit/>
          </a:bodyPr>
          <a:lstStyle/>
          <a:p>
            <a:pPr algn="l">
              <a:lnSpc>
                <a:spcPct val="120000"/>
              </a:lnSpc>
            </a:pPr>
            <a:endParaRPr lang="en-US" altLang="zh-CN" sz="2000" b="0" i="0" dirty="0">
              <a:solidFill>
                <a:srgbClr val="4D4D4D"/>
              </a:solidFill>
              <a:effectLst/>
              <a:latin typeface="-apple-system"/>
            </a:endParaRPr>
          </a:p>
          <a:p>
            <a:pPr algn="l">
              <a:lnSpc>
                <a:spcPct val="120000"/>
              </a:lnSpc>
            </a:pPr>
            <a:endParaRPr lang="en-US" altLang="zh-CN" sz="2000" dirty="0">
              <a:solidFill>
                <a:srgbClr val="4D4D4D"/>
              </a:solidFill>
              <a:latin typeface="-apple-system"/>
            </a:endParaRPr>
          </a:p>
        </p:txBody>
      </p:sp>
      <p:sp>
        <p:nvSpPr>
          <p:cNvPr id="10" name="AutoShape 10" descr="{\rm{X}} \in {R^{c \times h \times w}}">
            <a:extLst>
              <a:ext uri="{FF2B5EF4-FFF2-40B4-BE49-F238E27FC236}">
                <a16:creationId xmlns:a16="http://schemas.microsoft.com/office/drawing/2014/main" id="{234B8905-91F0-4CD3-AD0A-FF244931906E}"/>
              </a:ext>
            </a:extLst>
          </p:cNvPr>
          <p:cNvSpPr>
            <a:spLocks noChangeAspect="1" noChangeArrowheads="1"/>
          </p:cNvSpPr>
          <p:nvPr/>
        </p:nvSpPr>
        <p:spPr bwMode="auto">
          <a:xfrm>
            <a:off x="5607050"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a:extLst>
              <a:ext uri="{FF2B5EF4-FFF2-40B4-BE49-F238E27FC236}">
                <a16:creationId xmlns:a16="http://schemas.microsoft.com/office/drawing/2014/main" id="{6147D327-9733-4F07-9B2E-E49B8628714C}"/>
              </a:ext>
            </a:extLst>
          </p:cNvPr>
          <p:cNvSpPr txBox="1"/>
          <p:nvPr/>
        </p:nvSpPr>
        <p:spPr>
          <a:xfrm>
            <a:off x="1015306" y="1463749"/>
            <a:ext cx="9793088" cy="3155544"/>
          </a:xfrm>
          <a:prstGeom prst="rect">
            <a:avLst/>
          </a:prstGeom>
          <a:noFill/>
        </p:spPr>
        <p:txBody>
          <a:bodyPr wrap="square" rtlCol="0">
            <a:spAutoFit/>
          </a:bodyPr>
          <a:lstStyle/>
          <a:p>
            <a:pPr>
              <a:lnSpc>
                <a:spcPct val="150000"/>
              </a:lnSpc>
            </a:pPr>
            <a:r>
              <a:rPr lang="zh-CN" altLang="en-US" sz="2400" b="1" dirty="0">
                <a:solidFill>
                  <a:srgbClr val="000000"/>
                </a:solidFill>
                <a:latin typeface="Optima-Regular"/>
              </a:rPr>
              <a:t>一层卷积的计算量：</a:t>
            </a:r>
            <a:endParaRPr lang="en-US" altLang="zh-CN" sz="2400" b="1" dirty="0">
              <a:solidFill>
                <a:srgbClr val="000000"/>
              </a:solidFill>
              <a:latin typeface="Optima-Regular"/>
            </a:endParaRPr>
          </a:p>
          <a:p>
            <a:pPr algn="ctr">
              <a:lnSpc>
                <a:spcPct val="150000"/>
              </a:lnSpc>
            </a:pPr>
            <a:r>
              <a:rPr lang="en-US" altLang="zh-CN" sz="2400" dirty="0">
                <a:solidFill>
                  <a:srgbClr val="000000"/>
                </a:solidFill>
                <a:latin typeface="Optima-Regular"/>
              </a:rPr>
              <a:t>Y = X ∗ f + b </a:t>
            </a:r>
            <a:r>
              <a:rPr lang="zh-CN" altLang="en-US" sz="2400" dirty="0">
                <a:solidFill>
                  <a:srgbClr val="000000"/>
                </a:solidFill>
                <a:latin typeface="Optima-Regular"/>
              </a:rPr>
              <a:t> </a:t>
            </a:r>
            <a:endParaRPr lang="en-US" altLang="zh-CN" sz="2400" dirty="0">
              <a:solidFill>
                <a:srgbClr val="000000"/>
              </a:solidFill>
              <a:latin typeface="Optima-Regular"/>
            </a:endParaRPr>
          </a:p>
          <a:p>
            <a:pPr>
              <a:lnSpc>
                <a:spcPct val="150000"/>
              </a:lnSpc>
            </a:pPr>
            <a:r>
              <a:rPr lang="zh-CN" altLang="en-US" sz="2000" dirty="0">
                <a:solidFill>
                  <a:srgbClr val="000000"/>
                </a:solidFill>
                <a:latin typeface="Optima-Regular"/>
              </a:rPr>
              <a:t>有上述公式得到该层的计算量通常成千上万，公式的参数量与输入和输出的特征图数息息相关，而从猫咪图可以看出中间特征图存在大量冗余，且存在相似的特征也就是本文提到的</a:t>
            </a:r>
            <a:r>
              <a:rPr lang="en-US" altLang="zh-CN" sz="2000" dirty="0">
                <a:solidFill>
                  <a:srgbClr val="000000"/>
                </a:solidFill>
                <a:latin typeface="Optima-Regular"/>
              </a:rPr>
              <a:t>Ghost</a:t>
            </a:r>
            <a:r>
              <a:rPr lang="zh-CN" altLang="en-US" sz="2000" dirty="0">
                <a:solidFill>
                  <a:srgbClr val="000000"/>
                </a:solidFill>
                <a:latin typeface="Optima-Regular"/>
              </a:rPr>
              <a:t>，所以完全没必要占用大量计算量来计算这些相似的特征</a:t>
            </a:r>
            <a:endParaRPr lang="en-US" altLang="zh-CN" sz="2000" dirty="0">
              <a:solidFill>
                <a:srgbClr val="000000"/>
              </a:solidFill>
              <a:latin typeface="Optima-Regular"/>
            </a:endParaRPr>
          </a:p>
          <a:p>
            <a:pPr>
              <a:lnSpc>
                <a:spcPct val="150000"/>
              </a:lnSpc>
            </a:pP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05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10" name="AutoShape 10" descr="{\rm{X}} \in {R^{c \times h \times w}}">
            <a:extLst>
              <a:ext uri="{FF2B5EF4-FFF2-40B4-BE49-F238E27FC236}">
                <a16:creationId xmlns:a16="http://schemas.microsoft.com/office/drawing/2014/main" id="{234B8905-91F0-4CD3-AD0A-FF244931906E}"/>
              </a:ext>
            </a:extLst>
          </p:cNvPr>
          <p:cNvSpPr>
            <a:spLocks noChangeAspect="1" noChangeArrowheads="1"/>
          </p:cNvSpPr>
          <p:nvPr/>
        </p:nvSpPr>
        <p:spPr bwMode="auto">
          <a:xfrm>
            <a:off x="5607050"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a:extLst>
              <a:ext uri="{FF2B5EF4-FFF2-40B4-BE49-F238E27FC236}">
                <a16:creationId xmlns:a16="http://schemas.microsoft.com/office/drawing/2014/main" id="{6147D327-9733-4F07-9B2E-E49B8628714C}"/>
              </a:ext>
            </a:extLst>
          </p:cNvPr>
          <p:cNvSpPr txBox="1"/>
          <p:nvPr/>
        </p:nvSpPr>
        <p:spPr>
          <a:xfrm>
            <a:off x="647676" y="1025268"/>
            <a:ext cx="10160718" cy="501291"/>
          </a:xfrm>
          <a:prstGeom prst="rect">
            <a:avLst/>
          </a:prstGeom>
          <a:noFill/>
        </p:spPr>
        <p:txBody>
          <a:bodyPr wrap="square" rtlCol="0">
            <a:spAutoFit/>
          </a:bodyPr>
          <a:lstStyle/>
          <a:p>
            <a:pPr>
              <a:lnSpc>
                <a:spcPct val="150000"/>
              </a:lnSpc>
            </a:pPr>
            <a:r>
              <a:rPr lang="en-US" altLang="zh-CN" sz="2000" dirty="0">
                <a:solidFill>
                  <a:srgbClr val="000000"/>
                </a:solidFill>
                <a:latin typeface="Optima-Regular"/>
              </a:rPr>
              <a:t>Ghost </a:t>
            </a:r>
            <a:r>
              <a:rPr lang="en-US" altLang="zh-CN" sz="2000" dirty="0" err="1">
                <a:solidFill>
                  <a:srgbClr val="000000"/>
                </a:solidFill>
                <a:latin typeface="Optima-Regular"/>
              </a:rPr>
              <a:t>Moudule</a:t>
            </a:r>
            <a:r>
              <a:rPr lang="zh-CN" altLang="en-US" sz="2000" dirty="0">
                <a:solidFill>
                  <a:srgbClr val="000000"/>
                </a:solidFill>
                <a:latin typeface="Optima-Regular"/>
              </a:rPr>
              <a:t>则是通过卷积产生</a:t>
            </a:r>
            <a:r>
              <a:rPr lang="en-US" altLang="zh-CN" sz="2000" dirty="0">
                <a:solidFill>
                  <a:srgbClr val="000000"/>
                </a:solidFill>
                <a:latin typeface="Optima-Regular"/>
              </a:rPr>
              <a:t>m</a:t>
            </a:r>
            <a:r>
              <a:rPr lang="zh-CN" altLang="en-US" sz="2000" dirty="0">
                <a:solidFill>
                  <a:srgbClr val="000000"/>
                </a:solidFill>
                <a:latin typeface="Optima-Regular"/>
              </a:rPr>
              <a:t>个原始特征图，再经过下述线性操作获得</a:t>
            </a:r>
            <a:r>
              <a:rPr lang="en-US" altLang="zh-CN" sz="2000" dirty="0">
                <a:solidFill>
                  <a:srgbClr val="000000"/>
                </a:solidFill>
                <a:latin typeface="Optima-Regular"/>
              </a:rPr>
              <a:t>n</a:t>
            </a:r>
            <a:r>
              <a:rPr lang="zh-CN" altLang="en-US" sz="2000" dirty="0">
                <a:solidFill>
                  <a:srgbClr val="000000"/>
                </a:solidFill>
                <a:latin typeface="Optima-Regular"/>
              </a:rPr>
              <a:t>个特征图</a:t>
            </a:r>
          </a:p>
        </p:txBody>
      </p:sp>
      <p:pic>
        <p:nvPicPr>
          <p:cNvPr id="2" name="图片 1">
            <a:extLst>
              <a:ext uri="{FF2B5EF4-FFF2-40B4-BE49-F238E27FC236}">
                <a16:creationId xmlns:a16="http://schemas.microsoft.com/office/drawing/2014/main" id="{FC43BDD9-D7F3-499E-9786-9B9F02FFD0B0}"/>
              </a:ext>
            </a:extLst>
          </p:cNvPr>
          <p:cNvPicPr>
            <a:picLocks noChangeAspect="1"/>
          </p:cNvPicPr>
          <p:nvPr/>
        </p:nvPicPr>
        <p:blipFill>
          <a:blip r:embed="rId3"/>
          <a:stretch>
            <a:fillRect/>
          </a:stretch>
        </p:blipFill>
        <p:spPr>
          <a:xfrm>
            <a:off x="2465287" y="3355946"/>
            <a:ext cx="6893125" cy="3130170"/>
          </a:xfrm>
          <a:prstGeom prst="rect">
            <a:avLst/>
          </a:prstGeom>
        </p:spPr>
      </p:pic>
      <p:pic>
        <p:nvPicPr>
          <p:cNvPr id="3" name="图片 2">
            <a:extLst>
              <a:ext uri="{FF2B5EF4-FFF2-40B4-BE49-F238E27FC236}">
                <a16:creationId xmlns:a16="http://schemas.microsoft.com/office/drawing/2014/main" id="{47B546FF-F98C-4815-A8FA-BDEF2836ED19}"/>
              </a:ext>
            </a:extLst>
          </p:cNvPr>
          <p:cNvPicPr>
            <a:picLocks noChangeAspect="1"/>
          </p:cNvPicPr>
          <p:nvPr/>
        </p:nvPicPr>
        <p:blipFill>
          <a:blip r:embed="rId4"/>
          <a:stretch>
            <a:fillRect/>
          </a:stretch>
        </p:blipFill>
        <p:spPr>
          <a:xfrm>
            <a:off x="2459037" y="1547167"/>
            <a:ext cx="6296025" cy="752475"/>
          </a:xfrm>
          <a:prstGeom prst="rect">
            <a:avLst/>
          </a:prstGeom>
        </p:spPr>
      </p:pic>
      <p:sp>
        <p:nvSpPr>
          <p:cNvPr id="4" name="文本框 3">
            <a:extLst>
              <a:ext uri="{FF2B5EF4-FFF2-40B4-BE49-F238E27FC236}">
                <a16:creationId xmlns:a16="http://schemas.microsoft.com/office/drawing/2014/main" id="{FA154C27-0376-491B-A29C-98A8C7BE3E09}"/>
              </a:ext>
            </a:extLst>
          </p:cNvPr>
          <p:cNvSpPr txBox="1"/>
          <p:nvPr/>
        </p:nvSpPr>
        <p:spPr>
          <a:xfrm>
            <a:off x="944592" y="2348119"/>
            <a:ext cx="8568952" cy="962956"/>
          </a:xfrm>
          <a:prstGeom prst="rect">
            <a:avLst/>
          </a:prstGeom>
          <a:noFill/>
        </p:spPr>
        <p:txBody>
          <a:bodyPr wrap="square" rtlCol="0">
            <a:spAutoFit/>
          </a:bodyPr>
          <a:lstStyle/>
          <a:p>
            <a:pPr>
              <a:lnSpc>
                <a:spcPct val="150000"/>
              </a:lnSpc>
            </a:pPr>
            <a:r>
              <a:rPr lang="zh-CN" altLang="en-US" sz="2000" dirty="0">
                <a:solidFill>
                  <a:srgbClr val="000000"/>
                </a:solidFill>
                <a:latin typeface="Optima-Regular"/>
              </a:rPr>
              <a:t>通过</a:t>
            </a:r>
            <a:r>
              <a:rPr lang="en-US" altLang="zh-CN" sz="2000" dirty="0">
                <a:solidFill>
                  <a:srgbClr val="000000"/>
                </a:solidFill>
                <a:latin typeface="Optima-Regular"/>
              </a:rPr>
              <a:t>identity mapping</a:t>
            </a:r>
            <a:r>
              <a:rPr lang="zh-CN" altLang="en-US" sz="2000" dirty="0">
                <a:solidFill>
                  <a:srgbClr val="000000"/>
                </a:solidFill>
                <a:latin typeface="Optima-Regular"/>
              </a:rPr>
              <a:t>保留原始的</a:t>
            </a:r>
            <a:r>
              <a:rPr lang="en-US" altLang="zh-CN" sz="2000" dirty="0">
                <a:solidFill>
                  <a:srgbClr val="000000"/>
                </a:solidFill>
                <a:latin typeface="Optima-Regular"/>
              </a:rPr>
              <a:t> </a:t>
            </a:r>
            <a:r>
              <a:rPr lang="zh-CN" altLang="en-US" sz="2000" dirty="0">
                <a:solidFill>
                  <a:srgbClr val="000000"/>
                </a:solidFill>
                <a:latin typeface="Optima-Regular"/>
              </a:rPr>
              <a:t>特征图。而原始</a:t>
            </a:r>
            <a:r>
              <a:rPr lang="en-US" altLang="zh-CN" sz="2000" dirty="0">
                <a:solidFill>
                  <a:srgbClr val="000000"/>
                </a:solidFill>
                <a:latin typeface="Optima-Regular"/>
              </a:rPr>
              <a:t> feature</a:t>
            </a:r>
            <a:r>
              <a:rPr lang="zh-CN" altLang="en-US" sz="2000" dirty="0">
                <a:solidFill>
                  <a:srgbClr val="000000"/>
                </a:solidFill>
                <a:latin typeface="Optima-Regular"/>
              </a:rPr>
              <a:t>到最终特征图是通过在每一通道上线性运算得出的，比卷积运算消耗的计算资源少的多。</a:t>
            </a:r>
          </a:p>
        </p:txBody>
      </p:sp>
    </p:spTree>
    <p:extLst>
      <p:ext uri="{BB962C8B-B14F-4D97-AF65-F5344CB8AC3E}">
        <p14:creationId xmlns:p14="http://schemas.microsoft.com/office/powerpoint/2010/main" val="151752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E272972-8F71-49BC-A264-361D2B8EDB6E}"/>
              </a:ext>
            </a:extLst>
          </p:cNvPr>
          <p:cNvSpPr txBox="1">
            <a:spLocks/>
          </p:cNvSpPr>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i="0" dirty="0">
                <a:solidFill>
                  <a:srgbClr val="000000"/>
                </a:solidFill>
                <a:effectLst/>
                <a:latin typeface="Optima-Regular"/>
              </a:rPr>
              <a:t>Ghost Module for More Features</a:t>
            </a:r>
          </a:p>
        </p:txBody>
      </p:sp>
      <p:sp>
        <p:nvSpPr>
          <p:cNvPr id="5" name="文本框 4">
            <a:extLst>
              <a:ext uri="{FF2B5EF4-FFF2-40B4-BE49-F238E27FC236}">
                <a16:creationId xmlns:a16="http://schemas.microsoft.com/office/drawing/2014/main" id="{A4E45CE9-896B-49A2-B6C4-CFF1D7C9E033}"/>
              </a:ext>
            </a:extLst>
          </p:cNvPr>
          <p:cNvSpPr txBox="1"/>
          <p:nvPr/>
        </p:nvSpPr>
        <p:spPr>
          <a:xfrm>
            <a:off x="1173771" y="1295871"/>
            <a:ext cx="9505056" cy="3732945"/>
          </a:xfrm>
          <a:prstGeom prst="rect">
            <a:avLst/>
          </a:prstGeom>
          <a:noFill/>
        </p:spPr>
        <p:txBody>
          <a:bodyPr wrap="square" rtlCol="0">
            <a:spAutoFit/>
          </a:bodyPr>
          <a:lstStyle/>
          <a:p>
            <a:pPr>
              <a:lnSpc>
                <a:spcPct val="150000"/>
              </a:lnSpc>
            </a:pPr>
            <a:r>
              <a:rPr lang="en-US" altLang="zh-CN" sz="2000" b="1" dirty="0">
                <a:solidFill>
                  <a:srgbClr val="000000"/>
                </a:solidFill>
                <a:latin typeface="Optima-Regular"/>
              </a:rPr>
              <a:t>Ghost Module</a:t>
            </a:r>
            <a:r>
              <a:rPr lang="zh-CN" altLang="en-US" sz="2000" b="1" dirty="0">
                <a:solidFill>
                  <a:srgbClr val="000000"/>
                </a:solidFill>
                <a:latin typeface="Optima-Regular"/>
              </a:rPr>
              <a:t>的独特之处：</a:t>
            </a:r>
            <a:endParaRPr lang="en-US" altLang="zh-CN" sz="2000" b="1" dirty="0">
              <a:solidFill>
                <a:srgbClr val="000000"/>
              </a:solidFill>
              <a:latin typeface="Optima-Regular"/>
            </a:endParaRPr>
          </a:p>
          <a:p>
            <a:pPr algn="l">
              <a:lnSpc>
                <a:spcPct val="150000"/>
              </a:lnSpc>
            </a:pPr>
            <a:r>
              <a:rPr lang="zh-CN" altLang="en-US" sz="2000" dirty="0">
                <a:solidFill>
                  <a:srgbClr val="000000"/>
                </a:solidFill>
                <a:latin typeface="Optima-Regular"/>
              </a:rPr>
              <a:t>（</a:t>
            </a:r>
            <a:r>
              <a:rPr lang="en-US" altLang="zh-CN" sz="2000" dirty="0">
                <a:solidFill>
                  <a:srgbClr val="000000"/>
                </a:solidFill>
                <a:latin typeface="Optima-Regular"/>
              </a:rPr>
              <a:t>1</a:t>
            </a:r>
            <a:r>
              <a:rPr lang="zh-CN" altLang="en-US" sz="2000" dirty="0">
                <a:solidFill>
                  <a:srgbClr val="000000"/>
                </a:solidFill>
                <a:latin typeface="Optima-Regular"/>
              </a:rPr>
              <a:t>）使用的是常规的</a:t>
            </a:r>
            <a:r>
              <a:rPr lang="en-US" altLang="zh-CN" sz="2000" dirty="0">
                <a:solidFill>
                  <a:srgbClr val="000000"/>
                </a:solidFill>
                <a:latin typeface="Optima-Regular"/>
              </a:rPr>
              <a:t>filter size</a:t>
            </a:r>
            <a:r>
              <a:rPr lang="zh-CN" altLang="en-US" sz="2000" dirty="0">
                <a:solidFill>
                  <a:srgbClr val="000000"/>
                </a:solidFill>
                <a:latin typeface="Optima-Regular"/>
              </a:rPr>
              <a:t>而不是</a:t>
            </a:r>
            <a:r>
              <a:rPr lang="en-US" altLang="zh-CN" sz="2000" dirty="0">
                <a:solidFill>
                  <a:srgbClr val="000000"/>
                </a:solidFill>
                <a:latin typeface="Optima-Regular"/>
              </a:rPr>
              <a:t>11 </a:t>
            </a:r>
            <a:r>
              <a:rPr lang="zh-CN" altLang="en-US" sz="2000" dirty="0">
                <a:solidFill>
                  <a:srgbClr val="000000"/>
                </a:solidFill>
                <a:latin typeface="Optima-Regular"/>
              </a:rPr>
              <a:t>的</a:t>
            </a:r>
            <a:r>
              <a:rPr lang="en-US" altLang="zh-CN" sz="2000" dirty="0">
                <a:solidFill>
                  <a:srgbClr val="000000"/>
                </a:solidFill>
                <a:latin typeface="Optima-Regular"/>
              </a:rPr>
              <a:t>pointwise conv</a:t>
            </a:r>
          </a:p>
          <a:p>
            <a:pPr algn="l">
              <a:lnSpc>
                <a:spcPct val="150000"/>
              </a:lnSpc>
            </a:pPr>
            <a:r>
              <a:rPr lang="zh-CN" altLang="en-US" sz="2000" dirty="0">
                <a:solidFill>
                  <a:srgbClr val="000000"/>
                </a:solidFill>
                <a:latin typeface="Optima-Regular"/>
              </a:rPr>
              <a:t>（</a:t>
            </a:r>
            <a:r>
              <a:rPr lang="en-US" altLang="zh-CN" sz="2000" dirty="0">
                <a:solidFill>
                  <a:srgbClr val="000000"/>
                </a:solidFill>
                <a:latin typeface="Optima-Regular"/>
              </a:rPr>
              <a:t>2</a:t>
            </a:r>
            <a:r>
              <a:rPr lang="zh-CN" altLang="en-US" sz="2000" dirty="0">
                <a:solidFill>
                  <a:srgbClr val="000000"/>
                </a:solidFill>
                <a:latin typeface="Optima-Regular"/>
              </a:rPr>
              <a:t>）与常规使用通道压缩获得空间激活以及空间池化获得通道激活的方式不同，本文是通过对</a:t>
            </a:r>
            <a:r>
              <a:rPr lang="en-US" altLang="zh-CN" sz="2000" dirty="0">
                <a:solidFill>
                  <a:srgbClr val="000000"/>
                </a:solidFill>
                <a:latin typeface="Optima-Regular"/>
              </a:rPr>
              <a:t>intrinsic feature</a:t>
            </a:r>
            <a:r>
              <a:rPr lang="zh-CN" altLang="en-US" sz="2000" dirty="0">
                <a:solidFill>
                  <a:srgbClr val="000000"/>
                </a:solidFill>
                <a:latin typeface="Optima-Regular"/>
              </a:rPr>
              <a:t>进行线性操作后得到</a:t>
            </a:r>
            <a:r>
              <a:rPr lang="en-US" altLang="zh-CN" sz="2000" dirty="0">
                <a:solidFill>
                  <a:srgbClr val="000000"/>
                </a:solidFill>
                <a:latin typeface="Optima-Regular"/>
              </a:rPr>
              <a:t>feature maps</a:t>
            </a:r>
            <a:br>
              <a:rPr lang="en-US" altLang="zh-CN" sz="2000" dirty="0">
                <a:solidFill>
                  <a:srgbClr val="000000"/>
                </a:solidFill>
                <a:latin typeface="Optima-Regular"/>
              </a:rPr>
            </a:br>
            <a:endParaRPr lang="en-US" altLang="zh-CN" sz="2000" dirty="0">
              <a:solidFill>
                <a:srgbClr val="000000"/>
              </a:solidFill>
              <a:latin typeface="Optima-Regular"/>
            </a:endParaRPr>
          </a:p>
          <a:p>
            <a:pPr algn="l">
              <a:lnSpc>
                <a:spcPct val="150000"/>
              </a:lnSpc>
            </a:pPr>
            <a:r>
              <a:rPr lang="zh-CN" altLang="en-US" sz="2000" b="1" dirty="0">
                <a:solidFill>
                  <a:srgbClr val="000000"/>
                </a:solidFill>
                <a:latin typeface="Optima-Regular"/>
              </a:rPr>
              <a:t>复杂度分析：</a:t>
            </a:r>
            <a:endParaRPr lang="en-US" altLang="zh-CN" sz="2000" b="1" dirty="0">
              <a:solidFill>
                <a:srgbClr val="000000"/>
              </a:solidFill>
              <a:latin typeface="Optima-Regular"/>
            </a:endParaRPr>
          </a:p>
          <a:p>
            <a:pPr algn="l">
              <a:lnSpc>
                <a:spcPct val="150000"/>
              </a:lnSpc>
            </a:pPr>
            <a:r>
              <a:rPr lang="en-US" altLang="zh-CN" sz="2000" dirty="0" err="1">
                <a:solidFill>
                  <a:srgbClr val="000000"/>
                </a:solidFill>
                <a:latin typeface="Optima-Regular"/>
              </a:rPr>
              <a:t>GhostModule</a:t>
            </a:r>
            <a:r>
              <a:rPr lang="zh-CN" altLang="en-US" sz="2000" dirty="0">
                <a:solidFill>
                  <a:srgbClr val="000000"/>
                </a:solidFill>
                <a:latin typeface="Optima-Regular"/>
              </a:rPr>
              <a:t>与常规卷积层产生同样数目的</a:t>
            </a:r>
            <a:r>
              <a:rPr lang="en-US" altLang="zh-CN" sz="2000" dirty="0">
                <a:solidFill>
                  <a:srgbClr val="000000"/>
                </a:solidFill>
                <a:latin typeface="Optima-Regular"/>
              </a:rPr>
              <a:t>feature map</a:t>
            </a:r>
            <a:r>
              <a:rPr lang="zh-CN" altLang="en-US" sz="2000" dirty="0">
                <a:solidFill>
                  <a:srgbClr val="000000"/>
                </a:solidFill>
                <a:latin typeface="Optima-Regular"/>
              </a:rPr>
              <a:t>，因此</a:t>
            </a:r>
            <a:r>
              <a:rPr lang="en-US" altLang="zh-CN" sz="2000" dirty="0">
                <a:solidFill>
                  <a:srgbClr val="000000"/>
                </a:solidFill>
                <a:latin typeface="Optima-Regular"/>
              </a:rPr>
              <a:t>Ghost Module</a:t>
            </a:r>
            <a:r>
              <a:rPr lang="zh-CN" altLang="en-US" sz="2000" dirty="0">
                <a:solidFill>
                  <a:srgbClr val="000000"/>
                </a:solidFill>
                <a:latin typeface="Optima-Regular"/>
              </a:rPr>
              <a:t>可以很方便的嵌入已有的网络框架中用来减少计算开销。</a:t>
            </a:r>
            <a:endParaRPr lang="en-US" altLang="zh-CN" sz="2000" dirty="0">
              <a:solidFill>
                <a:srgbClr val="000000"/>
              </a:solidFill>
              <a:latin typeface="Optima-Regular"/>
            </a:endParaRPr>
          </a:p>
        </p:txBody>
      </p:sp>
    </p:spTree>
    <p:extLst>
      <p:ext uri="{BB962C8B-B14F-4D97-AF65-F5344CB8AC3E}">
        <p14:creationId xmlns:p14="http://schemas.microsoft.com/office/powerpoint/2010/main" val="402025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4745</TotalTime>
  <Words>929</Words>
  <Application>Microsoft Office PowerPoint</Application>
  <PresentationFormat>自定义</PresentationFormat>
  <Paragraphs>72</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Optima-Regular</vt:lpstr>
      <vt:lpstr>Roboto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liu jiaqi</cp:lastModifiedBy>
  <cp:revision>50</cp:revision>
  <dcterms:created xsi:type="dcterms:W3CDTF">2015-12-11T17:46:17Z</dcterms:created>
  <dcterms:modified xsi:type="dcterms:W3CDTF">2020-12-08T13:36:27Z</dcterms:modified>
</cp:coreProperties>
</file>