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78" r:id="rId4"/>
    <p:sldId id="257" r:id="rId5"/>
    <p:sldId id="258" r:id="rId6"/>
    <p:sldId id="261" r:id="rId7"/>
    <p:sldId id="262" r:id="rId8"/>
    <p:sldId id="263" r:id="rId9"/>
    <p:sldId id="264" r:id="rId10"/>
    <p:sldId id="265" r:id="rId11"/>
    <p:sldId id="266" r:id="rId12"/>
    <p:sldId id="267" r:id="rId14"/>
    <p:sldId id="268" r:id="rId15"/>
    <p:sldId id="269" r:id="rId16"/>
    <p:sldId id="270" r:id="rId17"/>
    <p:sldId id="272" r:id="rId18"/>
    <p:sldId id="275" r:id="rId19"/>
    <p:sldId id="273" r:id="rId20"/>
    <p:sldId id="27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371475" y="387350"/>
            <a:ext cx="32385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9063" y="134938"/>
            <a:ext cx="252413" cy="2524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11226800" y="6318250"/>
            <a:ext cx="539750" cy="539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灯片编号占位符 15"/>
          <p:cNvSpPr>
            <a:spLocks noGrp="1"/>
          </p:cNvSpPr>
          <p:nvPr>
            <p:ph type="sldNum" sz="quarter" idx="4"/>
          </p:nvPr>
        </p:nvSpPr>
        <p:spPr>
          <a:xfrm>
            <a:off x="10801350" y="6405563"/>
            <a:ext cx="1390650" cy="365125"/>
          </a:xfrm>
          <a:prstGeom prst="rect">
            <a:avLst/>
          </a:prstGeom>
        </p:spPr>
        <p:txBody>
          <a:bodyPr vert="horz" wrap="square" lIns="91440" tIns="45720" rIns="91440" bIns="45720" numCol="1" anchor="ctr" anchorCtr="0" compatLnSpc="1"/>
          <a:p>
            <a:pPr algn="ctr" eaLnBrk="1" hangingPunct="1">
              <a:buNone/>
            </a:pPr>
            <a:fld id="{9A0DB2DC-4C9A-4742-B13C-FB6460FD3503}" type="slidenum">
              <a:rPr lang="zh-CN" altLang="en-US" sz="2000" b="1" dirty="0">
                <a:solidFill>
                  <a:schemeClr val="bg1"/>
                </a:solidFill>
                <a:latin typeface="Verdana" panose="020B0604030504040204" pitchFamily="34" charset="0"/>
                <a:ea typeface="微软雅黑" panose="020B0503020204020204" charset="-122"/>
              </a:rPr>
            </a:fld>
            <a:endParaRPr lang="zh-CN" altLang="en-US" sz="2000" b="1" dirty="0">
              <a:solidFill>
                <a:schemeClr val="bg1"/>
              </a:solidFill>
              <a:latin typeface="Verdana" panose="020B0604030504040204" pitchFamily="34" charset="0"/>
              <a:ea typeface="微软雅黑" panose="020B0503020204020204" charset="-122"/>
            </a:endParaRPr>
          </a:p>
        </p:txBody>
      </p:sp>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D905BCC-1878-4511-B8F3-6A56797AB4AA}"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Arial" panose="020B060402020202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Arial" panose="020B0604020202020204" pitchFamily="34" charset="0"/>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4127500"/>
            <a:ext cx="12192000" cy="72326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 name="矩形 6"/>
          <p:cNvSpPr/>
          <p:nvPr/>
        </p:nvSpPr>
        <p:spPr>
          <a:xfrm>
            <a:off x="0" y="1758950"/>
            <a:ext cx="12192000" cy="2368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Natural language processing-enhanced extraction of SBVR business vocabularies and busiess rules from UML use case diagrams</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11128375" y="1974850"/>
            <a:ext cx="325438"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16" name="矩形 15"/>
          <p:cNvSpPr/>
          <p:nvPr/>
        </p:nvSpPr>
        <p:spPr>
          <a:xfrm flipV="1">
            <a:off x="10974070" y="1936750"/>
            <a:ext cx="362585" cy="3994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128" name="Freeform 5"/>
          <p:cNvSpPr>
            <a:spLocks noEditPoints="1"/>
          </p:cNvSpPr>
          <p:nvPr/>
        </p:nvSpPr>
        <p:spPr bwMode="auto">
          <a:xfrm>
            <a:off x="10877550" y="2997200"/>
            <a:ext cx="555625" cy="488950"/>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2147483646 h 60"/>
              <a:gd name="T18" fmla="*/ 2147483646 w 68"/>
              <a:gd name="T19" fmla="*/ 2147483646 h 60"/>
              <a:gd name="T20" fmla="*/ 2147483646 w 68"/>
              <a:gd name="T21" fmla="*/ 2147483646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2147483646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0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2147483646 w 68"/>
              <a:gd name="T65" fmla="*/ 2147483646 h 60"/>
              <a:gd name="T66" fmla="*/ 2147483646 w 68"/>
              <a:gd name="T67" fmla="*/ 2147483646 h 60"/>
              <a:gd name="T68" fmla="*/ 2147483646 w 68"/>
              <a:gd name="T69" fmla="*/ 2147483646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p:txBody>
      </p:sp>
      <p:pic>
        <p:nvPicPr>
          <p:cNvPr id="13319" name="图片 3"/>
          <p:cNvPicPr>
            <a:picLocks noChangeAspect="1"/>
          </p:cNvPicPr>
          <p:nvPr/>
        </p:nvPicPr>
        <p:blipFill>
          <a:blip r:embed="rId1"/>
          <a:stretch>
            <a:fillRect/>
          </a:stretch>
        </p:blipFill>
        <p:spPr>
          <a:xfrm>
            <a:off x="387985" y="610235"/>
            <a:ext cx="1997710" cy="1943735"/>
          </a:xfrm>
          <a:prstGeom prst="rect">
            <a:avLst/>
          </a:prstGeom>
          <a:noFill/>
          <a:ln w="9525">
            <a:noFill/>
          </a:ln>
        </p:spPr>
      </p:pic>
      <p:sp>
        <p:nvSpPr>
          <p:cNvPr id="2" name="文本框 1"/>
          <p:cNvSpPr txBox="1"/>
          <p:nvPr/>
        </p:nvSpPr>
        <p:spPr>
          <a:xfrm>
            <a:off x="10408920" y="4197985"/>
            <a:ext cx="2009140" cy="460375"/>
          </a:xfrm>
          <a:prstGeom prst="rect">
            <a:avLst/>
          </a:prstGeom>
          <a:noFill/>
        </p:spPr>
        <p:txBody>
          <a:bodyPr wrap="square" rtlCol="0">
            <a:spAutoFit/>
          </a:bodyPr>
          <a:p>
            <a:r>
              <a:rPr lang="zh-CN" altLang="en-US" sz="2400">
                <a:solidFill>
                  <a:schemeClr val="bg1"/>
                </a:solidFill>
                <a:latin typeface="微软雅黑" panose="020B0503020204020204" charset="-122"/>
                <a:ea typeface="微软雅黑" panose="020B0503020204020204" charset="-122"/>
              </a:rPr>
              <a:t>刘佳欣</a:t>
            </a:r>
            <a:endParaRPr lang="zh-CN" altLang="en-US" sz="240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7044690" y="3554730"/>
            <a:ext cx="3553460" cy="460375"/>
          </a:xfrm>
          <a:prstGeom prst="rect">
            <a:avLst/>
          </a:prstGeom>
          <a:noFill/>
        </p:spPr>
        <p:txBody>
          <a:bodyPr wrap="square" rtlCol="0">
            <a:spAutoFit/>
          </a:bodyPr>
          <a:p>
            <a:r>
              <a:rPr lang="en-US" altLang="zh-CN" sz="2400" b="1">
                <a:solidFill>
                  <a:schemeClr val="bg1"/>
                </a:solidFill>
                <a:latin typeface="微软雅黑" panose="020B0503020204020204" charset="-122"/>
                <a:ea typeface="微软雅黑" panose="020B0503020204020204" charset="-122"/>
              </a:rPr>
              <a:t>from </a:t>
            </a:r>
            <a:r>
              <a:rPr lang="en-US" altLang="zh-CN" sz="2400" b="1">
                <a:solidFill>
                  <a:schemeClr val="bg1"/>
                </a:solidFill>
                <a:latin typeface="微软雅黑" panose="020B0503020204020204" charset="-122"/>
                <a:ea typeface="微软雅黑" panose="020B0503020204020204" charset="-122"/>
              </a:rPr>
              <a:t>DKE  2020</a:t>
            </a:r>
            <a:endParaRPr lang="en-US" altLang="zh-CN" sz="24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695325" y="257493"/>
            <a:ext cx="10801350" cy="521970"/>
          </a:xfrm>
          <a:prstGeom prst="rect">
            <a:avLst/>
          </a:prstGeom>
          <a:noFill/>
          <a:ln w="9525">
            <a:noFill/>
          </a:ln>
        </p:spPr>
        <p:txBody>
          <a:bodyPr>
            <a:spAutoFit/>
          </a:bodyPr>
          <a:p>
            <a:r>
              <a:rPr lang="zh-CN" altLang="en-US" sz="2800" b="1">
                <a:latin typeface="微软雅黑" panose="020B0503020204020204" charset="-122"/>
                <a:ea typeface="微软雅黑" panose="020B0503020204020204" charset="-122"/>
                <a:sym typeface="+mn-ea"/>
              </a:rPr>
              <a:t>算法符号</a:t>
            </a:r>
            <a:endParaRPr lang="zh-CN" altLang="en-US" sz="2800" b="1">
              <a:latin typeface="微软雅黑" panose="020B0503020204020204" charset="-122"/>
              <a:ea typeface="微软雅黑" panose="020B0503020204020204" charset="-122"/>
              <a:sym typeface="+mn-ea"/>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sp>
        <p:nvSpPr>
          <p:cNvPr id="3" name="内容占位符 2"/>
          <p:cNvSpPr>
            <a:spLocks noGrp="1"/>
          </p:cNvSpPr>
          <p:nvPr>
            <p:ph idx="1"/>
          </p:nvPr>
        </p:nvSpPr>
        <p:spPr>
          <a:xfrm>
            <a:off x="695325" y="923290"/>
            <a:ext cx="10801350" cy="6267450"/>
          </a:xfrm>
        </p:spPr>
        <p:txBody>
          <a:bodyPr>
            <a:noAutofit/>
          </a:bodyPr>
          <a:p>
            <a:pPr marL="0" indent="0" fontAlgn="auto">
              <a:lnSpc>
                <a:spcPts val="2880"/>
              </a:lnSpc>
              <a:buNone/>
            </a:pPr>
            <a:r>
              <a:rPr lang="en-US" altLang="zh-CN" sz="2000">
                <a:solidFill>
                  <a:schemeClr val="tx1"/>
                </a:solidFill>
                <a:latin typeface="微软雅黑" panose="020B0503020204020204" charset="-122"/>
                <a:ea typeface="微软雅黑" panose="020B0503020204020204" charset="-122"/>
              </a:rPr>
              <a:t>在讨论开发的算法之前，介绍一下这些算法中使用的某些符号元素:</a:t>
            </a:r>
            <a:endParaRPr lang="en-US" altLang="zh-CN" sz="2000">
              <a:solidFill>
                <a:schemeClr val="tx1"/>
              </a:solidFill>
              <a:latin typeface="微软雅黑" panose="020B0503020204020204" charset="-122"/>
              <a:ea typeface="微软雅黑" panose="020B0503020204020204" charset="-122"/>
            </a:endParaRPr>
          </a:p>
          <a:p>
            <a:pPr marL="0" indent="0" fontAlgn="auto">
              <a:lnSpc>
                <a:spcPts val="2880"/>
              </a:lnSpc>
              <a:buNone/>
            </a:pPr>
            <a:r>
              <a:rPr lang="en-US" altLang="zh-CN" sz="2000">
                <a:solidFill>
                  <a:schemeClr val="tx1"/>
                </a:solidFill>
                <a:latin typeface="微软雅黑" panose="020B0503020204020204" charset="-122"/>
                <a:ea typeface="微软雅黑" panose="020B0503020204020204" charset="-122"/>
              </a:rPr>
              <a:t>将提取的</a:t>
            </a:r>
            <a:r>
              <a:rPr lang="en-US" altLang="zh-CN" sz="2000" b="1">
                <a:solidFill>
                  <a:schemeClr val="accent1"/>
                </a:solidFill>
                <a:latin typeface="微软雅黑" panose="020B0503020204020204" charset="-122"/>
                <a:ea typeface="微软雅黑" panose="020B0503020204020204" charset="-122"/>
              </a:rPr>
              <a:t>SBVR业务词汇</a:t>
            </a:r>
            <a:r>
              <a:rPr lang="en-US" altLang="zh-CN" sz="2000">
                <a:solidFill>
                  <a:schemeClr val="tx1"/>
                </a:solidFill>
                <a:latin typeface="微软雅黑" panose="020B0503020204020204" charset="-122"/>
                <a:ea typeface="微软雅黑" panose="020B0503020204020204" charset="-122"/>
              </a:rPr>
              <a:t>表示为SBV，将提取的</a:t>
            </a:r>
            <a:r>
              <a:rPr lang="en-US" altLang="zh-CN" sz="2000" b="1">
                <a:solidFill>
                  <a:schemeClr val="accent1"/>
                </a:solidFill>
                <a:latin typeface="微软雅黑" panose="020B0503020204020204" charset="-122"/>
                <a:ea typeface="微软雅黑" panose="020B0503020204020204" charset="-122"/>
              </a:rPr>
              <a:t>SBVR业务规则</a:t>
            </a:r>
            <a:r>
              <a:rPr lang="en-US" altLang="zh-CN" sz="2000">
                <a:solidFill>
                  <a:schemeClr val="tx1"/>
                </a:solidFill>
                <a:latin typeface="微软雅黑" panose="020B0503020204020204" charset="-122"/>
                <a:ea typeface="微软雅黑" panose="020B0503020204020204" charset="-122"/>
              </a:rPr>
              <a:t>表示为SBR。𝑆𝐵𝑉</a:t>
            </a:r>
            <a:r>
              <a:rPr lang="en-US" altLang="zh-CN" sz="1200">
                <a:solidFill>
                  <a:schemeClr val="tx1"/>
                </a:solidFill>
                <a:latin typeface="微软雅黑" panose="020B0503020204020204" charset="-122"/>
                <a:ea typeface="微软雅黑" panose="020B0503020204020204" charset="-122"/>
              </a:rPr>
              <a:t>𝐺𝐶</a:t>
            </a:r>
            <a:r>
              <a:rPr lang="en-US" altLang="zh-CN" sz="2000">
                <a:solidFill>
                  <a:schemeClr val="tx1"/>
                </a:solidFill>
                <a:latin typeface="微软雅黑" panose="020B0503020204020204" charset="-122"/>
                <a:ea typeface="微软雅黑" panose="020B0503020204020204" charset="-122"/>
              </a:rPr>
              <a:t>,𝑆𝐵𝑉</a:t>
            </a:r>
            <a:r>
              <a:rPr lang="en-US" altLang="zh-CN" sz="1200">
                <a:solidFill>
                  <a:schemeClr val="tx1"/>
                </a:solidFill>
                <a:latin typeface="微软雅黑" panose="020B0503020204020204" charset="-122"/>
                <a:ea typeface="微软雅黑" panose="020B0503020204020204" charset="-122"/>
              </a:rPr>
              <a:t>𝐼𝐶</a:t>
            </a:r>
            <a:r>
              <a:rPr lang="en-US" altLang="zh-CN" sz="2000">
                <a:solidFill>
                  <a:schemeClr val="tx1"/>
                </a:solidFill>
                <a:latin typeface="微软雅黑" panose="020B0503020204020204" charset="-122"/>
                <a:ea typeface="微软雅黑" panose="020B0503020204020204" charset="-122"/>
              </a:rPr>
              <a:t>和𝑆𝐵𝑉</a:t>
            </a:r>
            <a:r>
              <a:rPr lang="en-US" altLang="zh-CN" sz="1200">
                <a:solidFill>
                  <a:schemeClr val="tx1"/>
                </a:solidFill>
                <a:latin typeface="微软雅黑" panose="020B0503020204020204" charset="-122"/>
                <a:ea typeface="微软雅黑" panose="020B0503020204020204" charset="-122"/>
              </a:rPr>
              <a:t>𝑉𝐶</a:t>
            </a:r>
            <a:r>
              <a:rPr lang="en-US" altLang="zh-CN" sz="2000">
                <a:solidFill>
                  <a:schemeClr val="tx1"/>
                </a:solidFill>
                <a:latin typeface="微软雅黑" panose="020B0503020204020204" charset="-122"/>
                <a:ea typeface="微软雅黑" panose="020B0503020204020204" charset="-122"/>
              </a:rPr>
              <a:t>是SBV的子集，分别代表一般概念、个别概念和动词概念；</a:t>
            </a:r>
            <a:endParaRPr lang="en-US" altLang="zh-CN" sz="2000">
              <a:solidFill>
                <a:schemeClr val="tx1"/>
              </a:solidFill>
              <a:latin typeface="微软雅黑" panose="020B0503020204020204" charset="-122"/>
              <a:ea typeface="微软雅黑" panose="020B0503020204020204" charset="-122"/>
            </a:endParaRPr>
          </a:p>
          <a:p>
            <a:pPr marL="0" indent="0" fontAlgn="auto">
              <a:lnSpc>
                <a:spcPts val="2880"/>
              </a:lnSpc>
              <a:buNone/>
            </a:pPr>
            <a:r>
              <a:rPr lang="en-US" altLang="zh-CN" sz="2000">
                <a:solidFill>
                  <a:schemeClr val="tx1"/>
                </a:solidFill>
                <a:latin typeface="微软雅黑" panose="020B0503020204020204" charset="-122"/>
                <a:ea typeface="微软雅黑" panose="020B0503020204020204" charset="-122"/>
              </a:rPr>
              <a:t>TR是在预处理阶段使用一组</a:t>
            </a:r>
            <a:r>
              <a:rPr lang="zh-CN" altLang="en-US" sz="2000">
                <a:solidFill>
                  <a:schemeClr val="tx1"/>
                </a:solidFill>
                <a:latin typeface="微软雅黑" panose="020B0503020204020204" charset="-122"/>
                <a:ea typeface="微软雅黑" panose="020B0503020204020204" charset="-122"/>
              </a:rPr>
              <a:t>特定的</a:t>
            </a:r>
            <a:r>
              <a:rPr lang="en-US" altLang="zh-CN" sz="2000">
                <a:solidFill>
                  <a:schemeClr val="tx1"/>
                </a:solidFill>
                <a:latin typeface="微软雅黑" panose="020B0503020204020204" charset="-122"/>
                <a:ea typeface="微软雅黑" panose="020B0503020204020204" charset="-122"/>
              </a:rPr>
              <a:t>模型转换规则从用例模型中获得的一组文本信息或候选信息:</a:t>
            </a:r>
            <a:endParaRPr lang="en-US" altLang="zh-CN" sz="2000">
              <a:solidFill>
                <a:schemeClr val="tx1"/>
              </a:solidFill>
              <a:latin typeface="微软雅黑" panose="020B0503020204020204" charset="-122"/>
              <a:ea typeface="微软雅黑" panose="020B0503020204020204" charset="-122"/>
            </a:endParaRPr>
          </a:p>
          <a:p>
            <a:pPr marL="0" indent="0" algn="ctr" fontAlgn="auto">
              <a:lnSpc>
                <a:spcPts val="2880"/>
              </a:lnSpc>
              <a:buNone/>
            </a:pPr>
            <a:r>
              <a:rPr lang="en-US" altLang="zh-CN" sz="2000" b="1">
                <a:solidFill>
                  <a:schemeClr val="accent1"/>
                </a:solidFill>
                <a:latin typeface="微软雅黑" panose="020B0503020204020204" charset="-122"/>
                <a:ea typeface="微软雅黑" panose="020B0503020204020204" charset="-122"/>
              </a:rPr>
              <a:t>TR = {(r，conceptType(r))| ConceptType(r)in { GC，IC，VC，BR}}</a:t>
            </a:r>
            <a:endParaRPr lang="en-US" altLang="zh-CN" sz="2000" b="1">
              <a:solidFill>
                <a:schemeClr val="accent1"/>
              </a:solidFill>
              <a:latin typeface="微软雅黑" panose="020B0503020204020204" charset="-122"/>
              <a:ea typeface="微软雅黑" panose="020B0503020204020204" charset="-122"/>
            </a:endParaRPr>
          </a:p>
          <a:p>
            <a:pPr marL="0" indent="0" fontAlgn="auto">
              <a:lnSpc>
                <a:spcPts val="2880"/>
              </a:lnSpc>
              <a:buNone/>
            </a:pPr>
            <a:r>
              <a:rPr lang="en-US" altLang="zh-CN" sz="2000">
                <a:solidFill>
                  <a:schemeClr val="tx1"/>
                </a:solidFill>
                <a:latin typeface="微软雅黑" panose="020B0503020204020204" charset="-122"/>
                <a:ea typeface="微软雅黑" panose="020B0503020204020204" charset="-122"/>
              </a:rPr>
              <a:t>其中r是特定模型转换规则的结果(文本)，ConceptType(r)是该结果的SBVR类型:GC，IC，VC，或BR。</a:t>
            </a:r>
            <a:endParaRPr lang="en-US" altLang="zh-CN" sz="2000">
              <a:solidFill>
                <a:schemeClr val="tx1"/>
              </a:solidFill>
              <a:latin typeface="微软雅黑" panose="020B0503020204020204" charset="-122"/>
              <a:ea typeface="微软雅黑" panose="020B0503020204020204" charset="-122"/>
            </a:endParaRPr>
          </a:p>
          <a:p>
            <a:pPr marL="0" indent="0" fontAlgn="auto">
              <a:lnSpc>
                <a:spcPts val="2880"/>
              </a:lnSpc>
              <a:buNone/>
            </a:pPr>
            <a:r>
              <a:rPr lang="en-US" altLang="zh-CN" sz="2000">
                <a:solidFill>
                  <a:schemeClr val="tx1"/>
                </a:solidFill>
                <a:latin typeface="微软雅黑" panose="020B0503020204020204" charset="-122"/>
                <a:ea typeface="微软雅黑" panose="020B0503020204020204" charset="-122"/>
              </a:rPr>
              <a:t>𝑇𝑅</a:t>
            </a:r>
            <a:r>
              <a:rPr lang="en-US" altLang="zh-CN" sz="1200">
                <a:solidFill>
                  <a:schemeClr val="tx1"/>
                </a:solidFill>
                <a:latin typeface="微软雅黑" panose="020B0503020204020204" charset="-122"/>
                <a:ea typeface="微软雅黑" panose="020B0503020204020204" charset="-122"/>
              </a:rPr>
              <a:t>𝐺𝐶</a:t>
            </a:r>
            <a:r>
              <a:rPr lang="en-US" altLang="zh-CN" sz="2000">
                <a:solidFill>
                  <a:schemeClr val="tx1"/>
                </a:solidFill>
                <a:latin typeface="微软雅黑" panose="020B0503020204020204" charset="-122"/>
                <a:ea typeface="微软雅黑" panose="020B0503020204020204" charset="-122"/>
              </a:rPr>
              <a:t> ⊂ 𝑇𝑅定义为文本串的子集，根据相应的转换规则，文本串是有效的一般概念和个别概念的候选；类似地，𝑇𝑅</a:t>
            </a:r>
            <a:r>
              <a:rPr lang="en-US" altLang="zh-CN" sz="1200">
                <a:solidFill>
                  <a:schemeClr val="tx1"/>
                </a:solidFill>
                <a:latin typeface="微软雅黑" panose="020B0503020204020204" charset="-122"/>
                <a:ea typeface="微软雅黑" panose="020B0503020204020204" charset="-122"/>
              </a:rPr>
              <a:t>𝑉 𝐶</a:t>
            </a:r>
            <a:r>
              <a:rPr lang="en-US" altLang="zh-CN" sz="2000">
                <a:solidFill>
                  <a:schemeClr val="tx1"/>
                </a:solidFill>
                <a:latin typeface="微软雅黑" panose="020B0503020204020204" charset="-122"/>
                <a:ea typeface="微软雅黑" panose="020B0503020204020204" charset="-122"/>
              </a:rPr>
              <a:t> ⊂ 𝑇𝑅和𝑇𝑅</a:t>
            </a:r>
            <a:r>
              <a:rPr lang="en-US" altLang="zh-CN" sz="1200">
                <a:solidFill>
                  <a:schemeClr val="tx1"/>
                </a:solidFill>
                <a:latin typeface="微软雅黑" panose="020B0503020204020204" charset="-122"/>
                <a:ea typeface="微软雅黑" panose="020B0503020204020204" charset="-122"/>
              </a:rPr>
              <a:t>𝐵𝑅</a:t>
            </a:r>
            <a:r>
              <a:rPr lang="en-US" altLang="zh-CN" sz="2000">
                <a:solidFill>
                  <a:schemeClr val="tx1"/>
                </a:solidFill>
                <a:latin typeface="微软雅黑" panose="020B0503020204020204" charset="-122"/>
                <a:ea typeface="微软雅黑" panose="020B0503020204020204" charset="-122"/>
              </a:rPr>
              <a:t> ⊂ 𝑇𝑅是文本流的子集，分别包含有效动词概念和业务规则的候选。</a:t>
            </a:r>
            <a:endParaRPr lang="en-US" altLang="zh-CN" sz="2000">
              <a:solidFill>
                <a:schemeClr val="tx1"/>
              </a:solidFill>
              <a:latin typeface="微软雅黑" panose="020B0503020204020204" charset="-122"/>
              <a:ea typeface="微软雅黑" panose="020B0503020204020204" charset="-122"/>
            </a:endParaRPr>
          </a:p>
          <a:p>
            <a:pPr marL="0" indent="0" fontAlgn="auto">
              <a:lnSpc>
                <a:spcPts val="2880"/>
              </a:lnSpc>
              <a:buNone/>
            </a:pPr>
            <a:r>
              <a:rPr lang="en-US" altLang="zh-CN" sz="2000">
                <a:solidFill>
                  <a:schemeClr val="tx1"/>
                </a:solidFill>
                <a:latin typeface="微软雅黑" panose="020B0503020204020204" charset="-122"/>
                <a:ea typeface="微软雅黑" panose="020B0503020204020204" charset="-122"/>
              </a:rPr>
              <a:t>tr’是一组文本，它是在应用提出的算法之后</a:t>
            </a:r>
            <a:r>
              <a:rPr lang="zh-CN" altLang="en-US" sz="2000">
                <a:solidFill>
                  <a:schemeClr val="tx1"/>
                </a:solidFill>
                <a:latin typeface="微软雅黑" panose="020B0503020204020204" charset="-122"/>
                <a:ea typeface="微软雅黑" panose="020B0503020204020204" charset="-122"/>
              </a:rPr>
              <a:t>得到</a:t>
            </a:r>
            <a:r>
              <a:rPr lang="en-US" altLang="zh-CN" sz="2000">
                <a:solidFill>
                  <a:schemeClr val="tx1"/>
                </a:solidFill>
                <a:latin typeface="微软雅黑" panose="020B0503020204020204" charset="-122"/>
                <a:ea typeface="微软雅黑" panose="020B0503020204020204" charset="-122"/>
              </a:rPr>
              <a:t>的，𝑇𝑅′</a:t>
            </a:r>
            <a:r>
              <a:rPr lang="en-US" altLang="zh-CN" sz="1200">
                <a:solidFill>
                  <a:schemeClr val="tx1"/>
                </a:solidFill>
                <a:latin typeface="微软雅黑" panose="020B0503020204020204" charset="-122"/>
                <a:ea typeface="微软雅黑" panose="020B0503020204020204" charset="-122"/>
              </a:rPr>
              <a:t>𝑉𝐶</a:t>
            </a:r>
            <a:r>
              <a:rPr lang="en-US" altLang="zh-CN" sz="2000">
                <a:solidFill>
                  <a:schemeClr val="tx1"/>
                </a:solidFill>
                <a:latin typeface="微软雅黑" panose="020B0503020204020204" charset="-122"/>
                <a:ea typeface="微软雅黑" panose="020B0503020204020204" charset="-122"/>
              </a:rPr>
              <a:t>⊂𝑇𝑅′和𝑇𝑅′</a:t>
            </a:r>
            <a:r>
              <a:rPr lang="en-US" altLang="zh-CN" sz="1200">
                <a:solidFill>
                  <a:schemeClr val="tx1"/>
                </a:solidFill>
                <a:latin typeface="微软雅黑" panose="020B0503020204020204" charset="-122"/>
                <a:ea typeface="微软雅黑" panose="020B0503020204020204" charset="-122"/>
              </a:rPr>
              <a:t>𝐵𝑅</a:t>
            </a:r>
            <a:r>
              <a:rPr lang="en-US" altLang="zh-CN" sz="2000">
                <a:solidFill>
                  <a:schemeClr val="tx1"/>
                </a:solidFill>
                <a:latin typeface="微软雅黑" panose="020B0503020204020204" charset="-122"/>
                <a:ea typeface="微软雅黑" panose="020B0503020204020204" charset="-122"/>
              </a:rPr>
              <a:t>⊂𝑇𝑅′代表预处理步骤之后更新的文本。</a:t>
            </a:r>
            <a:endParaRPr lang="en-US" altLang="zh-CN" sz="200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695325" y="257493"/>
            <a:ext cx="10801350" cy="521970"/>
          </a:xfrm>
          <a:prstGeom prst="rect">
            <a:avLst/>
          </a:prstGeom>
          <a:noFill/>
          <a:ln w="9525">
            <a:noFill/>
          </a:ln>
        </p:spPr>
        <p:txBody>
          <a:bodyPr>
            <a:spAutoFit/>
          </a:bodyPr>
          <a:p>
            <a:r>
              <a:rPr lang="zh-CN" altLang="en-US" sz="2800" b="1">
                <a:latin typeface="微软雅黑" panose="020B0503020204020204" charset="-122"/>
                <a:ea typeface="微软雅黑" panose="020B0503020204020204" charset="-122"/>
                <a:sym typeface="+mn-ea"/>
              </a:rPr>
              <a:t>预处理算法</a:t>
            </a:r>
            <a:r>
              <a:rPr lang="en-US" altLang="zh-CN" sz="2800" b="1">
                <a:latin typeface="微软雅黑" panose="020B0503020204020204" charset="-122"/>
                <a:ea typeface="微软雅黑" panose="020B0503020204020204" charset="-122"/>
                <a:sym typeface="+mn-ea"/>
              </a:rPr>
              <a:t>1</a:t>
            </a:r>
            <a:endParaRPr lang="en-US" altLang="zh-CN" sz="2800" b="1">
              <a:latin typeface="微软雅黑" panose="020B0503020204020204" charset="-122"/>
              <a:ea typeface="微软雅黑" panose="020B0503020204020204" charset="-122"/>
              <a:sym typeface="+mn-ea"/>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pic>
        <p:nvPicPr>
          <p:cNvPr id="79037" name="Picture 79037"/>
          <p:cNvPicPr>
            <a:picLocks noChangeAspect="1"/>
          </p:cNvPicPr>
          <p:nvPr>
            <p:ph idx="1"/>
          </p:nvPr>
        </p:nvPicPr>
        <p:blipFill>
          <a:blip r:embed="rId2"/>
          <a:stretch>
            <a:fillRect/>
          </a:stretch>
        </p:blipFill>
        <p:spPr>
          <a:xfrm>
            <a:off x="557530" y="947420"/>
            <a:ext cx="4199255" cy="5713730"/>
          </a:xfrm>
          <a:prstGeom prst="rect">
            <a:avLst/>
          </a:prstGeom>
        </p:spPr>
      </p:pic>
      <p:sp>
        <p:nvSpPr>
          <p:cNvPr id="100" name="文本框 99"/>
          <p:cNvSpPr txBox="1"/>
          <p:nvPr/>
        </p:nvSpPr>
        <p:spPr>
          <a:xfrm>
            <a:off x="4999355" y="1721485"/>
            <a:ext cx="6353175" cy="3415030"/>
          </a:xfrm>
          <a:prstGeom prst="rect">
            <a:avLst/>
          </a:prstGeom>
          <a:noFill/>
          <a:ln w="9525">
            <a:noFill/>
          </a:ln>
        </p:spPr>
        <p:txBody>
          <a:bodyPr wrap="square">
            <a:spAutoFit/>
          </a:bodyPr>
          <a:p>
            <a:pPr indent="145415"/>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算法</a:t>
            </a:r>
            <a:r>
              <a:rPr lang="en-US" altLang="zh-CN" sz="2400" b="0">
                <a:solidFill>
                  <a:srgbClr val="000000"/>
                </a:solidFill>
                <a:latin typeface="微软雅黑" panose="020B0503020204020204" charset="-122"/>
                <a:ea typeface="微软雅黑" panose="020B0503020204020204" charset="-122"/>
                <a:cs typeface="Calibri" panose="020F0502020204030204" charset="0"/>
              </a:rPr>
              <a:t>1</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描述了实现的预处理算法。在这个算法中，</a:t>
            </a:r>
            <a:r>
              <a:rPr lang="en-US" altLang="zh-CN" sz="2400" b="0">
                <a:solidFill>
                  <a:srgbClr val="000000"/>
                </a:solidFill>
                <a:latin typeface="微软雅黑" panose="020B0503020204020204" charset="-122"/>
                <a:ea typeface="微软雅黑" panose="020B0503020204020204" charset="-122"/>
                <a:cs typeface="Calibri" panose="020F0502020204030204" charset="0"/>
              </a:rPr>
              <a:t>replaceAll</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操作符是用</a:t>
            </a:r>
            <a:r>
              <a:rPr lang="en-US" altLang="zh-CN" sz="2400" b="0">
                <a:solidFill>
                  <a:srgbClr val="000000"/>
                </a:solidFill>
                <a:latin typeface="微软雅黑" panose="020B0503020204020204" charset="-122"/>
                <a:ea typeface="微软雅黑" panose="020B0503020204020204" charset="-122"/>
                <a:cs typeface="宋体" panose="02010600030101010101" pitchFamily="2" charset="-122"/>
              </a:rPr>
              <a:t>replaced</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集合中的值来替换某些文本串</a:t>
            </a:r>
            <a:r>
              <a:rPr lang="en-US" altLang="zh-CN" sz="2400" b="0">
                <a:solidFill>
                  <a:srgbClr val="000000"/>
                </a:solidFill>
                <a:latin typeface="微软雅黑" panose="020B0503020204020204" charset="-122"/>
                <a:ea typeface="微软雅黑" panose="020B0503020204020204" charset="-122"/>
                <a:cs typeface="Calibri" panose="020F0502020204030204" charset="0"/>
              </a:rPr>
              <a:t>r</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。它提取命名实体及其同义形式，并识别单个概念；</a:t>
            </a:r>
            <a:endParaRPr lang="zh-CN" altLang="en-US" sz="2400" b="0">
              <a:solidFill>
                <a:srgbClr val="000000"/>
              </a:solidFill>
              <a:latin typeface="微软雅黑" panose="020B0503020204020204" charset="-122"/>
              <a:ea typeface="微软雅黑" panose="020B0503020204020204" charset="-122"/>
              <a:cs typeface="宋体" panose="02010600030101010101" pitchFamily="2" charset="-122"/>
            </a:endParaRPr>
          </a:p>
          <a:p>
            <a:pPr indent="145415"/>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该算法输出提取出的</a:t>
            </a:r>
            <a:r>
              <a:rPr lang="en-US" altLang="zh-CN" sz="2400" b="0">
                <a:solidFill>
                  <a:srgbClr val="000000"/>
                </a:solidFill>
                <a:latin typeface="微软雅黑" panose="020B0503020204020204" charset="-122"/>
                <a:ea typeface="微软雅黑" panose="020B0503020204020204" charset="-122"/>
                <a:cs typeface="Calibri" panose="020F0502020204030204" charset="0"/>
              </a:rPr>
              <a:t>SBVR</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一般概念和个体概念的集合，以及更新后的文本信息（</a:t>
            </a:r>
            <a:r>
              <a:rPr lang="zh-CN" altLang="en-US" sz="2400">
                <a:solidFill>
                  <a:srgbClr val="000000"/>
                </a:solidFill>
                <a:latin typeface="微软雅黑" panose="020B0503020204020204" charset="-122"/>
                <a:ea typeface="微软雅黑" panose="020B0503020204020204" charset="-122"/>
                <a:cs typeface="宋体" panose="02010600030101010101" pitchFamily="2" charset="-122"/>
                <a:sym typeface="+mn-ea"/>
              </a:rPr>
              <a:t>用于进一步处理和获取</a:t>
            </a:r>
            <a:r>
              <a:rPr lang="en-US" altLang="zh-CN" sz="2400">
                <a:solidFill>
                  <a:srgbClr val="000000"/>
                </a:solidFill>
                <a:latin typeface="微软雅黑" panose="020B0503020204020204" charset="-122"/>
                <a:ea typeface="微软雅黑" panose="020B0503020204020204" charset="-122"/>
                <a:cs typeface="Calibri" panose="020F0502020204030204" charset="0"/>
                <a:sym typeface="+mn-ea"/>
              </a:rPr>
              <a:t>SBVR</a:t>
            </a:r>
            <a:r>
              <a:rPr lang="zh-CN" altLang="en-US" sz="2400">
                <a:solidFill>
                  <a:srgbClr val="000000"/>
                </a:solidFill>
                <a:latin typeface="微软雅黑" panose="020B0503020204020204" charset="-122"/>
                <a:ea typeface="微软雅黑" panose="020B0503020204020204" charset="-122"/>
                <a:cs typeface="宋体" panose="02010600030101010101" pitchFamily="2" charset="-122"/>
                <a:sym typeface="+mn-ea"/>
              </a:rPr>
              <a:t>动词概念和业务规则</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</a:t>
            </a:r>
            <a:endParaRPr lang="zh-CN" altLang="en-US" sz="2400" b="0">
              <a:solidFill>
                <a:srgbClr val="000000"/>
              </a:solidFill>
              <a:latin typeface="微软雅黑" panose="020B0503020204020204" charset="-122"/>
              <a:ea typeface="微软雅黑" panose="020B0503020204020204" charset="-122"/>
              <a:cs typeface="宋体" panose="02010600030101010101" pitchFamily="2" charset="-122"/>
            </a:endParaRPr>
          </a:p>
          <a:p>
            <a:endParaRPr lang="zh-CN" altLang="en-US" sz="2400" b="0">
              <a:solidFill>
                <a:srgbClr val="000000"/>
              </a:solidFill>
              <a:latin typeface="微软雅黑" panose="020B0503020204020204" charset="-122"/>
              <a:ea typeface="微软雅黑" panose="020B0503020204020204"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695325" y="257493"/>
            <a:ext cx="10801350" cy="521970"/>
          </a:xfrm>
          <a:prstGeom prst="rect">
            <a:avLst/>
          </a:prstGeom>
          <a:noFill/>
          <a:ln w="9525">
            <a:noFill/>
          </a:ln>
        </p:spPr>
        <p:txBody>
          <a:bodyPr>
            <a:spAutoFit/>
          </a:bodyPr>
          <a:p>
            <a:r>
              <a:rPr lang="zh-CN" altLang="en-US" sz="2800" b="1" dirty="0">
                <a:latin typeface="微软雅黑" panose="020B0503020204020204" charset="-122"/>
                <a:ea typeface="微软雅黑" panose="020B0503020204020204" charset="-122"/>
              </a:rPr>
              <a:t>预处理算法</a:t>
            </a:r>
            <a:r>
              <a:rPr lang="en-US" altLang="zh-CN" sz="2800" b="1" dirty="0">
                <a:latin typeface="微软雅黑" panose="020B0503020204020204" charset="-122"/>
                <a:ea typeface="微软雅黑" panose="020B0503020204020204" charset="-122"/>
              </a:rPr>
              <a:t>2</a:t>
            </a:r>
            <a:endParaRPr lang="en-US" altLang="zh-CN" sz="2800" b="1" dirty="0">
              <a:latin typeface="微软雅黑" panose="020B0503020204020204" charset="-122"/>
              <a:ea typeface="微软雅黑" panose="020B0503020204020204" charset="-122"/>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sp>
        <p:nvSpPr>
          <p:cNvPr id="2" name="文本框 1"/>
          <p:cNvSpPr txBox="1"/>
          <p:nvPr/>
        </p:nvSpPr>
        <p:spPr>
          <a:xfrm>
            <a:off x="6475730" y="1617345"/>
            <a:ext cx="4450715" cy="2584450"/>
          </a:xfrm>
          <a:prstGeom prst="rect">
            <a:avLst/>
          </a:prstGeom>
          <a:noFill/>
        </p:spPr>
        <p:txBody>
          <a:bodyPr wrap="square" rtlCol="0" anchor="t">
            <a:spAutoFit/>
          </a:bodyPr>
          <a:p>
            <a:pPr marL="0" indent="0">
              <a:buNone/>
            </a:pPr>
            <a:r>
              <a:rPr lang="zh-CN" altLang="en-US" sz="2400">
                <a:solidFill>
                  <a:srgbClr val="000000"/>
                </a:solidFill>
                <a:latin typeface="微软雅黑" panose="020B0503020204020204" charset="-122"/>
                <a:ea typeface="微软雅黑" panose="020B0503020204020204" charset="-122"/>
                <a:cs typeface="宋体" panose="02010600030101010101" pitchFamily="2" charset="-122"/>
                <a:sym typeface="+mn-ea"/>
              </a:rPr>
              <a:t>算法</a:t>
            </a:r>
            <a:r>
              <a:rPr lang="en-US" altLang="zh-CN" sz="2400">
                <a:solidFill>
                  <a:srgbClr val="000000"/>
                </a:solidFill>
                <a:latin typeface="微软雅黑" panose="020B0503020204020204" charset="-122"/>
                <a:ea typeface="微软雅黑" panose="020B0503020204020204" charset="-122"/>
                <a:cs typeface="Calibri" panose="020F0502020204030204" charset="0"/>
                <a:sym typeface="+mn-ea"/>
              </a:rPr>
              <a:t>2</a:t>
            </a:r>
            <a:r>
              <a:rPr lang="zh-CN" altLang="en-US" sz="2400">
                <a:solidFill>
                  <a:srgbClr val="000000"/>
                </a:solidFill>
                <a:latin typeface="微软雅黑" panose="020B0503020204020204" charset="-122"/>
                <a:ea typeface="微软雅黑" panose="020B0503020204020204" charset="-122"/>
                <a:cs typeface="Calibri" panose="020F0502020204030204" charset="0"/>
                <a:sym typeface="+mn-ea"/>
              </a:rPr>
              <a:t>是</a:t>
            </a:r>
            <a:r>
              <a:rPr lang="zh-CN" altLang="en-US" sz="2400">
                <a:solidFill>
                  <a:srgbClr val="000000"/>
                </a:solidFill>
                <a:latin typeface="微软雅黑" panose="020B0503020204020204" charset="-122"/>
                <a:ea typeface="微软雅黑" panose="020B0503020204020204" charset="-122"/>
                <a:cs typeface="宋体" panose="02010600030101010101" pitchFamily="2" charset="-122"/>
                <a:sym typeface="+mn-ea"/>
              </a:rPr>
              <a:t>通过在提取的名词短语和动词短语中的重新标记步骤之后</a:t>
            </a:r>
            <a:r>
              <a:rPr lang="en-US" altLang="zh-CN" sz="2400">
                <a:solidFill>
                  <a:srgbClr val="000000"/>
                </a:solidFill>
                <a:latin typeface="微软雅黑" panose="020B0503020204020204" charset="-122"/>
                <a:ea typeface="微软雅黑" panose="020B0503020204020204" charset="-122"/>
                <a:cs typeface="宋体" panose="02010600030101010101" pitchFamily="2" charset="-122"/>
                <a:sym typeface="+mn-ea"/>
              </a:rPr>
              <a:t>,</a:t>
            </a:r>
            <a:r>
              <a:rPr lang="zh-CN" altLang="en-US" sz="2400">
                <a:solidFill>
                  <a:srgbClr val="000000"/>
                </a:solidFill>
                <a:latin typeface="微软雅黑" panose="020B0503020204020204" charset="-122"/>
                <a:ea typeface="微软雅黑" panose="020B0503020204020204" charset="-122"/>
                <a:cs typeface="宋体" panose="02010600030101010101" pitchFamily="2" charset="-122"/>
                <a:sym typeface="+mn-ea"/>
              </a:rPr>
              <a:t>传播修改来对生成的业务词汇概念和业务规则进行后处理的实现算法，提取了整套动词概念和业务</a:t>
            </a:r>
            <a:r>
              <a:rPr lang="zh-CN" altLang="en-US" sz="2400">
                <a:solidFill>
                  <a:srgbClr val="000000"/>
                </a:solidFill>
                <a:latin typeface="微软雅黑" panose="020B0503020204020204" charset="-122"/>
                <a:ea typeface="微软雅黑" panose="020B0503020204020204" charset="-122"/>
                <a:cs typeface="宋体" panose="02010600030101010101" pitchFamily="2" charset="-122"/>
                <a:sym typeface="+mn-ea"/>
              </a:rPr>
              <a:t>规则。</a:t>
            </a:r>
            <a:endParaRPr lang="zh-CN" altLang="en-US" sz="2400" b="0">
              <a:solidFill>
                <a:srgbClr val="000000"/>
              </a:solidFill>
              <a:latin typeface="微软雅黑" panose="020B0503020204020204" charset="-122"/>
              <a:ea typeface="微软雅黑" panose="020B0503020204020204" charset="-122"/>
              <a:cs typeface="宋体" panose="02010600030101010101" pitchFamily="2" charset="-122"/>
              <a:sym typeface="+mn-ea"/>
            </a:endParaRPr>
          </a:p>
          <a:p>
            <a:pPr marL="0" indent="0">
              <a:buNone/>
            </a:pPr>
            <a:endParaRPr lang="zh-CN" altLang="en-US"/>
          </a:p>
        </p:txBody>
      </p:sp>
      <p:pic>
        <p:nvPicPr>
          <p:cNvPr id="4" name="Picture 79039"/>
          <p:cNvPicPr>
            <a:picLocks noChangeAspect="1"/>
          </p:cNvPicPr>
          <p:nvPr>
            <p:ph idx="1"/>
          </p:nvPr>
        </p:nvPicPr>
        <p:blipFill>
          <a:blip r:embed="rId2"/>
          <a:stretch>
            <a:fillRect/>
          </a:stretch>
        </p:blipFill>
        <p:spPr>
          <a:xfrm>
            <a:off x="519430" y="952500"/>
            <a:ext cx="5036820" cy="5429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695325" y="231458"/>
            <a:ext cx="10801350" cy="521970"/>
          </a:xfrm>
          <a:prstGeom prst="rect">
            <a:avLst/>
          </a:prstGeom>
          <a:noFill/>
          <a:ln w="9525">
            <a:noFill/>
          </a:ln>
        </p:spPr>
        <p:txBody>
          <a:bodyPr>
            <a:spAutoFit/>
          </a:bodyPr>
          <a:p>
            <a:r>
              <a:rPr lang="zh-CN" altLang="en-US" sz="2800" b="1">
                <a:latin typeface="微软雅黑" panose="020B0503020204020204" charset="-122"/>
                <a:ea typeface="微软雅黑" panose="020B0503020204020204" charset="-122"/>
                <a:sym typeface="+mn-ea"/>
              </a:rPr>
              <a:t>简单的级联提取算法</a:t>
            </a:r>
            <a:endParaRPr lang="zh-CN" altLang="en-US" sz="2800" b="1">
              <a:latin typeface="微软雅黑" panose="020B0503020204020204" charset="-122"/>
              <a:ea typeface="微软雅黑" panose="020B0503020204020204" charset="-122"/>
              <a:sym typeface="+mn-ea"/>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pic>
        <p:nvPicPr>
          <p:cNvPr id="79041" name="Picture 79041"/>
          <p:cNvPicPr>
            <a:picLocks noChangeAspect="1"/>
          </p:cNvPicPr>
          <p:nvPr>
            <p:ph idx="1"/>
          </p:nvPr>
        </p:nvPicPr>
        <p:blipFill>
          <a:blip r:embed="rId2"/>
          <a:stretch>
            <a:fillRect/>
          </a:stretch>
        </p:blipFill>
        <p:spPr>
          <a:xfrm>
            <a:off x="450215" y="964565"/>
            <a:ext cx="6080125" cy="4550410"/>
          </a:xfrm>
          <a:prstGeom prst="rect">
            <a:avLst/>
          </a:prstGeom>
        </p:spPr>
      </p:pic>
      <p:sp>
        <p:nvSpPr>
          <p:cNvPr id="2" name="文本框 1"/>
          <p:cNvSpPr txBox="1"/>
          <p:nvPr/>
        </p:nvSpPr>
        <p:spPr>
          <a:xfrm>
            <a:off x="6823710" y="1119505"/>
            <a:ext cx="4744720" cy="3046095"/>
          </a:xfrm>
          <a:prstGeom prst="rect">
            <a:avLst/>
          </a:prstGeom>
          <a:noFill/>
          <a:ln w="9525">
            <a:noFill/>
          </a:ln>
        </p:spPr>
        <p:txBody>
          <a:bodyPr wrap="square">
            <a:spAutoFit/>
          </a:bodyPr>
          <a:p>
            <a:pPr indent="145415"/>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算法</a:t>
            </a:r>
            <a:r>
              <a:rPr lang="en-US" altLang="zh-CN" sz="2400" b="0">
                <a:solidFill>
                  <a:srgbClr val="000000"/>
                </a:solidFill>
                <a:latin typeface="微软雅黑" panose="020B0503020204020204" charset="-122"/>
                <a:ea typeface="微软雅黑" panose="020B0503020204020204" charset="-122"/>
                <a:cs typeface="Calibri" panose="020F0502020204030204" charset="0"/>
              </a:rPr>
              <a:t>3</a:t>
            </a:r>
            <a:r>
              <a:rPr lang="zh-CN" altLang="en-US" sz="2400" b="0">
                <a:solidFill>
                  <a:srgbClr val="000000"/>
                </a:solidFill>
                <a:latin typeface="微软雅黑" panose="020B0503020204020204" charset="-122"/>
                <a:ea typeface="微软雅黑" panose="020B0503020204020204" charset="-122"/>
                <a:cs typeface="Calibri" panose="020F0502020204030204" charset="0"/>
              </a:rPr>
              <a:t>是</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一个简单的基于语法的分块算法，它按顺序地处理文本，并识别它们中的一般概念、个体概念</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、动词概念和业务规则。</a:t>
            </a:r>
            <a:endParaRPr lang="zh-CN" altLang="en-US" sz="2400" b="0">
              <a:solidFill>
                <a:srgbClr val="000000"/>
              </a:solidFill>
              <a:latin typeface="微软雅黑" panose="020B0503020204020204" charset="-122"/>
              <a:ea typeface="微软雅黑" panose="020B0503020204020204" charset="-122"/>
              <a:cs typeface="宋体" panose="02010600030101010101" pitchFamily="2" charset="-122"/>
            </a:endParaRPr>
          </a:p>
          <a:p>
            <a:pPr indent="145415"/>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这种算法相对于基于通用正规</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语法的标记器的优势在于它统一了各种单词的</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形式</a:t>
            </a:r>
            <a:r>
              <a:rPr lang="en-US" altLang="zh-CN" sz="2400" b="0">
                <a:solidFill>
                  <a:srgbClr val="000000"/>
                </a:solidFill>
                <a:latin typeface="微软雅黑" panose="020B0503020204020204" charset="-122"/>
                <a:ea typeface="微软雅黑" panose="020B0503020204020204" charset="-122"/>
                <a:cs typeface="Calibri" panose="020F0502020204030204" charset="0"/>
              </a:rPr>
              <a:t>(</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单数</a:t>
            </a:r>
            <a:r>
              <a:rPr lang="en-US" altLang="zh-CN" sz="2400" b="0">
                <a:solidFill>
                  <a:srgbClr val="000000"/>
                </a:solidFill>
                <a:latin typeface="微软雅黑" panose="020B0503020204020204" charset="-122"/>
                <a:ea typeface="微软雅黑" panose="020B0503020204020204" charset="-122"/>
                <a:cs typeface="Calibri" panose="020F0502020204030204" charset="0"/>
              </a:rPr>
              <a:t>/</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复数、时态等</a:t>
            </a:r>
            <a:r>
              <a:rPr lang="en-US" altLang="zh-CN" sz="2400" b="0">
                <a:solidFill>
                  <a:srgbClr val="000000"/>
                </a:solidFill>
                <a:latin typeface="微软雅黑" panose="020B0503020204020204" charset="-122"/>
                <a:ea typeface="微软雅黑" panose="020B0503020204020204" charset="-122"/>
                <a:cs typeface="Calibri" panose="020F0502020204030204" charset="0"/>
              </a:rPr>
              <a:t>)</a:t>
            </a:r>
            <a:r>
              <a:rPr lang="zh-CN" altLang="en-US" sz="2400" b="0">
                <a:solidFill>
                  <a:srgbClr val="000000"/>
                </a:solidFill>
                <a:latin typeface="微软雅黑" panose="020B0503020204020204" charset="-122"/>
                <a:ea typeface="微软雅黑" panose="020B0503020204020204" charset="-122"/>
                <a:cs typeface="Calibri" panose="020F0502020204030204" charset="0"/>
              </a:rPr>
              <a:t>。</a:t>
            </a:r>
            <a:endParaRPr lang="zh-CN" altLang="en-US" sz="2400" b="0">
              <a:solidFill>
                <a:srgbClr val="000000"/>
              </a:solidFill>
              <a:latin typeface="微软雅黑" panose="020B0503020204020204" charset="-122"/>
              <a:ea typeface="微软雅黑" panose="020B0503020204020204" charset="-122"/>
              <a:cs typeface="Calibri" panose="020F05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695325" y="257493"/>
            <a:ext cx="10801350" cy="521970"/>
          </a:xfrm>
          <a:prstGeom prst="rect">
            <a:avLst/>
          </a:prstGeom>
          <a:noFill/>
          <a:ln w="9525">
            <a:noFill/>
          </a:ln>
        </p:spPr>
        <p:txBody>
          <a:bodyPr>
            <a:spAutoFit/>
          </a:bodyPr>
          <a:p>
            <a:r>
              <a:rPr lang="zh-CN" altLang="en-US" sz="2800" b="1">
                <a:latin typeface="微软雅黑" panose="020B0503020204020204" charset="-122"/>
                <a:ea typeface="微软雅黑" panose="020B0503020204020204" charset="-122"/>
                <a:sym typeface="+mn-ea"/>
              </a:rPr>
              <a:t> 逐步级联提取算法</a:t>
            </a:r>
            <a:endParaRPr lang="zh-CN" altLang="en-US" sz="2800" b="1">
              <a:latin typeface="微软雅黑" panose="020B0503020204020204" charset="-122"/>
              <a:ea typeface="微软雅黑" panose="020B0503020204020204" charset="-122"/>
              <a:sym typeface="+mn-ea"/>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pic>
        <p:nvPicPr>
          <p:cNvPr id="79043" name="Picture 79043"/>
          <p:cNvPicPr>
            <a:picLocks noChangeAspect="1"/>
          </p:cNvPicPr>
          <p:nvPr>
            <p:ph idx="1"/>
          </p:nvPr>
        </p:nvPicPr>
        <p:blipFill>
          <a:blip r:embed="rId2"/>
          <a:stretch>
            <a:fillRect/>
          </a:stretch>
        </p:blipFill>
        <p:spPr>
          <a:xfrm>
            <a:off x="695325" y="903605"/>
            <a:ext cx="4488180" cy="5687060"/>
          </a:xfrm>
          <a:prstGeom prst="rect">
            <a:avLst/>
          </a:prstGeom>
        </p:spPr>
      </p:pic>
      <p:sp>
        <p:nvSpPr>
          <p:cNvPr id="100" name="文本框 99"/>
          <p:cNvSpPr txBox="1"/>
          <p:nvPr/>
        </p:nvSpPr>
        <p:spPr>
          <a:xfrm>
            <a:off x="5895340" y="1986598"/>
            <a:ext cx="5080000" cy="1568450"/>
          </a:xfrm>
          <a:prstGeom prst="rect">
            <a:avLst/>
          </a:prstGeom>
          <a:noFill/>
          <a:ln w="9525">
            <a:noFill/>
          </a:ln>
        </p:spPr>
        <p:txBody>
          <a:bodyPr>
            <a:spAutoFit/>
          </a:bodyPr>
          <a:p>
            <a:pPr indent="145415" fontAlgn="auto">
              <a:lnSpc>
                <a:spcPts val="2880"/>
              </a:lnSpc>
            </a:pP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为了克服位置标记识别错误的问题，文中对简单的级联提取算法进行了一些修改，包括在每个阶段之后增加另外的重标记步骤。</a:t>
            </a:r>
            <a:endParaRPr lang="zh-CN" altLang="en-US" sz="2400" b="0">
              <a:solidFill>
                <a:srgbClr val="000000"/>
              </a:solidFill>
              <a:latin typeface="微软雅黑" panose="020B0503020204020204" charset="-122"/>
              <a:ea typeface="微软雅黑" panose="020B0503020204020204"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695325" y="257493"/>
            <a:ext cx="10801350" cy="521970"/>
          </a:xfrm>
          <a:prstGeom prst="rect">
            <a:avLst/>
          </a:prstGeom>
          <a:noFill/>
          <a:ln w="9525">
            <a:noFill/>
          </a:ln>
        </p:spPr>
        <p:txBody>
          <a:bodyPr>
            <a:spAutoFit/>
          </a:bodyPr>
          <a:p>
            <a:r>
              <a:rPr lang="zh-CN" altLang="en-US" sz="2800" b="1">
                <a:latin typeface="微软雅黑" panose="020B0503020204020204" charset="-122"/>
                <a:ea typeface="微软雅黑" panose="020B0503020204020204" charset="-122"/>
                <a:sym typeface="+mn-ea"/>
              </a:rPr>
              <a:t>算法</a:t>
            </a:r>
            <a:r>
              <a:rPr lang="en-US" altLang="zh-CN" sz="2800" b="1">
                <a:latin typeface="微软雅黑" panose="020B0503020204020204" charset="-122"/>
                <a:ea typeface="微软雅黑" panose="020B0503020204020204" charset="-122"/>
                <a:sym typeface="+mn-ea"/>
              </a:rPr>
              <a:t>5</a:t>
            </a:r>
            <a:endParaRPr lang="en-US" altLang="zh-CN" sz="2800" b="1">
              <a:latin typeface="微软雅黑" panose="020B0503020204020204" charset="-122"/>
              <a:ea typeface="微软雅黑" panose="020B0503020204020204" charset="-122"/>
              <a:sym typeface="+mn-ea"/>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sp>
        <p:nvSpPr>
          <p:cNvPr id="3" name="内容占位符 2"/>
          <p:cNvSpPr>
            <a:spLocks noGrp="1"/>
          </p:cNvSpPr>
          <p:nvPr>
            <p:ph idx="1"/>
          </p:nvPr>
        </p:nvSpPr>
        <p:spPr>
          <a:xfrm>
            <a:off x="737870" y="1519555"/>
            <a:ext cx="10830560" cy="4351655"/>
          </a:xfrm>
        </p:spPr>
        <p:txBody>
          <a:bodyPr>
            <a:normAutofit lnSpcReduction="10000"/>
          </a:bodyPr>
          <a:p>
            <a:pPr marL="0" indent="0" fontAlgn="auto">
              <a:lnSpc>
                <a:spcPts val="2880"/>
              </a:lnSpc>
              <a:buNone/>
            </a:pPr>
            <a:r>
              <a:rPr lang="en-US" altLang="zh-CN" sz="2400">
                <a:solidFill>
                  <a:schemeClr val="tx1"/>
                </a:solidFill>
                <a:latin typeface="微软雅黑" panose="020B0503020204020204" charset="-122"/>
                <a:ea typeface="微软雅黑" panose="020B0503020204020204" charset="-122"/>
              </a:rPr>
              <a:t>在算法4中，有几个</a:t>
            </a:r>
            <a:r>
              <a:rPr lang="zh-CN" altLang="en-US" sz="2400">
                <a:solidFill>
                  <a:schemeClr val="tx1"/>
                </a:solidFill>
                <a:latin typeface="微软雅黑" panose="020B0503020204020204" charset="-122"/>
                <a:ea typeface="微软雅黑" panose="020B0503020204020204" charset="-122"/>
              </a:rPr>
              <a:t>地方</a:t>
            </a:r>
            <a:r>
              <a:rPr lang="en-US" altLang="zh-CN" sz="2400">
                <a:solidFill>
                  <a:schemeClr val="tx1"/>
                </a:solidFill>
                <a:latin typeface="微软雅黑" panose="020B0503020204020204" charset="-122"/>
                <a:ea typeface="微软雅黑" panose="020B0503020204020204" charset="-122"/>
              </a:rPr>
              <a:t>需要</a:t>
            </a:r>
            <a:r>
              <a:rPr lang="zh-CN" altLang="en-US" sz="2400">
                <a:solidFill>
                  <a:schemeClr val="tx1"/>
                </a:solidFill>
                <a:latin typeface="微软雅黑" panose="020B0503020204020204" charset="-122"/>
                <a:ea typeface="微软雅黑" panose="020B0503020204020204" charset="-122"/>
              </a:rPr>
              <a:t>强调</a:t>
            </a:r>
            <a:r>
              <a:rPr lang="en-US" altLang="zh-CN" sz="2400">
                <a:solidFill>
                  <a:schemeClr val="tx1"/>
                </a:solidFill>
                <a:latin typeface="微软雅黑" panose="020B0503020204020204" charset="-122"/>
                <a:ea typeface="微软雅黑" panose="020B0503020204020204" charset="-122"/>
              </a:rPr>
              <a:t>。首先，POS重标记</a:t>
            </a:r>
            <a:r>
              <a:rPr lang="zh-CN" altLang="en-US" sz="2400">
                <a:solidFill>
                  <a:schemeClr val="tx1"/>
                </a:solidFill>
                <a:latin typeface="微软雅黑" panose="020B0503020204020204" charset="-122"/>
                <a:ea typeface="微软雅黑" panose="020B0503020204020204" charset="-122"/>
              </a:rPr>
              <a:t>变更</a:t>
            </a:r>
            <a:r>
              <a:rPr lang="en-US" altLang="zh-CN" sz="2400">
                <a:solidFill>
                  <a:schemeClr val="tx1"/>
                </a:solidFill>
                <a:latin typeface="微软雅黑" panose="020B0503020204020204" charset="-122"/>
                <a:ea typeface="微软雅黑" panose="020B0503020204020204" charset="-122"/>
              </a:rPr>
              <a:t>通过整个文本集传播。第二，业务规则的提取分几个阶段</a:t>
            </a:r>
            <a:r>
              <a:rPr lang="zh-CN" altLang="en-US" sz="2400">
                <a:solidFill>
                  <a:schemeClr val="tx1"/>
                </a:solidFill>
                <a:latin typeface="微软雅黑" panose="020B0503020204020204" charset="-122"/>
                <a:ea typeface="微软雅黑" panose="020B0503020204020204" charset="-122"/>
              </a:rPr>
              <a:t>执</a:t>
            </a:r>
            <a:r>
              <a:rPr lang="en-US" altLang="zh-CN" sz="2400">
                <a:solidFill>
                  <a:schemeClr val="tx1"/>
                </a:solidFill>
                <a:latin typeface="微软雅黑" panose="020B0503020204020204" charset="-122"/>
                <a:ea typeface="微软雅黑" panose="020B0503020204020204" charset="-122"/>
              </a:rPr>
              <a:t>行；附加的提取过程tagAndExtract2</a:t>
            </a:r>
            <a:r>
              <a:rPr lang="zh-CN" altLang="en-US" sz="2400">
                <a:solidFill>
                  <a:schemeClr val="tx1"/>
                </a:solidFill>
                <a:latin typeface="微软雅黑" panose="020B0503020204020204" charset="-122"/>
                <a:ea typeface="微软雅黑" panose="020B0503020204020204" charset="-122"/>
              </a:rPr>
              <a:t>用来</a:t>
            </a:r>
            <a:r>
              <a:rPr lang="en-US" altLang="zh-CN" sz="2400">
                <a:solidFill>
                  <a:schemeClr val="tx1"/>
                </a:solidFill>
                <a:latin typeface="微软雅黑" panose="020B0503020204020204" charset="-122"/>
                <a:ea typeface="微软雅黑" panose="020B0503020204020204" charset="-122"/>
              </a:rPr>
              <a:t>确保解析器</a:t>
            </a:r>
            <a:r>
              <a:rPr lang="zh-CN" altLang="en-US" sz="2400">
                <a:solidFill>
                  <a:schemeClr val="tx1"/>
                </a:solidFill>
                <a:latin typeface="微软雅黑" panose="020B0503020204020204" charset="-122"/>
                <a:ea typeface="微软雅黑" panose="020B0503020204020204" charset="-122"/>
              </a:rPr>
              <a:t>可以</a:t>
            </a:r>
            <a:r>
              <a:rPr lang="en-US" altLang="zh-CN" sz="2400">
                <a:solidFill>
                  <a:schemeClr val="tx1"/>
                </a:solidFill>
                <a:latin typeface="微软雅黑" panose="020B0503020204020204" charset="-122"/>
                <a:ea typeface="微软雅黑" panose="020B0503020204020204" charset="-122"/>
              </a:rPr>
              <a:t>识别完整的业务规则概念，而不是部分</a:t>
            </a:r>
            <a:r>
              <a:rPr lang="zh-CN" altLang="en-US" sz="2400">
                <a:solidFill>
                  <a:schemeClr val="tx1"/>
                </a:solidFill>
                <a:latin typeface="微软雅黑" panose="020B0503020204020204" charset="-122"/>
                <a:ea typeface="微软雅黑" panose="020B0503020204020204" charset="-122"/>
              </a:rPr>
              <a:t>业务规则</a:t>
            </a:r>
            <a:r>
              <a:rPr lang="en-US" altLang="zh-CN" sz="2400">
                <a:solidFill>
                  <a:schemeClr val="tx1"/>
                </a:solidFill>
                <a:latin typeface="微软雅黑" panose="020B0503020204020204" charset="-122"/>
                <a:ea typeface="微软雅黑" panose="020B0503020204020204" charset="-122"/>
              </a:rPr>
              <a:t>概念</a:t>
            </a:r>
            <a:r>
              <a:rPr lang="zh-CN" altLang="en-US" sz="2400">
                <a:solidFill>
                  <a:schemeClr val="tx1"/>
                </a:solidFill>
                <a:latin typeface="微软雅黑" panose="020B0503020204020204" charset="-122"/>
                <a:ea typeface="微软雅黑" panose="020B0503020204020204" charset="-122"/>
              </a:rPr>
              <a:t>。</a:t>
            </a:r>
            <a:r>
              <a:rPr lang="en-US" altLang="zh-CN" sz="2400">
                <a:solidFill>
                  <a:schemeClr val="tx1"/>
                </a:solidFill>
                <a:latin typeface="微软雅黑" panose="020B0503020204020204" charset="-122"/>
                <a:ea typeface="微软雅黑" panose="020B0503020204020204" charset="-122"/>
              </a:rPr>
              <a:t>在当前</a:t>
            </a:r>
            <a:r>
              <a:rPr lang="zh-CN" altLang="en-US" sz="2400">
                <a:solidFill>
                  <a:schemeClr val="tx1"/>
                </a:solidFill>
                <a:latin typeface="微软雅黑" panose="020B0503020204020204" charset="-122"/>
                <a:ea typeface="微软雅黑" panose="020B0503020204020204" charset="-122"/>
              </a:rPr>
              <a:t>算法的</a:t>
            </a:r>
            <a:r>
              <a:rPr lang="en-US" altLang="zh-CN" sz="2400">
                <a:solidFill>
                  <a:schemeClr val="tx1"/>
                </a:solidFill>
                <a:latin typeface="微软雅黑" panose="020B0503020204020204" charset="-122"/>
                <a:ea typeface="微软雅黑" panose="020B0503020204020204" charset="-122"/>
              </a:rPr>
              <a:t>实现中，重标记过程应用</a:t>
            </a:r>
            <a:r>
              <a:rPr lang="en-US" altLang="zh-CN" sz="2400" b="1">
                <a:solidFill>
                  <a:schemeClr val="accent1"/>
                </a:solidFill>
                <a:latin typeface="微软雅黑" panose="020B0503020204020204" charset="-122"/>
                <a:ea typeface="微软雅黑" panose="020B0503020204020204" charset="-122"/>
              </a:rPr>
              <a:t>单个启发式规则</a:t>
            </a:r>
            <a:r>
              <a:rPr lang="en-US" altLang="zh-CN" sz="2400">
                <a:solidFill>
                  <a:schemeClr val="tx1"/>
                </a:solidFill>
                <a:latin typeface="微软雅黑" panose="020B0503020204020204" charset="-122"/>
                <a:ea typeface="微软雅黑" panose="020B0503020204020204" charset="-122"/>
              </a:rPr>
              <a:t>，该规则选择所识别的一般/个体概念之后的第一个候选动词。</a:t>
            </a:r>
            <a:r>
              <a:rPr lang="zh-CN" altLang="en-US" sz="2400">
                <a:solidFill>
                  <a:schemeClr val="tx1"/>
                </a:solidFill>
                <a:latin typeface="微软雅黑" panose="020B0503020204020204" charset="-122"/>
                <a:ea typeface="微软雅黑" panose="020B0503020204020204" charset="-122"/>
              </a:rPr>
              <a:t>我们</a:t>
            </a:r>
            <a:r>
              <a:rPr lang="en-US" altLang="zh-CN" sz="2400">
                <a:solidFill>
                  <a:schemeClr val="tx1"/>
                </a:solidFill>
                <a:latin typeface="微软雅黑" panose="020B0503020204020204" charset="-122"/>
                <a:ea typeface="微软雅黑" panose="020B0503020204020204" charset="-122"/>
              </a:rPr>
              <a:t>还可以采用额外的、更复杂的技术来提高该阶段的结果质量。</a:t>
            </a:r>
            <a:endParaRPr lang="en-US" altLang="zh-CN" sz="2400">
              <a:solidFill>
                <a:schemeClr val="tx1"/>
              </a:solidFill>
              <a:latin typeface="微软雅黑" panose="020B0503020204020204" charset="-122"/>
              <a:ea typeface="微软雅黑" panose="020B0503020204020204" charset="-122"/>
            </a:endParaRPr>
          </a:p>
          <a:p>
            <a:pPr marL="0" indent="0" fontAlgn="auto">
              <a:lnSpc>
                <a:spcPts val="2880"/>
              </a:lnSpc>
              <a:buNone/>
            </a:pPr>
            <a:r>
              <a:rPr lang="zh-CN" altLang="en-US" sz="2400">
                <a:solidFill>
                  <a:schemeClr val="tx1"/>
                </a:solidFill>
                <a:latin typeface="微软雅黑" panose="020B0503020204020204" charset="-122"/>
                <a:ea typeface="微软雅黑" panose="020B0503020204020204" charset="-122"/>
              </a:rPr>
              <a:t>因此</a:t>
            </a:r>
            <a:r>
              <a:rPr lang="en-US" altLang="zh-CN" sz="2400">
                <a:solidFill>
                  <a:schemeClr val="tx1"/>
                </a:solidFill>
                <a:latin typeface="微软雅黑" panose="020B0503020204020204" charset="-122"/>
                <a:ea typeface="微软雅黑" panose="020B0503020204020204" charset="-122"/>
              </a:rPr>
              <a:t>，算法4</a:t>
            </a:r>
            <a:r>
              <a:rPr lang="zh-CN" altLang="en-US" sz="2400">
                <a:solidFill>
                  <a:schemeClr val="tx1"/>
                </a:solidFill>
                <a:latin typeface="微软雅黑" panose="020B0503020204020204" charset="-122"/>
                <a:ea typeface="微软雅黑" panose="020B0503020204020204" charset="-122"/>
              </a:rPr>
              <a:t>可以</a:t>
            </a:r>
            <a:r>
              <a:rPr lang="en-US" altLang="zh-CN" sz="2400">
                <a:solidFill>
                  <a:schemeClr val="tx1"/>
                </a:solidFill>
                <a:latin typeface="微软雅黑" panose="020B0503020204020204" charset="-122"/>
                <a:ea typeface="微软雅黑" panose="020B0503020204020204" charset="-122"/>
              </a:rPr>
              <a:t>被扩展</a:t>
            </a:r>
            <a:r>
              <a:rPr lang="zh-CN" altLang="en-US" sz="2400">
                <a:solidFill>
                  <a:schemeClr val="tx1"/>
                </a:solidFill>
                <a:latin typeface="微软雅黑" panose="020B0503020204020204" charset="-122"/>
                <a:ea typeface="微软雅黑" panose="020B0503020204020204" charset="-122"/>
              </a:rPr>
              <a:t>成</a:t>
            </a:r>
            <a:r>
              <a:rPr lang="en-US" altLang="zh-CN" sz="2400">
                <a:solidFill>
                  <a:schemeClr val="tx1"/>
                </a:solidFill>
                <a:latin typeface="微软雅黑" panose="020B0503020204020204" charset="-122"/>
                <a:ea typeface="微软雅黑" panose="020B0503020204020204" charset="-122"/>
              </a:rPr>
              <a:t>支持多进制(或n进制)关联</a:t>
            </a:r>
            <a:r>
              <a:rPr lang="zh-CN" altLang="en-US" sz="2400">
                <a:solidFill>
                  <a:schemeClr val="tx1"/>
                </a:solidFill>
                <a:latin typeface="微软雅黑" panose="020B0503020204020204" charset="-122"/>
                <a:ea typeface="微软雅黑" panose="020B0503020204020204" charset="-122"/>
              </a:rPr>
              <a:t>的</a:t>
            </a:r>
            <a:r>
              <a:rPr lang="en-US" altLang="zh-CN" sz="2400">
                <a:solidFill>
                  <a:schemeClr val="tx1"/>
                </a:solidFill>
                <a:latin typeface="微软雅黑" panose="020B0503020204020204" charset="-122"/>
                <a:ea typeface="微软雅黑" panose="020B0503020204020204" charset="-122"/>
              </a:rPr>
              <a:t>算法5，</a:t>
            </a:r>
            <a:r>
              <a:rPr lang="zh-CN" altLang="en-US" sz="2400">
                <a:solidFill>
                  <a:schemeClr val="tx1"/>
                </a:solidFill>
                <a:latin typeface="微软雅黑" panose="020B0503020204020204" charset="-122"/>
                <a:ea typeface="微软雅黑" panose="020B0503020204020204" charset="-122"/>
              </a:rPr>
              <a:t>算法</a:t>
            </a:r>
            <a:r>
              <a:rPr lang="en-US" altLang="zh-CN" sz="2400">
                <a:solidFill>
                  <a:schemeClr val="tx1"/>
                </a:solidFill>
                <a:latin typeface="微软雅黑" panose="020B0503020204020204" charset="-122"/>
                <a:ea typeface="微软雅黑" panose="020B0503020204020204" charset="-122"/>
              </a:rPr>
              <a:t>5</a:t>
            </a:r>
            <a:r>
              <a:rPr lang="zh-CN" altLang="en-US" sz="2400">
                <a:solidFill>
                  <a:schemeClr val="tx1"/>
                </a:solidFill>
                <a:latin typeface="微软雅黑" panose="020B0503020204020204" charset="-122"/>
                <a:ea typeface="微软雅黑" panose="020B0503020204020204" charset="-122"/>
              </a:rPr>
              <a:t>总的</a:t>
            </a:r>
            <a:r>
              <a:rPr lang="en-US" altLang="zh-CN" sz="2400">
                <a:solidFill>
                  <a:schemeClr val="tx1"/>
                </a:solidFill>
                <a:latin typeface="微软雅黑" panose="020B0503020204020204" charset="-122"/>
                <a:ea typeface="微软雅黑" panose="020B0503020204020204" charset="-122"/>
              </a:rPr>
              <a:t>identfiedGC和</a:t>
            </a:r>
            <a:r>
              <a:rPr lang="en-US" altLang="zh-CN" sz="2400">
                <a:latin typeface="微软雅黑" panose="020B0503020204020204" charset="-122"/>
                <a:ea typeface="微软雅黑" panose="020B0503020204020204" charset="-122"/>
                <a:sym typeface="+mn-ea"/>
              </a:rPr>
              <a:t>identfiedIC</a:t>
            </a:r>
            <a:r>
              <a:rPr lang="en-US" altLang="zh-CN" sz="2400">
                <a:solidFill>
                  <a:schemeClr val="tx1"/>
                </a:solidFill>
                <a:latin typeface="微软雅黑" panose="020B0503020204020204" charset="-122"/>
                <a:ea typeface="微软雅黑" panose="020B0503020204020204" charset="-122"/>
              </a:rPr>
              <a:t>是</a:t>
            </a:r>
            <a:r>
              <a:rPr lang="zh-CN" altLang="en-US" sz="2400">
                <a:solidFill>
                  <a:schemeClr val="tx1"/>
                </a:solidFill>
                <a:latin typeface="微软雅黑" panose="020B0503020204020204" charset="-122"/>
                <a:ea typeface="微软雅黑" panose="020B0503020204020204" charset="-122"/>
              </a:rPr>
              <a:t>之前</a:t>
            </a:r>
            <a:r>
              <a:rPr lang="en-US" altLang="zh-CN" sz="2400">
                <a:solidFill>
                  <a:schemeClr val="tx1"/>
                </a:solidFill>
                <a:latin typeface="微软雅黑" panose="020B0503020204020204" charset="-122"/>
                <a:ea typeface="微软雅黑" panose="020B0503020204020204" charset="-122"/>
              </a:rPr>
              <a:t>识别的一般概念和个体概念的集合，按照它们的长度(包含的单词数)满足“</a:t>
            </a:r>
            <a:r>
              <a:rPr lang="en-US" altLang="zh-CN" sz="2400" b="1">
                <a:solidFill>
                  <a:schemeClr val="accent1"/>
                </a:solidFill>
                <a:latin typeface="微软雅黑" panose="020B0503020204020204" charset="-122"/>
                <a:ea typeface="微软雅黑" panose="020B0503020204020204" charset="-122"/>
              </a:rPr>
              <a:t>通过最长后缀匹配</a:t>
            </a:r>
            <a:r>
              <a:rPr lang="en-US" altLang="zh-CN" sz="2400">
                <a:solidFill>
                  <a:schemeClr val="tx1"/>
                </a:solidFill>
                <a:latin typeface="微软雅黑" panose="020B0503020204020204" charset="-122"/>
                <a:ea typeface="微软雅黑" panose="020B0503020204020204" charset="-122"/>
              </a:rPr>
              <a:t>”原则。</a:t>
            </a:r>
            <a:endParaRPr lang="en-US" altLang="zh-CN" sz="240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695325" y="257493"/>
            <a:ext cx="10801350" cy="521970"/>
          </a:xfrm>
          <a:prstGeom prst="rect">
            <a:avLst/>
          </a:prstGeom>
          <a:noFill/>
          <a:ln w="9525">
            <a:noFill/>
          </a:ln>
        </p:spPr>
        <p:txBody>
          <a:bodyPr>
            <a:spAutoFit/>
          </a:bodyPr>
          <a:p>
            <a:r>
              <a:rPr lang="zh-CN" altLang="en-US" sz="2800" b="1">
                <a:latin typeface="微软雅黑" panose="020B0503020204020204" charset="-122"/>
                <a:ea typeface="微软雅黑" panose="020B0503020204020204" charset="-122"/>
                <a:sym typeface="+mn-ea"/>
              </a:rPr>
              <a:t>算法</a:t>
            </a:r>
            <a:r>
              <a:rPr lang="en-US" altLang="zh-CN" sz="2800" b="1">
                <a:latin typeface="微软雅黑" panose="020B0503020204020204" charset="-122"/>
                <a:ea typeface="微软雅黑" panose="020B0503020204020204" charset="-122"/>
                <a:sym typeface="+mn-ea"/>
              </a:rPr>
              <a:t>5</a:t>
            </a:r>
            <a:endParaRPr lang="en-US" altLang="zh-CN" sz="2800" b="1">
              <a:latin typeface="微软雅黑" panose="020B0503020204020204" charset="-122"/>
              <a:ea typeface="微软雅黑" panose="020B0503020204020204" charset="-122"/>
              <a:sym typeface="+mn-ea"/>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pic>
        <p:nvPicPr>
          <p:cNvPr id="79045" name="Picture 79045"/>
          <p:cNvPicPr>
            <a:picLocks noChangeAspect="1"/>
          </p:cNvPicPr>
          <p:nvPr>
            <p:ph idx="1"/>
          </p:nvPr>
        </p:nvPicPr>
        <p:blipFill>
          <a:blip r:embed="rId2"/>
          <a:stretch>
            <a:fillRect/>
          </a:stretch>
        </p:blipFill>
        <p:spPr>
          <a:xfrm>
            <a:off x="695325" y="918210"/>
            <a:ext cx="8051800" cy="53409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695325" y="257493"/>
            <a:ext cx="10801350" cy="521970"/>
          </a:xfrm>
          <a:prstGeom prst="rect">
            <a:avLst/>
          </a:prstGeom>
          <a:noFill/>
          <a:ln w="9525">
            <a:noFill/>
          </a:ln>
        </p:spPr>
        <p:txBody>
          <a:bodyPr>
            <a:spAutoFit/>
          </a:bodyPr>
          <a:p>
            <a:r>
              <a:rPr lang="zh-CN" altLang="en-US" sz="2800" b="1">
                <a:latin typeface="微软雅黑" panose="020B0503020204020204" charset="-122"/>
                <a:ea typeface="微软雅黑" panose="020B0503020204020204" charset="-122"/>
                <a:sym typeface="+mn-ea"/>
              </a:rPr>
              <a:t>实验结果</a:t>
            </a:r>
            <a:endParaRPr lang="zh-CN" altLang="en-US" sz="2800" b="1">
              <a:latin typeface="微软雅黑" panose="020B0503020204020204" charset="-122"/>
              <a:ea typeface="微软雅黑" panose="020B0503020204020204" charset="-122"/>
              <a:sym typeface="+mn-ea"/>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sp>
        <p:nvSpPr>
          <p:cNvPr id="3" name="内容占位符 2"/>
          <p:cNvSpPr>
            <a:spLocks noGrp="1"/>
          </p:cNvSpPr>
          <p:nvPr>
            <p:ph idx="1"/>
          </p:nvPr>
        </p:nvSpPr>
        <p:spPr>
          <a:xfrm>
            <a:off x="951230" y="1373505"/>
            <a:ext cx="10401300" cy="5008245"/>
          </a:xfrm>
        </p:spPr>
        <p:txBody>
          <a:bodyPr>
            <a:noAutofit/>
          </a:bodyPr>
          <a:p>
            <a:pPr marL="0" indent="0" fontAlgn="auto">
              <a:lnSpc>
                <a:spcPts val="2880"/>
              </a:lnSpc>
              <a:buNone/>
            </a:pPr>
            <a:r>
              <a:rPr lang="zh-CN" altLang="en-US" sz="2400">
                <a:solidFill>
                  <a:schemeClr val="tx1"/>
                </a:solidFill>
                <a:latin typeface="微软雅黑" panose="020B0503020204020204" charset="-122"/>
                <a:ea typeface="微软雅黑" panose="020B0503020204020204" charset="-122"/>
              </a:rPr>
              <a:t>文中</a:t>
            </a:r>
            <a:r>
              <a:rPr lang="en-US" altLang="zh-CN" sz="2400">
                <a:solidFill>
                  <a:schemeClr val="tx1"/>
                </a:solidFill>
                <a:latin typeface="微软雅黑" panose="020B0503020204020204" charset="-122"/>
                <a:ea typeface="微软雅黑" panose="020B0503020204020204" charset="-122"/>
              </a:rPr>
              <a:t>将没有自然语言处理功能的原始解决方案与引入</a:t>
            </a:r>
            <a:r>
              <a:rPr lang="en-US" altLang="zh-CN" sz="2400" b="1">
                <a:solidFill>
                  <a:schemeClr val="accent1"/>
                </a:solidFill>
                <a:latin typeface="微软雅黑" panose="020B0503020204020204" charset="-122"/>
                <a:ea typeface="微软雅黑" panose="020B0503020204020204" charset="-122"/>
              </a:rPr>
              <a:t>自然语言处理</a:t>
            </a:r>
            <a:r>
              <a:rPr lang="en-US" altLang="zh-CN" sz="2400">
                <a:solidFill>
                  <a:schemeClr val="tx1"/>
                </a:solidFill>
                <a:latin typeface="微软雅黑" panose="020B0503020204020204" charset="-122"/>
                <a:ea typeface="微软雅黑" panose="020B0503020204020204" charset="-122"/>
              </a:rPr>
              <a:t>增强提取的新开发版本进行比较。可以观察到对于一组给定的UML用例模型，原始解决方案提供了与NLP增强解决方案类似的结果。然而，如果将规范化</a:t>
            </a:r>
            <a:r>
              <a:rPr lang="zh-CN" altLang="en-US" sz="2400">
                <a:solidFill>
                  <a:schemeClr val="tx1"/>
                </a:solidFill>
                <a:latin typeface="微软雅黑" panose="020B0503020204020204" charset="-122"/>
                <a:ea typeface="微软雅黑" panose="020B0503020204020204" charset="-122"/>
              </a:rPr>
              <a:t>输出</a:t>
            </a:r>
            <a:r>
              <a:rPr lang="en-US" altLang="zh-CN" sz="2400">
                <a:solidFill>
                  <a:schemeClr val="tx1"/>
                </a:solidFill>
                <a:latin typeface="微软雅黑" panose="020B0503020204020204" charset="-122"/>
                <a:ea typeface="微软雅黑" panose="020B0503020204020204" charset="-122"/>
              </a:rPr>
              <a:t>的概念</a:t>
            </a:r>
            <a:r>
              <a:rPr lang="zh-CN" altLang="en-US" sz="2400">
                <a:solidFill>
                  <a:schemeClr val="tx1"/>
                </a:solidFill>
                <a:latin typeface="微软雅黑" panose="020B0503020204020204" charset="-122"/>
                <a:ea typeface="微软雅黑" panose="020B0503020204020204" charset="-122"/>
              </a:rPr>
              <a:t>也作为</a:t>
            </a:r>
            <a:r>
              <a:rPr lang="en-US" altLang="zh-CN" sz="2400">
                <a:solidFill>
                  <a:schemeClr val="tx1"/>
                </a:solidFill>
                <a:latin typeface="微软雅黑" panose="020B0503020204020204" charset="-122"/>
                <a:ea typeface="微软雅黑" panose="020B0503020204020204" charset="-122"/>
              </a:rPr>
              <a:t>评估</a:t>
            </a:r>
            <a:r>
              <a:rPr lang="zh-CN" altLang="en-US" sz="2400">
                <a:solidFill>
                  <a:schemeClr val="tx1"/>
                </a:solidFill>
                <a:latin typeface="微软雅黑" panose="020B0503020204020204" charset="-122"/>
                <a:ea typeface="微软雅黑" panose="020B0503020204020204" charset="-122"/>
              </a:rPr>
              <a:t>指标</a:t>
            </a:r>
            <a:r>
              <a:rPr lang="en-US" altLang="zh-CN" sz="2400">
                <a:solidFill>
                  <a:schemeClr val="tx1"/>
                </a:solidFill>
                <a:latin typeface="微软雅黑" panose="020B0503020204020204" charset="-122"/>
                <a:ea typeface="微软雅黑" panose="020B0503020204020204" charset="-122"/>
              </a:rPr>
              <a:t>，原始解决方案的性能将显著下降。</a:t>
            </a:r>
            <a:r>
              <a:rPr lang="zh-CN" altLang="en-US" sz="2400">
                <a:solidFill>
                  <a:schemeClr val="tx1"/>
                </a:solidFill>
                <a:latin typeface="微软雅黑" panose="020B0503020204020204" charset="-122"/>
                <a:ea typeface="微软雅黑" panose="020B0503020204020204" charset="-122"/>
              </a:rPr>
              <a:t>同时</a:t>
            </a:r>
            <a:r>
              <a:rPr lang="en-US" altLang="zh-CN" sz="2400">
                <a:solidFill>
                  <a:schemeClr val="tx1"/>
                </a:solidFill>
                <a:latin typeface="微软雅黑" panose="020B0503020204020204" charset="-122"/>
                <a:ea typeface="微软雅黑" panose="020B0503020204020204" charset="-122"/>
              </a:rPr>
              <a:t>可以观察到，当提取动词概念或业务规则时，自动提取的性能</a:t>
            </a:r>
            <a:r>
              <a:rPr lang="zh-CN" altLang="en-US" sz="2400">
                <a:solidFill>
                  <a:schemeClr val="tx1"/>
                </a:solidFill>
                <a:latin typeface="微软雅黑" panose="020B0503020204020204" charset="-122"/>
                <a:ea typeface="微软雅黑" panose="020B0503020204020204" charset="-122"/>
              </a:rPr>
              <a:t>很高。</a:t>
            </a:r>
            <a:endParaRPr lang="zh-CN" altLang="en-US" sz="2400">
              <a:solidFill>
                <a:schemeClr val="tx1"/>
              </a:solidFill>
              <a:latin typeface="微软雅黑" panose="020B0503020204020204" charset="-122"/>
              <a:ea typeface="微软雅黑" panose="020B0503020204020204" charset="-122"/>
            </a:endParaRPr>
          </a:p>
          <a:p>
            <a:pPr marL="0" indent="0" fontAlgn="auto">
              <a:lnSpc>
                <a:spcPts val="2880"/>
              </a:lnSpc>
              <a:buNone/>
            </a:pPr>
            <a:r>
              <a:rPr lang="en-US" altLang="zh-CN" sz="2400">
                <a:solidFill>
                  <a:schemeClr val="tx1"/>
                </a:solidFill>
                <a:latin typeface="微软雅黑" panose="020B0503020204020204" charset="-122"/>
                <a:ea typeface="微软雅黑" panose="020B0503020204020204" charset="-122"/>
              </a:rPr>
              <a:t>原始</a:t>
            </a:r>
            <a:r>
              <a:rPr lang="zh-CN" altLang="en-US" sz="2400">
                <a:solidFill>
                  <a:schemeClr val="tx1"/>
                </a:solidFill>
                <a:latin typeface="微软雅黑" panose="020B0503020204020204" charset="-122"/>
                <a:ea typeface="微软雅黑" panose="020B0503020204020204" charset="-122"/>
              </a:rPr>
              <a:t>的</a:t>
            </a:r>
            <a:r>
              <a:rPr lang="en-US" altLang="zh-CN" sz="2400">
                <a:solidFill>
                  <a:schemeClr val="tx1"/>
                </a:solidFill>
                <a:latin typeface="微软雅黑" panose="020B0503020204020204" charset="-122"/>
                <a:ea typeface="微软雅黑" panose="020B0503020204020204" charset="-122"/>
              </a:rPr>
              <a:t>M2M解决方案最明显的缺点是它不能从包含名词短语、动词短语或后跟介词的动词的文本中提取正确的动词概念。</a:t>
            </a:r>
            <a:r>
              <a:rPr lang="zh-CN" altLang="en-US" sz="2400">
                <a:solidFill>
                  <a:schemeClr val="tx1"/>
                </a:solidFill>
                <a:latin typeface="微软雅黑" panose="020B0503020204020204" charset="-122"/>
                <a:ea typeface="微软雅黑" panose="020B0503020204020204" charset="-122"/>
              </a:rPr>
              <a:t>而</a:t>
            </a:r>
            <a:r>
              <a:rPr lang="en-US" altLang="zh-CN" sz="2400">
                <a:solidFill>
                  <a:schemeClr val="tx1"/>
                </a:solidFill>
                <a:latin typeface="微软雅黑" panose="020B0503020204020204" charset="-122"/>
                <a:ea typeface="微软雅黑" panose="020B0503020204020204" charset="-122"/>
              </a:rPr>
              <a:t>NLP增强</a:t>
            </a:r>
            <a:r>
              <a:rPr lang="zh-CN" altLang="en-US" sz="2400">
                <a:solidFill>
                  <a:schemeClr val="tx1"/>
                </a:solidFill>
                <a:latin typeface="微软雅黑" panose="020B0503020204020204" charset="-122"/>
                <a:ea typeface="微软雅黑" panose="020B0503020204020204" charset="-122"/>
              </a:rPr>
              <a:t>的</a:t>
            </a:r>
            <a:r>
              <a:rPr lang="en-US" altLang="zh-CN" sz="2400">
                <a:solidFill>
                  <a:schemeClr val="tx1"/>
                </a:solidFill>
                <a:latin typeface="微软雅黑" panose="020B0503020204020204" charset="-122"/>
                <a:ea typeface="微软雅黑" panose="020B0503020204020204" charset="-122"/>
              </a:rPr>
              <a:t>解决方案克服了这个缺点。</a:t>
            </a:r>
            <a:endParaRPr lang="en-US" altLang="zh-CN" sz="240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695325" y="257493"/>
            <a:ext cx="10801350" cy="521970"/>
          </a:xfrm>
          <a:prstGeom prst="rect">
            <a:avLst/>
          </a:prstGeom>
          <a:noFill/>
          <a:ln w="9525">
            <a:noFill/>
          </a:ln>
        </p:spPr>
        <p:txBody>
          <a:bodyPr>
            <a:spAutoFit/>
          </a:bodyPr>
          <a:p>
            <a:r>
              <a:rPr lang="zh-CN" altLang="en-US" sz="2800" b="1" dirty="0">
                <a:latin typeface="微软雅黑" panose="020B0503020204020204" charset="-122"/>
                <a:ea typeface="微软雅黑" panose="020B0503020204020204" charset="-122"/>
              </a:rPr>
              <a:t>结论</a:t>
            </a:r>
            <a:endParaRPr lang="zh-CN" altLang="en-US" sz="2800" b="1" dirty="0">
              <a:latin typeface="微软雅黑" panose="020B0503020204020204" charset="-122"/>
              <a:ea typeface="微软雅黑" panose="020B0503020204020204" charset="-122"/>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sp>
        <p:nvSpPr>
          <p:cNvPr id="100" name="文本框 99"/>
          <p:cNvSpPr txBox="1"/>
          <p:nvPr/>
        </p:nvSpPr>
        <p:spPr>
          <a:xfrm>
            <a:off x="695325" y="808355"/>
            <a:ext cx="10800715" cy="4892675"/>
          </a:xfrm>
          <a:prstGeom prst="rect">
            <a:avLst/>
          </a:prstGeom>
          <a:noFill/>
          <a:ln w="9525">
            <a:noFill/>
          </a:ln>
        </p:spPr>
        <p:txBody>
          <a:bodyPr wrap="square">
            <a:spAutoFit/>
          </a:bodyPr>
          <a:p>
            <a:pPr indent="145415"/>
            <a:r>
              <a:rPr lang="zh-CN" altLang="en-US" sz="2400" b="0">
                <a:solidFill>
                  <a:srgbClr val="000000"/>
                </a:solidFill>
                <a:latin typeface="微软雅黑" panose="020B0503020204020204" charset="-122"/>
                <a:ea typeface="微软雅黑" panose="020B0503020204020204" charset="-122"/>
                <a:cs typeface="Calibri" panose="020F0502020204030204" charset="0"/>
              </a:rPr>
              <a:t>手动开发</a:t>
            </a:r>
            <a:r>
              <a:rPr lang="en-US" altLang="zh-CN" sz="2400" b="1">
                <a:solidFill>
                  <a:schemeClr val="accent1"/>
                </a:solidFill>
                <a:latin typeface="微软雅黑" panose="020B0503020204020204" charset="-122"/>
                <a:ea typeface="微软雅黑" panose="020B0503020204020204" charset="-122"/>
                <a:cs typeface="Calibri" panose="020F0502020204030204" charset="0"/>
              </a:rPr>
              <a:t>SBVR</a:t>
            </a:r>
            <a:r>
              <a:rPr lang="zh-CN" altLang="en-US" sz="2400" b="1">
                <a:solidFill>
                  <a:schemeClr val="accent1"/>
                </a:solidFill>
                <a:latin typeface="微软雅黑" panose="020B0503020204020204" charset="-122"/>
                <a:ea typeface="微软雅黑" panose="020B0503020204020204" charset="-122"/>
                <a:cs typeface="宋体" panose="02010600030101010101" pitchFamily="2" charset="-122"/>
              </a:rPr>
              <a:t>的业务词汇和业务规则</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的规范为是一项乏味且耗时的任务。文章对</a:t>
            </a:r>
            <a:r>
              <a:rPr lang="en-US" altLang="zh-CN" sz="2400" b="0">
                <a:solidFill>
                  <a:srgbClr val="000000"/>
                </a:solidFill>
                <a:latin typeface="微软雅黑" panose="020B0503020204020204" charset="-122"/>
                <a:ea typeface="微软雅黑" panose="020B0503020204020204" charset="-122"/>
                <a:cs typeface="Calibri" panose="020F0502020204030204" charset="0"/>
              </a:rPr>
              <a:t>M2M</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变换的实验表明，自动变换有效的提高这一任务的完成速度。然而，自动变换对应用于源模型的某些建模实例非常敏感，自然语言处理的应用是减少不良建模实例影响的方法之一，可以改善模型转换的结果。</a:t>
            </a:r>
            <a:endParaRPr lang="zh-CN" altLang="en-US" sz="2400" b="0">
              <a:solidFill>
                <a:srgbClr val="000000"/>
              </a:solidFill>
              <a:latin typeface="微软雅黑" panose="020B0503020204020204" charset="-122"/>
              <a:ea typeface="微软雅黑" panose="020B0503020204020204" charset="-122"/>
              <a:cs typeface="宋体" panose="02010600030101010101" pitchFamily="2" charset="-122"/>
            </a:endParaRPr>
          </a:p>
          <a:p>
            <a:pPr indent="145415"/>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本文旨在加强自然语言处理技术在模型驱动信息系统开发中的应用。它扩展了我们以前开发的</a:t>
            </a:r>
            <a:r>
              <a:rPr lang="en-US" altLang="zh-CN" sz="2400" b="0">
                <a:solidFill>
                  <a:srgbClr val="000000"/>
                </a:solidFill>
                <a:latin typeface="微软雅黑" panose="020B0503020204020204" charset="-122"/>
                <a:ea typeface="微软雅黑" panose="020B0503020204020204" charset="-122"/>
                <a:cs typeface="Calibri" panose="020F0502020204030204" charset="0"/>
              </a:rPr>
              <a:t>M2M</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变换方法，提出了</a:t>
            </a:r>
            <a:r>
              <a:rPr lang="en-US" altLang="zh-CN" sz="2400" b="0">
                <a:solidFill>
                  <a:srgbClr val="000000"/>
                </a:solidFill>
                <a:latin typeface="微软雅黑" panose="020B0503020204020204" charset="-122"/>
                <a:ea typeface="微软雅黑" panose="020B0503020204020204" charset="-122"/>
                <a:cs typeface="Calibri" panose="020F0502020204030204" charset="0"/>
              </a:rPr>
              <a:t>NLP</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增强的、基于模式的算法，用于从</a:t>
            </a:r>
            <a:r>
              <a:rPr lang="en-US" altLang="zh-CN" sz="2400" b="0">
                <a:solidFill>
                  <a:srgbClr val="000000"/>
                </a:solidFill>
                <a:latin typeface="微软雅黑" panose="020B0503020204020204" charset="-122"/>
                <a:ea typeface="微软雅黑" panose="020B0503020204020204" charset="-122"/>
                <a:cs typeface="Calibri" panose="020F0502020204030204" charset="0"/>
              </a:rPr>
              <a:t>UML</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用例图中自动提取</a:t>
            </a:r>
            <a:r>
              <a:rPr lang="en-US" altLang="zh-CN" sz="2400" b="0">
                <a:solidFill>
                  <a:srgbClr val="000000"/>
                </a:solidFill>
                <a:latin typeface="微软雅黑" panose="020B0503020204020204" charset="-122"/>
                <a:ea typeface="微软雅黑" panose="020B0503020204020204" charset="-122"/>
                <a:cs typeface="Calibri" panose="020F0502020204030204" charset="0"/>
              </a:rPr>
              <a:t>SBVR</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规范。  在本文中，报告了从实际用例模型中提取</a:t>
            </a:r>
            <a:r>
              <a:rPr lang="en-US" altLang="zh-CN" sz="2400" b="0">
                <a:solidFill>
                  <a:srgbClr val="000000"/>
                </a:solidFill>
                <a:latin typeface="微软雅黑" panose="020B0503020204020204" charset="-122"/>
                <a:ea typeface="微软雅黑" panose="020B0503020204020204" charset="-122"/>
                <a:cs typeface="Calibri" panose="020F0502020204030204" charset="0"/>
              </a:rPr>
              <a:t>SBVR</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业务词汇和业务规则的实验结果。使用</a:t>
            </a:r>
            <a:r>
              <a:rPr lang="en-US" altLang="zh-CN" sz="2400" b="1">
                <a:solidFill>
                  <a:schemeClr val="accent1"/>
                </a:solidFill>
                <a:latin typeface="微软雅黑" panose="020B0503020204020204" charset="-122"/>
                <a:ea typeface="微软雅黑" panose="020B0503020204020204" charset="-122"/>
                <a:cs typeface="Calibri" panose="020F0502020204030204" charset="0"/>
              </a:rPr>
              <a:t>NLP</a:t>
            </a:r>
            <a:r>
              <a:rPr lang="zh-CN" altLang="en-US" sz="2400" b="1">
                <a:solidFill>
                  <a:schemeClr val="accent1"/>
                </a:solidFill>
                <a:latin typeface="微软雅黑" panose="020B0503020204020204" charset="-122"/>
                <a:ea typeface="微软雅黑" panose="020B0503020204020204" charset="-122"/>
                <a:cs typeface="宋体" panose="02010600030101010101" pitchFamily="2" charset="-122"/>
              </a:rPr>
              <a:t>增强</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的模型转换方法，可以识别实体、整个名词和动词短语以及多元关联，获得更完整的结果，与以前的模型转换工作中报告的结果相比质量更好。  此外，与通过一般自然语言处理所获得的结果相比，文中所开发的算法提高了实体分类的准确性。</a:t>
            </a:r>
            <a:endParaRPr lang="zh-CN" altLang="en-US" sz="2400">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695325" y="257493"/>
            <a:ext cx="10801350" cy="521970"/>
          </a:xfrm>
          <a:prstGeom prst="rect">
            <a:avLst/>
          </a:prstGeom>
          <a:noFill/>
          <a:ln w="9525">
            <a:noFill/>
          </a:ln>
        </p:spPr>
        <p:txBody>
          <a:bodyPr>
            <a:spAutoFit/>
          </a:bodyPr>
          <a:p>
            <a:r>
              <a:rPr lang="zh-CN" altLang="en-US" sz="2800" b="1">
                <a:latin typeface="微软雅黑" panose="020B0503020204020204" charset="-122"/>
                <a:ea typeface="微软雅黑" panose="020B0503020204020204" charset="-122"/>
                <a:sym typeface="+mn-ea"/>
              </a:rPr>
              <a:t>目录</a:t>
            </a:r>
            <a:endParaRPr lang="zh-CN" altLang="en-US" sz="2800" b="1">
              <a:latin typeface="微软雅黑" panose="020B0503020204020204" charset="-122"/>
              <a:ea typeface="微软雅黑" panose="020B0503020204020204" charset="-122"/>
              <a:sym typeface="+mn-ea"/>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sp>
        <p:nvSpPr>
          <p:cNvPr id="3" name="内容占位符 2"/>
          <p:cNvSpPr>
            <a:spLocks noGrp="1"/>
          </p:cNvSpPr>
          <p:nvPr>
            <p:ph idx="1"/>
          </p:nvPr>
        </p:nvSpPr>
        <p:spPr>
          <a:xfrm>
            <a:off x="695325" y="1462405"/>
            <a:ext cx="10401300" cy="4351655"/>
          </a:xfrm>
        </p:spPr>
        <p:txBody>
          <a:bodyPr>
            <a:normAutofit/>
          </a:bodyPr>
          <a:p>
            <a:pPr marL="0" indent="0" algn="l">
              <a:buNone/>
            </a:pPr>
            <a:r>
              <a:rPr lang="en-US" altLang="zh-CN" b="1">
                <a:solidFill>
                  <a:schemeClr val="tx1"/>
                </a:solidFill>
                <a:latin typeface="微软雅黑" panose="020B0503020204020204" charset="-122"/>
                <a:ea typeface="微软雅黑" panose="020B0503020204020204" charset="-122"/>
              </a:rPr>
              <a:t>1. </a:t>
            </a:r>
            <a:r>
              <a:rPr lang="zh-CN" altLang="en-US" b="1">
                <a:solidFill>
                  <a:schemeClr val="tx1"/>
                </a:solidFill>
                <a:latin typeface="微软雅黑" panose="020B0503020204020204" charset="-122"/>
                <a:ea typeface="微软雅黑" panose="020B0503020204020204" charset="-122"/>
              </a:rPr>
              <a:t>关键词及摘要</a:t>
            </a:r>
            <a:endParaRPr lang="zh-CN" altLang="en-US" b="1">
              <a:solidFill>
                <a:schemeClr val="tx1"/>
              </a:solidFill>
              <a:latin typeface="微软雅黑" panose="020B0503020204020204" charset="-122"/>
              <a:ea typeface="微软雅黑" panose="020B0503020204020204" charset="-122"/>
            </a:endParaRPr>
          </a:p>
          <a:p>
            <a:pPr marL="0" indent="0" algn="l">
              <a:buNone/>
            </a:pPr>
            <a:r>
              <a:rPr lang="en-US" altLang="zh-CN" b="1">
                <a:solidFill>
                  <a:schemeClr val="tx1"/>
                </a:solidFill>
                <a:latin typeface="微软雅黑" panose="020B0503020204020204" charset="-122"/>
                <a:ea typeface="微软雅黑" panose="020B0503020204020204" charset="-122"/>
              </a:rPr>
              <a:t>2. </a:t>
            </a:r>
            <a:r>
              <a:rPr lang="zh-CN" altLang="en-US" b="1">
                <a:solidFill>
                  <a:schemeClr val="tx1"/>
                </a:solidFill>
                <a:latin typeface="微软雅黑" panose="020B0503020204020204" charset="-122"/>
                <a:ea typeface="微软雅黑" panose="020B0503020204020204" charset="-122"/>
              </a:rPr>
              <a:t>基本定义</a:t>
            </a:r>
            <a:endParaRPr lang="zh-CN" altLang="en-US" b="1">
              <a:solidFill>
                <a:schemeClr val="tx1"/>
              </a:solidFill>
              <a:latin typeface="微软雅黑" panose="020B0503020204020204" charset="-122"/>
              <a:ea typeface="微软雅黑" panose="020B0503020204020204" charset="-122"/>
            </a:endParaRPr>
          </a:p>
          <a:p>
            <a:pPr marL="0" indent="0" algn="l">
              <a:buNone/>
            </a:pPr>
            <a:r>
              <a:rPr lang="en-US" altLang="zh-CN" b="1">
                <a:solidFill>
                  <a:schemeClr val="tx1"/>
                </a:solidFill>
                <a:latin typeface="微软雅黑" panose="020B0503020204020204" charset="-122"/>
                <a:ea typeface="微软雅黑" panose="020B0503020204020204" charset="-122"/>
              </a:rPr>
              <a:t>3. </a:t>
            </a:r>
            <a:r>
              <a:rPr lang="zh-CN" altLang="en-US" b="1">
                <a:solidFill>
                  <a:schemeClr val="tx1"/>
                </a:solidFill>
                <a:latin typeface="微软雅黑" panose="020B0503020204020204" charset="-122"/>
                <a:ea typeface="微软雅黑" panose="020B0503020204020204" charset="-122"/>
              </a:rPr>
              <a:t>算法</a:t>
            </a:r>
            <a:endParaRPr lang="zh-CN" altLang="en-US" b="1">
              <a:solidFill>
                <a:schemeClr val="tx1"/>
              </a:solidFill>
              <a:latin typeface="微软雅黑" panose="020B0503020204020204" charset="-122"/>
              <a:ea typeface="微软雅黑" panose="020B0503020204020204" charset="-122"/>
            </a:endParaRPr>
          </a:p>
          <a:p>
            <a:pPr marL="0" indent="0" algn="l">
              <a:buNone/>
            </a:pPr>
            <a:r>
              <a:rPr lang="en-US" altLang="zh-CN" b="1">
                <a:solidFill>
                  <a:schemeClr val="tx1"/>
                </a:solidFill>
                <a:latin typeface="微软雅黑" panose="020B0503020204020204" charset="-122"/>
                <a:ea typeface="微软雅黑" panose="020B0503020204020204" charset="-122"/>
              </a:rPr>
              <a:t>4. </a:t>
            </a:r>
            <a:r>
              <a:rPr lang="zh-CN" altLang="en-US" b="1">
                <a:solidFill>
                  <a:schemeClr val="tx1"/>
                </a:solidFill>
                <a:latin typeface="微软雅黑" panose="020B0503020204020204" charset="-122"/>
                <a:ea typeface="微软雅黑" panose="020B0503020204020204" charset="-122"/>
              </a:rPr>
              <a:t>实验结果及其结论</a:t>
            </a:r>
            <a:endParaRPr lang="zh-CN" altLang="en-US" b="1">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695325" y="257493"/>
            <a:ext cx="10801350" cy="521970"/>
          </a:xfrm>
          <a:prstGeom prst="rect">
            <a:avLst/>
          </a:prstGeom>
          <a:noFill/>
          <a:ln w="9525">
            <a:noFill/>
          </a:ln>
        </p:spPr>
        <p:txBody>
          <a:bodyPr>
            <a:spAutoFit/>
          </a:bodyPr>
          <a:p>
            <a:r>
              <a:rPr lang="zh-CN" altLang="en-US" sz="2800" b="1">
                <a:latin typeface="微软雅黑" panose="020B0503020204020204" charset="-122"/>
                <a:ea typeface="微软雅黑" panose="020B0503020204020204" charset="-122"/>
                <a:sym typeface="+mn-ea"/>
              </a:rPr>
              <a:t>本文关键词</a:t>
            </a:r>
            <a:endParaRPr lang="zh-CN" altLang="en-US" sz="2800" b="1">
              <a:latin typeface="微软雅黑" panose="020B0503020204020204" charset="-122"/>
              <a:ea typeface="微软雅黑" panose="020B0503020204020204" charset="-122"/>
              <a:sym typeface="+mn-ea"/>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sp>
        <p:nvSpPr>
          <p:cNvPr id="3" name="内容占位符 2"/>
          <p:cNvSpPr>
            <a:spLocks noGrp="1"/>
          </p:cNvSpPr>
          <p:nvPr>
            <p:ph idx="1"/>
          </p:nvPr>
        </p:nvSpPr>
        <p:spPr>
          <a:xfrm>
            <a:off x="695325" y="1462405"/>
            <a:ext cx="10401300" cy="4351655"/>
          </a:xfrm>
        </p:spPr>
        <p:txBody>
          <a:bodyPr>
            <a:normAutofit lnSpcReduction="10000"/>
          </a:bodyPr>
          <a:p>
            <a:r>
              <a:rPr lang="en-US" altLang="zh-CN" sz="2400">
                <a:solidFill>
                  <a:schemeClr val="tx1"/>
                </a:solidFill>
                <a:latin typeface="微软雅黑" panose="020B0503020204020204" charset="-122"/>
                <a:ea typeface="微软雅黑" panose="020B0503020204020204" charset="-122"/>
              </a:rPr>
              <a:t>SBVR</a:t>
            </a:r>
            <a:r>
              <a:rPr lang="zh-CN" altLang="en-US" sz="2400">
                <a:solidFill>
                  <a:schemeClr val="tx1"/>
                </a:solidFill>
                <a:latin typeface="微软雅黑" panose="020B0503020204020204" charset="-122"/>
                <a:ea typeface="微软雅黑" panose="020B0503020204020204" charset="-122"/>
              </a:rPr>
              <a:t>业务词汇和业务规则</a:t>
            </a:r>
            <a:endParaRPr lang="zh-CN" altLang="en-US" sz="2400">
              <a:solidFill>
                <a:schemeClr val="tx1"/>
              </a:solidFill>
              <a:latin typeface="微软雅黑" panose="020B0503020204020204" charset="-122"/>
              <a:ea typeface="微软雅黑" panose="020B0503020204020204" charset="-122"/>
            </a:endParaRPr>
          </a:p>
          <a:p>
            <a:r>
              <a:rPr lang="en-US" altLang="zh-CN" sz="2400">
                <a:solidFill>
                  <a:schemeClr val="tx1"/>
                </a:solidFill>
                <a:latin typeface="微软雅黑" panose="020B0503020204020204" charset="-122"/>
                <a:ea typeface="微软雅黑" panose="020B0503020204020204" charset="-122"/>
              </a:rPr>
              <a:t>UML</a:t>
            </a:r>
            <a:r>
              <a:rPr lang="zh-CN" altLang="en-US" sz="2400">
                <a:solidFill>
                  <a:schemeClr val="tx1"/>
                </a:solidFill>
                <a:latin typeface="微软雅黑" panose="020B0503020204020204" charset="-122"/>
                <a:ea typeface="微软雅黑" panose="020B0503020204020204" charset="-122"/>
              </a:rPr>
              <a:t>用例图</a:t>
            </a:r>
            <a:endParaRPr lang="zh-CN" altLang="en-US" sz="2400">
              <a:solidFill>
                <a:schemeClr val="tx1"/>
              </a:solidFill>
              <a:latin typeface="微软雅黑" panose="020B0503020204020204" charset="-122"/>
              <a:ea typeface="微软雅黑" panose="020B0503020204020204" charset="-122"/>
            </a:endParaRPr>
          </a:p>
          <a:p>
            <a:r>
              <a:rPr lang="en-US" altLang="zh-CN" sz="2400">
                <a:solidFill>
                  <a:schemeClr val="tx1"/>
                </a:solidFill>
                <a:latin typeface="微软雅黑" panose="020B0503020204020204" charset="-122"/>
                <a:ea typeface="微软雅黑" panose="020B0503020204020204" charset="-122"/>
              </a:rPr>
              <a:t>M2M </a:t>
            </a:r>
            <a:r>
              <a:rPr lang="zh-CN" altLang="en-US" sz="2400">
                <a:solidFill>
                  <a:schemeClr val="tx1"/>
                </a:solidFill>
                <a:latin typeface="微软雅黑" panose="020B0503020204020204" charset="-122"/>
                <a:ea typeface="微软雅黑" panose="020B0503020204020204" charset="-122"/>
              </a:rPr>
              <a:t>模型到模型的转换</a:t>
            </a:r>
            <a:endParaRPr lang="zh-CN" altLang="en-US" sz="2400">
              <a:solidFill>
                <a:schemeClr val="tx1"/>
              </a:solidFill>
              <a:latin typeface="微软雅黑" panose="020B0503020204020204" charset="-122"/>
              <a:ea typeface="微软雅黑" panose="020B0503020204020204" charset="-122"/>
            </a:endParaRPr>
          </a:p>
          <a:p>
            <a:r>
              <a:rPr lang="zh-CN" altLang="en-US" sz="2400">
                <a:solidFill>
                  <a:schemeClr val="tx1"/>
                </a:solidFill>
                <a:latin typeface="微软雅黑" panose="020B0503020204020204" charset="-122"/>
                <a:ea typeface="微软雅黑" panose="020B0503020204020204" charset="-122"/>
              </a:rPr>
              <a:t>受约束的的自然语言</a:t>
            </a:r>
            <a:endParaRPr lang="zh-CN" altLang="en-US" sz="2400">
              <a:solidFill>
                <a:schemeClr val="tx1"/>
              </a:solidFill>
              <a:latin typeface="微软雅黑" panose="020B0503020204020204" charset="-122"/>
              <a:ea typeface="微软雅黑" panose="020B0503020204020204" charset="-122"/>
            </a:endParaRPr>
          </a:p>
          <a:p>
            <a:r>
              <a:rPr lang="en-US" altLang="zh-CN" sz="2400">
                <a:solidFill>
                  <a:schemeClr val="tx1"/>
                </a:solidFill>
                <a:latin typeface="微软雅黑" panose="020B0503020204020204" charset="-122"/>
                <a:ea typeface="微软雅黑" panose="020B0503020204020204" charset="-122"/>
              </a:rPr>
              <a:t>NLP </a:t>
            </a:r>
            <a:r>
              <a:rPr lang="zh-CN" altLang="en-US" sz="2400">
                <a:solidFill>
                  <a:schemeClr val="tx1"/>
                </a:solidFill>
                <a:latin typeface="微软雅黑" panose="020B0503020204020204" charset="-122"/>
                <a:ea typeface="微软雅黑" panose="020B0503020204020204" charset="-122"/>
              </a:rPr>
              <a:t>自然语言处理</a:t>
            </a:r>
            <a:endParaRPr lang="zh-CN" altLang="en-US" sz="2400">
              <a:solidFill>
                <a:schemeClr val="tx1"/>
              </a:solidFill>
              <a:latin typeface="微软雅黑" panose="020B0503020204020204" charset="-122"/>
              <a:ea typeface="微软雅黑" panose="020B0503020204020204" charset="-122"/>
            </a:endParaRPr>
          </a:p>
          <a:p>
            <a:r>
              <a:rPr lang="zh-CN" altLang="en-US" sz="2400">
                <a:solidFill>
                  <a:schemeClr val="tx1"/>
                </a:solidFill>
                <a:latin typeface="微软雅黑" panose="020B0503020204020204" charset="-122"/>
                <a:ea typeface="微软雅黑" panose="020B0503020204020204" charset="-122"/>
              </a:rPr>
              <a:t>信息提取</a:t>
            </a:r>
            <a:endParaRPr lang="zh-CN" altLang="en-US" sz="240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695325" y="257493"/>
            <a:ext cx="10801350" cy="521970"/>
          </a:xfrm>
          <a:prstGeom prst="rect">
            <a:avLst/>
          </a:prstGeom>
          <a:noFill/>
          <a:ln w="9525">
            <a:noFill/>
          </a:ln>
        </p:spPr>
        <p:txBody>
          <a:bodyPr>
            <a:spAutoFit/>
          </a:bodyPr>
          <a:p>
            <a:r>
              <a:rPr lang="zh-CN" altLang="en-US" sz="2800" b="1" dirty="0">
                <a:latin typeface="微软雅黑" panose="020B0503020204020204" charset="-122"/>
                <a:ea typeface="微软雅黑" panose="020B0503020204020204" charset="-122"/>
              </a:rPr>
              <a:t>摘要</a:t>
            </a:r>
            <a:endParaRPr lang="zh-CN" altLang="en-US" sz="2800" b="1" dirty="0">
              <a:latin typeface="微软雅黑" panose="020B0503020204020204" charset="-122"/>
              <a:ea typeface="微软雅黑" panose="020B0503020204020204" charset="-122"/>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sp>
        <p:nvSpPr>
          <p:cNvPr id="3" name="内容占位符 2"/>
          <p:cNvSpPr>
            <a:spLocks noGrp="1"/>
          </p:cNvSpPr>
          <p:nvPr>
            <p:ph idx="1"/>
          </p:nvPr>
        </p:nvSpPr>
        <p:spPr>
          <a:xfrm>
            <a:off x="895350" y="1560195"/>
            <a:ext cx="10401300" cy="4351655"/>
          </a:xfrm>
        </p:spPr>
        <p:txBody>
          <a:bodyPr>
            <a:normAutofit lnSpcReduction="10000"/>
          </a:bodyPr>
          <a:p>
            <a:pPr fontAlgn="auto">
              <a:lnSpc>
                <a:spcPts val="2880"/>
              </a:lnSpc>
            </a:pPr>
            <a:r>
              <a:rPr lang="en-US" altLang="zh-CN" sz="2400">
                <a:solidFill>
                  <a:schemeClr val="tx1"/>
                </a:solidFill>
                <a:latin typeface="微软雅黑" panose="020B0503020204020204" charset="-122"/>
                <a:ea typeface="微软雅黑" panose="020B0503020204020204" charset="-122"/>
              </a:rPr>
              <a:t>在模型驱动的</a:t>
            </a:r>
            <a:r>
              <a:rPr lang="zh-CN" altLang="en-US" sz="2400">
                <a:solidFill>
                  <a:schemeClr val="tx1"/>
                </a:solidFill>
                <a:latin typeface="微软雅黑" panose="020B0503020204020204" charset="-122"/>
                <a:ea typeface="微软雅黑" panose="020B0503020204020204" charset="-122"/>
              </a:rPr>
              <a:t>开发</a:t>
            </a:r>
            <a:r>
              <a:rPr lang="en-US" altLang="zh-CN" sz="2400">
                <a:solidFill>
                  <a:schemeClr val="tx1"/>
                </a:solidFill>
                <a:latin typeface="微软雅黑" panose="020B0503020204020204" charset="-122"/>
                <a:ea typeface="微软雅黑" panose="020B0503020204020204" charset="-122"/>
              </a:rPr>
              <a:t>工程中，</a:t>
            </a:r>
            <a:r>
              <a:rPr lang="en-US" altLang="zh-CN" sz="2400">
                <a:latin typeface="微软雅黑" panose="020B0503020204020204" charset="-122"/>
                <a:ea typeface="微软雅黑" panose="020B0503020204020204" charset="-122"/>
                <a:sym typeface="+mn-ea"/>
              </a:rPr>
              <a:t>正确</a:t>
            </a:r>
            <a:r>
              <a:rPr lang="zh-CN" altLang="en-US" sz="2400">
                <a:latin typeface="微软雅黑" panose="020B0503020204020204" charset="-122"/>
                <a:ea typeface="微软雅黑" panose="020B0503020204020204" charset="-122"/>
                <a:sym typeface="+mn-ea"/>
              </a:rPr>
              <a:t>阐述业务知识</a:t>
            </a:r>
            <a:r>
              <a:rPr lang="zh-CN" altLang="en-US" sz="2400">
                <a:solidFill>
                  <a:schemeClr val="tx1"/>
                </a:solidFill>
                <a:latin typeface="微软雅黑" panose="020B0503020204020204" charset="-122"/>
                <a:ea typeface="微软雅黑" panose="020B0503020204020204" charset="-122"/>
              </a:rPr>
              <a:t>是十分重要的</a:t>
            </a:r>
            <a:r>
              <a:rPr lang="en-US" altLang="zh-CN" sz="2400">
                <a:solidFill>
                  <a:schemeClr val="tx1"/>
                </a:solidFill>
                <a:latin typeface="微软雅黑" panose="020B0503020204020204" charset="-122"/>
                <a:ea typeface="微软雅黑" panose="020B0503020204020204" charset="-122"/>
              </a:rPr>
              <a:t>，尤其是在系统开发的早期阶段。在问题域中发现</a:t>
            </a:r>
            <a:r>
              <a:rPr lang="zh-CN" altLang="en-US" sz="2400">
                <a:solidFill>
                  <a:schemeClr val="tx1"/>
                </a:solidFill>
                <a:latin typeface="微软雅黑" panose="020B0503020204020204" charset="-122"/>
                <a:ea typeface="微软雅黑" panose="020B0503020204020204" charset="-122"/>
              </a:rPr>
              <a:t>并</a:t>
            </a:r>
            <a:r>
              <a:rPr lang="en-US" altLang="zh-CN" sz="2400">
                <a:solidFill>
                  <a:schemeClr val="tx1"/>
                </a:solidFill>
                <a:latin typeface="微软雅黑" panose="020B0503020204020204" charset="-122"/>
                <a:ea typeface="微软雅黑" panose="020B0503020204020204" charset="-122"/>
              </a:rPr>
              <a:t>规范</a:t>
            </a:r>
            <a:r>
              <a:rPr lang="en-US" altLang="zh-CN" sz="2400" b="1">
                <a:solidFill>
                  <a:schemeClr val="accent1"/>
                </a:solidFill>
                <a:latin typeface="微软雅黑" panose="020B0503020204020204" charset="-122"/>
                <a:ea typeface="微软雅黑" panose="020B0503020204020204" charset="-122"/>
              </a:rPr>
              <a:t>业务词汇</a:t>
            </a:r>
            <a:r>
              <a:rPr lang="en-US" altLang="zh-CN" sz="2400">
                <a:solidFill>
                  <a:schemeClr val="tx1"/>
                </a:solidFill>
                <a:latin typeface="微软雅黑" panose="020B0503020204020204" charset="-122"/>
                <a:ea typeface="微软雅黑" panose="020B0503020204020204" charset="-122"/>
              </a:rPr>
              <a:t>和</a:t>
            </a:r>
            <a:r>
              <a:rPr lang="en-US" altLang="zh-CN" sz="2400" b="1">
                <a:solidFill>
                  <a:schemeClr val="accent1"/>
                </a:solidFill>
                <a:latin typeface="微软雅黑" panose="020B0503020204020204" charset="-122"/>
                <a:ea typeface="微软雅黑" panose="020B0503020204020204" charset="-122"/>
              </a:rPr>
              <a:t>业务规则</a:t>
            </a:r>
            <a:r>
              <a:rPr lang="zh-CN" altLang="en-US" sz="2400">
                <a:latin typeface="微软雅黑" panose="020B0503020204020204" charset="-122"/>
                <a:ea typeface="微软雅黑" panose="020B0503020204020204" charset="-122"/>
                <a:sym typeface="+mn-ea"/>
              </a:rPr>
              <a:t>既</a:t>
            </a:r>
            <a:r>
              <a:rPr lang="en-US" altLang="zh-CN" sz="2400">
                <a:latin typeface="微软雅黑" panose="020B0503020204020204" charset="-122"/>
                <a:ea typeface="微软雅黑" panose="020B0503020204020204" charset="-122"/>
                <a:sym typeface="+mn-ea"/>
              </a:rPr>
              <a:t>耗时</a:t>
            </a:r>
            <a:r>
              <a:rPr lang="zh-CN" altLang="en-US" sz="2400">
                <a:latin typeface="微软雅黑" panose="020B0503020204020204" charset="-122"/>
                <a:ea typeface="微软雅黑" panose="020B0503020204020204" charset="-122"/>
                <a:sym typeface="+mn-ea"/>
              </a:rPr>
              <a:t>又</a:t>
            </a:r>
            <a:r>
              <a:rPr lang="en-US" altLang="zh-CN" sz="2400">
                <a:latin typeface="微软雅黑" panose="020B0503020204020204" charset="-122"/>
                <a:ea typeface="微软雅黑" panose="020B0503020204020204" charset="-122"/>
                <a:sym typeface="+mn-ea"/>
              </a:rPr>
              <a:t>耗费资源</a:t>
            </a:r>
            <a:r>
              <a:rPr lang="zh-CN" altLang="en-US" sz="2400">
                <a:latin typeface="微软雅黑" panose="020B0503020204020204" charset="-122"/>
                <a:ea typeface="微软雅黑" panose="020B0503020204020204" charset="-122"/>
                <a:sym typeface="+mn-ea"/>
              </a:rPr>
              <a:t>，而</a:t>
            </a:r>
            <a:r>
              <a:rPr lang="zh-CN" altLang="en-US" sz="2400" b="1">
                <a:solidFill>
                  <a:schemeClr val="accent1"/>
                </a:solidFill>
                <a:latin typeface="微软雅黑" panose="020B0503020204020204" charset="-122"/>
                <a:ea typeface="微软雅黑" panose="020B0503020204020204" charset="-122"/>
                <a:sym typeface="+mn-ea"/>
              </a:rPr>
              <a:t>模型转换</a:t>
            </a:r>
            <a:r>
              <a:rPr lang="en-US" altLang="zh-CN" sz="2400">
                <a:latin typeface="微软雅黑" panose="020B0503020204020204" charset="-122"/>
                <a:ea typeface="微软雅黑" panose="020B0503020204020204" charset="-122"/>
                <a:sym typeface="+mn-ea"/>
              </a:rPr>
              <a:t>作为模型驱动开发</a:t>
            </a:r>
            <a:r>
              <a:rPr lang="zh-CN" altLang="en-US" sz="2400">
                <a:latin typeface="微软雅黑" panose="020B0503020204020204" charset="-122"/>
                <a:ea typeface="微软雅黑" panose="020B0503020204020204" charset="-122"/>
                <a:sym typeface="+mn-ea"/>
              </a:rPr>
              <a:t>的特点之一</a:t>
            </a:r>
            <a:r>
              <a:rPr lang="en-US" altLang="zh-CN" sz="2400">
                <a:latin typeface="微软雅黑" panose="020B0503020204020204" charset="-122"/>
                <a:ea typeface="微软雅黑" panose="020B0503020204020204" charset="-122"/>
                <a:sym typeface="+mn-ea"/>
              </a:rPr>
              <a:t>，</a:t>
            </a:r>
            <a:r>
              <a:rPr lang="zh-CN" altLang="en-US" sz="2400">
                <a:latin typeface="微软雅黑" panose="020B0503020204020204" charset="-122"/>
                <a:ea typeface="微软雅黑" panose="020B0503020204020204" charset="-122"/>
                <a:sym typeface="+mn-ea"/>
              </a:rPr>
              <a:t>可以加速这一工作的完成</a:t>
            </a:r>
            <a:r>
              <a:rPr lang="en-US" altLang="zh-CN" sz="2400">
                <a:solidFill>
                  <a:schemeClr val="tx1"/>
                </a:solidFill>
                <a:latin typeface="微软雅黑" panose="020B0503020204020204" charset="-122"/>
                <a:ea typeface="微软雅黑" panose="020B0503020204020204" charset="-122"/>
              </a:rPr>
              <a:t>。</a:t>
            </a:r>
            <a:r>
              <a:rPr lang="zh-CN" altLang="en-US" sz="2400">
                <a:solidFill>
                  <a:schemeClr val="tx1"/>
                </a:solidFill>
                <a:latin typeface="微软雅黑" panose="020B0503020204020204" charset="-122"/>
                <a:ea typeface="微软雅黑" panose="020B0503020204020204" charset="-122"/>
              </a:rPr>
              <a:t>最新的发展是相关研究人员提出了</a:t>
            </a:r>
            <a:r>
              <a:rPr lang="en-US" altLang="zh-CN" sz="2400">
                <a:solidFill>
                  <a:schemeClr val="tx1"/>
                </a:solidFill>
                <a:latin typeface="微软雅黑" panose="020B0503020204020204" charset="-122"/>
                <a:ea typeface="微软雅黑" panose="020B0503020204020204" charset="-122"/>
              </a:rPr>
              <a:t>从</a:t>
            </a:r>
            <a:r>
              <a:rPr lang="en-US" altLang="zh-CN" sz="2400" b="1">
                <a:solidFill>
                  <a:schemeClr val="accent1"/>
                </a:solidFill>
                <a:latin typeface="微软雅黑" panose="020B0503020204020204" charset="-122"/>
                <a:ea typeface="微软雅黑" panose="020B0503020204020204" charset="-122"/>
              </a:rPr>
              <a:t>UML用例图</a:t>
            </a:r>
            <a:r>
              <a:rPr lang="en-US" altLang="zh-CN" sz="2400">
                <a:solidFill>
                  <a:schemeClr val="tx1"/>
                </a:solidFill>
                <a:latin typeface="微软雅黑" panose="020B0503020204020204" charset="-122"/>
                <a:ea typeface="微软雅黑" panose="020B0503020204020204" charset="-122"/>
              </a:rPr>
              <a:t>中自动提取</a:t>
            </a:r>
            <a:r>
              <a:rPr lang="en-US" altLang="zh-CN" sz="2400" b="1">
                <a:solidFill>
                  <a:schemeClr val="accent1"/>
                </a:solidFill>
                <a:latin typeface="微软雅黑" panose="020B0503020204020204" charset="-122"/>
                <a:ea typeface="微软雅黑" panose="020B0503020204020204" charset="-122"/>
              </a:rPr>
              <a:t>SBVR业务词汇和业务规则</a:t>
            </a:r>
            <a:r>
              <a:rPr lang="en-US" altLang="zh-CN" sz="2400">
                <a:solidFill>
                  <a:schemeClr val="tx1"/>
                </a:solidFill>
                <a:latin typeface="微软雅黑" panose="020B0503020204020204" charset="-122"/>
                <a:ea typeface="微软雅黑" panose="020B0503020204020204" charset="-122"/>
              </a:rPr>
              <a:t>的解决方案</a:t>
            </a:r>
            <a:r>
              <a:rPr lang="zh-CN" altLang="en-US" sz="2400">
                <a:solidFill>
                  <a:schemeClr val="tx1"/>
                </a:solidFill>
                <a:latin typeface="微软雅黑" panose="020B0503020204020204" charset="-122"/>
                <a:ea typeface="微软雅黑" panose="020B0503020204020204" charset="-122"/>
              </a:rPr>
              <a:t>，但</a:t>
            </a:r>
            <a:r>
              <a:rPr lang="en-US" altLang="zh-CN" sz="2400">
                <a:solidFill>
                  <a:schemeClr val="tx1"/>
                </a:solidFill>
                <a:latin typeface="微软雅黑" panose="020B0503020204020204" charset="-122"/>
                <a:ea typeface="微软雅黑" panose="020B0503020204020204" charset="-122"/>
              </a:rPr>
              <a:t>在本文中引入</a:t>
            </a:r>
            <a:r>
              <a:rPr lang="zh-CN" altLang="en-US" sz="2400">
                <a:solidFill>
                  <a:schemeClr val="tx1"/>
                </a:solidFill>
                <a:latin typeface="微软雅黑" panose="020B0503020204020204" charset="-122"/>
                <a:ea typeface="微软雅黑" panose="020B0503020204020204" charset="-122"/>
              </a:rPr>
              <a:t>了</a:t>
            </a:r>
            <a:r>
              <a:rPr lang="en-US" altLang="zh-CN" sz="2400">
                <a:solidFill>
                  <a:schemeClr val="tx1"/>
                </a:solidFill>
                <a:latin typeface="微软雅黑" panose="020B0503020204020204" charset="-122"/>
                <a:ea typeface="微软雅黑" panose="020B0503020204020204" charset="-122"/>
              </a:rPr>
              <a:t>一个新的自然语言处理组件来</a:t>
            </a:r>
            <a:r>
              <a:rPr lang="zh-CN" altLang="en-US" sz="2400">
                <a:solidFill>
                  <a:schemeClr val="tx1"/>
                </a:solidFill>
                <a:latin typeface="微软雅黑" panose="020B0503020204020204" charset="-122"/>
                <a:ea typeface="微软雅黑" panose="020B0503020204020204" charset="-122"/>
              </a:rPr>
              <a:t>改进</a:t>
            </a:r>
            <a:r>
              <a:rPr lang="en-US" altLang="zh-CN" sz="2400">
                <a:solidFill>
                  <a:schemeClr val="tx1"/>
                </a:solidFill>
                <a:latin typeface="微软雅黑" panose="020B0503020204020204" charset="-122"/>
                <a:ea typeface="微软雅黑" panose="020B0503020204020204" charset="-122"/>
              </a:rPr>
              <a:t>以前的开发。与以前的解决方案相比，</a:t>
            </a:r>
            <a:r>
              <a:rPr lang="en-US" altLang="zh-CN" sz="2400">
                <a:latin typeface="微软雅黑" panose="020B0503020204020204" charset="-122"/>
                <a:ea typeface="微软雅黑" panose="020B0503020204020204" charset="-122"/>
                <a:sym typeface="+mn-ea"/>
              </a:rPr>
              <a:t>引入自然语言处理组件</a:t>
            </a:r>
            <a:r>
              <a:rPr lang="zh-CN" altLang="en-US" sz="2400">
                <a:latin typeface="微软雅黑" panose="020B0503020204020204" charset="-122"/>
                <a:ea typeface="微软雅黑" panose="020B0503020204020204" charset="-122"/>
                <a:sym typeface="+mn-ea"/>
              </a:rPr>
              <a:t>后可以</a:t>
            </a:r>
            <a:r>
              <a:rPr lang="en-US" altLang="zh-CN" sz="2400">
                <a:solidFill>
                  <a:schemeClr val="tx1"/>
                </a:solidFill>
                <a:latin typeface="微软雅黑" panose="020B0503020204020204" charset="-122"/>
                <a:ea typeface="微软雅黑" panose="020B0503020204020204" charset="-122"/>
              </a:rPr>
              <a:t>提供更高级的提取功能(如识别实体、整个名词和动词短语、多元关联)</a:t>
            </a:r>
            <a:r>
              <a:rPr lang="zh-CN" altLang="en-US" sz="2400">
                <a:solidFill>
                  <a:schemeClr val="tx1"/>
                </a:solidFill>
                <a:latin typeface="微软雅黑" panose="020B0503020204020204" charset="-122"/>
                <a:ea typeface="微软雅黑" panose="020B0503020204020204" charset="-122"/>
              </a:rPr>
              <a:t>，</a:t>
            </a:r>
            <a:r>
              <a:rPr lang="en-US" altLang="zh-CN" sz="2400">
                <a:solidFill>
                  <a:schemeClr val="tx1"/>
                </a:solidFill>
                <a:latin typeface="微软雅黑" panose="020B0503020204020204" charset="-122"/>
                <a:ea typeface="微软雅黑" panose="020B0503020204020204" charset="-122"/>
              </a:rPr>
              <a:t>提取结果质量</a:t>
            </a:r>
            <a:r>
              <a:rPr lang="zh-CN" altLang="en-US" sz="2400">
                <a:solidFill>
                  <a:schemeClr val="tx1"/>
                </a:solidFill>
                <a:latin typeface="微软雅黑" panose="020B0503020204020204" charset="-122"/>
                <a:ea typeface="微软雅黑" panose="020B0503020204020204" charset="-122"/>
              </a:rPr>
              <a:t>更高</a:t>
            </a:r>
            <a:r>
              <a:rPr lang="en-US" altLang="zh-CN" sz="2400">
                <a:solidFill>
                  <a:schemeClr val="tx1"/>
                </a:solidFill>
                <a:latin typeface="微软雅黑" panose="020B0503020204020204" charset="-122"/>
                <a:ea typeface="微软雅黑" panose="020B0503020204020204" charset="-122"/>
              </a:rPr>
              <a:t>。</a:t>
            </a:r>
            <a:endParaRPr lang="en-US" altLang="zh-CN" sz="2400">
              <a:solidFill>
                <a:schemeClr val="tx1"/>
              </a:solidFill>
              <a:latin typeface="微软雅黑" panose="020B0503020204020204" charset="-122"/>
              <a:ea typeface="微软雅黑" panose="020B0503020204020204" charset="-122"/>
            </a:endParaRPr>
          </a:p>
          <a:p>
            <a:pPr fontAlgn="auto">
              <a:lnSpc>
                <a:spcPts val="2880"/>
              </a:lnSpc>
            </a:pPr>
            <a:r>
              <a:rPr lang="en-US" altLang="zh-CN" sz="2400">
                <a:solidFill>
                  <a:schemeClr val="tx1"/>
                </a:solidFill>
                <a:latin typeface="微软雅黑" panose="020B0503020204020204" charset="-122"/>
                <a:ea typeface="微软雅黑" panose="020B0503020204020204" charset="-122"/>
              </a:rPr>
              <a:t>本文</a:t>
            </a:r>
            <a:r>
              <a:rPr lang="zh-CN" altLang="en-US" sz="2400">
                <a:solidFill>
                  <a:schemeClr val="tx1"/>
                </a:solidFill>
                <a:latin typeface="微软雅黑" panose="020B0503020204020204" charset="-122"/>
                <a:ea typeface="微软雅黑" panose="020B0503020204020204" charset="-122"/>
              </a:rPr>
              <a:t>给出了</a:t>
            </a:r>
            <a:r>
              <a:rPr lang="en-US" altLang="zh-CN" sz="2400">
                <a:solidFill>
                  <a:schemeClr val="tx1"/>
                </a:solidFill>
                <a:latin typeface="微软雅黑" panose="020B0503020204020204" charset="-122"/>
                <a:ea typeface="微软雅黑" panose="020B0503020204020204" charset="-122"/>
              </a:rPr>
              <a:t>预处理和后处理算法，以及两个使用的位置标记器的提取算法。在模型驱动的信息系统工程领域中，所提出的解决方案是新颖的和独创的，它将UML和SBVR模型的M2M变换与</a:t>
            </a:r>
            <a:r>
              <a:rPr lang="en-US" altLang="zh-CN" sz="2400" b="1">
                <a:solidFill>
                  <a:schemeClr val="accent1"/>
                </a:solidFill>
                <a:latin typeface="微软雅黑" panose="020B0503020204020204" charset="-122"/>
                <a:ea typeface="微软雅黑" panose="020B0503020204020204" charset="-122"/>
              </a:rPr>
              <a:t>自然语言处理</a:t>
            </a:r>
            <a:r>
              <a:rPr lang="en-US" altLang="zh-CN" sz="2400">
                <a:solidFill>
                  <a:schemeClr val="tx1"/>
                </a:solidFill>
                <a:latin typeface="微软雅黑" panose="020B0503020204020204" charset="-122"/>
                <a:ea typeface="微软雅黑" panose="020B0503020204020204" charset="-122"/>
              </a:rPr>
              <a:t>技术结合在一起。</a:t>
            </a:r>
            <a:endParaRPr lang="en-US" altLang="zh-CN" sz="240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695325" y="231458"/>
            <a:ext cx="10801350" cy="521970"/>
          </a:xfrm>
          <a:prstGeom prst="rect">
            <a:avLst/>
          </a:prstGeom>
          <a:noFill/>
          <a:ln w="9525">
            <a:noFill/>
          </a:ln>
        </p:spPr>
        <p:txBody>
          <a:bodyPr>
            <a:spAutoFit/>
          </a:bodyPr>
          <a:p>
            <a:r>
              <a:rPr lang="zh-CN" altLang="en-US" sz="2800" b="1" dirty="0">
                <a:latin typeface="微软雅黑" panose="020B0503020204020204" charset="-122"/>
                <a:ea typeface="微软雅黑" panose="020B0503020204020204" charset="-122"/>
              </a:rPr>
              <a:t>基本定义</a:t>
            </a:r>
            <a:r>
              <a:rPr lang="en-US" altLang="zh-CN" sz="2800" b="1" dirty="0">
                <a:latin typeface="微软雅黑" panose="020B0503020204020204" charset="-122"/>
                <a:ea typeface="微软雅黑" panose="020B0503020204020204" charset="-122"/>
              </a:rPr>
              <a:t>——</a:t>
            </a:r>
            <a:r>
              <a:rPr lang="en-US" altLang="zh-CN" sz="2800">
                <a:latin typeface="微软雅黑" panose="020B0503020204020204" charset="-122"/>
                <a:ea typeface="微软雅黑" panose="020B0503020204020204" charset="-122"/>
                <a:sym typeface="+mn-ea"/>
              </a:rPr>
              <a:t>SBVR</a:t>
            </a:r>
            <a:r>
              <a:rPr lang="zh-CN" altLang="en-US" sz="2800">
                <a:latin typeface="微软雅黑" panose="020B0503020204020204" charset="-122"/>
                <a:ea typeface="微软雅黑" panose="020B0503020204020204" charset="-122"/>
                <a:sym typeface="+mn-ea"/>
              </a:rPr>
              <a:t>业务</a:t>
            </a:r>
            <a:r>
              <a:rPr lang="en-US" altLang="zh-CN" sz="2800">
                <a:latin typeface="微软雅黑" panose="020B0503020204020204" charset="-122"/>
                <a:ea typeface="微软雅黑" panose="020B0503020204020204" charset="-122"/>
                <a:sym typeface="+mn-ea"/>
              </a:rPr>
              <a:t>词汇和</a:t>
            </a:r>
            <a:r>
              <a:rPr lang="zh-CN" altLang="en-US" sz="2800">
                <a:latin typeface="微软雅黑" panose="020B0503020204020204" charset="-122"/>
                <a:ea typeface="微软雅黑" panose="020B0503020204020204" charset="-122"/>
                <a:sym typeface="+mn-ea"/>
              </a:rPr>
              <a:t>业务</a:t>
            </a:r>
            <a:r>
              <a:rPr lang="en-US" altLang="zh-CN" sz="2800">
                <a:latin typeface="微软雅黑" panose="020B0503020204020204" charset="-122"/>
                <a:ea typeface="微软雅黑" panose="020B0503020204020204" charset="-122"/>
                <a:sym typeface="+mn-ea"/>
              </a:rPr>
              <a:t>规则</a:t>
            </a:r>
            <a:endParaRPr lang="zh-CN" altLang="en-US" sz="2800" b="1" dirty="0">
              <a:latin typeface="微软雅黑" panose="020B0503020204020204" charset="-122"/>
              <a:ea typeface="微软雅黑" panose="020B0503020204020204" charset="-122"/>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sp>
        <p:nvSpPr>
          <p:cNvPr id="3" name="内容占位符 2"/>
          <p:cNvSpPr>
            <a:spLocks noGrp="1"/>
          </p:cNvSpPr>
          <p:nvPr>
            <p:ph idx="1"/>
          </p:nvPr>
        </p:nvSpPr>
        <p:spPr>
          <a:xfrm>
            <a:off x="849630" y="1006475"/>
            <a:ext cx="10010140" cy="4574540"/>
          </a:xfrm>
        </p:spPr>
        <p:txBody>
          <a:bodyPr>
            <a:noAutofit/>
          </a:bodyPr>
          <a:p>
            <a:pPr marL="0" indent="0" fontAlgn="auto">
              <a:lnSpc>
                <a:spcPts val="2880"/>
              </a:lnSpc>
              <a:buNone/>
            </a:pPr>
            <a:endParaRPr lang="en-US" altLang="zh-CN" sz="2400">
              <a:solidFill>
                <a:schemeClr val="tx1"/>
              </a:solidFill>
              <a:latin typeface="微软雅黑" panose="020B0503020204020204" charset="-122"/>
              <a:ea typeface="微软雅黑" panose="020B0503020204020204" charset="-122"/>
            </a:endParaRPr>
          </a:p>
          <a:p>
            <a:pPr marL="0" indent="0" fontAlgn="auto">
              <a:lnSpc>
                <a:spcPts val="2880"/>
              </a:lnSpc>
              <a:buNone/>
            </a:pPr>
            <a:r>
              <a:rPr lang="en-US" altLang="zh-CN" sz="2400">
                <a:solidFill>
                  <a:schemeClr val="tx1"/>
                </a:solidFill>
                <a:latin typeface="微软雅黑" panose="020B0503020204020204" charset="-122"/>
                <a:ea typeface="微软雅黑" panose="020B0503020204020204" charset="-122"/>
              </a:rPr>
              <a:t>  不仅在系统开发项目中，在其他真实的业务案例中，业务人员和技术人员都受益于结构良好的业务词汇。业务词汇和业务规则明确定义</a:t>
            </a:r>
            <a:r>
              <a:rPr lang="zh-CN" altLang="en-US" sz="2400">
                <a:solidFill>
                  <a:schemeClr val="tx1"/>
                </a:solidFill>
                <a:latin typeface="微软雅黑" panose="020B0503020204020204" charset="-122"/>
                <a:ea typeface="微软雅黑" panose="020B0503020204020204" charset="-122"/>
              </a:rPr>
              <a:t>了</a:t>
            </a:r>
            <a:r>
              <a:rPr lang="en-US" altLang="zh-CN" sz="2400">
                <a:solidFill>
                  <a:schemeClr val="tx1"/>
                </a:solidFill>
                <a:latin typeface="微软雅黑" panose="020B0503020204020204" charset="-122"/>
                <a:ea typeface="微软雅黑" panose="020B0503020204020204" charset="-122"/>
              </a:rPr>
              <a:t>用于表达、交流和交换</a:t>
            </a:r>
            <a:r>
              <a:rPr lang="zh-CN" altLang="en-US" sz="2400">
                <a:solidFill>
                  <a:schemeClr val="tx1"/>
                </a:solidFill>
                <a:latin typeface="微软雅黑" panose="020B0503020204020204" charset="-122"/>
                <a:ea typeface="微软雅黑" panose="020B0503020204020204" charset="-122"/>
              </a:rPr>
              <a:t>各种</a:t>
            </a:r>
            <a:r>
              <a:rPr lang="en-US" altLang="zh-CN" sz="2400">
                <a:solidFill>
                  <a:schemeClr val="tx1"/>
                </a:solidFill>
                <a:latin typeface="微软雅黑" panose="020B0503020204020204" charset="-122"/>
                <a:ea typeface="微软雅黑" panose="020B0503020204020204" charset="-122"/>
              </a:rPr>
              <a:t>知识的核心概念。</a:t>
            </a:r>
            <a:endParaRPr lang="en-US" altLang="zh-CN" sz="2400">
              <a:solidFill>
                <a:schemeClr val="tx1"/>
              </a:solidFill>
              <a:latin typeface="微软雅黑" panose="020B0503020204020204" charset="-122"/>
              <a:ea typeface="微软雅黑" panose="020B0503020204020204" charset="-122"/>
            </a:endParaRPr>
          </a:p>
          <a:p>
            <a:pPr marL="0" indent="0" fontAlgn="auto">
              <a:lnSpc>
                <a:spcPts val="2880"/>
              </a:lnSpc>
              <a:buNone/>
            </a:pPr>
            <a:r>
              <a:rPr lang="en-US" altLang="zh-CN" sz="2400">
                <a:solidFill>
                  <a:schemeClr val="tx1"/>
                </a:solidFill>
                <a:latin typeface="微软雅黑" panose="020B0503020204020204" charset="-122"/>
                <a:ea typeface="微软雅黑" panose="020B0503020204020204" charset="-122"/>
              </a:rPr>
              <a:t>  </a:t>
            </a:r>
            <a:r>
              <a:rPr lang="en-US" altLang="zh-CN" sz="2400" b="1">
                <a:solidFill>
                  <a:schemeClr val="accent1"/>
                </a:solidFill>
                <a:latin typeface="微软雅黑" panose="020B0503020204020204" charset="-122"/>
                <a:ea typeface="微软雅黑" panose="020B0503020204020204" charset="-122"/>
              </a:rPr>
              <a:t>业务词汇</a:t>
            </a:r>
            <a:r>
              <a:rPr lang="en-US" altLang="zh-CN" sz="2400">
                <a:solidFill>
                  <a:schemeClr val="tx1"/>
                </a:solidFill>
                <a:latin typeface="微软雅黑" panose="020B0503020204020204" charset="-122"/>
                <a:ea typeface="微软雅黑" panose="020B0503020204020204" charset="-122"/>
              </a:rPr>
              <a:t>和</a:t>
            </a:r>
            <a:r>
              <a:rPr lang="en-US" altLang="zh-CN" sz="2400" b="1">
                <a:solidFill>
                  <a:schemeClr val="accent1"/>
                </a:solidFill>
                <a:latin typeface="微软雅黑" panose="020B0503020204020204" charset="-122"/>
                <a:ea typeface="微软雅黑" panose="020B0503020204020204" charset="-122"/>
              </a:rPr>
              <a:t>业务规则</a:t>
            </a:r>
            <a:r>
              <a:rPr lang="en-US" altLang="zh-CN" sz="2400">
                <a:solidFill>
                  <a:schemeClr val="tx1"/>
                </a:solidFill>
                <a:latin typeface="微软雅黑" panose="020B0503020204020204" charset="-122"/>
                <a:ea typeface="微软雅黑" panose="020B0503020204020204" charset="-122"/>
              </a:rPr>
              <a:t>是OMG试图引入一种</a:t>
            </a:r>
            <a:r>
              <a:rPr lang="zh-CN" altLang="en-US" sz="2400">
                <a:solidFill>
                  <a:schemeClr val="tx1"/>
                </a:solidFill>
                <a:latin typeface="微软雅黑" panose="020B0503020204020204" charset="-122"/>
                <a:ea typeface="微软雅黑" panose="020B0503020204020204" charset="-122"/>
              </a:rPr>
              <a:t>正式的</a:t>
            </a:r>
            <a:r>
              <a:rPr lang="en-US" altLang="zh-CN" sz="2400">
                <a:solidFill>
                  <a:schemeClr val="tx1"/>
                </a:solidFill>
                <a:latin typeface="微软雅黑" panose="020B0503020204020204" charset="-122"/>
                <a:ea typeface="微软雅黑" panose="020B0503020204020204" charset="-122"/>
              </a:rPr>
              <a:t>方法来处理概念的含义、表示和结构，从而能够在各种实际应用中自动</a:t>
            </a:r>
            <a:r>
              <a:rPr lang="zh-CN" altLang="en-US" sz="2400">
                <a:solidFill>
                  <a:schemeClr val="tx1"/>
                </a:solidFill>
                <a:latin typeface="微软雅黑" panose="020B0503020204020204" charset="-122"/>
                <a:ea typeface="微软雅黑" panose="020B0503020204020204" charset="-122"/>
              </a:rPr>
              <a:t>分析</a:t>
            </a:r>
            <a:r>
              <a:rPr lang="en-US" altLang="zh-CN" sz="2400">
                <a:solidFill>
                  <a:schemeClr val="tx1"/>
                </a:solidFill>
                <a:latin typeface="微软雅黑" panose="020B0503020204020204" charset="-122"/>
                <a:ea typeface="微软雅黑" panose="020B0503020204020204" charset="-122"/>
              </a:rPr>
              <a:t>解释这些概念。</a:t>
            </a:r>
            <a:endParaRPr lang="en-US" altLang="zh-CN" sz="2400">
              <a:solidFill>
                <a:schemeClr val="tx1"/>
              </a:solidFill>
              <a:latin typeface="微软雅黑" panose="020B0503020204020204" charset="-122"/>
              <a:ea typeface="微软雅黑" panose="020B0503020204020204" charset="-122"/>
            </a:endParaRPr>
          </a:p>
          <a:p>
            <a:pPr marL="0" indent="0" fontAlgn="auto">
              <a:lnSpc>
                <a:spcPts val="2880"/>
              </a:lnSpc>
              <a:buNone/>
            </a:pPr>
            <a:r>
              <a:rPr lang="en-US" altLang="zh-CN" sz="2400">
                <a:solidFill>
                  <a:schemeClr val="tx1"/>
                </a:solidFill>
                <a:latin typeface="微软雅黑" panose="020B0503020204020204" charset="-122"/>
                <a:ea typeface="微软雅黑" panose="020B0503020204020204" charset="-122"/>
              </a:rPr>
              <a:t>  </a:t>
            </a:r>
            <a:r>
              <a:rPr lang="en-US" altLang="zh-CN" sz="2400" b="1">
                <a:solidFill>
                  <a:schemeClr val="accent1"/>
                </a:solidFill>
                <a:latin typeface="微软雅黑" panose="020B0503020204020204" charset="-122"/>
                <a:ea typeface="微软雅黑" panose="020B0503020204020204" charset="-122"/>
              </a:rPr>
              <a:t>SBVR模型</a:t>
            </a:r>
            <a:r>
              <a:rPr lang="en-US" altLang="zh-CN" sz="2400">
                <a:solidFill>
                  <a:schemeClr val="tx1"/>
                </a:solidFill>
                <a:latin typeface="微软雅黑" panose="020B0503020204020204" charset="-122"/>
                <a:ea typeface="微软雅黑" panose="020B0503020204020204" charset="-122"/>
              </a:rPr>
              <a:t>由两部分组成:</a:t>
            </a:r>
            <a:r>
              <a:rPr lang="en-US" altLang="zh-CN" sz="2400" b="1">
                <a:solidFill>
                  <a:schemeClr val="accent1"/>
                </a:solidFill>
                <a:latin typeface="微软雅黑" panose="020B0503020204020204" charset="-122"/>
                <a:ea typeface="微软雅黑" panose="020B0503020204020204" charset="-122"/>
              </a:rPr>
              <a:t>业务词汇</a:t>
            </a:r>
            <a:r>
              <a:rPr lang="zh-CN" altLang="en-US" sz="2400" b="1">
                <a:solidFill>
                  <a:schemeClr val="accent1"/>
                </a:solidFill>
                <a:latin typeface="微软雅黑" panose="020B0503020204020204" charset="-122"/>
                <a:ea typeface="微软雅黑" panose="020B0503020204020204" charset="-122"/>
              </a:rPr>
              <a:t>（</a:t>
            </a:r>
            <a:r>
              <a:rPr lang="en-US" altLang="zh-CN" sz="2400" b="1">
                <a:solidFill>
                  <a:schemeClr val="accent1"/>
                </a:solidFill>
                <a:latin typeface="微软雅黑" panose="020B0503020204020204" charset="-122"/>
                <a:ea typeface="微软雅黑" panose="020B0503020204020204" charset="-122"/>
              </a:rPr>
              <a:t>BV</a:t>
            </a:r>
            <a:r>
              <a:rPr lang="zh-CN" altLang="en-US" sz="2400" b="1">
                <a:solidFill>
                  <a:schemeClr val="accent1"/>
                </a:solidFill>
                <a:latin typeface="微软雅黑" panose="020B0503020204020204" charset="-122"/>
                <a:ea typeface="微软雅黑" panose="020B0503020204020204" charset="-122"/>
              </a:rPr>
              <a:t>）</a:t>
            </a:r>
            <a:r>
              <a:rPr lang="en-US" altLang="zh-CN" sz="2400">
                <a:solidFill>
                  <a:schemeClr val="tx1"/>
                </a:solidFill>
                <a:latin typeface="微软雅黑" panose="020B0503020204020204" charset="-122"/>
                <a:ea typeface="微软雅黑" panose="020B0503020204020204" charset="-122"/>
              </a:rPr>
              <a:t>和</a:t>
            </a:r>
            <a:r>
              <a:rPr lang="en-US" altLang="zh-CN" sz="2400" b="1">
                <a:solidFill>
                  <a:schemeClr val="accent1"/>
                </a:solidFill>
                <a:latin typeface="微软雅黑" panose="020B0503020204020204" charset="-122"/>
                <a:ea typeface="微软雅黑" panose="020B0503020204020204" charset="-122"/>
              </a:rPr>
              <a:t>业务规则</a:t>
            </a:r>
            <a:r>
              <a:rPr lang="zh-CN" altLang="en-US" sz="2400" b="1">
                <a:solidFill>
                  <a:schemeClr val="accent1"/>
                </a:solidFill>
                <a:latin typeface="微软雅黑" panose="020B0503020204020204" charset="-122"/>
                <a:ea typeface="微软雅黑" panose="020B0503020204020204" charset="-122"/>
              </a:rPr>
              <a:t>（</a:t>
            </a:r>
            <a:r>
              <a:rPr lang="en-US" altLang="zh-CN" sz="2400" b="1">
                <a:solidFill>
                  <a:schemeClr val="accent1"/>
                </a:solidFill>
                <a:latin typeface="微软雅黑" panose="020B0503020204020204" charset="-122"/>
                <a:ea typeface="微软雅黑" panose="020B0503020204020204" charset="-122"/>
              </a:rPr>
              <a:t>BR</a:t>
            </a:r>
            <a:r>
              <a:rPr lang="zh-CN" altLang="en-US" sz="2400" b="1">
                <a:solidFill>
                  <a:schemeClr val="accent1"/>
                </a:solidFill>
                <a:latin typeface="微软雅黑" panose="020B0503020204020204" charset="-122"/>
                <a:ea typeface="微软雅黑" panose="020B0503020204020204" charset="-122"/>
              </a:rPr>
              <a:t>）</a:t>
            </a:r>
            <a:r>
              <a:rPr lang="en-US" altLang="zh-CN" sz="2400">
                <a:solidFill>
                  <a:schemeClr val="tx1"/>
                </a:solidFill>
                <a:latin typeface="微软雅黑" panose="020B0503020204020204" charset="-122"/>
                <a:ea typeface="微软雅黑" panose="020B0503020204020204" charset="-122"/>
              </a:rPr>
              <a:t>。业务词汇由一组类似</a:t>
            </a:r>
            <a:r>
              <a:rPr lang="zh-CN" altLang="en-US" sz="2400">
                <a:solidFill>
                  <a:schemeClr val="tx1"/>
                </a:solidFill>
                <a:latin typeface="微软雅黑" panose="020B0503020204020204" charset="-122"/>
                <a:ea typeface="微软雅黑" panose="020B0503020204020204" charset="-122"/>
              </a:rPr>
              <a:t>术语</a:t>
            </a:r>
            <a:r>
              <a:rPr lang="en-US" altLang="zh-CN" sz="2400">
                <a:solidFill>
                  <a:schemeClr val="tx1"/>
                </a:solidFill>
                <a:latin typeface="微软雅黑" panose="020B0503020204020204" charset="-122"/>
                <a:ea typeface="微软雅黑" panose="020B0503020204020204" charset="-122"/>
              </a:rPr>
              <a:t>的条目</a:t>
            </a:r>
            <a:r>
              <a:rPr lang="zh-CN" altLang="en-US" sz="2400">
                <a:solidFill>
                  <a:schemeClr val="tx1"/>
                </a:solidFill>
                <a:latin typeface="微软雅黑" panose="020B0503020204020204" charset="-122"/>
                <a:ea typeface="微软雅黑" panose="020B0503020204020204" charset="-122"/>
              </a:rPr>
              <a:t>来</a:t>
            </a:r>
            <a:r>
              <a:rPr lang="en-US" altLang="zh-CN" sz="2400">
                <a:solidFill>
                  <a:schemeClr val="tx1"/>
                </a:solidFill>
                <a:latin typeface="微软雅黑" panose="020B0503020204020204" charset="-122"/>
                <a:ea typeface="微软雅黑" panose="020B0503020204020204" charset="-122"/>
              </a:rPr>
              <a:t>表示与特定业务领域相关的名词概念和动词概念。每个条目代表一个概念</a:t>
            </a:r>
            <a:r>
              <a:rPr lang="zh-CN" altLang="en-US" sz="2400">
                <a:solidFill>
                  <a:schemeClr val="tx1"/>
                </a:solidFill>
                <a:latin typeface="微软雅黑" panose="020B0503020204020204" charset="-122"/>
                <a:ea typeface="微软雅黑" panose="020B0503020204020204" charset="-122"/>
              </a:rPr>
              <a:t>，</a:t>
            </a:r>
            <a:r>
              <a:rPr lang="en-US" altLang="zh-CN" sz="2400">
                <a:solidFill>
                  <a:schemeClr val="tx1"/>
                </a:solidFill>
                <a:latin typeface="微软雅黑" panose="020B0503020204020204" charset="-122"/>
                <a:ea typeface="微软雅黑" panose="020B0503020204020204" charset="-122"/>
              </a:rPr>
              <a:t>以表示概念名称开始</a:t>
            </a:r>
            <a:r>
              <a:rPr lang="zh-CN" altLang="en-US" sz="2400">
                <a:solidFill>
                  <a:schemeClr val="tx1"/>
                </a:solidFill>
                <a:latin typeface="微软雅黑" panose="020B0503020204020204" charset="-122"/>
                <a:ea typeface="微软雅黑" panose="020B0503020204020204" charset="-122"/>
              </a:rPr>
              <a:t>，</a:t>
            </a:r>
            <a:r>
              <a:rPr lang="en-US" altLang="zh-CN" sz="2400">
                <a:solidFill>
                  <a:schemeClr val="tx1"/>
                </a:solidFill>
                <a:latin typeface="微软雅黑" panose="020B0503020204020204" charset="-122"/>
                <a:ea typeface="微软雅黑" panose="020B0503020204020204" charset="-122"/>
              </a:rPr>
              <a:t>概念</a:t>
            </a:r>
            <a:r>
              <a:rPr lang="zh-CN" altLang="en-US" sz="2400">
                <a:solidFill>
                  <a:schemeClr val="tx1"/>
                </a:solidFill>
                <a:latin typeface="微软雅黑" panose="020B0503020204020204" charset="-122"/>
                <a:ea typeface="微软雅黑" panose="020B0503020204020204" charset="-122"/>
              </a:rPr>
              <a:t>也</a:t>
            </a:r>
            <a:r>
              <a:rPr lang="en-US" altLang="zh-CN" sz="2400">
                <a:solidFill>
                  <a:schemeClr val="tx1"/>
                </a:solidFill>
                <a:latin typeface="微软雅黑" panose="020B0503020204020204" charset="-122"/>
                <a:ea typeface="微软雅黑" panose="020B0503020204020204" charset="-122"/>
              </a:rPr>
              <a:t>可以由附加字段(属性)来定义</a:t>
            </a:r>
            <a:r>
              <a:rPr lang="zh-CN" altLang="en-US" sz="2400">
                <a:solidFill>
                  <a:schemeClr val="tx1"/>
                </a:solidFill>
                <a:latin typeface="微软雅黑" panose="020B0503020204020204" charset="-122"/>
                <a:ea typeface="微软雅黑" panose="020B0503020204020204" charset="-122"/>
              </a:rPr>
              <a:t>。</a:t>
            </a:r>
            <a:r>
              <a:rPr lang="en-US" altLang="zh-CN" sz="2400">
                <a:solidFill>
                  <a:schemeClr val="tx1"/>
                </a:solidFill>
                <a:latin typeface="微软雅黑" panose="020B0503020204020204" charset="-122"/>
                <a:ea typeface="微软雅黑" panose="020B0503020204020204" charset="-122"/>
              </a:rPr>
              <a:t>反过来，业务规则</a:t>
            </a:r>
            <a:r>
              <a:rPr lang="zh-CN" altLang="en-US" sz="2400">
                <a:solidFill>
                  <a:schemeClr val="tx1"/>
                </a:solidFill>
                <a:latin typeface="微软雅黑" panose="020B0503020204020204" charset="-122"/>
                <a:ea typeface="微软雅黑" panose="020B0503020204020204" charset="-122"/>
              </a:rPr>
              <a:t>构成了</a:t>
            </a:r>
            <a:r>
              <a:rPr lang="en-US" altLang="zh-CN" sz="2400">
                <a:solidFill>
                  <a:schemeClr val="tx1"/>
                </a:solidFill>
                <a:latin typeface="微软雅黑" panose="020B0503020204020204" charset="-122"/>
                <a:ea typeface="微软雅黑" panose="020B0503020204020204" charset="-122"/>
              </a:rPr>
              <a:t>规则集，与业务词汇并列。</a:t>
            </a:r>
            <a:endParaRPr lang="en-US" altLang="zh-CN" sz="240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695325" y="257493"/>
            <a:ext cx="10801350" cy="521970"/>
          </a:xfrm>
          <a:prstGeom prst="rect">
            <a:avLst/>
          </a:prstGeom>
          <a:noFill/>
          <a:ln w="9525">
            <a:noFill/>
          </a:ln>
        </p:spPr>
        <p:txBody>
          <a:bodyPr>
            <a:spAutoFit/>
          </a:bodyPr>
          <a:p>
            <a:r>
              <a:rPr lang="zh-CN" altLang="en-US" sz="2800" b="1" dirty="0">
                <a:latin typeface="微软雅黑" panose="020B0503020204020204" charset="-122"/>
                <a:ea typeface="微软雅黑" panose="020B0503020204020204" charset="-122"/>
                <a:sym typeface="+mn-ea"/>
              </a:rPr>
              <a:t>基本定义</a:t>
            </a:r>
            <a:r>
              <a:rPr lang="en-US" altLang="zh-CN" sz="2800" b="1" dirty="0">
                <a:latin typeface="微软雅黑" panose="020B0503020204020204" charset="-122"/>
                <a:ea typeface="微软雅黑" panose="020B0503020204020204" charset="-122"/>
                <a:sym typeface="+mn-ea"/>
              </a:rPr>
              <a:t>——</a:t>
            </a:r>
            <a:r>
              <a:rPr lang="en-US" altLang="zh-CN" sz="2800">
                <a:latin typeface="微软雅黑" panose="020B0503020204020204" charset="-122"/>
                <a:ea typeface="微软雅黑" panose="020B0503020204020204" charset="-122"/>
                <a:sym typeface="+mn-ea"/>
              </a:rPr>
              <a:t>SBVR</a:t>
            </a:r>
            <a:r>
              <a:rPr lang="zh-CN" altLang="en-US" sz="2800">
                <a:latin typeface="微软雅黑" panose="020B0503020204020204" charset="-122"/>
                <a:ea typeface="微软雅黑" panose="020B0503020204020204" charset="-122"/>
                <a:sym typeface="+mn-ea"/>
              </a:rPr>
              <a:t>业务</a:t>
            </a:r>
            <a:r>
              <a:rPr lang="en-US" altLang="zh-CN" sz="2800">
                <a:latin typeface="微软雅黑" panose="020B0503020204020204" charset="-122"/>
                <a:ea typeface="微软雅黑" panose="020B0503020204020204" charset="-122"/>
                <a:sym typeface="+mn-ea"/>
              </a:rPr>
              <a:t>词汇和</a:t>
            </a:r>
            <a:r>
              <a:rPr lang="zh-CN" altLang="en-US" sz="2800">
                <a:latin typeface="微软雅黑" panose="020B0503020204020204" charset="-122"/>
                <a:ea typeface="微软雅黑" panose="020B0503020204020204" charset="-122"/>
                <a:sym typeface="+mn-ea"/>
              </a:rPr>
              <a:t>业务</a:t>
            </a:r>
            <a:r>
              <a:rPr lang="en-US" altLang="zh-CN" sz="2800">
                <a:latin typeface="微软雅黑" panose="020B0503020204020204" charset="-122"/>
                <a:ea typeface="微软雅黑" panose="020B0503020204020204" charset="-122"/>
                <a:sym typeface="+mn-ea"/>
              </a:rPr>
              <a:t>规则</a:t>
            </a:r>
            <a:endParaRPr lang="zh-CN" altLang="en-US" sz="2800" b="1" dirty="0">
              <a:latin typeface="微软雅黑" panose="020B0503020204020204" charset="-122"/>
              <a:ea typeface="微软雅黑" panose="020B0503020204020204" charset="-122"/>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sp>
        <p:nvSpPr>
          <p:cNvPr id="3" name="内容占位符 2"/>
          <p:cNvSpPr>
            <a:spLocks noGrp="1"/>
          </p:cNvSpPr>
          <p:nvPr>
            <p:ph idx="1"/>
          </p:nvPr>
        </p:nvSpPr>
        <p:spPr>
          <a:xfrm>
            <a:off x="895350" y="1464945"/>
            <a:ext cx="10401300" cy="4916805"/>
          </a:xfrm>
        </p:spPr>
        <p:txBody>
          <a:bodyPr>
            <a:normAutofit/>
          </a:bodyPr>
          <a:p>
            <a:pPr marL="0" indent="0" fontAlgn="auto">
              <a:lnSpc>
                <a:spcPts val="2880"/>
              </a:lnSpc>
              <a:buNone/>
            </a:pPr>
            <a:r>
              <a:rPr lang="en-US" altLang="zh-CN" sz="2400" b="1">
                <a:solidFill>
                  <a:schemeClr val="tx1"/>
                </a:solidFill>
                <a:latin typeface="微软雅黑" panose="020B0503020204020204" charset="-122"/>
                <a:ea typeface="微软雅黑" panose="020B0503020204020204" charset="-122"/>
              </a:rPr>
              <a:t> </a:t>
            </a:r>
            <a:r>
              <a:rPr lang="en-US" altLang="zh-CN" sz="2400" b="1">
                <a:solidFill>
                  <a:schemeClr val="accent1"/>
                </a:solidFill>
                <a:latin typeface="微软雅黑" panose="020B0503020204020204" charset="-122"/>
                <a:ea typeface="微软雅黑" panose="020B0503020204020204" charset="-122"/>
              </a:rPr>
              <a:t> 业务词汇:</a:t>
            </a:r>
            <a:endParaRPr lang="en-US" altLang="zh-CN" sz="2400" b="1">
              <a:solidFill>
                <a:schemeClr val="accent1"/>
              </a:solidFill>
              <a:latin typeface="微软雅黑" panose="020B0503020204020204" charset="-122"/>
              <a:ea typeface="微软雅黑" panose="020B0503020204020204" charset="-122"/>
            </a:endParaRPr>
          </a:p>
          <a:p>
            <a:pPr marL="0" indent="0" fontAlgn="auto">
              <a:lnSpc>
                <a:spcPts val="2880"/>
              </a:lnSpc>
              <a:buNone/>
            </a:pPr>
            <a:r>
              <a:rPr lang="en-US" altLang="zh-CN" sz="2400">
                <a:solidFill>
                  <a:schemeClr val="tx1"/>
                </a:solidFill>
                <a:latin typeface="微软雅黑" panose="020B0503020204020204" charset="-122"/>
                <a:ea typeface="微软雅黑" panose="020B0503020204020204" charset="-122"/>
              </a:rPr>
              <a:t>广义概念是一个名词概念，它根据事物的共同属性对事物进行分类。</a:t>
            </a:r>
            <a:endParaRPr lang="en-US" altLang="zh-CN" sz="2400">
              <a:solidFill>
                <a:schemeClr val="tx1"/>
              </a:solidFill>
              <a:latin typeface="微软雅黑" panose="020B0503020204020204" charset="-122"/>
              <a:ea typeface="微软雅黑" panose="020B0503020204020204" charset="-122"/>
            </a:endParaRPr>
          </a:p>
          <a:p>
            <a:pPr marL="0" indent="0" fontAlgn="auto">
              <a:lnSpc>
                <a:spcPts val="2880"/>
              </a:lnSpc>
              <a:buNone/>
            </a:pPr>
            <a:r>
              <a:rPr lang="en-US" altLang="zh-CN" sz="2400">
                <a:solidFill>
                  <a:schemeClr val="tx1"/>
                </a:solidFill>
                <a:latin typeface="微软雅黑" panose="020B0503020204020204" charset="-122"/>
                <a:ea typeface="微软雅黑" panose="020B0503020204020204" charset="-122"/>
              </a:rPr>
              <a:t>个体概念是对应于一个实例或单个对象的名词概念。</a:t>
            </a:r>
            <a:endParaRPr lang="en-US" altLang="zh-CN" sz="2400">
              <a:solidFill>
                <a:schemeClr val="tx1"/>
              </a:solidFill>
              <a:latin typeface="微软雅黑" panose="020B0503020204020204" charset="-122"/>
              <a:ea typeface="微软雅黑" panose="020B0503020204020204" charset="-122"/>
            </a:endParaRPr>
          </a:p>
          <a:p>
            <a:pPr marL="0" indent="0" fontAlgn="auto">
              <a:lnSpc>
                <a:spcPts val="2880"/>
              </a:lnSpc>
              <a:buNone/>
            </a:pPr>
            <a:r>
              <a:rPr lang="en-US" altLang="zh-CN" sz="2400">
                <a:solidFill>
                  <a:schemeClr val="tx1"/>
                </a:solidFill>
                <a:latin typeface="微软雅黑" panose="020B0503020204020204" charset="-122"/>
                <a:ea typeface="微软雅黑" panose="020B0503020204020204" charset="-122"/>
              </a:rPr>
              <a:t>动词概念是两个或多个名词概念之间的某种关系或名词概念的一个特征。根据定义，动词概念是使用名词概念来指定的</a:t>
            </a:r>
            <a:r>
              <a:rPr lang="zh-CN" altLang="en-US" sz="2400">
                <a:solidFill>
                  <a:schemeClr val="tx1"/>
                </a:solidFill>
                <a:latin typeface="微软雅黑" panose="020B0503020204020204" charset="-122"/>
                <a:ea typeface="微软雅黑" panose="020B0503020204020204" charset="-122"/>
              </a:rPr>
              <a:t>。</a:t>
            </a:r>
            <a:endParaRPr lang="zh-CN" altLang="en-US" sz="2400">
              <a:solidFill>
                <a:schemeClr val="tx1"/>
              </a:solidFill>
              <a:latin typeface="微软雅黑" panose="020B0503020204020204" charset="-122"/>
              <a:ea typeface="微软雅黑" panose="020B0503020204020204" charset="-122"/>
            </a:endParaRPr>
          </a:p>
          <a:p>
            <a:pPr marL="0" indent="0" fontAlgn="auto">
              <a:lnSpc>
                <a:spcPts val="2880"/>
              </a:lnSpc>
              <a:buNone/>
            </a:pPr>
            <a:r>
              <a:rPr lang="zh-CN" altLang="en-US" sz="2400">
                <a:solidFill>
                  <a:schemeClr val="tx1"/>
                </a:solidFill>
                <a:latin typeface="微软雅黑" panose="020B0503020204020204" charset="-122"/>
                <a:ea typeface="微软雅黑" panose="020B0503020204020204" charset="-122"/>
              </a:rPr>
              <a:t>  </a:t>
            </a:r>
            <a:r>
              <a:rPr lang="zh-CN" altLang="en-US" sz="2400" b="1">
                <a:solidFill>
                  <a:schemeClr val="accent1"/>
                </a:solidFill>
                <a:latin typeface="微软雅黑" panose="020B0503020204020204" charset="-122"/>
                <a:ea typeface="微软雅黑" panose="020B0503020204020204" charset="-122"/>
              </a:rPr>
              <a:t>业务规则：</a:t>
            </a:r>
            <a:endParaRPr lang="zh-CN" altLang="en-US" sz="2400" b="1">
              <a:solidFill>
                <a:schemeClr val="accent1"/>
              </a:solidFill>
              <a:latin typeface="微软雅黑" panose="020B0503020204020204" charset="-122"/>
              <a:ea typeface="微软雅黑" panose="020B0503020204020204" charset="-122"/>
            </a:endParaRPr>
          </a:p>
          <a:p>
            <a:pPr marL="0" indent="0" fontAlgn="auto">
              <a:lnSpc>
                <a:spcPts val="2880"/>
              </a:lnSpc>
              <a:buNone/>
            </a:pPr>
            <a:r>
              <a:rPr lang="zh-CN" altLang="en-US" sz="2400" b="1">
                <a:solidFill>
                  <a:schemeClr val="tx1"/>
                </a:solidFill>
                <a:latin typeface="微软雅黑" panose="020B0503020204020204" charset="-122"/>
                <a:ea typeface="微软雅黑" panose="020B0503020204020204" charset="-122"/>
              </a:rPr>
              <a:t>   </a:t>
            </a:r>
            <a:r>
              <a:rPr lang="en-US" altLang="zh-CN" sz="2400">
                <a:solidFill>
                  <a:schemeClr val="tx1"/>
                </a:solidFill>
                <a:latin typeface="微软雅黑" panose="020B0503020204020204" charset="-122"/>
                <a:ea typeface="微软雅黑" panose="020B0503020204020204" charset="-122"/>
              </a:rPr>
              <a:t>SBVR将</a:t>
            </a:r>
            <a:r>
              <a:rPr lang="zh-CN" altLang="en-US" sz="2400">
                <a:solidFill>
                  <a:schemeClr val="tx1"/>
                </a:solidFill>
                <a:latin typeface="微软雅黑" panose="020B0503020204020204" charset="-122"/>
                <a:ea typeface="微软雅黑" panose="020B0503020204020204" charset="-122"/>
              </a:rPr>
              <a:t>业务</a:t>
            </a:r>
            <a:r>
              <a:rPr lang="en-US" altLang="zh-CN" sz="2400">
                <a:solidFill>
                  <a:schemeClr val="tx1"/>
                </a:solidFill>
                <a:latin typeface="微软雅黑" panose="020B0503020204020204" charset="-122"/>
                <a:ea typeface="微软雅黑" panose="020B0503020204020204" charset="-122"/>
              </a:rPr>
              <a:t>规则定义为受</a:t>
            </a:r>
            <a:r>
              <a:rPr lang="zh-CN" altLang="en-US" sz="2400">
                <a:solidFill>
                  <a:schemeClr val="tx1"/>
                </a:solidFill>
                <a:latin typeface="微软雅黑" panose="020B0503020204020204" charset="-122"/>
                <a:ea typeface="微软雅黑" panose="020B0503020204020204" charset="-122"/>
              </a:rPr>
              <a:t>业务</a:t>
            </a:r>
            <a:r>
              <a:rPr lang="en-US" altLang="zh-CN" sz="2400">
                <a:solidFill>
                  <a:schemeClr val="tx1"/>
                </a:solidFill>
                <a:latin typeface="微软雅黑" panose="020B0503020204020204" charset="-122"/>
                <a:ea typeface="微软雅黑" panose="020B0503020204020204" charset="-122"/>
              </a:rPr>
              <a:t>管辖的规则。</a:t>
            </a:r>
            <a:r>
              <a:rPr lang="zh-CN" altLang="en-US" sz="2400">
                <a:solidFill>
                  <a:schemeClr val="tx1"/>
                </a:solidFill>
                <a:latin typeface="微软雅黑" panose="020B0503020204020204" charset="-122"/>
                <a:ea typeface="微软雅黑" panose="020B0503020204020204" charset="-122"/>
              </a:rPr>
              <a:t>然而，</a:t>
            </a:r>
            <a:r>
              <a:rPr lang="en-US" altLang="zh-CN" sz="2400">
                <a:solidFill>
                  <a:schemeClr val="tx1"/>
                </a:solidFill>
                <a:latin typeface="微软雅黑" panose="020B0503020204020204" charset="-122"/>
                <a:ea typeface="微软雅黑" panose="020B0503020204020204" charset="-122"/>
              </a:rPr>
              <a:t>根据冯·哈雷，业务规则</a:t>
            </a:r>
            <a:r>
              <a:rPr lang="en-US" altLang="zh-CN" sz="2400">
                <a:solidFill>
                  <a:schemeClr val="tx1"/>
                </a:solidFill>
                <a:latin typeface="微软雅黑" panose="020B0503020204020204" charset="-122"/>
                <a:ea typeface="微软雅黑" panose="020B0503020204020204" charset="-122"/>
              </a:rPr>
              <a:t>是一种逻辑陈述，它捕捉企业业务模型的本质，定义或约束特定业务情况或上下文的某些业务方面，并确保实现一个或多个业务目标。</a:t>
            </a:r>
            <a:endParaRPr lang="en-US" altLang="zh-CN" sz="2400">
              <a:solidFill>
                <a:schemeClr val="tx1"/>
              </a:solidFill>
              <a:latin typeface="微软雅黑" panose="020B0503020204020204" charset="-122"/>
              <a:ea typeface="微软雅黑" panose="020B0503020204020204" charset="-122"/>
            </a:endParaRPr>
          </a:p>
          <a:p>
            <a:pPr marL="0" indent="0" fontAlgn="auto">
              <a:lnSpc>
                <a:spcPts val="2880"/>
              </a:lnSpc>
              <a:buNone/>
            </a:pPr>
            <a:r>
              <a:rPr lang="en-US" altLang="zh-CN" sz="2400">
                <a:solidFill>
                  <a:schemeClr val="tx1"/>
                </a:solidFill>
                <a:latin typeface="微软雅黑" panose="020B0503020204020204" charset="-122"/>
                <a:ea typeface="微软雅黑" panose="020B0503020204020204" charset="-122"/>
              </a:rPr>
              <a:t> </a:t>
            </a:r>
            <a:r>
              <a:rPr lang="en-US" altLang="zh-CN" sz="2400" b="1">
                <a:solidFill>
                  <a:schemeClr val="accent1"/>
                </a:solidFill>
                <a:latin typeface="微软雅黑" panose="020B0503020204020204" charset="-122"/>
                <a:ea typeface="微软雅黑" panose="020B0503020204020204" charset="-122"/>
              </a:rPr>
              <a:t>SBVR规范</a:t>
            </a:r>
            <a:r>
              <a:rPr lang="en-US" altLang="zh-CN" sz="2400">
                <a:solidFill>
                  <a:schemeClr val="tx1"/>
                </a:solidFill>
                <a:latin typeface="微软雅黑" panose="020B0503020204020204" charset="-122"/>
                <a:ea typeface="微软雅黑" panose="020B0503020204020204" charset="-122"/>
              </a:rPr>
              <a:t>支持</a:t>
            </a:r>
            <a:r>
              <a:rPr lang="zh-CN" altLang="en-US" sz="2400">
                <a:solidFill>
                  <a:schemeClr val="tx1"/>
                </a:solidFill>
                <a:latin typeface="微软雅黑" panose="020B0503020204020204" charset="-122"/>
                <a:ea typeface="微软雅黑" panose="020B0503020204020204" charset="-122"/>
              </a:rPr>
              <a:t>业务规则的重构和</a:t>
            </a:r>
            <a:r>
              <a:rPr lang="en-US" altLang="zh-CN" sz="2400">
                <a:solidFill>
                  <a:schemeClr val="tx1"/>
                </a:solidFill>
                <a:latin typeface="微软雅黑" panose="020B0503020204020204" charset="-122"/>
                <a:ea typeface="微软雅黑" panose="020B0503020204020204" charset="-122"/>
              </a:rPr>
              <a:t>行为断言约束。</a:t>
            </a:r>
            <a:endParaRPr lang="en-US" altLang="zh-CN" sz="240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695325" y="257493"/>
            <a:ext cx="10801350" cy="521970"/>
          </a:xfrm>
          <a:prstGeom prst="rect">
            <a:avLst/>
          </a:prstGeom>
          <a:noFill/>
          <a:ln w="9525">
            <a:noFill/>
          </a:ln>
        </p:spPr>
        <p:txBody>
          <a:bodyPr>
            <a:spAutoFit/>
          </a:bodyPr>
          <a:p>
            <a:r>
              <a:rPr lang="zh-CN" altLang="en-US" sz="2800" b="1" dirty="0">
                <a:latin typeface="微软雅黑" panose="020B0503020204020204" charset="-122"/>
                <a:ea typeface="微软雅黑" panose="020B0503020204020204" charset="-122"/>
              </a:rPr>
              <a:t>基本定义</a:t>
            </a:r>
            <a:r>
              <a:rPr lang="en-US" altLang="zh-CN" sz="2800" b="1" dirty="0">
                <a:latin typeface="微软雅黑" panose="020B0503020204020204" charset="-122"/>
                <a:ea typeface="微软雅黑" panose="020B0503020204020204" charset="-122"/>
              </a:rPr>
              <a:t>——</a:t>
            </a:r>
            <a:r>
              <a:rPr lang="zh-CN" altLang="en-US" sz="2800" b="1" dirty="0">
                <a:latin typeface="微软雅黑" panose="020B0503020204020204" charset="-122"/>
                <a:ea typeface="微软雅黑" panose="020B0503020204020204" charset="-122"/>
              </a:rPr>
              <a:t>实体提取</a:t>
            </a:r>
            <a:endParaRPr lang="zh-CN" altLang="en-US" sz="2800" b="1" dirty="0">
              <a:latin typeface="微软雅黑" panose="020B0503020204020204" charset="-122"/>
              <a:ea typeface="微软雅黑" panose="020B0503020204020204" charset="-122"/>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sp>
        <p:nvSpPr>
          <p:cNvPr id="3" name="内容占位符 2"/>
          <p:cNvSpPr>
            <a:spLocks noGrp="1"/>
          </p:cNvSpPr>
          <p:nvPr>
            <p:ph idx="1"/>
          </p:nvPr>
        </p:nvSpPr>
        <p:spPr>
          <a:xfrm>
            <a:off x="513080" y="1040765"/>
            <a:ext cx="10401300" cy="4351655"/>
          </a:xfrm>
        </p:spPr>
        <p:txBody>
          <a:bodyPr>
            <a:noAutofit/>
          </a:bodyPr>
          <a:p>
            <a:pPr marL="0" indent="0" fontAlgn="auto">
              <a:lnSpc>
                <a:spcPts val="2880"/>
              </a:lnSpc>
              <a:buNone/>
            </a:pPr>
            <a:r>
              <a:rPr lang="en-US" altLang="zh-CN" sz="2400" b="1">
                <a:solidFill>
                  <a:schemeClr val="accent1"/>
                </a:solidFill>
                <a:latin typeface="微软雅黑" panose="020B0503020204020204" charset="-122"/>
                <a:ea typeface="微软雅黑" panose="020B0503020204020204" charset="-122"/>
              </a:rPr>
              <a:t>实体</a:t>
            </a:r>
            <a:r>
              <a:rPr lang="zh-CN" altLang="en-US" sz="2400" b="1">
                <a:solidFill>
                  <a:schemeClr val="accent1"/>
                </a:solidFill>
                <a:latin typeface="微软雅黑" panose="020B0503020204020204" charset="-122"/>
                <a:ea typeface="微软雅黑" panose="020B0503020204020204" charset="-122"/>
              </a:rPr>
              <a:t>提取</a:t>
            </a:r>
            <a:r>
              <a:rPr lang="en-US" altLang="zh-CN" sz="2400">
                <a:solidFill>
                  <a:schemeClr val="tx1"/>
                </a:solidFill>
                <a:latin typeface="微软雅黑" panose="020B0503020204020204" charset="-122"/>
                <a:ea typeface="微软雅黑" panose="020B0503020204020204" charset="-122"/>
              </a:rPr>
              <a:t>是自然语言处理的核心研究课题之一，实体提取的主要任务是识别给定自然语言文本中作为命名实体的单词或短语的存在</a:t>
            </a:r>
            <a:r>
              <a:rPr lang="zh-CN" altLang="en-US" sz="2400">
                <a:solidFill>
                  <a:schemeClr val="tx1"/>
                </a:solidFill>
                <a:latin typeface="微软雅黑" panose="020B0503020204020204" charset="-122"/>
                <a:ea typeface="微软雅黑" panose="020B0503020204020204" charset="-122"/>
              </a:rPr>
              <a:t>。</a:t>
            </a:r>
            <a:endParaRPr lang="zh-CN" altLang="en-US" sz="2400">
              <a:solidFill>
                <a:schemeClr val="tx1"/>
              </a:solidFill>
              <a:latin typeface="微软雅黑" panose="020B0503020204020204" charset="-122"/>
              <a:ea typeface="微软雅黑" panose="020B0503020204020204" charset="-122"/>
            </a:endParaRPr>
          </a:p>
          <a:p>
            <a:pPr marL="0" indent="0">
              <a:buNone/>
            </a:pPr>
            <a:endParaRPr lang="zh-CN" altLang="en-US" sz="2400">
              <a:solidFill>
                <a:schemeClr val="tx1"/>
              </a:solidFill>
              <a:latin typeface="微软雅黑" panose="020B0503020204020204" charset="-122"/>
              <a:ea typeface="微软雅黑" panose="020B0503020204020204" charset="-122"/>
            </a:endParaRPr>
          </a:p>
          <a:p>
            <a:pPr marL="0" indent="0">
              <a:buNone/>
            </a:pPr>
            <a:r>
              <a:rPr lang="en-US" altLang="zh-CN" sz="2000" b="1">
                <a:solidFill>
                  <a:schemeClr val="tx1"/>
                </a:solidFill>
                <a:latin typeface="微软雅黑" panose="020B0503020204020204" charset="-122"/>
                <a:ea typeface="微软雅黑" panose="020B0503020204020204" charset="-122"/>
              </a:rPr>
              <a:t>常规预处理——</a:t>
            </a:r>
            <a:r>
              <a:rPr lang="en-US" altLang="zh-CN" sz="2000">
                <a:solidFill>
                  <a:schemeClr val="tx1"/>
                </a:solidFill>
                <a:latin typeface="微软雅黑" panose="020B0503020204020204" charset="-122"/>
                <a:ea typeface="微软雅黑" panose="020B0503020204020204" charset="-122"/>
              </a:rPr>
              <a:t>处理自动文本清理、删除无效符号、缩写解析</a:t>
            </a:r>
            <a:r>
              <a:rPr lang="zh-CN" altLang="en-US" sz="2000">
                <a:solidFill>
                  <a:schemeClr val="tx1"/>
                </a:solidFill>
                <a:latin typeface="微软雅黑" panose="020B0503020204020204" charset="-122"/>
                <a:ea typeface="微软雅黑" panose="020B0503020204020204" charset="-122"/>
              </a:rPr>
              <a:t>等等。</a:t>
            </a:r>
            <a:endParaRPr lang="zh-CN" altLang="en-US" sz="2000">
              <a:solidFill>
                <a:schemeClr val="tx1"/>
              </a:solidFill>
              <a:latin typeface="微软雅黑" panose="020B0503020204020204" charset="-122"/>
              <a:ea typeface="微软雅黑" panose="020B0503020204020204" charset="-122"/>
            </a:endParaRPr>
          </a:p>
          <a:p>
            <a:pPr marL="0" indent="0">
              <a:buNone/>
            </a:pPr>
            <a:r>
              <a:rPr lang="en-US" altLang="zh-CN" sz="2000" b="1">
                <a:solidFill>
                  <a:schemeClr val="tx1"/>
                </a:solidFill>
                <a:latin typeface="微软雅黑" panose="020B0503020204020204" charset="-122"/>
                <a:ea typeface="微软雅黑" panose="020B0503020204020204" charset="-122"/>
              </a:rPr>
              <a:t>执行纠错——</a:t>
            </a:r>
            <a:r>
              <a:rPr lang="en-US" altLang="zh-CN" sz="2000">
                <a:solidFill>
                  <a:schemeClr val="tx1"/>
                </a:solidFill>
                <a:latin typeface="微软雅黑" panose="020B0503020204020204" charset="-122"/>
                <a:ea typeface="微软雅黑" panose="020B0503020204020204" charset="-122"/>
              </a:rPr>
              <a:t>为了识别和纠正印刷、语法和语义错误</a:t>
            </a:r>
            <a:r>
              <a:rPr lang="zh-CN" altLang="en-US" sz="2000">
                <a:solidFill>
                  <a:schemeClr val="tx1"/>
                </a:solidFill>
                <a:latin typeface="微软雅黑" panose="020B0503020204020204" charset="-122"/>
                <a:ea typeface="微软雅黑" panose="020B0503020204020204" charset="-122"/>
              </a:rPr>
              <a:t>。</a:t>
            </a:r>
            <a:endParaRPr lang="zh-CN" altLang="en-US" sz="2000">
              <a:solidFill>
                <a:schemeClr val="tx1"/>
              </a:solidFill>
              <a:latin typeface="微软雅黑" panose="020B0503020204020204" charset="-122"/>
              <a:ea typeface="微软雅黑" panose="020B0503020204020204" charset="-122"/>
            </a:endParaRPr>
          </a:p>
          <a:p>
            <a:pPr marL="0" indent="0">
              <a:buNone/>
            </a:pPr>
            <a:r>
              <a:rPr lang="en-US" altLang="zh-CN" sz="2000" b="1">
                <a:solidFill>
                  <a:schemeClr val="tx1"/>
                </a:solidFill>
                <a:latin typeface="微软雅黑" panose="020B0503020204020204" charset="-122"/>
                <a:ea typeface="微软雅黑" panose="020B0503020204020204" charset="-122"/>
              </a:rPr>
              <a:t>词性标注</a:t>
            </a:r>
            <a:r>
              <a:rPr lang="en-US" altLang="zh-CN" sz="2000">
                <a:solidFill>
                  <a:schemeClr val="tx1"/>
                </a:solidFill>
                <a:latin typeface="微软雅黑" panose="020B0503020204020204" charset="-122"/>
                <a:ea typeface="微软雅黑" panose="020B0503020204020204" charset="-122"/>
              </a:rPr>
              <a:t>是对每个已识别单词的词性标签的自动识别。</a:t>
            </a:r>
            <a:endParaRPr lang="en-US" altLang="zh-CN" sz="2000">
              <a:solidFill>
                <a:schemeClr val="tx1"/>
              </a:solidFill>
              <a:latin typeface="微软雅黑" panose="020B0503020204020204" charset="-122"/>
              <a:ea typeface="微软雅黑" panose="020B0503020204020204" charset="-122"/>
            </a:endParaRPr>
          </a:p>
          <a:p>
            <a:pPr marL="0" indent="0">
              <a:buNone/>
            </a:pPr>
            <a:r>
              <a:rPr lang="en-US" altLang="zh-CN" sz="2000" b="1">
                <a:solidFill>
                  <a:schemeClr val="tx1"/>
                </a:solidFill>
                <a:latin typeface="微软雅黑" panose="020B0503020204020204" charset="-122"/>
                <a:ea typeface="微软雅黑" panose="020B0503020204020204" charset="-122"/>
              </a:rPr>
              <a:t>命名实体识别(NER)——</a:t>
            </a:r>
            <a:r>
              <a:rPr lang="en-US" altLang="zh-CN" sz="2000">
                <a:solidFill>
                  <a:schemeClr val="tx1"/>
                </a:solidFill>
                <a:latin typeface="微软雅黑" panose="020B0503020204020204" charset="-122"/>
                <a:ea typeface="微软雅黑" panose="020B0503020204020204" charset="-122"/>
              </a:rPr>
              <a:t>与词性标注相对类似，但更侧重于特定类别，如组织、位置、日期/时间的表达。</a:t>
            </a:r>
            <a:endParaRPr lang="en-US" altLang="zh-CN" sz="2000">
              <a:solidFill>
                <a:schemeClr val="tx1"/>
              </a:solidFill>
              <a:latin typeface="微软雅黑" panose="020B0503020204020204" charset="-122"/>
              <a:ea typeface="微软雅黑" panose="020B0503020204020204" charset="-122"/>
            </a:endParaRPr>
          </a:p>
          <a:p>
            <a:pPr marL="0" indent="0">
              <a:buNone/>
            </a:pPr>
            <a:r>
              <a:rPr lang="en-US" altLang="zh-CN" sz="2000" b="1">
                <a:solidFill>
                  <a:schemeClr val="tx1"/>
                </a:solidFill>
                <a:latin typeface="微软雅黑" panose="020B0503020204020204" charset="-122"/>
                <a:ea typeface="微软雅黑" panose="020B0503020204020204" charset="-122"/>
              </a:rPr>
              <a:t>语义分析——</a:t>
            </a:r>
            <a:r>
              <a:rPr lang="en-US" altLang="zh-CN" sz="2000">
                <a:solidFill>
                  <a:schemeClr val="tx1"/>
                </a:solidFill>
                <a:latin typeface="微软雅黑" panose="020B0503020204020204" charset="-122"/>
                <a:ea typeface="微软雅黑" panose="020B0503020204020204" charset="-122"/>
              </a:rPr>
              <a:t>侧重于同义词、同音异义词、反义词、下位词、上位词和其他语义关系的识别。</a:t>
            </a:r>
            <a:endParaRPr lang="en-US" altLang="zh-CN" sz="2000">
              <a:solidFill>
                <a:schemeClr val="tx1"/>
              </a:solidFill>
              <a:latin typeface="微软雅黑" panose="020B0503020204020204" charset="-122"/>
              <a:ea typeface="微软雅黑" panose="020B0503020204020204" charset="-122"/>
            </a:endParaRPr>
          </a:p>
          <a:p>
            <a:pPr marL="0" indent="0">
              <a:buNone/>
            </a:pPr>
            <a:r>
              <a:rPr lang="en-US" altLang="zh-CN" sz="2000" b="1">
                <a:solidFill>
                  <a:schemeClr val="tx1"/>
                </a:solidFill>
                <a:latin typeface="微软雅黑" panose="020B0503020204020204" charset="-122"/>
                <a:ea typeface="微软雅黑" panose="020B0503020204020204" charset="-122"/>
              </a:rPr>
              <a:t>依赖关系解析——</a:t>
            </a:r>
            <a:r>
              <a:rPr lang="en-US" altLang="zh-CN" sz="2000">
                <a:solidFill>
                  <a:schemeClr val="tx1"/>
                </a:solidFill>
                <a:latin typeface="微软雅黑" panose="020B0503020204020204" charset="-122"/>
                <a:ea typeface="微软雅黑" panose="020B0503020204020204" charset="-122"/>
              </a:rPr>
              <a:t>查找给定文本中不同实体之间的依赖关系。</a:t>
            </a:r>
            <a:endParaRPr lang="en-US" altLang="zh-CN" sz="2000">
              <a:solidFill>
                <a:schemeClr val="tx1"/>
              </a:solidFill>
              <a:latin typeface="微软雅黑" panose="020B0503020204020204" charset="-122"/>
              <a:ea typeface="微软雅黑" panose="020B0503020204020204" charset="-122"/>
            </a:endParaRPr>
          </a:p>
          <a:p>
            <a:pPr marL="0" indent="0">
              <a:buNone/>
            </a:pPr>
            <a:r>
              <a:rPr lang="en-US" altLang="zh-CN" sz="2000" b="1">
                <a:solidFill>
                  <a:schemeClr val="tx1"/>
                </a:solidFill>
                <a:latin typeface="微软雅黑" panose="020B0503020204020204" charset="-122"/>
                <a:ea typeface="微软雅黑" panose="020B0503020204020204" charset="-122"/>
              </a:rPr>
              <a:t>角色提取——</a:t>
            </a:r>
            <a:r>
              <a:rPr lang="en-US" altLang="zh-CN" sz="2000">
                <a:solidFill>
                  <a:schemeClr val="tx1"/>
                </a:solidFill>
                <a:latin typeface="微软雅黑" panose="020B0503020204020204" charset="-122"/>
                <a:ea typeface="微软雅黑" panose="020B0503020204020204" charset="-122"/>
              </a:rPr>
              <a:t>对提取的NER进行分类，以确定这些实体的角色。</a:t>
            </a:r>
            <a:endParaRPr lang="en-US" altLang="zh-CN" sz="2000">
              <a:solidFill>
                <a:schemeClr val="tx1"/>
              </a:solidFill>
              <a:latin typeface="微软雅黑" panose="020B0503020204020204" charset="-122"/>
              <a:ea typeface="微软雅黑" panose="020B0503020204020204" charset="-122"/>
            </a:endParaRPr>
          </a:p>
          <a:p>
            <a:pPr marL="0" indent="0">
              <a:buNone/>
            </a:pPr>
            <a:r>
              <a:rPr lang="en-US" altLang="zh-CN" sz="2000" b="1">
                <a:solidFill>
                  <a:schemeClr val="tx1"/>
                </a:solidFill>
                <a:latin typeface="微软雅黑" panose="020B0503020204020204" charset="-122"/>
                <a:ea typeface="微软雅黑" panose="020B0503020204020204" charset="-122"/>
              </a:rPr>
              <a:t>后处理——</a:t>
            </a:r>
            <a:r>
              <a:rPr lang="en-US" altLang="zh-CN" sz="2000">
                <a:solidFill>
                  <a:schemeClr val="tx1"/>
                </a:solidFill>
                <a:latin typeface="微软雅黑" panose="020B0503020204020204" charset="-122"/>
                <a:ea typeface="微软雅黑" panose="020B0503020204020204" charset="-122"/>
              </a:rPr>
              <a:t>将</a:t>
            </a:r>
            <a:r>
              <a:rPr lang="zh-CN" altLang="en-US" sz="2000">
                <a:latin typeface="微软雅黑" panose="020B0503020204020204" charset="-122"/>
                <a:ea typeface="微软雅黑" panose="020B0503020204020204" charset="-122"/>
                <a:sym typeface="+mn-ea"/>
              </a:rPr>
              <a:t>已被</a:t>
            </a:r>
            <a:r>
              <a:rPr lang="en-US" altLang="zh-CN" sz="2000">
                <a:latin typeface="微软雅黑" panose="020B0503020204020204" charset="-122"/>
                <a:ea typeface="微软雅黑" panose="020B0503020204020204" charset="-122"/>
                <a:sym typeface="+mn-ea"/>
              </a:rPr>
              <a:t>提取的实体</a:t>
            </a:r>
            <a:r>
              <a:rPr lang="en-US" altLang="zh-CN" sz="2000">
                <a:solidFill>
                  <a:schemeClr val="tx1"/>
                </a:solidFill>
                <a:latin typeface="微软雅黑" panose="020B0503020204020204" charset="-122"/>
                <a:ea typeface="微软雅黑" panose="020B0503020204020204" charset="-122"/>
              </a:rPr>
              <a:t>规范化为单数形式，统一动词时态等。</a:t>
            </a:r>
            <a:endParaRPr lang="en-US" altLang="zh-CN" sz="200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767080" y="286068"/>
            <a:ext cx="10801350" cy="521970"/>
          </a:xfrm>
          <a:prstGeom prst="rect">
            <a:avLst/>
          </a:prstGeom>
          <a:noFill/>
          <a:ln w="9525">
            <a:noFill/>
          </a:ln>
        </p:spPr>
        <p:txBody>
          <a:bodyPr>
            <a:spAutoFit/>
          </a:bodyPr>
          <a:p>
            <a:r>
              <a:rPr lang="zh-CN" altLang="en-US" sz="2800" b="1">
                <a:latin typeface="微软雅黑" panose="020B0503020204020204" charset="-122"/>
                <a:ea typeface="微软雅黑" panose="020B0503020204020204" charset="-122"/>
                <a:sym typeface="+mn-ea"/>
              </a:rPr>
              <a:t>表示业务规则的文本示例分析树</a:t>
            </a:r>
            <a:endParaRPr lang="zh-CN" altLang="en-US" sz="2800" b="1">
              <a:latin typeface="微软雅黑" panose="020B0503020204020204" charset="-122"/>
              <a:ea typeface="微软雅黑" panose="020B0503020204020204" charset="-122"/>
              <a:sym typeface="+mn-ea"/>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pic>
        <p:nvPicPr>
          <p:cNvPr id="555" name="Picture 555"/>
          <p:cNvPicPr>
            <a:picLocks noChangeAspect="1"/>
          </p:cNvPicPr>
          <p:nvPr>
            <p:ph idx="1"/>
          </p:nvPr>
        </p:nvPicPr>
        <p:blipFill>
          <a:blip r:embed="rId2"/>
          <a:stretch>
            <a:fillRect/>
          </a:stretch>
        </p:blipFill>
        <p:spPr>
          <a:xfrm>
            <a:off x="786765" y="1423035"/>
            <a:ext cx="10401300" cy="2210435"/>
          </a:xfrm>
          <a:prstGeom prst="rect">
            <a:avLst/>
          </a:prstGeom>
        </p:spPr>
      </p:pic>
      <p:sp>
        <p:nvSpPr>
          <p:cNvPr id="100" name="文本框 99"/>
          <p:cNvSpPr txBox="1"/>
          <p:nvPr/>
        </p:nvSpPr>
        <p:spPr>
          <a:xfrm>
            <a:off x="767080" y="4038600"/>
            <a:ext cx="11040745" cy="1938020"/>
          </a:xfrm>
          <a:prstGeom prst="rect">
            <a:avLst/>
          </a:prstGeom>
          <a:noFill/>
          <a:ln w="9525">
            <a:noFill/>
          </a:ln>
        </p:spPr>
        <p:txBody>
          <a:bodyPr wrap="square">
            <a:spAutoFit/>
          </a:bodyPr>
          <a:p>
            <a:pPr indent="145415" algn="l" fontAlgn="auto">
              <a:lnSpc>
                <a:spcPts val="2880"/>
              </a:lnSpc>
            </a:pPr>
            <a:r>
              <a:rPr lang="zh-CN" altLang="en-US" sz="2400" b="0">
                <a:solidFill>
                  <a:schemeClr val="tx1"/>
                </a:solidFill>
                <a:latin typeface="微软雅黑" panose="020B0503020204020204" charset="-122"/>
                <a:ea typeface="微软雅黑" panose="020B0503020204020204" charset="-122"/>
                <a:cs typeface="宋体" panose="02010600030101010101" pitchFamily="2" charset="-122"/>
              </a:rPr>
              <a:t>该解析树用来表示语法结构以及被识别</a:t>
            </a:r>
            <a:r>
              <a:rPr lang="zh-CN" altLang="en-US" sz="2400" b="0">
                <a:solidFill>
                  <a:schemeClr val="tx1"/>
                </a:solidFill>
                <a:latin typeface="微软雅黑" panose="020B0503020204020204" charset="-122"/>
                <a:ea typeface="微软雅黑" panose="020B0503020204020204" charset="-122"/>
                <a:cs typeface="宋体" panose="02010600030101010101" pitchFamily="2" charset="-122"/>
              </a:rPr>
              <a:t>的实体，包括识别出的</a:t>
            </a:r>
            <a:r>
              <a:rPr lang="en-US" altLang="zh-CN" sz="2400" b="0">
                <a:solidFill>
                  <a:schemeClr val="tx1"/>
                </a:solidFill>
                <a:latin typeface="微软雅黑" panose="020B0503020204020204" charset="-122"/>
                <a:ea typeface="微软雅黑" panose="020B0503020204020204" charset="-122"/>
                <a:cs typeface="宋体" panose="02010600030101010101" pitchFamily="2" charset="-122"/>
              </a:rPr>
              <a:t>SB</a:t>
            </a:r>
            <a:r>
              <a:rPr lang="en-US" altLang="zh-CN" sz="2400">
                <a:solidFill>
                  <a:schemeClr val="tx1"/>
                </a:solidFill>
                <a:latin typeface="微软雅黑" panose="020B0503020204020204" charset="-122"/>
                <a:ea typeface="微软雅黑" panose="020B0503020204020204" charset="-122"/>
                <a:cs typeface="Calibri" panose="020F0502020204030204" charset="0"/>
                <a:sym typeface="+mn-ea"/>
              </a:rPr>
              <a:t>VR</a:t>
            </a:r>
            <a:r>
              <a:rPr lang="zh-CN" altLang="en-US" sz="2400">
                <a:solidFill>
                  <a:schemeClr val="tx1"/>
                </a:solidFill>
                <a:latin typeface="微软雅黑" panose="020B0503020204020204" charset="-122"/>
                <a:ea typeface="微软雅黑" panose="020B0503020204020204" charset="-122"/>
                <a:cs typeface="Calibri" panose="020F0502020204030204" charset="0"/>
                <a:sym typeface="+mn-ea"/>
              </a:rPr>
              <a:t>业务</a:t>
            </a:r>
            <a:r>
              <a:rPr lang="zh-CN" altLang="en-US" sz="2400">
                <a:solidFill>
                  <a:schemeClr val="tx1"/>
                </a:solidFill>
                <a:latin typeface="微软雅黑" panose="020B0503020204020204" charset="-122"/>
                <a:ea typeface="微软雅黑" panose="020B0503020204020204" charset="-122"/>
                <a:cs typeface="宋体" panose="02010600030101010101" pitchFamily="2" charset="-122"/>
                <a:sym typeface="+mn-ea"/>
              </a:rPr>
              <a:t>词汇的</a:t>
            </a:r>
            <a:r>
              <a:rPr lang="zh-CN" altLang="en-US" sz="2400" b="0">
                <a:solidFill>
                  <a:schemeClr val="tx1"/>
                </a:solidFill>
                <a:latin typeface="微软雅黑" panose="020B0503020204020204" charset="-122"/>
                <a:ea typeface="微软雅黑" panose="020B0503020204020204" charset="-122"/>
                <a:cs typeface="宋体" panose="02010600030101010101" pitchFamily="2" charset="-122"/>
              </a:rPr>
              <a:t>一般概念和动词概念等。</a:t>
            </a:r>
            <a:endParaRPr lang="zh-CN" altLang="en-US" sz="2400" b="0">
              <a:solidFill>
                <a:schemeClr val="tx1"/>
              </a:solidFill>
              <a:latin typeface="微软雅黑" panose="020B0503020204020204" charset="-122"/>
              <a:ea typeface="微软雅黑" panose="020B0503020204020204" charset="-122"/>
              <a:cs typeface="宋体" panose="02010600030101010101" pitchFamily="2" charset="-122"/>
            </a:endParaRPr>
          </a:p>
          <a:p>
            <a:pPr indent="145415" algn="l" fontAlgn="auto">
              <a:lnSpc>
                <a:spcPts val="2880"/>
              </a:lnSpc>
            </a:pPr>
            <a:r>
              <a:rPr lang="en-US" altLang="zh-CN" sz="2400" b="0">
                <a:solidFill>
                  <a:schemeClr val="accent1"/>
                </a:solidFill>
                <a:latin typeface="微软雅黑" panose="020B0503020204020204" charset="-122"/>
                <a:ea typeface="微软雅黑" panose="020B0503020204020204" charset="-122"/>
                <a:cs typeface="Calibri" panose="020F0502020204030204" charset="0"/>
              </a:rPr>
              <a:t>BR</a:t>
            </a:r>
            <a:r>
              <a:rPr lang="en-US" altLang="zh-CN" sz="2400" b="0">
                <a:solidFill>
                  <a:schemeClr val="tx1"/>
                </a:solidFill>
                <a:latin typeface="微软雅黑" panose="020B0503020204020204" charset="-122"/>
                <a:ea typeface="微软雅黑" panose="020B0503020204020204" charset="-122"/>
                <a:cs typeface="Calibri" panose="020F0502020204030204" charset="0"/>
              </a:rPr>
              <a:t> —</a:t>
            </a:r>
            <a:r>
              <a:rPr lang="zh-CN" altLang="en-US" sz="2400" b="0">
                <a:solidFill>
                  <a:schemeClr val="tx1"/>
                </a:solidFill>
                <a:latin typeface="微软雅黑" panose="020B0503020204020204" charset="-122"/>
                <a:ea typeface="微软雅黑" panose="020B0503020204020204" charset="-122"/>
                <a:cs typeface="宋体" panose="02010600030101010101" pitchFamily="2" charset="-122"/>
              </a:rPr>
              <a:t>商业规则     </a:t>
            </a:r>
            <a:r>
              <a:rPr lang="en-US" altLang="zh-CN" sz="2400" b="0">
                <a:solidFill>
                  <a:schemeClr val="accent1"/>
                </a:solidFill>
                <a:latin typeface="微软雅黑" panose="020B0503020204020204" charset="-122"/>
                <a:ea typeface="微软雅黑" panose="020B0503020204020204" charset="-122"/>
                <a:cs typeface="Calibri" panose="020F0502020204030204" charset="0"/>
              </a:rPr>
              <a:t>GC</a:t>
            </a:r>
            <a:r>
              <a:rPr lang="en-US" altLang="zh-CN" sz="2400" b="0">
                <a:solidFill>
                  <a:schemeClr val="tx1"/>
                </a:solidFill>
                <a:latin typeface="微软雅黑" panose="020B0503020204020204" charset="-122"/>
                <a:ea typeface="微软雅黑" panose="020B0503020204020204" charset="-122"/>
                <a:cs typeface="Calibri" panose="020F0502020204030204" charset="0"/>
              </a:rPr>
              <a:t>—</a:t>
            </a:r>
            <a:r>
              <a:rPr lang="zh-CN" altLang="en-US" sz="2400" b="0">
                <a:solidFill>
                  <a:schemeClr val="tx1"/>
                </a:solidFill>
                <a:latin typeface="微软雅黑" panose="020B0503020204020204" charset="-122"/>
                <a:ea typeface="微软雅黑" panose="020B0503020204020204" charset="-122"/>
                <a:cs typeface="宋体" panose="02010600030101010101" pitchFamily="2" charset="-122"/>
              </a:rPr>
              <a:t>一般概念</a:t>
            </a:r>
            <a:r>
              <a:rPr lang="en-US" altLang="zh-CN" sz="2400" b="0">
                <a:solidFill>
                  <a:schemeClr val="accent1"/>
                </a:solidFill>
                <a:latin typeface="微软雅黑" panose="020B0503020204020204" charset="-122"/>
                <a:ea typeface="微软雅黑" panose="020B0503020204020204" charset="-122"/>
                <a:cs typeface="Calibri" panose="020F0502020204030204" charset="0"/>
              </a:rPr>
              <a:t>              </a:t>
            </a:r>
            <a:r>
              <a:rPr lang="en-US" altLang="zh-CN" sz="2400">
                <a:solidFill>
                  <a:schemeClr val="accent1"/>
                </a:solidFill>
                <a:latin typeface="微软雅黑" panose="020B0503020204020204" charset="-122"/>
                <a:ea typeface="微软雅黑" panose="020B0503020204020204" charset="-122"/>
                <a:cs typeface="Calibri" panose="020F0502020204030204" charset="0"/>
              </a:rPr>
              <a:t>IN</a:t>
            </a:r>
            <a:r>
              <a:rPr lang="en-US" altLang="zh-CN" sz="2400" b="0">
                <a:solidFill>
                  <a:schemeClr val="tx1"/>
                </a:solidFill>
                <a:latin typeface="微软雅黑" panose="020B0503020204020204" charset="-122"/>
                <a:ea typeface="微软雅黑" panose="020B0503020204020204" charset="-122"/>
                <a:cs typeface="Calibri" panose="020F0502020204030204" charset="0"/>
              </a:rPr>
              <a:t> —</a:t>
            </a:r>
            <a:r>
              <a:rPr lang="zh-CN" altLang="en-US" sz="2400" b="0">
                <a:solidFill>
                  <a:schemeClr val="tx1"/>
                </a:solidFill>
                <a:latin typeface="微软雅黑" panose="020B0503020204020204" charset="-122"/>
                <a:ea typeface="微软雅黑" panose="020B0503020204020204" charset="-122"/>
                <a:cs typeface="宋体" panose="02010600030101010101" pitchFamily="2" charset="-122"/>
              </a:rPr>
              <a:t>介词          </a:t>
            </a:r>
            <a:r>
              <a:rPr lang="en-US" altLang="zh-CN" sz="2400" b="0">
                <a:solidFill>
                  <a:schemeClr val="accent1"/>
                </a:solidFill>
                <a:latin typeface="微软雅黑" panose="020B0503020204020204" charset="-122"/>
                <a:ea typeface="微软雅黑" panose="020B0503020204020204" charset="-122"/>
                <a:cs typeface="Calibri" panose="020F0502020204030204" charset="0"/>
              </a:rPr>
              <a:t>NN</a:t>
            </a:r>
            <a:r>
              <a:rPr lang="en-US" altLang="zh-CN" sz="2400" b="0">
                <a:solidFill>
                  <a:schemeClr val="tx1"/>
                </a:solidFill>
                <a:latin typeface="微软雅黑" panose="020B0503020204020204" charset="-122"/>
                <a:ea typeface="微软雅黑" panose="020B0503020204020204" charset="-122"/>
                <a:cs typeface="Calibri" panose="020F0502020204030204" charset="0"/>
              </a:rPr>
              <a:t> —</a:t>
            </a:r>
            <a:r>
              <a:rPr lang="zh-CN" altLang="en-US" sz="2400" b="0">
                <a:solidFill>
                  <a:schemeClr val="tx1"/>
                </a:solidFill>
                <a:latin typeface="微软雅黑" panose="020B0503020204020204" charset="-122"/>
                <a:ea typeface="微软雅黑" panose="020B0503020204020204" charset="-122"/>
                <a:cs typeface="宋体" panose="02010600030101010101" pitchFamily="2" charset="-122"/>
              </a:rPr>
              <a:t>单数名词</a:t>
            </a:r>
            <a:endParaRPr lang="zh-CN" altLang="en-US" sz="2400" b="0">
              <a:solidFill>
                <a:schemeClr val="tx1"/>
              </a:solidFill>
              <a:latin typeface="微软雅黑" panose="020B0503020204020204" charset="-122"/>
              <a:ea typeface="微软雅黑" panose="020B0503020204020204" charset="-122"/>
              <a:cs typeface="宋体" panose="02010600030101010101" pitchFamily="2" charset="-122"/>
            </a:endParaRPr>
          </a:p>
          <a:p>
            <a:pPr indent="145415" algn="l" fontAlgn="auto">
              <a:lnSpc>
                <a:spcPts val="2880"/>
              </a:lnSpc>
            </a:pPr>
            <a:r>
              <a:rPr lang="en-US" altLang="zh-CN" sz="2400" b="0">
                <a:solidFill>
                  <a:schemeClr val="accent1"/>
                </a:solidFill>
                <a:latin typeface="微软雅黑" panose="020B0503020204020204" charset="-122"/>
                <a:ea typeface="微软雅黑" panose="020B0503020204020204" charset="-122"/>
                <a:cs typeface="Calibri" panose="020F0502020204030204" charset="0"/>
              </a:rPr>
              <a:t>PRP</a:t>
            </a:r>
            <a:r>
              <a:rPr lang="en-US" altLang="zh-CN" sz="2400" b="0">
                <a:solidFill>
                  <a:schemeClr val="tx1"/>
                </a:solidFill>
                <a:latin typeface="微软雅黑" panose="020B0503020204020204" charset="-122"/>
                <a:ea typeface="微软雅黑" panose="020B0503020204020204" charset="-122"/>
                <a:cs typeface="Calibri" panose="020F0502020204030204" charset="0"/>
              </a:rPr>
              <a:t> —</a:t>
            </a:r>
            <a:r>
              <a:rPr lang="zh-CN" altLang="en-US" sz="2400" b="0">
                <a:solidFill>
                  <a:schemeClr val="tx1"/>
                </a:solidFill>
                <a:latin typeface="微软雅黑" panose="020B0503020204020204" charset="-122"/>
                <a:ea typeface="微软雅黑" panose="020B0503020204020204" charset="-122"/>
                <a:cs typeface="宋体" panose="02010600030101010101" pitchFamily="2" charset="-122"/>
              </a:rPr>
              <a:t>代词          </a:t>
            </a:r>
            <a:r>
              <a:rPr lang="en-US" altLang="zh-CN" sz="2400" b="0">
                <a:solidFill>
                  <a:schemeClr val="accent1"/>
                </a:solidFill>
                <a:latin typeface="微软雅黑" panose="020B0503020204020204" charset="-122"/>
                <a:ea typeface="微软雅黑" panose="020B0503020204020204" charset="-122"/>
                <a:cs typeface="Calibri" panose="020F0502020204030204" charset="0"/>
              </a:rPr>
              <a:t>VBN</a:t>
            </a:r>
            <a:r>
              <a:rPr lang="en-US" altLang="zh-CN" sz="2400" b="0">
                <a:solidFill>
                  <a:schemeClr val="tx1"/>
                </a:solidFill>
                <a:latin typeface="微软雅黑" panose="020B0503020204020204" charset="-122"/>
                <a:ea typeface="微软雅黑" panose="020B0503020204020204" charset="-122"/>
                <a:cs typeface="Calibri" panose="020F0502020204030204" charset="0"/>
              </a:rPr>
              <a:t> —</a:t>
            </a:r>
            <a:r>
              <a:rPr lang="zh-CN" altLang="en-US" sz="2400" b="0">
                <a:solidFill>
                  <a:schemeClr val="tx1"/>
                </a:solidFill>
                <a:latin typeface="微软雅黑" panose="020B0503020204020204" charset="-122"/>
                <a:ea typeface="微软雅黑" panose="020B0503020204020204" charset="-122"/>
                <a:cs typeface="宋体" panose="02010600030101010101" pitchFamily="2" charset="-122"/>
              </a:rPr>
              <a:t>过去分词           </a:t>
            </a:r>
            <a:r>
              <a:rPr lang="en-US" altLang="zh-CN" sz="2400" b="0">
                <a:solidFill>
                  <a:schemeClr val="accent1"/>
                </a:solidFill>
                <a:latin typeface="微软雅黑" panose="020B0503020204020204" charset="-122"/>
                <a:ea typeface="微软雅黑" panose="020B0503020204020204" charset="-122"/>
                <a:cs typeface="Calibri" panose="020F0502020204030204" charset="0"/>
              </a:rPr>
              <a:t>VBZ</a:t>
            </a:r>
            <a:r>
              <a:rPr lang="en-US" altLang="zh-CN" sz="2400" b="0">
                <a:solidFill>
                  <a:schemeClr val="tx1"/>
                </a:solidFill>
                <a:latin typeface="微软雅黑" panose="020B0503020204020204" charset="-122"/>
                <a:ea typeface="微软雅黑" panose="020B0503020204020204" charset="-122"/>
                <a:cs typeface="Calibri" panose="020F0502020204030204" charset="0"/>
              </a:rPr>
              <a:t> —</a:t>
            </a:r>
            <a:r>
              <a:rPr lang="zh-CN" altLang="en-US" sz="2400" b="0">
                <a:solidFill>
                  <a:schemeClr val="tx1"/>
                </a:solidFill>
                <a:latin typeface="微软雅黑" panose="020B0503020204020204" charset="-122"/>
                <a:ea typeface="微软雅黑" panose="020B0503020204020204" charset="-122"/>
                <a:cs typeface="宋体" panose="02010600030101010101" pitchFamily="2" charset="-122"/>
              </a:rPr>
              <a:t>第三人称</a:t>
            </a:r>
            <a:r>
              <a:rPr lang="en-US" altLang="zh-CN" sz="2400" b="0">
                <a:solidFill>
                  <a:schemeClr val="tx1"/>
                </a:solidFill>
                <a:latin typeface="微软雅黑" panose="020B0503020204020204" charset="-122"/>
                <a:ea typeface="微软雅黑" panose="020B0503020204020204" charset="-122"/>
                <a:cs typeface="宋体" panose="02010600030101010101" pitchFamily="2" charset="-122"/>
              </a:rPr>
              <a:t>/</a:t>
            </a:r>
            <a:r>
              <a:rPr lang="zh-CN" altLang="en-US" sz="2400" b="0">
                <a:solidFill>
                  <a:schemeClr val="tx1"/>
                </a:solidFill>
                <a:latin typeface="微软雅黑" panose="020B0503020204020204" charset="-122"/>
                <a:ea typeface="微软雅黑" panose="020B0503020204020204" charset="-122"/>
                <a:cs typeface="宋体" panose="02010600030101010101" pitchFamily="2" charset="-122"/>
              </a:rPr>
              <a:t>单数</a:t>
            </a:r>
            <a:r>
              <a:rPr lang="en-US" altLang="zh-CN" sz="2400" b="0">
                <a:solidFill>
                  <a:schemeClr val="tx1"/>
                </a:solidFill>
                <a:latin typeface="微软雅黑" panose="020B0503020204020204" charset="-122"/>
                <a:ea typeface="微软雅黑" panose="020B0503020204020204" charset="-122"/>
                <a:cs typeface="宋体" panose="02010600030101010101" pitchFamily="2" charset="-122"/>
              </a:rPr>
              <a:t>/</a:t>
            </a:r>
            <a:r>
              <a:rPr lang="zh-CN" altLang="en-US" sz="2400" b="0">
                <a:solidFill>
                  <a:schemeClr val="tx1"/>
                </a:solidFill>
                <a:latin typeface="微软雅黑" panose="020B0503020204020204" charset="-122"/>
                <a:ea typeface="微软雅黑" panose="020B0503020204020204" charset="-122"/>
                <a:cs typeface="宋体" panose="02010600030101010101" pitchFamily="2" charset="-122"/>
              </a:rPr>
              <a:t>现在时动词</a:t>
            </a:r>
            <a:endParaRPr lang="zh-CN" altLang="en-US" sz="2400" b="0">
              <a:solidFill>
                <a:schemeClr val="tx1"/>
              </a:solidFill>
              <a:latin typeface="微软雅黑" panose="020B0503020204020204" charset="-122"/>
              <a:ea typeface="微软雅黑" panose="020B0503020204020204" charset="-122"/>
              <a:cs typeface="宋体" panose="02010600030101010101" pitchFamily="2" charset="-122"/>
            </a:endParaRPr>
          </a:p>
          <a:p>
            <a:pPr indent="145415" algn="l" fontAlgn="auto">
              <a:lnSpc>
                <a:spcPts val="2880"/>
              </a:lnSpc>
            </a:pPr>
            <a:r>
              <a:rPr lang="en-US" altLang="zh-CN" sz="2400" b="0">
                <a:solidFill>
                  <a:schemeClr val="accent1"/>
                </a:solidFill>
                <a:latin typeface="微软雅黑" panose="020B0503020204020204" charset="-122"/>
                <a:ea typeface="微软雅黑" panose="020B0503020204020204" charset="-122"/>
                <a:cs typeface="宋体" panose="02010600030101010101" pitchFamily="2" charset="-122"/>
              </a:rPr>
              <a:t>V</a:t>
            </a:r>
            <a:r>
              <a:rPr lang="en-US" altLang="zh-CN" sz="2400" b="0">
                <a:solidFill>
                  <a:schemeClr val="accent1"/>
                </a:solidFill>
                <a:latin typeface="微软雅黑" panose="020B0503020204020204" charset="-122"/>
                <a:ea typeface="微软雅黑" panose="020B0503020204020204" charset="-122"/>
                <a:cs typeface="Calibri" panose="020F0502020204030204" charset="0"/>
              </a:rPr>
              <a:t>C</a:t>
            </a:r>
            <a:r>
              <a:rPr lang="en-US" altLang="zh-CN" sz="2400" b="0">
                <a:solidFill>
                  <a:schemeClr val="tx1"/>
                </a:solidFill>
                <a:latin typeface="微软雅黑" panose="020B0503020204020204" charset="-122"/>
                <a:ea typeface="微软雅黑" panose="020B0503020204020204" charset="-122"/>
                <a:cs typeface="Calibri" panose="020F0502020204030204" charset="0"/>
              </a:rPr>
              <a:t>  —</a:t>
            </a:r>
            <a:r>
              <a:rPr lang="zh-CN" altLang="en-US" sz="2400" b="0">
                <a:solidFill>
                  <a:schemeClr val="tx1"/>
                </a:solidFill>
                <a:latin typeface="微软雅黑" panose="020B0503020204020204" charset="-122"/>
                <a:ea typeface="微软雅黑" panose="020B0503020204020204" charset="-122"/>
                <a:cs typeface="宋体" panose="02010600030101010101" pitchFamily="2" charset="-122"/>
              </a:rPr>
              <a:t>动词概念    </a:t>
            </a:r>
            <a:r>
              <a:rPr lang="en-US" altLang="zh-CN" sz="2400" b="0">
                <a:solidFill>
                  <a:schemeClr val="accent1"/>
                </a:solidFill>
                <a:latin typeface="微软雅黑" panose="020B0503020204020204" charset="-122"/>
                <a:ea typeface="微软雅黑" panose="020B0503020204020204" charset="-122"/>
                <a:cs typeface="Calibri" panose="020F0502020204030204" charset="0"/>
              </a:rPr>
              <a:t>WDT—WH</a:t>
            </a:r>
            <a:r>
              <a:rPr lang="en-US" altLang="zh-CN" sz="2400" b="0">
                <a:solidFill>
                  <a:schemeClr val="tx1"/>
                </a:solidFill>
                <a:latin typeface="微软雅黑" panose="020B0503020204020204" charset="-122"/>
                <a:ea typeface="微软雅黑" panose="020B0503020204020204" charset="-122"/>
                <a:cs typeface="Calibri" panose="020F0502020204030204" charset="0"/>
              </a:rPr>
              <a:t>—</a:t>
            </a:r>
            <a:r>
              <a:rPr lang="zh-CN" altLang="en-US" sz="2400" b="0">
                <a:solidFill>
                  <a:schemeClr val="tx1"/>
                </a:solidFill>
                <a:latin typeface="微软雅黑" panose="020B0503020204020204" charset="-122"/>
                <a:ea typeface="微软雅黑" panose="020B0503020204020204" charset="-122"/>
                <a:cs typeface="宋体" panose="02010600030101010101" pitchFamily="2" charset="-122"/>
              </a:rPr>
              <a:t>限定词</a:t>
            </a:r>
            <a:endParaRPr lang="zh-CN" altLang="en-US" sz="2400" b="0">
              <a:solidFill>
                <a:schemeClr val="tx1"/>
              </a:solidFill>
              <a:latin typeface="微软雅黑" panose="020B0503020204020204" charset="-122"/>
              <a:ea typeface="微软雅黑" panose="020B0503020204020204"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0"/>
          <p:cNvSpPr txBox="1"/>
          <p:nvPr/>
        </p:nvSpPr>
        <p:spPr>
          <a:xfrm>
            <a:off x="695325" y="257493"/>
            <a:ext cx="10801350" cy="521970"/>
          </a:xfrm>
          <a:prstGeom prst="rect">
            <a:avLst/>
          </a:prstGeom>
          <a:noFill/>
          <a:ln w="9525">
            <a:noFill/>
          </a:ln>
        </p:spPr>
        <p:txBody>
          <a:bodyPr>
            <a:spAutoFit/>
          </a:bodyPr>
          <a:p>
            <a:r>
              <a:rPr lang="zh-CN" altLang="en-US" sz="2800" b="1">
                <a:latin typeface="微软雅黑" panose="020B0503020204020204" charset="-122"/>
                <a:ea typeface="微软雅黑" panose="020B0503020204020204" charset="-122"/>
                <a:sym typeface="+mn-ea"/>
              </a:rPr>
              <a:t>自然语言处理增强提取的流程</a:t>
            </a:r>
            <a:r>
              <a:rPr lang="zh-CN" altLang="en-US" sz="2800" b="1">
                <a:latin typeface="微软雅黑" panose="020B0503020204020204" charset="-122"/>
                <a:ea typeface="微软雅黑" panose="020B0503020204020204" charset="-122"/>
                <a:sym typeface="+mn-ea"/>
              </a:rPr>
              <a:t>图</a:t>
            </a:r>
            <a:endParaRPr lang="zh-CN" altLang="en-US" sz="2800" b="1">
              <a:latin typeface="微软雅黑" panose="020B0503020204020204" charset="-122"/>
              <a:ea typeface="微软雅黑" panose="020B0503020204020204" charset="-122"/>
              <a:sym typeface="+mn-ea"/>
            </a:endParaRPr>
          </a:p>
        </p:txBody>
      </p:sp>
      <p:sp>
        <p:nvSpPr>
          <p:cNvPr id="14340" name="文本框 1"/>
          <p:cNvSpPr txBox="1"/>
          <p:nvPr/>
        </p:nvSpPr>
        <p:spPr>
          <a:xfrm>
            <a:off x="11352213" y="6381750"/>
            <a:ext cx="215900" cy="460375"/>
          </a:xfrm>
          <a:prstGeom prst="rect">
            <a:avLst/>
          </a:prstGeom>
          <a:noFill/>
          <a:ln w="9525">
            <a:noFill/>
          </a:ln>
        </p:spPr>
        <p:txBody>
          <a:bodyPr>
            <a:spAutoFit/>
          </a:bodyPr>
          <a:p>
            <a:r>
              <a:rPr lang="en-US" altLang="zh-CN" sz="2400" b="1" dirty="0">
                <a:solidFill>
                  <a:schemeClr val="bg1"/>
                </a:solidFill>
                <a:latin typeface="Calibri" panose="020F0502020204030204" charset="0"/>
                <a:ea typeface="微软雅黑" panose="020B0503020204020204" charset="-122"/>
              </a:rPr>
              <a:t>3</a:t>
            </a:r>
            <a:endParaRPr lang="en-US" altLang="zh-CN" sz="2400" b="1" dirty="0">
              <a:solidFill>
                <a:schemeClr val="bg1"/>
              </a:solidFill>
              <a:latin typeface="Calibri" panose="020F0502020204030204" charset="0"/>
              <a:ea typeface="微软雅黑" panose="020B0503020204020204" charset="-122"/>
            </a:endParaRPr>
          </a:p>
        </p:txBody>
      </p:sp>
      <p:pic>
        <p:nvPicPr>
          <p:cNvPr id="14341" name="图片 3"/>
          <p:cNvPicPr>
            <a:picLocks noChangeAspect="1"/>
          </p:cNvPicPr>
          <p:nvPr/>
        </p:nvPicPr>
        <p:blipFill>
          <a:blip r:embed="rId1"/>
          <a:stretch>
            <a:fillRect/>
          </a:stretch>
        </p:blipFill>
        <p:spPr>
          <a:xfrm>
            <a:off x="9767888" y="231775"/>
            <a:ext cx="2171700" cy="576263"/>
          </a:xfrm>
          <a:prstGeom prst="rect">
            <a:avLst/>
          </a:prstGeom>
          <a:noFill/>
          <a:ln w="9525">
            <a:noFill/>
          </a:ln>
        </p:spPr>
      </p:pic>
      <p:pic>
        <p:nvPicPr>
          <p:cNvPr id="2" name="Picture 79036"/>
          <p:cNvPicPr>
            <a:picLocks noChangeAspect="1"/>
          </p:cNvPicPr>
          <p:nvPr>
            <p:ph idx="1"/>
          </p:nvPr>
        </p:nvPicPr>
        <p:blipFill>
          <a:blip r:embed="rId2"/>
          <a:stretch>
            <a:fillRect/>
          </a:stretch>
        </p:blipFill>
        <p:spPr>
          <a:xfrm>
            <a:off x="1020445" y="1222375"/>
            <a:ext cx="10056495" cy="3348355"/>
          </a:xfrm>
          <a:prstGeom prst="rect">
            <a:avLst/>
          </a:prstGeom>
        </p:spPr>
      </p:pic>
      <p:sp>
        <p:nvSpPr>
          <p:cNvPr id="100" name="文本框 99"/>
          <p:cNvSpPr txBox="1"/>
          <p:nvPr/>
        </p:nvSpPr>
        <p:spPr>
          <a:xfrm>
            <a:off x="662305" y="4674235"/>
            <a:ext cx="10867390" cy="1938020"/>
          </a:xfrm>
          <a:prstGeom prst="rect">
            <a:avLst/>
          </a:prstGeom>
          <a:noFill/>
          <a:ln w="9525">
            <a:noFill/>
          </a:ln>
        </p:spPr>
        <p:txBody>
          <a:bodyPr wrap="square">
            <a:spAutoFit/>
          </a:bodyPr>
          <a:p>
            <a:pPr marL="6350" indent="-6350" fontAlgn="auto">
              <a:lnSpc>
                <a:spcPts val="2880"/>
              </a:lnSpc>
            </a:pP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从</a:t>
            </a:r>
            <a:r>
              <a:rPr lang="en-US" altLang="zh-CN" sz="2400" b="0">
                <a:solidFill>
                  <a:srgbClr val="000000"/>
                </a:solidFill>
                <a:latin typeface="微软雅黑" panose="020B0503020204020204" charset="-122"/>
                <a:ea typeface="微软雅黑" panose="020B0503020204020204" charset="-122"/>
                <a:cs typeface="Calibri" panose="020F0502020204030204" charset="0"/>
              </a:rPr>
              <a:t>UML</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用例图中提取</a:t>
            </a:r>
            <a:r>
              <a:rPr lang="en-US" altLang="zh-CN" sz="2400" b="0">
                <a:solidFill>
                  <a:srgbClr val="000000"/>
                </a:solidFill>
                <a:latin typeface="微软雅黑" panose="020B0503020204020204" charset="-122"/>
                <a:ea typeface="微软雅黑" panose="020B0503020204020204" charset="-122"/>
                <a:cs typeface="Calibri" panose="020F0502020204030204" charset="0"/>
              </a:rPr>
              <a:t>SBVR</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规范的全过程由四个阶段组成：</a:t>
            </a:r>
            <a:r>
              <a:rPr lang="en-US" altLang="zh-CN" sz="2400" b="0">
                <a:solidFill>
                  <a:srgbClr val="000000"/>
                </a:solidFill>
                <a:latin typeface="微软雅黑" panose="020B0503020204020204" charset="-122"/>
                <a:ea typeface="微软雅黑" panose="020B0503020204020204" charset="-122"/>
                <a:cs typeface="Calibri" panose="020F0502020204030204" charset="0"/>
              </a:rPr>
              <a:t>–</a:t>
            </a:r>
            <a:r>
              <a:rPr lang="zh-CN" altLang="en-US" sz="2400" b="0">
                <a:solidFill>
                  <a:srgbClr val="000000"/>
                </a:solidFill>
                <a:latin typeface="微软雅黑" panose="020B0503020204020204" charset="-122"/>
                <a:ea typeface="微软雅黑" panose="020B0503020204020204" charset="-122"/>
                <a:cs typeface="Calibri" panose="020F0502020204030204" charset="0"/>
              </a:rPr>
              <a:t>首先，从</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一个或多个</a:t>
            </a:r>
            <a:r>
              <a:rPr lang="en-US" altLang="zh-CN" sz="2400" b="0">
                <a:solidFill>
                  <a:srgbClr val="000000"/>
                </a:solidFill>
                <a:latin typeface="微软雅黑" panose="020B0503020204020204" charset="-122"/>
                <a:ea typeface="微软雅黑" panose="020B0503020204020204" charset="-122"/>
                <a:cs typeface="Calibri" panose="020F0502020204030204" charset="0"/>
              </a:rPr>
              <a:t>UML</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用例图表示的</a:t>
            </a:r>
            <a:r>
              <a:rPr lang="en-US" altLang="zh-CN" sz="2400" b="0">
                <a:solidFill>
                  <a:srgbClr val="000000"/>
                </a:solidFill>
                <a:latin typeface="微软雅黑" panose="020B0503020204020204" charset="-122"/>
                <a:ea typeface="微软雅黑" panose="020B0503020204020204" charset="-122"/>
                <a:cs typeface="Calibri" panose="020F0502020204030204" charset="0"/>
              </a:rPr>
              <a:t>UML</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用例模型中提取文本信息。</a:t>
            </a:r>
            <a:endParaRPr lang="en-US" altLang="zh-CN" sz="2400" b="0">
              <a:solidFill>
                <a:srgbClr val="000000"/>
              </a:solidFill>
              <a:latin typeface="微软雅黑" panose="020B0503020204020204" charset="-122"/>
              <a:ea typeface="微软雅黑" panose="020B0503020204020204" charset="-122"/>
              <a:cs typeface="宋体" panose="02010600030101010101" pitchFamily="2" charset="-122"/>
            </a:endParaRPr>
          </a:p>
          <a:p>
            <a:pPr marL="6350" indent="-6350" fontAlgn="auto">
              <a:lnSpc>
                <a:spcPts val="2880"/>
              </a:lnSpc>
            </a:pPr>
            <a:r>
              <a:rPr lang="en-US" altLang="zh-CN" sz="2400" b="0">
                <a:solidFill>
                  <a:srgbClr val="000000"/>
                </a:solidFill>
                <a:latin typeface="微软雅黑" panose="020B0503020204020204" charset="-122"/>
                <a:ea typeface="微软雅黑" panose="020B0503020204020204" charset="-122"/>
                <a:cs typeface="Calibri" panose="020F0502020204030204" charset="0"/>
              </a:rPr>
              <a:t>– </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第二阶段是对提取的文本信息进行预处理。</a:t>
            </a:r>
            <a:endParaRPr lang="zh-CN" altLang="en-US" sz="2400" b="0">
              <a:solidFill>
                <a:srgbClr val="000000"/>
              </a:solidFill>
              <a:latin typeface="微软雅黑" panose="020B0503020204020204" charset="-122"/>
              <a:ea typeface="微软雅黑" panose="020B0503020204020204" charset="-122"/>
              <a:cs typeface="宋体" panose="02010600030101010101" pitchFamily="2" charset="-122"/>
            </a:endParaRPr>
          </a:p>
          <a:p>
            <a:pPr marL="6350" indent="-6350" fontAlgn="auto">
              <a:lnSpc>
                <a:spcPts val="2880"/>
              </a:lnSpc>
            </a:pPr>
            <a:r>
              <a:rPr lang="en-US" altLang="zh-CN" sz="2400" b="0">
                <a:solidFill>
                  <a:srgbClr val="000000"/>
                </a:solidFill>
                <a:latin typeface="微软雅黑" panose="020B0503020204020204" charset="-122"/>
                <a:ea typeface="微软雅黑" panose="020B0503020204020204" charset="-122"/>
                <a:cs typeface="Calibri" panose="020F0502020204030204" charset="0"/>
              </a:rPr>
              <a:t>– </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接下来，从预处理的文本集合中提取出</a:t>
            </a:r>
            <a:r>
              <a:rPr lang="en-US" altLang="zh-CN" sz="2400" b="0">
                <a:solidFill>
                  <a:srgbClr val="000000"/>
                </a:solidFill>
                <a:latin typeface="微软雅黑" panose="020B0503020204020204" charset="-122"/>
                <a:ea typeface="微软雅黑" panose="020B0503020204020204" charset="-122"/>
                <a:cs typeface="Calibri" panose="020F0502020204030204" charset="0"/>
              </a:rPr>
              <a:t>SBVR</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模型。</a:t>
            </a:r>
            <a:endParaRPr lang="zh-CN" altLang="en-US" sz="2400" b="0">
              <a:solidFill>
                <a:srgbClr val="000000"/>
              </a:solidFill>
              <a:latin typeface="微软雅黑" panose="020B0503020204020204" charset="-122"/>
              <a:ea typeface="微软雅黑" panose="020B0503020204020204" charset="-122"/>
              <a:cs typeface="宋体" panose="02010600030101010101" pitchFamily="2" charset="-122"/>
            </a:endParaRPr>
          </a:p>
          <a:p>
            <a:pPr marL="6350" indent="-6350" fontAlgn="auto">
              <a:lnSpc>
                <a:spcPts val="2880"/>
              </a:lnSpc>
            </a:pPr>
            <a:r>
              <a:rPr lang="en-US" altLang="zh-CN" sz="2400" b="0">
                <a:solidFill>
                  <a:srgbClr val="000000"/>
                </a:solidFill>
                <a:latin typeface="微软雅黑" panose="020B0503020204020204" charset="-122"/>
                <a:ea typeface="微软雅黑" panose="020B0503020204020204" charset="-122"/>
                <a:cs typeface="Calibri" panose="020F0502020204030204" charset="0"/>
              </a:rPr>
              <a:t>– </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最后一步是对生成的</a:t>
            </a:r>
            <a:r>
              <a:rPr lang="en-US" altLang="zh-CN" sz="2400" b="0">
                <a:solidFill>
                  <a:srgbClr val="000000"/>
                </a:solidFill>
                <a:latin typeface="微软雅黑" panose="020B0503020204020204" charset="-122"/>
                <a:ea typeface="微软雅黑" panose="020B0503020204020204" charset="-122"/>
                <a:cs typeface="Calibri" panose="020F0502020204030204" charset="0"/>
              </a:rPr>
              <a:t>SBVR</a:t>
            </a:r>
            <a:r>
              <a:rPr lang="zh-CN" altLang="en-US" sz="2400" b="0">
                <a:solidFill>
                  <a:srgbClr val="000000"/>
                </a:solidFill>
                <a:latin typeface="微软雅黑" panose="020B0503020204020204" charset="-122"/>
                <a:ea typeface="微软雅黑" panose="020B0503020204020204" charset="-122"/>
                <a:cs typeface="宋体" panose="02010600030101010101" pitchFamily="2" charset="-122"/>
              </a:rPr>
              <a:t>模型进行后处理。</a:t>
            </a:r>
            <a:endParaRPr lang="zh-CN" altLang="en-US" sz="2400">
              <a:latin typeface="微软雅黑" panose="020B0503020204020204" charset="-122"/>
              <a:ea typeface="微软雅黑" panose="020B050302020402020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3616</Words>
  <Application>WPS 演示</Application>
  <PresentationFormat>宽屏</PresentationFormat>
  <Paragraphs>155</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Verdana</vt:lpstr>
      <vt:lpstr>微软雅黑</vt:lpstr>
      <vt:lpstr>Calibri</vt:lpstr>
      <vt:lpstr>Arial Unicode MS</vt:lpstr>
      <vt:lpstr>Calibri Light</vt:lpstr>
      <vt:lpstr>黑体</vt:lpstr>
      <vt:lpstr>BatangChe</vt:lpstr>
      <vt:lpstr>Segoe Print</vt:lpstr>
      <vt:lpstr>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jjjx_liu</cp:lastModifiedBy>
  <cp:revision>8</cp:revision>
  <dcterms:created xsi:type="dcterms:W3CDTF">2015-05-05T08:02:00Z</dcterms:created>
  <dcterms:modified xsi:type="dcterms:W3CDTF">2020-12-09T04:38:05Z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