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3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4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5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6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7.xml" ContentType="application/vnd.openxmlformats-officedocument.presentationml.notes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8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9.xml" ContentType="application/vnd.openxmlformats-officedocument.presentationml.notesSlid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10.xml" ContentType="application/vnd.openxmlformats-officedocument.presentationml.notesSlid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11.xml" ContentType="application/vnd.openxmlformats-officedocument.presentationml.notesSlid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notesSlides/notesSlide12.xml" ContentType="application/vnd.openxmlformats-officedocument.presentationml.notesSlide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notesSlides/notesSlide13.xml" ContentType="application/vnd.openxmlformats-officedocument.presentationml.notesSlide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notesSlides/notesSlide14.xml" ContentType="application/vnd.openxmlformats-officedocument.presentationml.notesSlide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notesSlides/notesSlide15.xml" ContentType="application/vnd.openxmlformats-officedocument.presentationml.notesSlide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notesSlides/notesSlide16.xml" ContentType="application/vnd.openxmlformats-officedocument.presentationml.notesSlide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notesSlides/notesSlide17.xml" ContentType="application/vnd.openxmlformats-officedocument.presentationml.notesSlide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notesSlides/notesSlide18.xml" ContentType="application/vnd.openxmlformats-officedocument.presentationml.notesSlide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notesSlides/notesSlide19.xml" ContentType="application/vnd.openxmlformats-officedocument.presentationml.notesSlide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notesSlides/notesSlide20.xml" ContentType="application/vnd.openxmlformats-officedocument.presentationml.notesSlide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notesSlides/notesSlide21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82" r:id="rId2"/>
    <p:sldId id="295" r:id="rId3"/>
    <p:sldId id="365" r:id="rId4"/>
    <p:sldId id="384" r:id="rId5"/>
    <p:sldId id="366" r:id="rId6"/>
    <p:sldId id="367" r:id="rId7"/>
    <p:sldId id="368" r:id="rId8"/>
    <p:sldId id="369" r:id="rId9"/>
    <p:sldId id="370" r:id="rId10"/>
    <p:sldId id="371" r:id="rId11"/>
    <p:sldId id="372" r:id="rId12"/>
    <p:sldId id="373" r:id="rId13"/>
    <p:sldId id="374" r:id="rId14"/>
    <p:sldId id="375" r:id="rId15"/>
    <p:sldId id="377" r:id="rId16"/>
    <p:sldId id="378" r:id="rId17"/>
    <p:sldId id="379" r:id="rId18"/>
    <p:sldId id="382" r:id="rId19"/>
    <p:sldId id="385" r:id="rId20"/>
    <p:sldId id="383" r:id="rId21"/>
    <p:sldId id="386" r:id="rId22"/>
    <p:sldId id="315" r:id="rId23"/>
  </p:sldIdLst>
  <p:sldSz cx="12192000" cy="6858000"/>
  <p:notesSz cx="6858000" cy="9144000"/>
  <p:custDataLst>
    <p:tags r:id="rId2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EA2"/>
    <a:srgbClr val="A7C6DC"/>
    <a:srgbClr val="7F7F7F"/>
    <a:srgbClr val="047EDA"/>
    <a:srgbClr val="0A55A6"/>
    <a:srgbClr val="2C7CB3"/>
    <a:srgbClr val="035C9C"/>
    <a:srgbClr val="0363A5"/>
    <a:srgbClr val="035C9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24" autoAdjust="0"/>
    <p:restoredTop sz="93541"/>
  </p:normalViewPr>
  <p:slideViewPr>
    <p:cSldViewPr snapToGrid="0" showGuides="1">
      <p:cViewPr varScale="1">
        <p:scale>
          <a:sx n="153" d="100"/>
          <a:sy n="153" d="100"/>
        </p:scale>
        <p:origin x="-816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1C6262-C5EE-49E8-82C9-5B482EFE4728}" type="datetimeFigureOut">
              <a:rPr lang="zh-CN" altLang="en-US" smtClean="0"/>
              <a:t>2020/12/13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E321C3-B83B-4F67-8F2E-568770AE23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17251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E321C3-B83B-4F67-8F2E-568770AE23B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11838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FD7E1F-682C-4D2A-A506-5EFB69BAF2A1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70933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FD7E1F-682C-4D2A-A506-5EFB69BAF2A1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70933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FD7E1F-682C-4D2A-A506-5EFB69BAF2A1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70933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FD7E1F-682C-4D2A-A506-5EFB69BAF2A1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70933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FD7E1F-682C-4D2A-A506-5EFB69BAF2A1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70933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FD7E1F-682C-4D2A-A506-5EFB69BAF2A1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709339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FD7E1F-682C-4D2A-A506-5EFB69BAF2A1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70933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FD7E1F-682C-4D2A-A506-5EFB69BAF2A1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70933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FD7E1F-682C-4D2A-A506-5EFB69BAF2A1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709339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FD7E1F-682C-4D2A-A506-5EFB69BAF2A1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70933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FD7E1F-682C-4D2A-A506-5EFB69BAF2A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709339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FD7E1F-682C-4D2A-A506-5EFB69BAF2A1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709339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FD7E1F-682C-4D2A-A506-5EFB69BAF2A1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709339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E321C3-B83B-4F67-8F2E-568770AE23BF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39903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FD7E1F-682C-4D2A-A506-5EFB69BAF2A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70933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FD7E1F-682C-4D2A-A506-5EFB69BAF2A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70933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FD7E1F-682C-4D2A-A506-5EFB69BAF2A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70933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FD7E1F-682C-4D2A-A506-5EFB69BAF2A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70933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FD7E1F-682C-4D2A-A506-5EFB69BAF2A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70933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FD7E1F-682C-4D2A-A506-5EFB69BAF2A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70933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FD7E1F-682C-4D2A-A506-5EFB69BAF2A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70933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89B8032A-B20A-4D61-930B-4D827A8AEE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="" xmlns:a16="http://schemas.microsoft.com/office/drawing/2014/main" id="{974AC396-59C7-4E2F-A700-E53D3F8F28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826C9892-3A12-48D3-8E07-3783FE887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10F19-8CFC-41BA-AB99-D3970B82F7EB}" type="datetimeFigureOut">
              <a:rPr lang="zh-CN" altLang="en-US" smtClean="0"/>
              <a:t>2020/12/13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19D006B2-C4AB-45A6-B40C-6A02FDF8A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9B4EDEEE-6D9E-441E-8A29-C8C6F7697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7425F-DEC4-4455-AD0B-2B1C49DF35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5600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31EE5E06-2A11-41B6-8871-36FE65E05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E84EA20C-945C-4B54-8FF4-05F0638B0D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6ADDBE8B-C4A9-4E30-B103-F3D78E32F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10F19-8CFC-41BA-AB99-D3970B82F7EB}" type="datetimeFigureOut">
              <a:rPr lang="zh-CN" altLang="en-US" smtClean="0"/>
              <a:t>2020/12/13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45FA5AD8-9911-4B6F-8419-4F614CAA8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30A2C6D1-7E00-4617-81F8-F4D840AE4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7425F-DEC4-4455-AD0B-2B1C49DF35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1023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8E623F58-FB6E-4414-88E4-78874379C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="" xmlns:a16="http://schemas.microsoft.com/office/drawing/2014/main" id="{A8F6D2DD-424F-4D6E-94F5-5EAEE11C5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10F19-8CFC-41BA-AB99-D3970B82F7EB}" type="datetimeFigureOut">
              <a:rPr lang="zh-CN" altLang="en-US" smtClean="0"/>
              <a:t>2020/12/13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4ABC6221-42BE-4312-8D17-867836481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E0882B8E-FC45-4A17-A666-D9826D27B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7425F-DEC4-4455-AD0B-2B1C49DF35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4839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="" xmlns:a16="http://schemas.microsoft.com/office/drawing/2014/main" id="{FD8DCBB4-4435-4714-8BAA-4277D2227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E4CD4F7D-F1AD-40BC-AD5B-952FD65858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D6EB166F-7E37-43F9-95BD-F4C212350D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10F19-8CFC-41BA-AB99-D3970B82F7EB}" type="datetimeFigureOut">
              <a:rPr lang="zh-CN" altLang="en-US" smtClean="0"/>
              <a:t>2020/12/13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E8171A76-7BF3-4B07-B28B-AAD6B8BCBC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B91A0754-2778-481F-AC59-50C239AB34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A7425F-DEC4-4455-AD0B-2B1C49DF35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0125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tags" Target="../tags/tag19.xml"/><Relationship Id="rId7" Type="http://schemas.openxmlformats.org/officeDocument/2006/relationships/oleObject" Target="../embeddings/oleObject1.bin"/><Relationship Id="rId2" Type="http://schemas.openxmlformats.org/officeDocument/2006/relationships/tags" Target="../tags/tag18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png"/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0.png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6" Type="http://schemas.openxmlformats.org/officeDocument/2006/relationships/image" Target="../media/image9.png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image" Target="../media/image11.png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6" Type="http://schemas.openxmlformats.org/officeDocument/2006/relationships/image" Target="../media/image12.png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4.png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6" Type="http://schemas.openxmlformats.org/officeDocument/2006/relationships/image" Target="../media/image13.png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3" Type="http://schemas.openxmlformats.org/officeDocument/2006/relationships/tags" Target="../tags/tag35.xml"/><Relationship Id="rId7" Type="http://schemas.openxmlformats.org/officeDocument/2006/relationships/image" Target="../media/image17.png"/><Relationship Id="rId2" Type="http://schemas.openxmlformats.org/officeDocument/2006/relationships/tags" Target="../tags/tag3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png"/><Relationship Id="rId11" Type="http://schemas.openxmlformats.org/officeDocument/2006/relationships/image" Target="../media/image16.wmf"/><Relationship Id="rId5" Type="http://schemas.openxmlformats.org/officeDocument/2006/relationships/notesSlide" Target="../notesSlides/notesSlide18.xml"/><Relationship Id="rId10" Type="http://schemas.openxmlformats.org/officeDocument/2006/relationships/oleObject" Target="../embeddings/oleObject3.bin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15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tags" Target="../tags/tag37.xml"/><Relationship Id="rId7" Type="http://schemas.openxmlformats.org/officeDocument/2006/relationships/oleObject" Target="../embeddings/oleObject4.bin"/><Relationship Id="rId2" Type="http://schemas.openxmlformats.org/officeDocument/2006/relationships/tags" Target="../tags/tag36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3.png"/><Relationship Id="rId5" Type="http://schemas.openxmlformats.org/officeDocument/2006/relationships/notesSlide" Target="../notesSlides/notesSlide19.xml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3.png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9.xml"/><Relationship Id="rId1" Type="http://schemas.openxmlformats.org/officeDocument/2006/relationships/tags" Target="../tags/tag38.xml"/><Relationship Id="rId6" Type="http://schemas.openxmlformats.org/officeDocument/2006/relationships/image" Target="../media/image19.png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3.xml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slide" Target="slide17.xml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image" Target="../media/image6.png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image" Target="../media/image7.png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直接连接符 26">
            <a:extLst>
              <a:ext uri="{FF2B5EF4-FFF2-40B4-BE49-F238E27FC236}">
                <a16:creationId xmlns="" xmlns:a16="http://schemas.microsoft.com/office/drawing/2014/main" id="{3DBE7E7C-B049-4902-A34B-0BC1AEF1535C}"/>
              </a:ext>
            </a:extLst>
          </p:cNvPr>
          <p:cNvCxnSpPr>
            <a:cxnSpLocks/>
            <a:stCxn id="26" idx="1"/>
            <a:endCxn id="26" idx="2"/>
          </p:cNvCxnSpPr>
          <p:nvPr/>
        </p:nvCxnSpPr>
        <p:spPr>
          <a:xfrm flipH="1">
            <a:off x="5036985" y="1754526"/>
            <a:ext cx="1117989" cy="3985867"/>
          </a:xfrm>
          <a:prstGeom prst="line">
            <a:avLst/>
          </a:prstGeom>
          <a:ln w="1079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图片 25">
            <a:extLst>
              <a:ext uri="{FF2B5EF4-FFF2-40B4-BE49-F238E27FC236}">
                <a16:creationId xmlns="" xmlns:a16="http://schemas.microsoft.com/office/drawing/2014/main" id="{6D155800-8F15-4C9A-B7F6-5BE96833130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54526"/>
            <a:ext cx="6154974" cy="3985867"/>
          </a:xfrm>
          <a:custGeom>
            <a:avLst/>
            <a:gdLst>
              <a:gd name="connsiteX0" fmla="*/ 321 w 3943295"/>
              <a:gd name="connsiteY0" fmla="*/ 0 h 2311888"/>
              <a:gd name="connsiteX1" fmla="*/ 3943295 w 3943295"/>
              <a:gd name="connsiteY1" fmla="*/ 0 h 2311888"/>
              <a:gd name="connsiteX2" fmla="*/ 3227035 w 3943295"/>
              <a:gd name="connsiteY2" fmla="*/ 2311888 h 2311888"/>
              <a:gd name="connsiteX3" fmla="*/ 321 w 3943295"/>
              <a:gd name="connsiteY3" fmla="*/ 2304796 h 2311888"/>
              <a:gd name="connsiteX4" fmla="*/ 321 w 3943295"/>
              <a:gd name="connsiteY4" fmla="*/ 0 h 2311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43295" h="2311888">
                <a:moveTo>
                  <a:pt x="321" y="0"/>
                </a:moveTo>
                <a:lnTo>
                  <a:pt x="3943295" y="0"/>
                </a:lnTo>
                <a:lnTo>
                  <a:pt x="3227035" y="2311888"/>
                </a:lnTo>
                <a:lnTo>
                  <a:pt x="321" y="2304796"/>
                </a:lnTo>
                <a:cubicBezTo>
                  <a:pt x="-2044" y="1538895"/>
                  <a:pt x="9777" y="765902"/>
                  <a:pt x="321" y="0"/>
                </a:cubicBezTo>
                <a:close/>
              </a:path>
            </a:pathLst>
          </a:custGeom>
        </p:spPr>
      </p:pic>
      <p:sp>
        <p:nvSpPr>
          <p:cNvPr id="6" name="任意多边形: 形状 5"/>
          <p:cNvSpPr/>
          <p:nvPr/>
        </p:nvSpPr>
        <p:spPr>
          <a:xfrm>
            <a:off x="2518743" y="2062589"/>
            <a:ext cx="9673257" cy="2587626"/>
          </a:xfrm>
          <a:custGeom>
            <a:avLst/>
            <a:gdLst>
              <a:gd name="connsiteX0" fmla="*/ 385762 w 4895850"/>
              <a:gd name="connsiteY0" fmla="*/ 0 h 1190625"/>
              <a:gd name="connsiteX1" fmla="*/ 0 w 4895850"/>
              <a:gd name="connsiteY1" fmla="*/ 1190625 h 1190625"/>
              <a:gd name="connsiteX2" fmla="*/ 4876800 w 4895850"/>
              <a:gd name="connsiteY2" fmla="*/ 1181100 h 1190625"/>
              <a:gd name="connsiteX3" fmla="*/ 4895850 w 4895850"/>
              <a:gd name="connsiteY3" fmla="*/ 14287 h 1190625"/>
              <a:gd name="connsiteX4" fmla="*/ 385762 w 4895850"/>
              <a:gd name="connsiteY4" fmla="*/ 0 h 1190625"/>
              <a:gd name="connsiteX0-1" fmla="*/ 385762 w 4891087"/>
              <a:gd name="connsiteY0-2" fmla="*/ 0 h 1190625"/>
              <a:gd name="connsiteX1-3" fmla="*/ 0 w 4891087"/>
              <a:gd name="connsiteY1-4" fmla="*/ 1190625 h 1190625"/>
              <a:gd name="connsiteX2-5" fmla="*/ 4876800 w 4891087"/>
              <a:gd name="connsiteY2-6" fmla="*/ 1181100 h 1190625"/>
              <a:gd name="connsiteX3-7" fmla="*/ 4891087 w 4891087"/>
              <a:gd name="connsiteY3-8" fmla="*/ 23812 h 1190625"/>
              <a:gd name="connsiteX4-9" fmla="*/ 385762 w 4891087"/>
              <a:gd name="connsiteY4-10" fmla="*/ 0 h 1190625"/>
              <a:gd name="connsiteX0-11" fmla="*/ 385762 w 4891087"/>
              <a:gd name="connsiteY0-12" fmla="*/ 0 h 1190625"/>
              <a:gd name="connsiteX1-13" fmla="*/ 0 w 4891087"/>
              <a:gd name="connsiteY1-14" fmla="*/ 1190625 h 1190625"/>
              <a:gd name="connsiteX2-15" fmla="*/ 4876800 w 4891087"/>
              <a:gd name="connsiteY2-16" fmla="*/ 1181100 h 1190625"/>
              <a:gd name="connsiteX3-17" fmla="*/ 4891087 w 4891087"/>
              <a:gd name="connsiteY3-18" fmla="*/ 0 h 1190625"/>
              <a:gd name="connsiteX4-19" fmla="*/ 385762 w 4891087"/>
              <a:gd name="connsiteY4-20" fmla="*/ 0 h 1190625"/>
              <a:gd name="connsiteX0-21" fmla="*/ 385762 w 4891087"/>
              <a:gd name="connsiteY0-22" fmla="*/ 0 h 1190625"/>
              <a:gd name="connsiteX1-23" fmla="*/ 0 w 4891087"/>
              <a:gd name="connsiteY1-24" fmla="*/ 1190625 h 1190625"/>
              <a:gd name="connsiteX2-25" fmla="*/ 4889717 w 4891087"/>
              <a:gd name="connsiteY2-26" fmla="*/ 1179440 h 1190625"/>
              <a:gd name="connsiteX3-27" fmla="*/ 4891087 w 4891087"/>
              <a:gd name="connsiteY3-28" fmla="*/ 0 h 1190625"/>
              <a:gd name="connsiteX4-29" fmla="*/ 385762 w 4891087"/>
              <a:gd name="connsiteY4-30" fmla="*/ 0 h 1190625"/>
              <a:gd name="connsiteX0-31" fmla="*/ 385762 w 4891087"/>
              <a:gd name="connsiteY0-32" fmla="*/ 0 h 1190625"/>
              <a:gd name="connsiteX1-33" fmla="*/ 0 w 4891087"/>
              <a:gd name="connsiteY1-34" fmla="*/ 1190625 h 1190625"/>
              <a:gd name="connsiteX2-35" fmla="*/ 4886026 w 4891087"/>
              <a:gd name="connsiteY2-36" fmla="*/ 1189400 h 1190625"/>
              <a:gd name="connsiteX3-37" fmla="*/ 4891087 w 4891087"/>
              <a:gd name="connsiteY3-38" fmla="*/ 0 h 1190625"/>
              <a:gd name="connsiteX4-39" fmla="*/ 385762 w 4891087"/>
              <a:gd name="connsiteY4-40" fmla="*/ 0 h 1190625"/>
              <a:gd name="connsiteX0-41" fmla="*/ 385762 w 4891087"/>
              <a:gd name="connsiteY0-42" fmla="*/ 0 h 1190625"/>
              <a:gd name="connsiteX1-43" fmla="*/ 0 w 4891087"/>
              <a:gd name="connsiteY1-44" fmla="*/ 1190625 h 1190625"/>
              <a:gd name="connsiteX2-45" fmla="*/ 4889717 w 4891087"/>
              <a:gd name="connsiteY2-46" fmla="*/ 1189400 h 1190625"/>
              <a:gd name="connsiteX3-47" fmla="*/ 4891087 w 4891087"/>
              <a:gd name="connsiteY3-48" fmla="*/ 0 h 1190625"/>
              <a:gd name="connsiteX4-49" fmla="*/ 385762 w 4891087"/>
              <a:gd name="connsiteY4-50" fmla="*/ 0 h 119062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4891087" h="1190625">
                <a:moveTo>
                  <a:pt x="385762" y="0"/>
                </a:moveTo>
                <a:lnTo>
                  <a:pt x="0" y="1190625"/>
                </a:lnTo>
                <a:lnTo>
                  <a:pt x="4889717" y="1189400"/>
                </a:lnTo>
                <a:cubicBezTo>
                  <a:pt x="4890174" y="796253"/>
                  <a:pt x="4890630" y="393147"/>
                  <a:pt x="4891087" y="0"/>
                </a:cubicBezTo>
                <a:lnTo>
                  <a:pt x="385762" y="0"/>
                </a:lnTo>
                <a:close/>
              </a:path>
            </a:pathLst>
          </a:custGeom>
          <a:solidFill>
            <a:srgbClr val="004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Dead-ends and Secure Exploration in Reinforcement Learning</a:t>
            </a:r>
          </a:p>
          <a:p>
            <a:pPr algn="ctr"/>
            <a:r>
              <a:rPr lang="zh-CN" altLang="en-US" dirty="0" smtClean="0"/>
              <a:t>强</a:t>
            </a:r>
            <a:r>
              <a:rPr lang="zh-CN" altLang="en-US" dirty="0"/>
              <a:t>化学习中</a:t>
            </a:r>
            <a:r>
              <a:rPr lang="zh-CN" altLang="en-US" dirty="0" smtClean="0"/>
              <a:t>的</a:t>
            </a:r>
            <a:r>
              <a:rPr lang="en-US" altLang="zh-CN" dirty="0" smtClean="0"/>
              <a:t>dead-end</a:t>
            </a:r>
            <a:r>
              <a:rPr lang="zh-CN" altLang="en-US" dirty="0" smtClean="0"/>
              <a:t>和</a:t>
            </a:r>
            <a:r>
              <a:rPr lang="zh-CN" altLang="en-US" dirty="0"/>
              <a:t>安全探索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3196558" y="2316445"/>
            <a:ext cx="89954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zh-CN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141760" y="3661690"/>
            <a:ext cx="58859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b="1" spc="600" dirty="0">
                <a:solidFill>
                  <a:schemeClr val="bg1"/>
                </a:solidFill>
                <a:latin typeface="+mj-ea"/>
                <a:ea typeface="+mj-ea"/>
              </a:rPr>
              <a:t>Harbin Engineering University</a:t>
            </a:r>
            <a:endParaRPr lang="zh-CN" altLang="en-US" b="1" spc="6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5019675" y="3867374"/>
            <a:ext cx="444500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10704606" y="3888393"/>
            <a:ext cx="444500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flipH="1">
            <a:off x="9945303" y="552571"/>
            <a:ext cx="829994" cy="914400"/>
          </a:xfrm>
          <a:prstGeom prst="line">
            <a:avLst/>
          </a:prstGeom>
          <a:ln w="15875">
            <a:solidFill>
              <a:srgbClr val="035C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 flipH="1">
            <a:off x="9945303" y="1196361"/>
            <a:ext cx="829994" cy="914400"/>
          </a:xfrm>
          <a:prstGeom prst="line">
            <a:avLst/>
          </a:prstGeom>
          <a:ln w="15875">
            <a:solidFill>
              <a:srgbClr val="035C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 flipH="1">
            <a:off x="2946521" y="5777823"/>
            <a:ext cx="829994" cy="914400"/>
          </a:xfrm>
          <a:prstGeom prst="line">
            <a:avLst/>
          </a:prstGeom>
          <a:ln>
            <a:solidFill>
              <a:srgbClr val="035C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 flipH="1">
            <a:off x="4832350" y="5278904"/>
            <a:ext cx="1263650" cy="1411210"/>
          </a:xfrm>
          <a:prstGeom prst="line">
            <a:avLst/>
          </a:prstGeom>
          <a:ln>
            <a:solidFill>
              <a:srgbClr val="035C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flipH="1">
            <a:off x="8854987" y="1009771"/>
            <a:ext cx="432914" cy="476939"/>
          </a:xfrm>
          <a:prstGeom prst="line">
            <a:avLst/>
          </a:prstGeom>
          <a:ln w="15875">
            <a:solidFill>
              <a:srgbClr val="035C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 flipH="1">
            <a:off x="6687013" y="5440471"/>
            <a:ext cx="432914" cy="476939"/>
          </a:xfrm>
          <a:prstGeom prst="line">
            <a:avLst/>
          </a:prstGeom>
          <a:ln>
            <a:solidFill>
              <a:srgbClr val="035C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96A26299-C9F2-4E7E-8999-09921C9095C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87" y="463519"/>
            <a:ext cx="3596928" cy="955280"/>
          </a:xfrm>
          <a:prstGeom prst="rect">
            <a:avLst/>
          </a:prstGeom>
        </p:spPr>
      </p:pic>
      <p:cxnSp>
        <p:nvCxnSpPr>
          <p:cNvPr id="8" name="直接连接符 7">
            <a:extLst>
              <a:ext uri="{FF2B5EF4-FFF2-40B4-BE49-F238E27FC236}">
                <a16:creationId xmlns="" xmlns:a16="http://schemas.microsoft.com/office/drawing/2014/main" id="{F5B37AFA-1CF6-4F06-AA62-7C8BDC206D34}"/>
              </a:ext>
            </a:extLst>
          </p:cNvPr>
          <p:cNvCxnSpPr>
            <a:cxnSpLocks/>
            <a:endCxn id="26" idx="1"/>
          </p:cNvCxnSpPr>
          <p:nvPr/>
        </p:nvCxnSpPr>
        <p:spPr>
          <a:xfrm>
            <a:off x="0" y="1754526"/>
            <a:ext cx="6154974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="" xmlns:a16="http://schemas.microsoft.com/office/drawing/2014/main" id="{6B78FDC8-D4F5-4493-9769-3ADA0A5B83E0}"/>
              </a:ext>
            </a:extLst>
          </p:cNvPr>
          <p:cNvCxnSpPr>
            <a:cxnSpLocks/>
            <a:stCxn id="26" idx="3"/>
            <a:endCxn id="26" idx="2"/>
          </p:cNvCxnSpPr>
          <p:nvPr/>
        </p:nvCxnSpPr>
        <p:spPr>
          <a:xfrm>
            <a:off x="501" y="5728166"/>
            <a:ext cx="5036484" cy="12227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9064094" y="4932258"/>
            <a:ext cx="25532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ICML  2019</a:t>
            </a:r>
          </a:p>
          <a:p>
            <a:endParaRPr lang="en-US" altLang="zh-CN" dirty="0"/>
          </a:p>
          <a:p>
            <a:r>
              <a:rPr lang="zh-CN" altLang="en-US" dirty="0" smtClean="0"/>
              <a:t>刘元帅  </a:t>
            </a:r>
            <a:r>
              <a:rPr lang="en-US" altLang="zh-CN" dirty="0" smtClean="0"/>
              <a:t>S320060089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607824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多边形 7"/>
          <p:cNvSpPr/>
          <p:nvPr userDrawn="1">
            <p:custDataLst>
              <p:tags r:id="rId2"/>
            </p:custDataLst>
          </p:nvPr>
        </p:nvSpPr>
        <p:spPr>
          <a:xfrm flipV="1">
            <a:off x="521335" y="687070"/>
            <a:ext cx="11405235" cy="76200"/>
          </a:xfrm>
          <a:custGeom>
            <a:avLst/>
            <a:gdLst>
              <a:gd name="connsiteX0" fmla="*/ 0 w 12125327"/>
              <a:gd name="connsiteY0" fmla="*/ 0 h 31282"/>
              <a:gd name="connsiteX1" fmla="*/ 12125327 w 12125327"/>
              <a:gd name="connsiteY1" fmla="*/ 0 h 31282"/>
              <a:gd name="connsiteX2" fmla="*/ 12125327 w 12125327"/>
              <a:gd name="connsiteY2" fmla="*/ 31282 h 31282"/>
              <a:gd name="connsiteX3" fmla="*/ 17139 w 12125327"/>
              <a:gd name="connsiteY3" fmla="*/ 31282 h 31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25327" h="31282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rgbClr val="004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032" tIns="33516" rIns="67032" bIns="33516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400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9" name="任意多边形 8"/>
          <p:cNvSpPr/>
          <p:nvPr userDrawn="1">
            <p:custDataLst>
              <p:tags r:id="rId3"/>
            </p:custDataLst>
          </p:nvPr>
        </p:nvSpPr>
        <p:spPr>
          <a:xfrm>
            <a:off x="-14603" y="381541"/>
            <a:ext cx="410536" cy="381886"/>
          </a:xfrm>
          <a:custGeom>
            <a:avLst/>
            <a:gdLst>
              <a:gd name="connsiteX0" fmla="*/ 284734 w 577217"/>
              <a:gd name="connsiteY0" fmla="*/ 0 h 536832"/>
              <a:gd name="connsiteX1" fmla="*/ 577217 w 577217"/>
              <a:gd name="connsiteY1" fmla="*/ 536832 h 536832"/>
              <a:gd name="connsiteX2" fmla="*/ 0 w 577217"/>
              <a:gd name="connsiteY2" fmla="*/ 536832 h 536832"/>
              <a:gd name="connsiteX3" fmla="*/ 0 w 577217"/>
              <a:gd name="connsiteY3" fmla="*/ 184 h 53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217" h="536832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rgbClr val="004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032" tIns="33516" rIns="67032" bIns="33516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400" dirty="0">
              <a:solidFill>
                <a:srgbClr val="7EC234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6" name="Title 1"/>
          <p:cNvSpPr txBox="1"/>
          <p:nvPr/>
        </p:nvSpPr>
        <p:spPr>
          <a:xfrm>
            <a:off x="600070" y="231314"/>
            <a:ext cx="2945563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>
              <a:defRPr/>
            </a:pPr>
            <a:r>
              <a:rPr lang="zh-CN" altLang="en-US" sz="2400" b="1" dirty="0">
                <a:solidFill>
                  <a:srgbClr val="004EA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介绍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="" xmlns:a16="http://schemas.microsoft.com/office/drawing/2014/main" id="{FC63D68C-297A-4AEB-B2A3-56E4F74B6F4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1468" y="133285"/>
            <a:ext cx="1478713" cy="392719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="" xmlns:a16="http://schemas.microsoft.com/office/drawing/2014/main" id="{077390D0-992B-634D-AA21-39B9BFCB03FE}"/>
              </a:ext>
            </a:extLst>
          </p:cNvPr>
          <p:cNvSpPr/>
          <p:nvPr/>
        </p:nvSpPr>
        <p:spPr>
          <a:xfrm>
            <a:off x="1007218" y="1924161"/>
            <a:ext cx="9626458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en-US" altLang="zh-CN" sz="2000" dirty="0" smtClean="0"/>
              <a:t>  </a:t>
            </a:r>
            <a:r>
              <a:rPr lang="zh-CN" altLang="zh-CN" sz="2000" dirty="0" smtClean="0"/>
              <a:t>原</a:t>
            </a:r>
            <a:r>
              <a:rPr lang="zh-CN" altLang="zh-CN" sz="2000" dirty="0"/>
              <a:t>始的探索政策</a:t>
            </a:r>
            <a:r>
              <a:rPr lang="en-US" altLang="zh-CN" sz="2000" dirty="0"/>
              <a:t>η</a:t>
            </a:r>
            <a:r>
              <a:rPr lang="zh-CN" altLang="zh-CN" sz="2000" dirty="0"/>
              <a:t>可能是出于其他考虑因素而设计</a:t>
            </a:r>
            <a:r>
              <a:rPr lang="zh-CN" altLang="zh-CN" sz="2000" dirty="0" smtClean="0"/>
              <a:t>的。</a:t>
            </a:r>
            <a:r>
              <a:rPr lang="zh-CN" altLang="zh-CN" sz="2000" dirty="0"/>
              <a:t>在给定状态</a:t>
            </a:r>
            <a:r>
              <a:rPr lang="en-US" altLang="zh-CN" sz="2000" dirty="0"/>
              <a:t>s</a:t>
            </a:r>
            <a:r>
              <a:rPr lang="zh-CN" altLang="zh-CN" sz="2000" dirty="0"/>
              <a:t>下，然后可以通过迭代削减和重新加权</a:t>
            </a:r>
            <a:r>
              <a:rPr lang="en-US" altLang="zh-CN" sz="2000" dirty="0"/>
              <a:t>η</a:t>
            </a:r>
            <a:r>
              <a:rPr lang="zh-CN" altLang="zh-CN" sz="2000" dirty="0"/>
              <a:t>（</a:t>
            </a:r>
            <a:r>
              <a:rPr lang="en-US" altLang="zh-CN" sz="2000" dirty="0"/>
              <a:t>s</a:t>
            </a:r>
            <a:r>
              <a:rPr lang="zh-CN" altLang="zh-CN" sz="2000" dirty="0"/>
              <a:t>，</a:t>
            </a:r>
            <a:r>
              <a:rPr lang="en-US" altLang="zh-CN" sz="2000" dirty="0"/>
              <a:t>·</a:t>
            </a:r>
            <a:r>
              <a:rPr lang="zh-CN" altLang="zh-CN" sz="2000" dirty="0"/>
              <a:t>）直到满足（</a:t>
            </a:r>
            <a:r>
              <a:rPr lang="en-US" altLang="zh-CN" sz="2000" dirty="0"/>
              <a:t>2</a:t>
            </a:r>
            <a:r>
              <a:rPr lang="zh-CN" altLang="zh-CN" sz="2000" dirty="0"/>
              <a:t>）来实施安全上限。在本文中，我们考虑确</a:t>
            </a:r>
            <a:r>
              <a:rPr lang="zh-CN" altLang="zh-CN" sz="2000" dirty="0" smtClean="0"/>
              <a:t>保</a:t>
            </a:r>
            <a:r>
              <a:rPr lang="en-US" altLang="zh-CN" sz="2000" dirty="0" smtClean="0"/>
              <a:t>        </a:t>
            </a:r>
            <a:r>
              <a:rPr lang="zh-CN" altLang="zh-CN" sz="2000" dirty="0" smtClean="0"/>
              <a:t>探</a:t>
            </a:r>
            <a:r>
              <a:rPr lang="zh-CN" altLang="zh-CN" sz="2000" dirty="0"/>
              <a:t>索，这可以说是最基本的探索技术，它使用随机游走进行探索。因此，该结果称为安全随机游走（</a:t>
            </a:r>
            <a:r>
              <a:rPr lang="en-US" altLang="zh-CN" sz="2000" dirty="0"/>
              <a:t>SRW</a:t>
            </a:r>
            <a:r>
              <a:rPr lang="zh-CN" altLang="zh-CN" sz="2000" dirty="0"/>
              <a:t>）。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" name="L 形 10">
            <a:extLst>
              <a:ext uri="{FF2B5EF4-FFF2-40B4-BE49-F238E27FC236}">
                <a16:creationId xmlns="" xmlns:a16="http://schemas.microsoft.com/office/drawing/2014/main" id="{7EC5BB95-E5C8-485C-9F91-6ECE0DBC9316}"/>
              </a:ext>
            </a:extLst>
          </p:cNvPr>
          <p:cNvSpPr/>
          <p:nvPr/>
        </p:nvSpPr>
        <p:spPr>
          <a:xfrm rot="5400000">
            <a:off x="574951" y="1491894"/>
            <a:ext cx="457385" cy="407148"/>
          </a:xfrm>
          <a:prstGeom prst="corner">
            <a:avLst>
              <a:gd name="adj1" fmla="val 25014"/>
              <a:gd name="adj2" fmla="val 23544"/>
            </a:avLst>
          </a:prstGeom>
          <a:solidFill>
            <a:srgbClr val="004EA2"/>
          </a:solidFill>
          <a:ln>
            <a:solidFill>
              <a:srgbClr val="035C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2843" tIns="61422" rIns="122843" bIns="61422" rtlCol="0" anchor="ctr"/>
          <a:lstStyle/>
          <a:p>
            <a:pPr algn="ctr"/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L 形 12">
            <a:extLst>
              <a:ext uri="{FF2B5EF4-FFF2-40B4-BE49-F238E27FC236}">
                <a16:creationId xmlns="" xmlns:a16="http://schemas.microsoft.com/office/drawing/2014/main" id="{DFBB06A0-4F1F-4913-92DE-F8A3BAD64455}"/>
              </a:ext>
            </a:extLst>
          </p:cNvPr>
          <p:cNvSpPr/>
          <p:nvPr/>
        </p:nvSpPr>
        <p:spPr>
          <a:xfrm rot="16200000">
            <a:off x="10609685" y="5791720"/>
            <a:ext cx="457385" cy="407148"/>
          </a:xfrm>
          <a:prstGeom prst="corner">
            <a:avLst>
              <a:gd name="adj1" fmla="val 25014"/>
              <a:gd name="adj2" fmla="val 23544"/>
            </a:avLst>
          </a:prstGeom>
          <a:solidFill>
            <a:srgbClr val="004EA2"/>
          </a:solidFill>
          <a:ln>
            <a:solidFill>
              <a:srgbClr val="035C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2843" tIns="61422" rIns="122843" bIns="61422"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8763806"/>
              </p:ext>
            </p:extLst>
          </p:nvPr>
        </p:nvGraphicFramePr>
        <p:xfrm>
          <a:off x="1854134" y="2855970"/>
          <a:ext cx="802459" cy="279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0" name="Equation" r:id="rId7" imgW="583920" imgH="203040" progId="Equation.DSMT4">
                  <p:embed/>
                </p:oleObj>
              </mc:Choice>
              <mc:Fallback>
                <p:oleObj name="Equation" r:id="rId7" imgW="583920" imgH="20304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4134" y="2855970"/>
                        <a:ext cx="802459" cy="27911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32822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多边形 7"/>
          <p:cNvSpPr/>
          <p:nvPr userDrawn="1">
            <p:custDataLst>
              <p:tags r:id="rId1"/>
            </p:custDataLst>
          </p:nvPr>
        </p:nvSpPr>
        <p:spPr>
          <a:xfrm flipV="1">
            <a:off x="521335" y="687070"/>
            <a:ext cx="11405235" cy="76200"/>
          </a:xfrm>
          <a:custGeom>
            <a:avLst/>
            <a:gdLst>
              <a:gd name="connsiteX0" fmla="*/ 0 w 12125327"/>
              <a:gd name="connsiteY0" fmla="*/ 0 h 31282"/>
              <a:gd name="connsiteX1" fmla="*/ 12125327 w 12125327"/>
              <a:gd name="connsiteY1" fmla="*/ 0 h 31282"/>
              <a:gd name="connsiteX2" fmla="*/ 12125327 w 12125327"/>
              <a:gd name="connsiteY2" fmla="*/ 31282 h 31282"/>
              <a:gd name="connsiteX3" fmla="*/ 17139 w 12125327"/>
              <a:gd name="connsiteY3" fmla="*/ 31282 h 31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25327" h="31282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rgbClr val="004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032" tIns="33516" rIns="67032" bIns="33516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400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9" name="任意多边形 8"/>
          <p:cNvSpPr/>
          <p:nvPr userDrawn="1">
            <p:custDataLst>
              <p:tags r:id="rId2"/>
            </p:custDataLst>
          </p:nvPr>
        </p:nvSpPr>
        <p:spPr>
          <a:xfrm>
            <a:off x="-14603" y="381541"/>
            <a:ext cx="410536" cy="381886"/>
          </a:xfrm>
          <a:custGeom>
            <a:avLst/>
            <a:gdLst>
              <a:gd name="connsiteX0" fmla="*/ 284734 w 577217"/>
              <a:gd name="connsiteY0" fmla="*/ 0 h 536832"/>
              <a:gd name="connsiteX1" fmla="*/ 577217 w 577217"/>
              <a:gd name="connsiteY1" fmla="*/ 536832 h 536832"/>
              <a:gd name="connsiteX2" fmla="*/ 0 w 577217"/>
              <a:gd name="connsiteY2" fmla="*/ 536832 h 536832"/>
              <a:gd name="connsiteX3" fmla="*/ 0 w 577217"/>
              <a:gd name="connsiteY3" fmla="*/ 184 h 53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217" h="536832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rgbClr val="004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032" tIns="33516" rIns="67032" bIns="33516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400" dirty="0">
              <a:solidFill>
                <a:srgbClr val="7EC234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6" name="Title 1"/>
          <p:cNvSpPr txBox="1"/>
          <p:nvPr/>
        </p:nvSpPr>
        <p:spPr>
          <a:xfrm>
            <a:off x="600070" y="231314"/>
            <a:ext cx="2945563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>
              <a:defRPr/>
            </a:pPr>
            <a:r>
              <a:rPr lang="zh-CN" altLang="en-US" sz="2400" b="1" dirty="0">
                <a:solidFill>
                  <a:srgbClr val="004EA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介绍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="" xmlns:a16="http://schemas.microsoft.com/office/drawing/2014/main" id="{FC63D68C-297A-4AEB-B2A3-56E4F74B6F4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1468" y="133285"/>
            <a:ext cx="1478713" cy="392719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="" xmlns:a16="http://schemas.microsoft.com/office/drawing/2014/main" id="{077390D0-992B-634D-AA21-39B9BFCB03FE}"/>
              </a:ext>
            </a:extLst>
          </p:cNvPr>
          <p:cNvSpPr/>
          <p:nvPr/>
        </p:nvSpPr>
        <p:spPr>
          <a:xfrm>
            <a:off x="1007218" y="1924161"/>
            <a:ext cx="9626458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介绍：</a:t>
            </a:r>
            <a:endParaRPr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just">
              <a:lnSpc>
                <a:spcPct val="130000"/>
              </a:lnSpc>
            </a:pP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just">
              <a:lnSpc>
                <a:spcPct val="130000"/>
              </a:lnSpc>
            </a:pPr>
            <a:endParaRPr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just">
              <a:lnSpc>
                <a:spcPct val="130000"/>
              </a:lnSpc>
            </a:pP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等式（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）保持不变，对结果归一化</a:t>
            </a:r>
            <a:endParaRPr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just">
              <a:lnSpc>
                <a:spcPct val="130000"/>
              </a:lnSpc>
            </a:pPr>
            <a:endParaRPr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just">
              <a:lnSpc>
                <a:spcPct val="130000"/>
              </a:lnSpc>
            </a:pP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当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dead-end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收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敛到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-1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时，定义状态行为值函数：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" name="L 形 10">
            <a:extLst>
              <a:ext uri="{FF2B5EF4-FFF2-40B4-BE49-F238E27FC236}">
                <a16:creationId xmlns="" xmlns:a16="http://schemas.microsoft.com/office/drawing/2014/main" id="{7EC5BB95-E5C8-485C-9F91-6ECE0DBC9316}"/>
              </a:ext>
            </a:extLst>
          </p:cNvPr>
          <p:cNvSpPr/>
          <p:nvPr/>
        </p:nvSpPr>
        <p:spPr>
          <a:xfrm rot="5400000">
            <a:off x="574951" y="1491894"/>
            <a:ext cx="457385" cy="407148"/>
          </a:xfrm>
          <a:prstGeom prst="corner">
            <a:avLst>
              <a:gd name="adj1" fmla="val 25014"/>
              <a:gd name="adj2" fmla="val 23544"/>
            </a:avLst>
          </a:prstGeom>
          <a:solidFill>
            <a:srgbClr val="004EA2"/>
          </a:solidFill>
          <a:ln>
            <a:solidFill>
              <a:srgbClr val="035C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2843" tIns="61422" rIns="122843" bIns="61422" rtlCol="0" anchor="ctr"/>
          <a:lstStyle/>
          <a:p>
            <a:pPr algn="ctr"/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L 形 12">
            <a:extLst>
              <a:ext uri="{FF2B5EF4-FFF2-40B4-BE49-F238E27FC236}">
                <a16:creationId xmlns="" xmlns:a16="http://schemas.microsoft.com/office/drawing/2014/main" id="{DFBB06A0-4F1F-4913-92DE-F8A3BAD64455}"/>
              </a:ext>
            </a:extLst>
          </p:cNvPr>
          <p:cNvSpPr/>
          <p:nvPr/>
        </p:nvSpPr>
        <p:spPr>
          <a:xfrm rot="16200000">
            <a:off x="10609685" y="5791720"/>
            <a:ext cx="457385" cy="407148"/>
          </a:xfrm>
          <a:prstGeom prst="corner">
            <a:avLst>
              <a:gd name="adj1" fmla="val 25014"/>
              <a:gd name="adj2" fmla="val 23544"/>
            </a:avLst>
          </a:prstGeom>
          <a:solidFill>
            <a:srgbClr val="004EA2"/>
          </a:solidFill>
          <a:ln>
            <a:solidFill>
              <a:srgbClr val="035C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2843" tIns="61422" rIns="122843" bIns="61422" rtlCol="0" anchor="ctr"/>
          <a:lstStyle/>
          <a:p>
            <a:pPr algn="ctr"/>
            <a:endParaRPr lang="zh-CN" altLang="en-US"/>
          </a:p>
        </p:txBody>
      </p:sp>
      <p:pic>
        <p:nvPicPr>
          <p:cNvPr id="15" name="图片 14"/>
          <p:cNvPicPr/>
          <p:nvPr/>
        </p:nvPicPr>
        <p:blipFill>
          <a:blip r:embed="rId6"/>
          <a:stretch>
            <a:fillRect/>
          </a:stretch>
        </p:blipFill>
        <p:spPr>
          <a:xfrm>
            <a:off x="2854258" y="1971849"/>
            <a:ext cx="6490424" cy="858437"/>
          </a:xfrm>
          <a:prstGeom prst="rect">
            <a:avLst/>
          </a:prstGeom>
        </p:spPr>
      </p:pic>
      <p:pic>
        <p:nvPicPr>
          <p:cNvPr id="16" name="图片 15"/>
          <p:cNvPicPr/>
          <p:nvPr/>
        </p:nvPicPr>
        <p:blipFill>
          <a:blip r:embed="rId7"/>
          <a:stretch>
            <a:fillRect/>
          </a:stretch>
        </p:blipFill>
        <p:spPr>
          <a:xfrm>
            <a:off x="2854256" y="4417151"/>
            <a:ext cx="4575859" cy="1139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822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多边形 7"/>
          <p:cNvSpPr/>
          <p:nvPr userDrawn="1">
            <p:custDataLst>
              <p:tags r:id="rId1"/>
            </p:custDataLst>
          </p:nvPr>
        </p:nvSpPr>
        <p:spPr>
          <a:xfrm flipV="1">
            <a:off x="521335" y="687070"/>
            <a:ext cx="11405235" cy="76200"/>
          </a:xfrm>
          <a:custGeom>
            <a:avLst/>
            <a:gdLst>
              <a:gd name="connsiteX0" fmla="*/ 0 w 12125327"/>
              <a:gd name="connsiteY0" fmla="*/ 0 h 31282"/>
              <a:gd name="connsiteX1" fmla="*/ 12125327 w 12125327"/>
              <a:gd name="connsiteY1" fmla="*/ 0 h 31282"/>
              <a:gd name="connsiteX2" fmla="*/ 12125327 w 12125327"/>
              <a:gd name="connsiteY2" fmla="*/ 31282 h 31282"/>
              <a:gd name="connsiteX3" fmla="*/ 17139 w 12125327"/>
              <a:gd name="connsiteY3" fmla="*/ 31282 h 31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25327" h="31282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rgbClr val="004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032" tIns="33516" rIns="67032" bIns="33516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400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9" name="任意多边形 8"/>
          <p:cNvSpPr/>
          <p:nvPr userDrawn="1">
            <p:custDataLst>
              <p:tags r:id="rId2"/>
            </p:custDataLst>
          </p:nvPr>
        </p:nvSpPr>
        <p:spPr>
          <a:xfrm>
            <a:off x="-14603" y="381541"/>
            <a:ext cx="410536" cy="381886"/>
          </a:xfrm>
          <a:custGeom>
            <a:avLst/>
            <a:gdLst>
              <a:gd name="connsiteX0" fmla="*/ 284734 w 577217"/>
              <a:gd name="connsiteY0" fmla="*/ 0 h 536832"/>
              <a:gd name="connsiteX1" fmla="*/ 577217 w 577217"/>
              <a:gd name="connsiteY1" fmla="*/ 536832 h 536832"/>
              <a:gd name="connsiteX2" fmla="*/ 0 w 577217"/>
              <a:gd name="connsiteY2" fmla="*/ 536832 h 536832"/>
              <a:gd name="connsiteX3" fmla="*/ 0 w 577217"/>
              <a:gd name="connsiteY3" fmla="*/ 184 h 53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217" h="536832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rgbClr val="004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032" tIns="33516" rIns="67032" bIns="33516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400" dirty="0">
              <a:solidFill>
                <a:srgbClr val="7EC234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6" name="Title 1"/>
          <p:cNvSpPr txBox="1"/>
          <p:nvPr/>
        </p:nvSpPr>
        <p:spPr>
          <a:xfrm>
            <a:off x="600070" y="231314"/>
            <a:ext cx="2945563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>
              <a:defRPr/>
            </a:pPr>
            <a:r>
              <a:rPr lang="zh-CN" altLang="en-US" sz="2400" b="1" dirty="0">
                <a:solidFill>
                  <a:srgbClr val="004EA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介绍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="" xmlns:a16="http://schemas.microsoft.com/office/drawing/2014/main" id="{FC63D68C-297A-4AEB-B2A3-56E4F74B6F4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1468" y="133285"/>
            <a:ext cx="1478713" cy="392719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="" xmlns:a16="http://schemas.microsoft.com/office/drawing/2014/main" id="{077390D0-992B-634D-AA21-39B9BFCB03FE}"/>
              </a:ext>
            </a:extLst>
          </p:cNvPr>
          <p:cNvSpPr/>
          <p:nvPr/>
        </p:nvSpPr>
        <p:spPr>
          <a:xfrm>
            <a:off x="1007218" y="1924161"/>
            <a:ext cx="9626458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介绍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endParaRPr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just">
              <a:lnSpc>
                <a:spcPct val="130000"/>
              </a:lnSpc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zh-CN" altLang="zh-CN" sz="2000" dirty="0" smtClean="0"/>
              <a:t>定</a:t>
            </a:r>
            <a:r>
              <a:rPr lang="zh-CN" altLang="zh-CN" sz="2000" dirty="0"/>
              <a:t>义</a:t>
            </a:r>
            <a:r>
              <a:rPr lang="en-US" altLang="zh-CN" sz="2000" dirty="0"/>
              <a:t>4</a:t>
            </a:r>
            <a:r>
              <a:rPr lang="zh-CN" altLang="zh-CN" sz="2000" dirty="0"/>
              <a:t>（安全随机游走）。设</a:t>
            </a:r>
            <a:r>
              <a:rPr lang="en-US" altLang="zh-CN" sz="2000" dirty="0"/>
              <a:t>q</a:t>
            </a:r>
            <a:r>
              <a:rPr lang="en-US" altLang="zh-CN" sz="2000" baseline="-25000" dirty="0"/>
              <a:t>e</a:t>
            </a:r>
            <a:r>
              <a:rPr lang="zh-CN" altLang="zh-CN" sz="2000" dirty="0"/>
              <a:t>为零初始化的值函数（在训练中），对应于</a:t>
            </a:r>
            <a:r>
              <a:rPr lang="en-US" altLang="zh-CN" sz="2000" dirty="0"/>
              <a:t>P2.1</a:t>
            </a:r>
            <a:r>
              <a:rPr lang="zh-CN" altLang="zh-CN" sz="2000" dirty="0"/>
              <a:t>和</a:t>
            </a:r>
            <a:r>
              <a:rPr lang="en-US" altLang="zh-CN" sz="2000" dirty="0"/>
              <a:t>P2.2</a:t>
            </a:r>
            <a:r>
              <a:rPr lang="zh-CN" altLang="zh-CN" sz="2000" dirty="0"/>
              <a:t>下的</a:t>
            </a:r>
            <a:r>
              <a:rPr lang="en-US" altLang="zh-CN" sz="2000" dirty="0"/>
              <a:t>M</a:t>
            </a:r>
            <a:r>
              <a:rPr lang="en-US" altLang="zh-CN" sz="2000" baseline="-25000" dirty="0"/>
              <a:t>e</a:t>
            </a:r>
            <a:r>
              <a:rPr lang="zh-CN" altLang="zh-CN" sz="2000" dirty="0"/>
              <a:t>。安全随机游走定义如下：</a:t>
            </a:r>
          </a:p>
          <a:p>
            <a:pPr algn="just">
              <a:lnSpc>
                <a:spcPct val="130000"/>
              </a:lnSpc>
            </a:pP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" name="L 形 10">
            <a:extLst>
              <a:ext uri="{FF2B5EF4-FFF2-40B4-BE49-F238E27FC236}">
                <a16:creationId xmlns="" xmlns:a16="http://schemas.microsoft.com/office/drawing/2014/main" id="{7EC5BB95-E5C8-485C-9F91-6ECE0DBC9316}"/>
              </a:ext>
            </a:extLst>
          </p:cNvPr>
          <p:cNvSpPr/>
          <p:nvPr/>
        </p:nvSpPr>
        <p:spPr>
          <a:xfrm rot="5400000">
            <a:off x="574951" y="1491894"/>
            <a:ext cx="457385" cy="407148"/>
          </a:xfrm>
          <a:prstGeom prst="corner">
            <a:avLst>
              <a:gd name="adj1" fmla="val 25014"/>
              <a:gd name="adj2" fmla="val 23544"/>
            </a:avLst>
          </a:prstGeom>
          <a:solidFill>
            <a:srgbClr val="004EA2"/>
          </a:solidFill>
          <a:ln>
            <a:solidFill>
              <a:srgbClr val="035C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2843" tIns="61422" rIns="122843" bIns="61422" rtlCol="0" anchor="ctr"/>
          <a:lstStyle/>
          <a:p>
            <a:pPr algn="ctr"/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L 形 12">
            <a:extLst>
              <a:ext uri="{FF2B5EF4-FFF2-40B4-BE49-F238E27FC236}">
                <a16:creationId xmlns="" xmlns:a16="http://schemas.microsoft.com/office/drawing/2014/main" id="{DFBB06A0-4F1F-4913-92DE-F8A3BAD64455}"/>
              </a:ext>
            </a:extLst>
          </p:cNvPr>
          <p:cNvSpPr/>
          <p:nvPr/>
        </p:nvSpPr>
        <p:spPr>
          <a:xfrm rot="16200000">
            <a:off x="10609685" y="5791720"/>
            <a:ext cx="457385" cy="407148"/>
          </a:xfrm>
          <a:prstGeom prst="corner">
            <a:avLst>
              <a:gd name="adj1" fmla="val 25014"/>
              <a:gd name="adj2" fmla="val 23544"/>
            </a:avLst>
          </a:prstGeom>
          <a:solidFill>
            <a:srgbClr val="004EA2"/>
          </a:solidFill>
          <a:ln>
            <a:solidFill>
              <a:srgbClr val="035C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2843" tIns="61422" rIns="122843" bIns="61422"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/>
          <p:nvPr/>
        </p:nvPicPr>
        <p:blipFill>
          <a:blip r:embed="rId6"/>
          <a:stretch>
            <a:fillRect/>
          </a:stretch>
        </p:blipFill>
        <p:spPr>
          <a:xfrm>
            <a:off x="2444620" y="3160076"/>
            <a:ext cx="6984330" cy="136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715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多边形 7"/>
          <p:cNvSpPr/>
          <p:nvPr userDrawn="1">
            <p:custDataLst>
              <p:tags r:id="rId1"/>
            </p:custDataLst>
          </p:nvPr>
        </p:nvSpPr>
        <p:spPr>
          <a:xfrm flipV="1">
            <a:off x="521335" y="687070"/>
            <a:ext cx="11405235" cy="76200"/>
          </a:xfrm>
          <a:custGeom>
            <a:avLst/>
            <a:gdLst>
              <a:gd name="connsiteX0" fmla="*/ 0 w 12125327"/>
              <a:gd name="connsiteY0" fmla="*/ 0 h 31282"/>
              <a:gd name="connsiteX1" fmla="*/ 12125327 w 12125327"/>
              <a:gd name="connsiteY1" fmla="*/ 0 h 31282"/>
              <a:gd name="connsiteX2" fmla="*/ 12125327 w 12125327"/>
              <a:gd name="connsiteY2" fmla="*/ 31282 h 31282"/>
              <a:gd name="connsiteX3" fmla="*/ 17139 w 12125327"/>
              <a:gd name="connsiteY3" fmla="*/ 31282 h 31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25327" h="31282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rgbClr val="004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032" tIns="33516" rIns="67032" bIns="33516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400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9" name="任意多边形 8"/>
          <p:cNvSpPr/>
          <p:nvPr userDrawn="1">
            <p:custDataLst>
              <p:tags r:id="rId2"/>
            </p:custDataLst>
          </p:nvPr>
        </p:nvSpPr>
        <p:spPr>
          <a:xfrm>
            <a:off x="-14603" y="381541"/>
            <a:ext cx="410536" cy="381886"/>
          </a:xfrm>
          <a:custGeom>
            <a:avLst/>
            <a:gdLst>
              <a:gd name="connsiteX0" fmla="*/ 284734 w 577217"/>
              <a:gd name="connsiteY0" fmla="*/ 0 h 536832"/>
              <a:gd name="connsiteX1" fmla="*/ 577217 w 577217"/>
              <a:gd name="connsiteY1" fmla="*/ 536832 h 536832"/>
              <a:gd name="connsiteX2" fmla="*/ 0 w 577217"/>
              <a:gd name="connsiteY2" fmla="*/ 536832 h 536832"/>
              <a:gd name="connsiteX3" fmla="*/ 0 w 577217"/>
              <a:gd name="connsiteY3" fmla="*/ 184 h 53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217" h="536832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rgbClr val="004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032" tIns="33516" rIns="67032" bIns="33516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400" dirty="0">
              <a:solidFill>
                <a:srgbClr val="7EC234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6" name="Title 1"/>
          <p:cNvSpPr txBox="1"/>
          <p:nvPr/>
        </p:nvSpPr>
        <p:spPr>
          <a:xfrm>
            <a:off x="600070" y="231314"/>
            <a:ext cx="2945563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>
              <a:defRPr/>
            </a:pPr>
            <a:r>
              <a:rPr lang="zh-CN" altLang="en-US" sz="2400" b="1" dirty="0">
                <a:solidFill>
                  <a:srgbClr val="004EA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介绍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="" xmlns:a16="http://schemas.microsoft.com/office/drawing/2014/main" id="{FC63D68C-297A-4AEB-B2A3-56E4F74B6F4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1468" y="133285"/>
            <a:ext cx="1478713" cy="392719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="" xmlns:a16="http://schemas.microsoft.com/office/drawing/2014/main" id="{077390D0-992B-634D-AA21-39B9BFCB03FE}"/>
              </a:ext>
            </a:extLst>
          </p:cNvPr>
          <p:cNvSpPr/>
          <p:nvPr/>
        </p:nvSpPr>
        <p:spPr>
          <a:xfrm>
            <a:off x="1007218" y="1924161"/>
            <a:ext cx="9626458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介绍：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" name="L 形 10">
            <a:extLst>
              <a:ext uri="{FF2B5EF4-FFF2-40B4-BE49-F238E27FC236}">
                <a16:creationId xmlns="" xmlns:a16="http://schemas.microsoft.com/office/drawing/2014/main" id="{7EC5BB95-E5C8-485C-9F91-6ECE0DBC9316}"/>
              </a:ext>
            </a:extLst>
          </p:cNvPr>
          <p:cNvSpPr/>
          <p:nvPr/>
        </p:nvSpPr>
        <p:spPr>
          <a:xfrm rot="5400000">
            <a:off x="574951" y="1491894"/>
            <a:ext cx="457385" cy="407148"/>
          </a:xfrm>
          <a:prstGeom prst="corner">
            <a:avLst>
              <a:gd name="adj1" fmla="val 25014"/>
              <a:gd name="adj2" fmla="val 23544"/>
            </a:avLst>
          </a:prstGeom>
          <a:solidFill>
            <a:srgbClr val="004EA2"/>
          </a:solidFill>
          <a:ln>
            <a:solidFill>
              <a:srgbClr val="035C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2843" tIns="61422" rIns="122843" bIns="61422" rtlCol="0" anchor="ctr"/>
          <a:lstStyle/>
          <a:p>
            <a:pPr algn="ctr"/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L 形 12">
            <a:extLst>
              <a:ext uri="{FF2B5EF4-FFF2-40B4-BE49-F238E27FC236}">
                <a16:creationId xmlns="" xmlns:a16="http://schemas.microsoft.com/office/drawing/2014/main" id="{DFBB06A0-4F1F-4913-92DE-F8A3BAD64455}"/>
              </a:ext>
            </a:extLst>
          </p:cNvPr>
          <p:cNvSpPr/>
          <p:nvPr/>
        </p:nvSpPr>
        <p:spPr>
          <a:xfrm rot="16200000">
            <a:off x="10609685" y="5791720"/>
            <a:ext cx="457385" cy="407148"/>
          </a:xfrm>
          <a:prstGeom prst="corner">
            <a:avLst>
              <a:gd name="adj1" fmla="val 25014"/>
              <a:gd name="adj2" fmla="val 23544"/>
            </a:avLst>
          </a:prstGeom>
          <a:solidFill>
            <a:srgbClr val="004EA2"/>
          </a:solidFill>
          <a:ln>
            <a:solidFill>
              <a:srgbClr val="035C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2843" tIns="61422" rIns="122843" bIns="61422"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/>
          <p:nvPr/>
        </p:nvPicPr>
        <p:blipFill>
          <a:blip r:embed="rId6"/>
          <a:stretch>
            <a:fillRect/>
          </a:stretch>
        </p:blipFill>
        <p:spPr>
          <a:xfrm>
            <a:off x="3773811" y="863768"/>
            <a:ext cx="4308475" cy="5541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715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多边形 7"/>
          <p:cNvSpPr/>
          <p:nvPr userDrawn="1">
            <p:custDataLst>
              <p:tags r:id="rId1"/>
            </p:custDataLst>
          </p:nvPr>
        </p:nvSpPr>
        <p:spPr>
          <a:xfrm flipV="1">
            <a:off x="521335" y="687070"/>
            <a:ext cx="11405235" cy="76200"/>
          </a:xfrm>
          <a:custGeom>
            <a:avLst/>
            <a:gdLst>
              <a:gd name="connsiteX0" fmla="*/ 0 w 12125327"/>
              <a:gd name="connsiteY0" fmla="*/ 0 h 31282"/>
              <a:gd name="connsiteX1" fmla="*/ 12125327 w 12125327"/>
              <a:gd name="connsiteY1" fmla="*/ 0 h 31282"/>
              <a:gd name="connsiteX2" fmla="*/ 12125327 w 12125327"/>
              <a:gd name="connsiteY2" fmla="*/ 31282 h 31282"/>
              <a:gd name="connsiteX3" fmla="*/ 17139 w 12125327"/>
              <a:gd name="connsiteY3" fmla="*/ 31282 h 31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25327" h="31282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rgbClr val="004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032" tIns="33516" rIns="67032" bIns="33516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400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9" name="任意多边形 8"/>
          <p:cNvSpPr/>
          <p:nvPr userDrawn="1">
            <p:custDataLst>
              <p:tags r:id="rId2"/>
            </p:custDataLst>
          </p:nvPr>
        </p:nvSpPr>
        <p:spPr>
          <a:xfrm>
            <a:off x="-14603" y="381541"/>
            <a:ext cx="410536" cy="381886"/>
          </a:xfrm>
          <a:custGeom>
            <a:avLst/>
            <a:gdLst>
              <a:gd name="connsiteX0" fmla="*/ 284734 w 577217"/>
              <a:gd name="connsiteY0" fmla="*/ 0 h 536832"/>
              <a:gd name="connsiteX1" fmla="*/ 577217 w 577217"/>
              <a:gd name="connsiteY1" fmla="*/ 536832 h 536832"/>
              <a:gd name="connsiteX2" fmla="*/ 0 w 577217"/>
              <a:gd name="connsiteY2" fmla="*/ 536832 h 536832"/>
              <a:gd name="connsiteX3" fmla="*/ 0 w 577217"/>
              <a:gd name="connsiteY3" fmla="*/ 184 h 53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217" h="536832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rgbClr val="004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032" tIns="33516" rIns="67032" bIns="33516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400" dirty="0">
              <a:solidFill>
                <a:srgbClr val="7EC234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6" name="Title 1"/>
          <p:cNvSpPr txBox="1"/>
          <p:nvPr/>
        </p:nvSpPr>
        <p:spPr>
          <a:xfrm>
            <a:off x="600070" y="231314"/>
            <a:ext cx="2945563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>
              <a:defRPr/>
            </a:pPr>
            <a:r>
              <a:rPr lang="zh-CN" altLang="en-US" sz="2400" b="1" dirty="0">
                <a:solidFill>
                  <a:srgbClr val="004EA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深</a:t>
            </a:r>
            <a:r>
              <a:rPr lang="zh-CN" altLang="en-US" sz="2400" b="1" dirty="0" smtClean="0">
                <a:solidFill>
                  <a:srgbClr val="004EA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度强化学习</a:t>
            </a:r>
            <a:endParaRPr lang="zh-CN" altLang="en-US" sz="2400" b="1" dirty="0">
              <a:solidFill>
                <a:srgbClr val="004E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="" xmlns:a16="http://schemas.microsoft.com/office/drawing/2014/main" id="{FC63D68C-297A-4AEB-B2A3-56E4F74B6F4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1468" y="133285"/>
            <a:ext cx="1478713" cy="392719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="" xmlns:a16="http://schemas.microsoft.com/office/drawing/2014/main" id="{077390D0-992B-634D-AA21-39B9BFCB03FE}"/>
              </a:ext>
            </a:extLst>
          </p:cNvPr>
          <p:cNvSpPr/>
          <p:nvPr/>
        </p:nvSpPr>
        <p:spPr>
          <a:xfrm>
            <a:off x="1007218" y="1924161"/>
            <a:ext cx="962645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000" dirty="0"/>
              <a:t>希望将算法</a:t>
            </a:r>
            <a:r>
              <a:rPr lang="en-US" altLang="zh-CN" sz="2000" dirty="0"/>
              <a:t>1</a:t>
            </a:r>
            <a:r>
              <a:rPr lang="zh-CN" altLang="zh-CN" sz="2000" dirty="0"/>
              <a:t>扩展为具</a:t>
            </a:r>
            <a:r>
              <a:rPr lang="zh-CN" altLang="zh-CN" sz="2000" dirty="0" smtClean="0"/>
              <a:t>有</a:t>
            </a:r>
            <a:r>
              <a:rPr lang="en-US" altLang="zh-CN" sz="2000" dirty="0" smtClean="0"/>
              <a:t>q</a:t>
            </a:r>
            <a:r>
              <a:rPr lang="en-US" altLang="zh-CN" sz="2000" baseline="-25000" dirty="0" smtClean="0"/>
              <a:t>e</a:t>
            </a:r>
            <a:r>
              <a:rPr lang="zh-CN" altLang="zh-CN" sz="2000" dirty="0"/>
              <a:t>和</a:t>
            </a:r>
            <a:r>
              <a:rPr lang="en-US" altLang="zh-CN" sz="2000" dirty="0"/>
              <a:t>q</a:t>
            </a:r>
            <a:r>
              <a:rPr lang="en-US" altLang="zh-CN" sz="2000" baseline="-25000" dirty="0"/>
              <a:t>π</a:t>
            </a:r>
            <a:r>
              <a:rPr lang="zh-CN" altLang="zh-CN" sz="2000" dirty="0"/>
              <a:t>网络的</a:t>
            </a:r>
            <a:r>
              <a:rPr lang="en-US" altLang="zh-CN" sz="2000" dirty="0"/>
              <a:t>DQN</a:t>
            </a:r>
            <a:r>
              <a:rPr lang="zh-CN" altLang="zh-CN" sz="2000" dirty="0"/>
              <a:t>（</a:t>
            </a:r>
            <a:r>
              <a:rPr lang="en-US" altLang="zh-CN" sz="2000" dirty="0"/>
              <a:t>Mnih</a:t>
            </a:r>
            <a:r>
              <a:rPr lang="zh-CN" altLang="zh-CN" sz="2000" dirty="0"/>
              <a:t>等人，</a:t>
            </a:r>
            <a:r>
              <a:rPr lang="en-US" altLang="zh-CN" sz="2000" dirty="0"/>
              <a:t>2015</a:t>
            </a:r>
            <a:r>
              <a:rPr lang="zh-CN" altLang="zh-CN" sz="2000" dirty="0"/>
              <a:t>）格式。</a:t>
            </a:r>
            <a:r>
              <a:rPr lang="zh-CN" altLang="en-US" sz="2000" b="1" dirty="0" smtClean="0"/>
              <a:t>拓展到</a:t>
            </a:r>
            <a:r>
              <a:rPr lang="en-US" altLang="zh-CN" sz="2000" b="1" dirty="0" smtClean="0"/>
              <a:t>DQN</a:t>
            </a:r>
            <a:r>
              <a:rPr lang="zh-CN" altLang="en-US" sz="2000" b="1" dirty="0" smtClean="0"/>
              <a:t>中出现的问题：</a:t>
            </a:r>
            <a:endParaRPr lang="en-US" altLang="zh-CN" sz="2000" b="1" dirty="0" smtClean="0"/>
          </a:p>
          <a:p>
            <a:r>
              <a:rPr lang="en-US" altLang="zh-CN" sz="2000" dirty="0" smtClean="0"/>
              <a:t>	</a:t>
            </a:r>
            <a:r>
              <a:rPr lang="en-US" altLang="zh-CN" sz="2000" dirty="0" smtClean="0"/>
              <a:t>DRL</a:t>
            </a:r>
            <a:r>
              <a:rPr lang="zh-CN" altLang="zh-CN" sz="2000" dirty="0"/>
              <a:t>中的级联价值溢</a:t>
            </a:r>
            <a:r>
              <a:rPr lang="zh-CN" altLang="zh-CN" sz="2000" dirty="0" smtClean="0"/>
              <a:t>出</a:t>
            </a:r>
            <a:endParaRPr lang="en-US" altLang="zh-CN" sz="2000" dirty="0" smtClean="0"/>
          </a:p>
          <a:p>
            <a:r>
              <a:rPr lang="en-US" altLang="zh-CN" sz="2000" dirty="0" smtClean="0"/>
              <a:t>	</a:t>
            </a:r>
            <a:r>
              <a:rPr lang="zh-CN" altLang="zh-CN" sz="2000" dirty="0" smtClean="0"/>
              <a:t>灾</a:t>
            </a:r>
            <a:r>
              <a:rPr lang="zh-CN" altLang="zh-CN" sz="2000" dirty="0"/>
              <a:t>难性遗忘</a:t>
            </a:r>
          </a:p>
        </p:txBody>
      </p:sp>
      <p:sp>
        <p:nvSpPr>
          <p:cNvPr id="11" name="L 形 10">
            <a:extLst>
              <a:ext uri="{FF2B5EF4-FFF2-40B4-BE49-F238E27FC236}">
                <a16:creationId xmlns="" xmlns:a16="http://schemas.microsoft.com/office/drawing/2014/main" id="{7EC5BB95-E5C8-485C-9F91-6ECE0DBC9316}"/>
              </a:ext>
            </a:extLst>
          </p:cNvPr>
          <p:cNvSpPr/>
          <p:nvPr/>
        </p:nvSpPr>
        <p:spPr>
          <a:xfrm rot="5400000">
            <a:off x="574951" y="1491894"/>
            <a:ext cx="457385" cy="407148"/>
          </a:xfrm>
          <a:prstGeom prst="corner">
            <a:avLst>
              <a:gd name="adj1" fmla="val 25014"/>
              <a:gd name="adj2" fmla="val 23544"/>
            </a:avLst>
          </a:prstGeom>
          <a:solidFill>
            <a:srgbClr val="004EA2"/>
          </a:solidFill>
          <a:ln>
            <a:solidFill>
              <a:srgbClr val="035C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2843" tIns="61422" rIns="122843" bIns="61422" rtlCol="0" anchor="ctr"/>
          <a:lstStyle/>
          <a:p>
            <a:pPr algn="ctr"/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L 形 12">
            <a:extLst>
              <a:ext uri="{FF2B5EF4-FFF2-40B4-BE49-F238E27FC236}">
                <a16:creationId xmlns="" xmlns:a16="http://schemas.microsoft.com/office/drawing/2014/main" id="{DFBB06A0-4F1F-4913-92DE-F8A3BAD64455}"/>
              </a:ext>
            </a:extLst>
          </p:cNvPr>
          <p:cNvSpPr/>
          <p:nvPr/>
        </p:nvSpPr>
        <p:spPr>
          <a:xfrm rot="16200000">
            <a:off x="10609685" y="5791720"/>
            <a:ext cx="457385" cy="407148"/>
          </a:xfrm>
          <a:prstGeom prst="corner">
            <a:avLst>
              <a:gd name="adj1" fmla="val 25014"/>
              <a:gd name="adj2" fmla="val 23544"/>
            </a:avLst>
          </a:prstGeom>
          <a:solidFill>
            <a:srgbClr val="004EA2"/>
          </a:solidFill>
          <a:ln>
            <a:solidFill>
              <a:srgbClr val="035C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2843" tIns="61422" rIns="122843" bIns="61422"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3715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多边形 7"/>
          <p:cNvSpPr/>
          <p:nvPr userDrawn="1">
            <p:custDataLst>
              <p:tags r:id="rId1"/>
            </p:custDataLst>
          </p:nvPr>
        </p:nvSpPr>
        <p:spPr>
          <a:xfrm flipV="1">
            <a:off x="521335" y="687070"/>
            <a:ext cx="11405235" cy="76200"/>
          </a:xfrm>
          <a:custGeom>
            <a:avLst/>
            <a:gdLst>
              <a:gd name="connsiteX0" fmla="*/ 0 w 12125327"/>
              <a:gd name="connsiteY0" fmla="*/ 0 h 31282"/>
              <a:gd name="connsiteX1" fmla="*/ 12125327 w 12125327"/>
              <a:gd name="connsiteY1" fmla="*/ 0 h 31282"/>
              <a:gd name="connsiteX2" fmla="*/ 12125327 w 12125327"/>
              <a:gd name="connsiteY2" fmla="*/ 31282 h 31282"/>
              <a:gd name="connsiteX3" fmla="*/ 17139 w 12125327"/>
              <a:gd name="connsiteY3" fmla="*/ 31282 h 31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25327" h="31282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rgbClr val="004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032" tIns="33516" rIns="67032" bIns="33516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400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9" name="任意多边形 8"/>
          <p:cNvSpPr/>
          <p:nvPr userDrawn="1">
            <p:custDataLst>
              <p:tags r:id="rId2"/>
            </p:custDataLst>
          </p:nvPr>
        </p:nvSpPr>
        <p:spPr>
          <a:xfrm>
            <a:off x="-14603" y="381541"/>
            <a:ext cx="410536" cy="381886"/>
          </a:xfrm>
          <a:custGeom>
            <a:avLst/>
            <a:gdLst>
              <a:gd name="connsiteX0" fmla="*/ 284734 w 577217"/>
              <a:gd name="connsiteY0" fmla="*/ 0 h 536832"/>
              <a:gd name="connsiteX1" fmla="*/ 577217 w 577217"/>
              <a:gd name="connsiteY1" fmla="*/ 536832 h 536832"/>
              <a:gd name="connsiteX2" fmla="*/ 0 w 577217"/>
              <a:gd name="connsiteY2" fmla="*/ 536832 h 536832"/>
              <a:gd name="connsiteX3" fmla="*/ 0 w 577217"/>
              <a:gd name="connsiteY3" fmla="*/ 184 h 53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217" h="536832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rgbClr val="004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032" tIns="33516" rIns="67032" bIns="33516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400" dirty="0">
              <a:solidFill>
                <a:srgbClr val="7EC234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6" name="Title 1"/>
          <p:cNvSpPr txBox="1"/>
          <p:nvPr/>
        </p:nvSpPr>
        <p:spPr>
          <a:xfrm>
            <a:off x="600070" y="231314"/>
            <a:ext cx="2945563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>
              <a:defRPr/>
            </a:pPr>
            <a:r>
              <a:rPr lang="zh-CN" altLang="en-US" sz="2400" b="1" dirty="0">
                <a:solidFill>
                  <a:srgbClr val="004EA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深度强化学习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="" xmlns:a16="http://schemas.microsoft.com/office/drawing/2014/main" id="{FC63D68C-297A-4AEB-B2A3-56E4F74B6F4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1468" y="133285"/>
            <a:ext cx="1478713" cy="392719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="" xmlns:a16="http://schemas.microsoft.com/office/drawing/2014/main" id="{077390D0-992B-634D-AA21-39B9BFCB03FE}"/>
              </a:ext>
            </a:extLst>
          </p:cNvPr>
          <p:cNvSpPr/>
          <p:nvPr/>
        </p:nvSpPr>
        <p:spPr>
          <a:xfrm>
            <a:off x="1007218" y="1924161"/>
            <a:ext cx="9626458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en-US" altLang="zh-CN" sz="2000" b="1" dirty="0" smtClean="0"/>
              <a:t>Deep  </a:t>
            </a:r>
            <a:r>
              <a:rPr lang="en-US" altLang="zh-CN" sz="2000" b="1" dirty="0"/>
              <a:t>RL</a:t>
            </a:r>
            <a:r>
              <a:rPr lang="zh-CN" altLang="zh-CN" sz="2000" b="1" dirty="0"/>
              <a:t>中的级联价值溢</a:t>
            </a:r>
            <a:r>
              <a:rPr lang="zh-CN" altLang="zh-CN" sz="2000" b="1" dirty="0" smtClean="0"/>
              <a:t>出</a:t>
            </a:r>
            <a:r>
              <a:rPr lang="zh-CN" altLang="en-US" sz="2000" dirty="0" smtClean="0"/>
              <a:t>：</a:t>
            </a:r>
            <a:endParaRPr lang="en-US" altLang="zh-CN" sz="2000" dirty="0" smtClean="0"/>
          </a:p>
          <a:p>
            <a:pPr algn="just">
              <a:lnSpc>
                <a:spcPct val="130000"/>
              </a:lnSpc>
            </a:pPr>
            <a:r>
              <a:rPr lang="en-US" altLang="zh-CN" sz="2000" dirty="0"/>
              <a:t>	</a:t>
            </a:r>
            <a:r>
              <a:rPr lang="zh-CN" altLang="zh-CN" sz="2000" dirty="0"/>
              <a:t>使用</a:t>
            </a:r>
            <a:r>
              <a:rPr lang="en-US" altLang="zh-CN" sz="2000" dirty="0"/>
              <a:t>DQN</a:t>
            </a:r>
            <a:r>
              <a:rPr lang="zh-CN" altLang="zh-CN" sz="2000" dirty="0"/>
              <a:t>（和类似算法）时存在一个固有的问题。由于二次损失函数，必然会发生值溢</a:t>
            </a:r>
            <a:r>
              <a:rPr lang="zh-CN" altLang="zh-CN" sz="2000" dirty="0" smtClean="0"/>
              <a:t>出。</a:t>
            </a:r>
            <a:r>
              <a:rPr lang="zh-CN" altLang="zh-CN" sz="2000" dirty="0"/>
              <a:t>高估将像链效应一样指数级联，并且</a:t>
            </a:r>
            <a:r>
              <a:rPr lang="en-US" altLang="zh-CN" sz="2000" dirty="0"/>
              <a:t>q</a:t>
            </a:r>
            <a:r>
              <a:rPr lang="zh-CN" altLang="zh-CN" sz="2000" dirty="0"/>
              <a:t>值很快变得太大。请注意</a:t>
            </a:r>
            <a:r>
              <a:rPr lang="zh-CN" altLang="zh-CN" sz="2000" dirty="0" smtClean="0"/>
              <a:t>，此</a:t>
            </a:r>
            <a:r>
              <a:rPr lang="zh-CN" altLang="zh-CN" sz="2000" dirty="0"/>
              <a:t>问题的根源是二次损失</a:t>
            </a:r>
            <a:r>
              <a:rPr lang="zh-CN" altLang="zh-CN" sz="2000" dirty="0" smtClean="0"/>
              <a:t>，</a:t>
            </a:r>
            <a:r>
              <a:rPr lang="zh-CN" altLang="en-US" sz="2000" dirty="0" smtClean="0"/>
              <a:t>而不是使用相同的</a:t>
            </a:r>
            <a:r>
              <a:rPr lang="en-US" altLang="zh-CN" sz="2000" dirty="0" smtClean="0"/>
              <a:t>Q</a:t>
            </a:r>
            <a:r>
              <a:rPr lang="zh-CN" altLang="en-US" sz="2000" dirty="0" smtClean="0"/>
              <a:t>表用于自举和动作选择，</a:t>
            </a:r>
            <a:r>
              <a:rPr lang="zh-CN" altLang="zh-CN" sz="2000" dirty="0" smtClean="0"/>
              <a:t>这个</a:t>
            </a:r>
            <a:r>
              <a:rPr lang="zh-CN" altLang="zh-CN" sz="2000" dirty="0"/>
              <a:t>问题可以通过</a:t>
            </a:r>
            <a:r>
              <a:rPr lang="en-US" altLang="zh-CN" sz="2000" dirty="0"/>
              <a:t>Double Q-learning</a:t>
            </a:r>
            <a:r>
              <a:rPr lang="zh-CN" altLang="zh-CN" sz="2000" dirty="0"/>
              <a:t>和</a:t>
            </a:r>
            <a:r>
              <a:rPr lang="en-US" altLang="zh-CN" sz="2000" dirty="0"/>
              <a:t>Double DQN</a:t>
            </a:r>
            <a:r>
              <a:rPr lang="zh-CN" altLang="zh-CN" sz="2000" dirty="0"/>
              <a:t>（</a:t>
            </a:r>
            <a:r>
              <a:rPr lang="en-US" altLang="zh-CN" sz="2000" dirty="0"/>
              <a:t> van Hasselt</a:t>
            </a:r>
            <a:r>
              <a:rPr lang="zh-CN" altLang="zh-CN" sz="2000" dirty="0"/>
              <a:t>等人，</a:t>
            </a:r>
            <a:r>
              <a:rPr lang="en-US" altLang="zh-CN" sz="2000" dirty="0"/>
              <a:t>2016</a:t>
            </a:r>
            <a:r>
              <a:rPr lang="zh-CN" altLang="zh-CN" sz="2000" dirty="0"/>
              <a:t>年）解决。</a:t>
            </a:r>
            <a:endParaRPr lang="en-US" altLang="zh-CN" sz="2000" dirty="0"/>
          </a:p>
          <a:p>
            <a:pPr algn="just">
              <a:lnSpc>
                <a:spcPct val="130000"/>
              </a:lnSpc>
            </a:pP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" name="L 形 10">
            <a:extLst>
              <a:ext uri="{FF2B5EF4-FFF2-40B4-BE49-F238E27FC236}">
                <a16:creationId xmlns="" xmlns:a16="http://schemas.microsoft.com/office/drawing/2014/main" id="{7EC5BB95-E5C8-485C-9F91-6ECE0DBC9316}"/>
              </a:ext>
            </a:extLst>
          </p:cNvPr>
          <p:cNvSpPr/>
          <p:nvPr/>
        </p:nvSpPr>
        <p:spPr>
          <a:xfrm rot="5400000">
            <a:off x="574951" y="1491894"/>
            <a:ext cx="457385" cy="407148"/>
          </a:xfrm>
          <a:prstGeom prst="corner">
            <a:avLst>
              <a:gd name="adj1" fmla="val 25014"/>
              <a:gd name="adj2" fmla="val 23544"/>
            </a:avLst>
          </a:prstGeom>
          <a:solidFill>
            <a:srgbClr val="004EA2"/>
          </a:solidFill>
          <a:ln>
            <a:solidFill>
              <a:srgbClr val="035C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2843" tIns="61422" rIns="122843" bIns="61422" rtlCol="0" anchor="ctr"/>
          <a:lstStyle/>
          <a:p>
            <a:pPr algn="ctr"/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L 形 12">
            <a:extLst>
              <a:ext uri="{FF2B5EF4-FFF2-40B4-BE49-F238E27FC236}">
                <a16:creationId xmlns="" xmlns:a16="http://schemas.microsoft.com/office/drawing/2014/main" id="{DFBB06A0-4F1F-4913-92DE-F8A3BAD64455}"/>
              </a:ext>
            </a:extLst>
          </p:cNvPr>
          <p:cNvSpPr/>
          <p:nvPr/>
        </p:nvSpPr>
        <p:spPr>
          <a:xfrm rot="16200000">
            <a:off x="10609685" y="5791720"/>
            <a:ext cx="457385" cy="407148"/>
          </a:xfrm>
          <a:prstGeom prst="corner">
            <a:avLst>
              <a:gd name="adj1" fmla="val 25014"/>
              <a:gd name="adj2" fmla="val 23544"/>
            </a:avLst>
          </a:prstGeom>
          <a:solidFill>
            <a:srgbClr val="004EA2"/>
          </a:solidFill>
          <a:ln>
            <a:solidFill>
              <a:srgbClr val="035C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2843" tIns="61422" rIns="122843" bIns="61422"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3715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多边形 7"/>
          <p:cNvSpPr/>
          <p:nvPr userDrawn="1">
            <p:custDataLst>
              <p:tags r:id="rId1"/>
            </p:custDataLst>
          </p:nvPr>
        </p:nvSpPr>
        <p:spPr>
          <a:xfrm flipV="1">
            <a:off x="521335" y="687070"/>
            <a:ext cx="11405235" cy="76200"/>
          </a:xfrm>
          <a:custGeom>
            <a:avLst/>
            <a:gdLst>
              <a:gd name="connsiteX0" fmla="*/ 0 w 12125327"/>
              <a:gd name="connsiteY0" fmla="*/ 0 h 31282"/>
              <a:gd name="connsiteX1" fmla="*/ 12125327 w 12125327"/>
              <a:gd name="connsiteY1" fmla="*/ 0 h 31282"/>
              <a:gd name="connsiteX2" fmla="*/ 12125327 w 12125327"/>
              <a:gd name="connsiteY2" fmla="*/ 31282 h 31282"/>
              <a:gd name="connsiteX3" fmla="*/ 17139 w 12125327"/>
              <a:gd name="connsiteY3" fmla="*/ 31282 h 31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25327" h="31282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rgbClr val="004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032" tIns="33516" rIns="67032" bIns="33516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400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9" name="任意多边形 8"/>
          <p:cNvSpPr/>
          <p:nvPr userDrawn="1">
            <p:custDataLst>
              <p:tags r:id="rId2"/>
            </p:custDataLst>
          </p:nvPr>
        </p:nvSpPr>
        <p:spPr>
          <a:xfrm>
            <a:off x="-14603" y="381541"/>
            <a:ext cx="410536" cy="381886"/>
          </a:xfrm>
          <a:custGeom>
            <a:avLst/>
            <a:gdLst>
              <a:gd name="connsiteX0" fmla="*/ 284734 w 577217"/>
              <a:gd name="connsiteY0" fmla="*/ 0 h 536832"/>
              <a:gd name="connsiteX1" fmla="*/ 577217 w 577217"/>
              <a:gd name="connsiteY1" fmla="*/ 536832 h 536832"/>
              <a:gd name="connsiteX2" fmla="*/ 0 w 577217"/>
              <a:gd name="connsiteY2" fmla="*/ 536832 h 536832"/>
              <a:gd name="connsiteX3" fmla="*/ 0 w 577217"/>
              <a:gd name="connsiteY3" fmla="*/ 184 h 53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217" h="536832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rgbClr val="004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032" tIns="33516" rIns="67032" bIns="33516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400" dirty="0">
              <a:solidFill>
                <a:srgbClr val="7EC234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6" name="Title 1"/>
          <p:cNvSpPr txBox="1"/>
          <p:nvPr/>
        </p:nvSpPr>
        <p:spPr>
          <a:xfrm>
            <a:off x="600070" y="231314"/>
            <a:ext cx="2945563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>
              <a:defRPr/>
            </a:pPr>
            <a:r>
              <a:rPr lang="zh-CN" altLang="en-US" sz="2400" b="1" dirty="0">
                <a:solidFill>
                  <a:srgbClr val="004EA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深度强化学习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="" xmlns:a16="http://schemas.microsoft.com/office/drawing/2014/main" id="{FC63D68C-297A-4AEB-B2A3-56E4F74B6F4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1468" y="133285"/>
            <a:ext cx="1478713" cy="392719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="" xmlns:a16="http://schemas.microsoft.com/office/drawing/2014/main" id="{077390D0-992B-634D-AA21-39B9BFCB03FE}"/>
              </a:ext>
            </a:extLst>
          </p:cNvPr>
          <p:cNvSpPr/>
          <p:nvPr/>
        </p:nvSpPr>
        <p:spPr>
          <a:xfrm>
            <a:off x="1007218" y="1924161"/>
            <a:ext cx="9626458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zh-CN" sz="2000" b="1" dirty="0"/>
              <a:t>灾难性遗忘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endParaRPr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just">
              <a:lnSpc>
                <a:spcPct val="130000"/>
              </a:lnSpc>
            </a:pPr>
            <a:r>
              <a:rPr lang="en-US" altLang="zh-CN" sz="2000" dirty="0" smtClean="0"/>
              <a:t>        </a:t>
            </a:r>
            <a:r>
              <a:rPr lang="zh-CN" altLang="zh-CN" sz="2000" dirty="0" smtClean="0"/>
              <a:t>如</a:t>
            </a:r>
            <a:r>
              <a:rPr lang="zh-CN" altLang="zh-CN" sz="2000" dirty="0"/>
              <a:t>果</a:t>
            </a:r>
            <a:r>
              <a:rPr lang="en-US" altLang="zh-CN" sz="2000" dirty="0"/>
              <a:t>a</a:t>
            </a:r>
            <a:r>
              <a:rPr lang="zh-CN" altLang="zh-CN" sz="2000" dirty="0"/>
              <a:t>在</a:t>
            </a:r>
            <a:r>
              <a:rPr lang="en-US" altLang="zh-CN" sz="2000" dirty="0"/>
              <a:t>s</a:t>
            </a:r>
            <a:r>
              <a:rPr lang="zh-CN" altLang="zh-CN" sz="2000" dirty="0"/>
              <a:t>上不安全，将不会选择它，并将很快</a:t>
            </a:r>
            <a:r>
              <a:rPr lang="zh-CN" altLang="zh-CN" sz="2000" dirty="0" smtClean="0"/>
              <a:t>从缓</a:t>
            </a:r>
            <a:r>
              <a:rPr lang="zh-CN" altLang="zh-CN" sz="2000" dirty="0"/>
              <a:t>冲区中将其删除。结果，在短短的几个时期内，</a:t>
            </a:r>
            <a:r>
              <a:rPr lang="en-US" altLang="zh-CN" sz="2000" dirty="0"/>
              <a:t>q</a:t>
            </a:r>
            <a:r>
              <a:rPr lang="en-US" altLang="zh-CN" sz="2000" baseline="-25000" dirty="0"/>
              <a:t>e</a:t>
            </a:r>
            <a:r>
              <a:rPr lang="zh-CN" altLang="zh-CN" sz="2000" dirty="0"/>
              <a:t>网络将忘记（</a:t>
            </a:r>
            <a:r>
              <a:rPr lang="en-US" altLang="zh-CN" sz="2000" dirty="0"/>
              <a:t>s</a:t>
            </a:r>
            <a:r>
              <a:rPr lang="zh-CN" altLang="zh-CN" sz="2000" dirty="0"/>
              <a:t>，</a:t>
            </a:r>
            <a:r>
              <a:rPr lang="en-US" altLang="zh-CN" sz="2000" dirty="0"/>
              <a:t>a</a:t>
            </a:r>
            <a:r>
              <a:rPr lang="zh-CN" altLang="zh-CN" sz="2000" dirty="0"/>
              <a:t>）的值。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" name="L 形 10">
            <a:extLst>
              <a:ext uri="{FF2B5EF4-FFF2-40B4-BE49-F238E27FC236}">
                <a16:creationId xmlns="" xmlns:a16="http://schemas.microsoft.com/office/drawing/2014/main" id="{7EC5BB95-E5C8-485C-9F91-6ECE0DBC9316}"/>
              </a:ext>
            </a:extLst>
          </p:cNvPr>
          <p:cNvSpPr/>
          <p:nvPr/>
        </p:nvSpPr>
        <p:spPr>
          <a:xfrm rot="5400000">
            <a:off x="574951" y="1491894"/>
            <a:ext cx="457385" cy="407148"/>
          </a:xfrm>
          <a:prstGeom prst="corner">
            <a:avLst>
              <a:gd name="adj1" fmla="val 25014"/>
              <a:gd name="adj2" fmla="val 23544"/>
            </a:avLst>
          </a:prstGeom>
          <a:solidFill>
            <a:srgbClr val="004EA2"/>
          </a:solidFill>
          <a:ln>
            <a:solidFill>
              <a:srgbClr val="035C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2843" tIns="61422" rIns="122843" bIns="61422" rtlCol="0" anchor="ctr"/>
          <a:lstStyle/>
          <a:p>
            <a:pPr algn="ctr"/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L 形 12">
            <a:extLst>
              <a:ext uri="{FF2B5EF4-FFF2-40B4-BE49-F238E27FC236}">
                <a16:creationId xmlns="" xmlns:a16="http://schemas.microsoft.com/office/drawing/2014/main" id="{DFBB06A0-4F1F-4913-92DE-F8A3BAD64455}"/>
              </a:ext>
            </a:extLst>
          </p:cNvPr>
          <p:cNvSpPr/>
          <p:nvPr/>
        </p:nvSpPr>
        <p:spPr>
          <a:xfrm rot="16200000">
            <a:off x="10609685" y="5791720"/>
            <a:ext cx="457385" cy="407148"/>
          </a:xfrm>
          <a:prstGeom prst="corner">
            <a:avLst>
              <a:gd name="adj1" fmla="val 25014"/>
              <a:gd name="adj2" fmla="val 23544"/>
            </a:avLst>
          </a:prstGeom>
          <a:solidFill>
            <a:srgbClr val="004EA2"/>
          </a:solidFill>
          <a:ln>
            <a:solidFill>
              <a:srgbClr val="035C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2843" tIns="61422" rIns="122843" bIns="61422"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3715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多边形 7"/>
          <p:cNvSpPr/>
          <p:nvPr userDrawn="1">
            <p:custDataLst>
              <p:tags r:id="rId1"/>
            </p:custDataLst>
          </p:nvPr>
        </p:nvSpPr>
        <p:spPr>
          <a:xfrm flipV="1">
            <a:off x="521335" y="687070"/>
            <a:ext cx="11405235" cy="76200"/>
          </a:xfrm>
          <a:custGeom>
            <a:avLst/>
            <a:gdLst>
              <a:gd name="connsiteX0" fmla="*/ 0 w 12125327"/>
              <a:gd name="connsiteY0" fmla="*/ 0 h 31282"/>
              <a:gd name="connsiteX1" fmla="*/ 12125327 w 12125327"/>
              <a:gd name="connsiteY1" fmla="*/ 0 h 31282"/>
              <a:gd name="connsiteX2" fmla="*/ 12125327 w 12125327"/>
              <a:gd name="connsiteY2" fmla="*/ 31282 h 31282"/>
              <a:gd name="connsiteX3" fmla="*/ 17139 w 12125327"/>
              <a:gd name="connsiteY3" fmla="*/ 31282 h 31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25327" h="31282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rgbClr val="004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032" tIns="33516" rIns="67032" bIns="33516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400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9" name="任意多边形 8"/>
          <p:cNvSpPr/>
          <p:nvPr userDrawn="1">
            <p:custDataLst>
              <p:tags r:id="rId2"/>
            </p:custDataLst>
          </p:nvPr>
        </p:nvSpPr>
        <p:spPr>
          <a:xfrm>
            <a:off x="-14603" y="381541"/>
            <a:ext cx="410536" cy="381886"/>
          </a:xfrm>
          <a:custGeom>
            <a:avLst/>
            <a:gdLst>
              <a:gd name="connsiteX0" fmla="*/ 284734 w 577217"/>
              <a:gd name="connsiteY0" fmla="*/ 0 h 536832"/>
              <a:gd name="connsiteX1" fmla="*/ 577217 w 577217"/>
              <a:gd name="connsiteY1" fmla="*/ 536832 h 536832"/>
              <a:gd name="connsiteX2" fmla="*/ 0 w 577217"/>
              <a:gd name="connsiteY2" fmla="*/ 536832 h 536832"/>
              <a:gd name="connsiteX3" fmla="*/ 0 w 577217"/>
              <a:gd name="connsiteY3" fmla="*/ 184 h 53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217" h="536832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rgbClr val="004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032" tIns="33516" rIns="67032" bIns="33516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400" dirty="0">
              <a:solidFill>
                <a:srgbClr val="7EC234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6" name="Title 1"/>
          <p:cNvSpPr txBox="1"/>
          <p:nvPr/>
        </p:nvSpPr>
        <p:spPr>
          <a:xfrm>
            <a:off x="600070" y="231314"/>
            <a:ext cx="2945563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>
              <a:defRPr/>
            </a:pPr>
            <a:r>
              <a:rPr lang="zh-CN" altLang="en-US" sz="2400" b="1" dirty="0">
                <a:solidFill>
                  <a:srgbClr val="004EA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实验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="" xmlns:a16="http://schemas.microsoft.com/office/drawing/2014/main" id="{FC63D68C-297A-4AEB-B2A3-56E4F74B6F4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1468" y="133285"/>
            <a:ext cx="1478713" cy="392719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="" xmlns:a16="http://schemas.microsoft.com/office/drawing/2014/main" id="{077390D0-992B-634D-AA21-39B9BFCB03FE}"/>
              </a:ext>
            </a:extLst>
          </p:cNvPr>
          <p:cNvSpPr/>
          <p:nvPr/>
        </p:nvSpPr>
        <p:spPr>
          <a:xfrm>
            <a:off x="1007218" y="1924161"/>
            <a:ext cx="9626458" cy="20361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桥游戏：</a:t>
            </a:r>
            <a:r>
              <a:rPr lang="zh-CN" altLang="zh-CN" sz="2000" dirty="0"/>
              <a:t>考虑一个长度为</a:t>
            </a:r>
            <a:r>
              <a:rPr lang="en-US" altLang="zh-CN" sz="2000" dirty="0"/>
              <a:t>L</a:t>
            </a:r>
            <a:r>
              <a:rPr lang="zh-CN" altLang="zh-CN" sz="2000" dirty="0"/>
              <a:t>的桥，如图</a:t>
            </a:r>
            <a:r>
              <a:rPr lang="en-US" altLang="zh-CN" sz="2000" dirty="0"/>
              <a:t>2</a:t>
            </a:r>
            <a:r>
              <a:rPr lang="zh-CN" altLang="zh-CN" sz="2000" dirty="0"/>
              <a:t>所示。代理从桥的左端开始，其目标是到达桥的右端，从而产生一些非常大的奖励</a:t>
            </a:r>
            <a:r>
              <a:rPr lang="en-US" altLang="zh-CN" sz="2000" dirty="0"/>
              <a:t>r</a:t>
            </a:r>
            <a:r>
              <a:rPr lang="en-US" altLang="zh-CN" sz="2000" baseline="-25000" dirty="0"/>
              <a:t>B</a:t>
            </a:r>
            <a:r>
              <a:rPr lang="en-US" altLang="zh-CN" sz="2000" dirty="0"/>
              <a:t>&gt;&gt;+1</a:t>
            </a:r>
            <a:r>
              <a:rPr lang="zh-CN" altLang="zh-CN" sz="2000" dirty="0"/>
              <a:t>。在每个步骤中，</a:t>
            </a:r>
            <a:r>
              <a:rPr lang="en-US" altLang="zh-CN" sz="2000" dirty="0"/>
              <a:t>n</a:t>
            </a:r>
            <a:r>
              <a:rPr lang="en-US" altLang="zh-CN" sz="2000" baseline="-25000" dirty="0"/>
              <a:t>a</a:t>
            </a:r>
            <a:r>
              <a:rPr lang="zh-CN" altLang="zh-CN" sz="2000" dirty="0"/>
              <a:t>个动作可用，其中动作以概率（</a:t>
            </a:r>
            <a:r>
              <a:rPr lang="en-US" altLang="zh-CN" sz="2000" dirty="0"/>
              <a:t>w.p.</a:t>
            </a:r>
            <a:r>
              <a:rPr lang="zh-CN" altLang="zh-CN" sz="2000" dirty="0"/>
              <a:t>）</a:t>
            </a:r>
            <a:r>
              <a:rPr lang="en-US" altLang="zh-CN" sz="2000" dirty="0"/>
              <a:t>x</a:t>
            </a:r>
            <a:r>
              <a:rPr lang="en-US" altLang="zh-CN" sz="2000" baseline="-25000" dirty="0"/>
              <a:t>n</a:t>
            </a:r>
            <a:r>
              <a:rPr lang="zh-CN" altLang="zh-CN" sz="2000" dirty="0"/>
              <a:t>进行到右，而向左概率为</a:t>
            </a:r>
            <a:r>
              <a:rPr lang="en-US" altLang="zh-CN" sz="2000" dirty="0"/>
              <a:t> y</a:t>
            </a:r>
            <a:r>
              <a:rPr lang="en-US" altLang="zh-CN" sz="2000" baseline="-25000" dirty="0"/>
              <a:t>n</a:t>
            </a:r>
            <a:r>
              <a:rPr lang="zh-CN" altLang="zh-CN" sz="2000" dirty="0"/>
              <a:t>，然后向下概率为</a:t>
            </a:r>
            <a:r>
              <a:rPr lang="en-US" altLang="zh-CN" sz="2000" dirty="0"/>
              <a:t>z</a:t>
            </a:r>
            <a:r>
              <a:rPr lang="en-US" altLang="zh-CN" sz="2000" baseline="-25000" dirty="0"/>
              <a:t>n</a:t>
            </a:r>
            <a:r>
              <a:rPr lang="zh-CN" altLang="zh-CN" sz="2000" dirty="0"/>
              <a:t>。进入桥后</a:t>
            </a:r>
            <a:r>
              <a:rPr lang="zh-CN" altLang="zh-CN" sz="2000" dirty="0" smtClean="0"/>
              <a:t>，遵</a:t>
            </a:r>
            <a:r>
              <a:rPr lang="zh-CN" altLang="zh-CN" sz="2000" dirty="0"/>
              <a:t>循以下条</a:t>
            </a:r>
            <a:r>
              <a:rPr lang="zh-CN" altLang="zh-CN" sz="2000" dirty="0" smtClean="0"/>
              <a:t>件：</a:t>
            </a:r>
            <a:endParaRPr lang="zh-CN" altLang="zh-CN" sz="2000" dirty="0"/>
          </a:p>
          <a:p>
            <a:pPr algn="just">
              <a:lnSpc>
                <a:spcPct val="130000"/>
              </a:lnSpc>
            </a:pP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" name="L 形 10">
            <a:extLst>
              <a:ext uri="{FF2B5EF4-FFF2-40B4-BE49-F238E27FC236}">
                <a16:creationId xmlns="" xmlns:a16="http://schemas.microsoft.com/office/drawing/2014/main" id="{7EC5BB95-E5C8-485C-9F91-6ECE0DBC9316}"/>
              </a:ext>
            </a:extLst>
          </p:cNvPr>
          <p:cNvSpPr/>
          <p:nvPr/>
        </p:nvSpPr>
        <p:spPr>
          <a:xfrm rot="5400000">
            <a:off x="574951" y="1491894"/>
            <a:ext cx="457385" cy="407148"/>
          </a:xfrm>
          <a:prstGeom prst="corner">
            <a:avLst>
              <a:gd name="adj1" fmla="val 25014"/>
              <a:gd name="adj2" fmla="val 23544"/>
            </a:avLst>
          </a:prstGeom>
          <a:solidFill>
            <a:srgbClr val="004EA2"/>
          </a:solidFill>
          <a:ln>
            <a:solidFill>
              <a:srgbClr val="035C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2843" tIns="61422" rIns="122843" bIns="61422" rtlCol="0" anchor="ctr"/>
          <a:lstStyle/>
          <a:p>
            <a:pPr algn="ctr"/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L 形 12">
            <a:extLst>
              <a:ext uri="{FF2B5EF4-FFF2-40B4-BE49-F238E27FC236}">
                <a16:creationId xmlns="" xmlns:a16="http://schemas.microsoft.com/office/drawing/2014/main" id="{DFBB06A0-4F1F-4913-92DE-F8A3BAD64455}"/>
              </a:ext>
            </a:extLst>
          </p:cNvPr>
          <p:cNvSpPr/>
          <p:nvPr/>
        </p:nvSpPr>
        <p:spPr>
          <a:xfrm rot="16200000">
            <a:off x="10609685" y="5791720"/>
            <a:ext cx="457385" cy="407148"/>
          </a:xfrm>
          <a:prstGeom prst="corner">
            <a:avLst>
              <a:gd name="adj1" fmla="val 25014"/>
              <a:gd name="adj2" fmla="val 23544"/>
            </a:avLst>
          </a:prstGeom>
          <a:solidFill>
            <a:srgbClr val="004EA2"/>
          </a:solidFill>
          <a:ln>
            <a:solidFill>
              <a:srgbClr val="035C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2843" tIns="61422" rIns="122843" bIns="61422"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/>
          <p:nvPr/>
        </p:nvPicPr>
        <p:blipFill>
          <a:blip r:embed="rId6"/>
          <a:stretch>
            <a:fillRect/>
          </a:stretch>
        </p:blipFill>
        <p:spPr>
          <a:xfrm>
            <a:off x="3330692" y="4343989"/>
            <a:ext cx="4979509" cy="2000827"/>
          </a:xfrm>
          <a:prstGeom prst="rect">
            <a:avLst/>
          </a:prstGeom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3264" y="3541196"/>
            <a:ext cx="6589713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23715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多边形 7"/>
          <p:cNvSpPr/>
          <p:nvPr userDrawn="1">
            <p:custDataLst>
              <p:tags r:id="rId2"/>
            </p:custDataLst>
          </p:nvPr>
        </p:nvSpPr>
        <p:spPr>
          <a:xfrm flipV="1">
            <a:off x="521335" y="687070"/>
            <a:ext cx="11405235" cy="76200"/>
          </a:xfrm>
          <a:custGeom>
            <a:avLst/>
            <a:gdLst>
              <a:gd name="connsiteX0" fmla="*/ 0 w 12125327"/>
              <a:gd name="connsiteY0" fmla="*/ 0 h 31282"/>
              <a:gd name="connsiteX1" fmla="*/ 12125327 w 12125327"/>
              <a:gd name="connsiteY1" fmla="*/ 0 h 31282"/>
              <a:gd name="connsiteX2" fmla="*/ 12125327 w 12125327"/>
              <a:gd name="connsiteY2" fmla="*/ 31282 h 31282"/>
              <a:gd name="connsiteX3" fmla="*/ 17139 w 12125327"/>
              <a:gd name="connsiteY3" fmla="*/ 31282 h 31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25327" h="31282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rgbClr val="004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032" tIns="33516" rIns="67032" bIns="33516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400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9" name="任意多边形 8"/>
          <p:cNvSpPr/>
          <p:nvPr userDrawn="1">
            <p:custDataLst>
              <p:tags r:id="rId3"/>
            </p:custDataLst>
          </p:nvPr>
        </p:nvSpPr>
        <p:spPr>
          <a:xfrm>
            <a:off x="-14603" y="381541"/>
            <a:ext cx="410536" cy="381886"/>
          </a:xfrm>
          <a:custGeom>
            <a:avLst/>
            <a:gdLst>
              <a:gd name="connsiteX0" fmla="*/ 284734 w 577217"/>
              <a:gd name="connsiteY0" fmla="*/ 0 h 536832"/>
              <a:gd name="connsiteX1" fmla="*/ 577217 w 577217"/>
              <a:gd name="connsiteY1" fmla="*/ 536832 h 536832"/>
              <a:gd name="connsiteX2" fmla="*/ 0 w 577217"/>
              <a:gd name="connsiteY2" fmla="*/ 536832 h 536832"/>
              <a:gd name="connsiteX3" fmla="*/ 0 w 577217"/>
              <a:gd name="connsiteY3" fmla="*/ 184 h 53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217" h="536832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rgbClr val="004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032" tIns="33516" rIns="67032" bIns="33516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400" dirty="0">
              <a:solidFill>
                <a:srgbClr val="7EC234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6" name="Title 1"/>
          <p:cNvSpPr txBox="1"/>
          <p:nvPr/>
        </p:nvSpPr>
        <p:spPr>
          <a:xfrm>
            <a:off x="600070" y="231314"/>
            <a:ext cx="2945563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>
              <a:defRPr/>
            </a:pPr>
            <a:r>
              <a:rPr lang="zh-CN" altLang="en-US" sz="2400" b="1" dirty="0">
                <a:solidFill>
                  <a:srgbClr val="004EA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实验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="" xmlns:a16="http://schemas.microsoft.com/office/drawing/2014/main" id="{FC63D68C-297A-4AEB-B2A3-56E4F74B6F4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1468" y="133285"/>
            <a:ext cx="1478713" cy="392719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="" xmlns:a16="http://schemas.microsoft.com/office/drawing/2014/main" id="{077390D0-992B-634D-AA21-39B9BFCB03FE}"/>
              </a:ext>
            </a:extLst>
          </p:cNvPr>
          <p:cNvSpPr/>
          <p:nvPr/>
        </p:nvSpPr>
        <p:spPr>
          <a:xfrm>
            <a:off x="1007218" y="1924161"/>
            <a:ext cx="9626458" cy="4356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对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比三种策略和安全性探索学习策略的优劣，并且验证了  值大小对收敛的影响。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" name="L 形 10">
            <a:extLst>
              <a:ext uri="{FF2B5EF4-FFF2-40B4-BE49-F238E27FC236}">
                <a16:creationId xmlns="" xmlns:a16="http://schemas.microsoft.com/office/drawing/2014/main" id="{7EC5BB95-E5C8-485C-9F91-6ECE0DBC9316}"/>
              </a:ext>
            </a:extLst>
          </p:cNvPr>
          <p:cNvSpPr/>
          <p:nvPr/>
        </p:nvSpPr>
        <p:spPr>
          <a:xfrm rot="5400000">
            <a:off x="574951" y="1491894"/>
            <a:ext cx="457385" cy="407148"/>
          </a:xfrm>
          <a:prstGeom prst="corner">
            <a:avLst>
              <a:gd name="adj1" fmla="val 25014"/>
              <a:gd name="adj2" fmla="val 23544"/>
            </a:avLst>
          </a:prstGeom>
          <a:solidFill>
            <a:srgbClr val="004EA2"/>
          </a:solidFill>
          <a:ln>
            <a:solidFill>
              <a:srgbClr val="035C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2843" tIns="61422" rIns="122843" bIns="61422" rtlCol="0" anchor="ctr"/>
          <a:lstStyle/>
          <a:p>
            <a:pPr algn="ctr"/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L 形 12">
            <a:extLst>
              <a:ext uri="{FF2B5EF4-FFF2-40B4-BE49-F238E27FC236}">
                <a16:creationId xmlns="" xmlns:a16="http://schemas.microsoft.com/office/drawing/2014/main" id="{DFBB06A0-4F1F-4913-92DE-F8A3BAD64455}"/>
              </a:ext>
            </a:extLst>
          </p:cNvPr>
          <p:cNvSpPr/>
          <p:nvPr/>
        </p:nvSpPr>
        <p:spPr>
          <a:xfrm rot="16200000">
            <a:off x="10609685" y="5791720"/>
            <a:ext cx="457385" cy="407148"/>
          </a:xfrm>
          <a:prstGeom prst="corner">
            <a:avLst>
              <a:gd name="adj1" fmla="val 25014"/>
              <a:gd name="adj2" fmla="val 23544"/>
            </a:avLst>
          </a:prstGeom>
          <a:solidFill>
            <a:srgbClr val="004EA2"/>
          </a:solidFill>
          <a:ln>
            <a:solidFill>
              <a:srgbClr val="035C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2843" tIns="61422" rIns="122843" bIns="61422"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/>
          <p:nvPr/>
        </p:nvPicPr>
        <p:blipFill>
          <a:blip r:embed="rId7"/>
          <a:stretch>
            <a:fillRect/>
          </a:stretch>
        </p:blipFill>
        <p:spPr>
          <a:xfrm>
            <a:off x="600070" y="3132383"/>
            <a:ext cx="10931511" cy="2359123"/>
          </a:xfrm>
          <a:prstGeom prst="rect">
            <a:avLst/>
          </a:prstGeom>
        </p:spPr>
      </p:pic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0" y="0"/>
          <a:ext cx="123825" cy="142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9" name="Equation" r:id="rId8" imgW="126835" imgH="139518" progId="Equation.DSMT4">
                  <p:embed/>
                </p:oleObj>
              </mc:Choice>
              <mc:Fallback>
                <p:oleObj name="Equation" r:id="rId8" imgW="126835" imgH="139518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23825" cy="142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9020673"/>
              </p:ext>
            </p:extLst>
          </p:nvPr>
        </p:nvGraphicFramePr>
        <p:xfrm>
          <a:off x="7469413" y="2073583"/>
          <a:ext cx="212790" cy="2340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0" name="Equation" r:id="rId10" imgW="126720" imgH="139680" progId="Equation.DSMT4">
                  <p:embed/>
                </p:oleObj>
              </mc:Choice>
              <mc:Fallback>
                <p:oleObj name="Equation" r:id="rId10" imgW="126720" imgH="139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7469413" y="2073583"/>
                        <a:ext cx="212790" cy="23406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81835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多边形 7"/>
          <p:cNvSpPr/>
          <p:nvPr userDrawn="1">
            <p:custDataLst>
              <p:tags r:id="rId2"/>
            </p:custDataLst>
          </p:nvPr>
        </p:nvSpPr>
        <p:spPr>
          <a:xfrm flipV="1">
            <a:off x="521335" y="687070"/>
            <a:ext cx="11405235" cy="76200"/>
          </a:xfrm>
          <a:custGeom>
            <a:avLst/>
            <a:gdLst>
              <a:gd name="connsiteX0" fmla="*/ 0 w 12125327"/>
              <a:gd name="connsiteY0" fmla="*/ 0 h 31282"/>
              <a:gd name="connsiteX1" fmla="*/ 12125327 w 12125327"/>
              <a:gd name="connsiteY1" fmla="*/ 0 h 31282"/>
              <a:gd name="connsiteX2" fmla="*/ 12125327 w 12125327"/>
              <a:gd name="connsiteY2" fmla="*/ 31282 h 31282"/>
              <a:gd name="connsiteX3" fmla="*/ 17139 w 12125327"/>
              <a:gd name="connsiteY3" fmla="*/ 31282 h 31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25327" h="31282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rgbClr val="004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032" tIns="33516" rIns="67032" bIns="33516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400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9" name="任意多边形 8"/>
          <p:cNvSpPr/>
          <p:nvPr userDrawn="1">
            <p:custDataLst>
              <p:tags r:id="rId3"/>
            </p:custDataLst>
          </p:nvPr>
        </p:nvSpPr>
        <p:spPr>
          <a:xfrm>
            <a:off x="-14603" y="381541"/>
            <a:ext cx="410536" cy="381886"/>
          </a:xfrm>
          <a:custGeom>
            <a:avLst/>
            <a:gdLst>
              <a:gd name="connsiteX0" fmla="*/ 284734 w 577217"/>
              <a:gd name="connsiteY0" fmla="*/ 0 h 536832"/>
              <a:gd name="connsiteX1" fmla="*/ 577217 w 577217"/>
              <a:gd name="connsiteY1" fmla="*/ 536832 h 536832"/>
              <a:gd name="connsiteX2" fmla="*/ 0 w 577217"/>
              <a:gd name="connsiteY2" fmla="*/ 536832 h 536832"/>
              <a:gd name="connsiteX3" fmla="*/ 0 w 577217"/>
              <a:gd name="connsiteY3" fmla="*/ 184 h 53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217" h="536832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rgbClr val="004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032" tIns="33516" rIns="67032" bIns="33516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400" dirty="0">
              <a:solidFill>
                <a:srgbClr val="7EC234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6" name="Title 1"/>
          <p:cNvSpPr txBox="1"/>
          <p:nvPr/>
        </p:nvSpPr>
        <p:spPr>
          <a:xfrm>
            <a:off x="600070" y="231314"/>
            <a:ext cx="2945563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>
              <a:defRPr/>
            </a:pPr>
            <a:r>
              <a:rPr lang="zh-CN" altLang="en-US" sz="2400" b="1" dirty="0">
                <a:solidFill>
                  <a:srgbClr val="004EA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实验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="" xmlns:a16="http://schemas.microsoft.com/office/drawing/2014/main" id="{FC63D68C-297A-4AEB-B2A3-56E4F74B6F4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1468" y="133285"/>
            <a:ext cx="1478713" cy="392719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="" xmlns:a16="http://schemas.microsoft.com/office/drawing/2014/main" id="{077390D0-992B-634D-AA21-39B9BFCB03FE}"/>
              </a:ext>
            </a:extLst>
          </p:cNvPr>
          <p:cNvSpPr/>
          <p:nvPr/>
        </p:nvSpPr>
        <p:spPr>
          <a:xfrm>
            <a:off x="1007218" y="1728505"/>
            <a:ext cx="9626458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Atari game of Montezuma’s 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Revenge</a:t>
            </a:r>
          </a:p>
          <a:p>
            <a:pPr algn="just">
              <a:lnSpc>
                <a:spcPct val="130000"/>
              </a:lnSpc>
            </a:pPr>
            <a:r>
              <a:rPr lang="zh-CN" altLang="zh-CN" sz="2000" dirty="0"/>
              <a:t>第一个目标是在经过危险环境后才获得钥匙，在大多数情况下，在一系列无法</a:t>
            </a:r>
            <a:r>
              <a:rPr lang="en-US" altLang="zh-CN" sz="2000" dirty="0"/>
              <a:t>​​</a:t>
            </a:r>
            <a:r>
              <a:rPr lang="zh-CN" altLang="zh-CN" sz="2000" dirty="0"/>
              <a:t>控制和无法避免的步骤之后，大多数行为会导致意外终止。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" name="L 形 10">
            <a:extLst>
              <a:ext uri="{FF2B5EF4-FFF2-40B4-BE49-F238E27FC236}">
                <a16:creationId xmlns="" xmlns:a16="http://schemas.microsoft.com/office/drawing/2014/main" id="{7EC5BB95-E5C8-485C-9F91-6ECE0DBC9316}"/>
              </a:ext>
            </a:extLst>
          </p:cNvPr>
          <p:cNvSpPr/>
          <p:nvPr/>
        </p:nvSpPr>
        <p:spPr>
          <a:xfrm rot="5400000">
            <a:off x="574951" y="1491894"/>
            <a:ext cx="457385" cy="407148"/>
          </a:xfrm>
          <a:prstGeom prst="corner">
            <a:avLst>
              <a:gd name="adj1" fmla="val 25014"/>
              <a:gd name="adj2" fmla="val 23544"/>
            </a:avLst>
          </a:prstGeom>
          <a:solidFill>
            <a:srgbClr val="004EA2"/>
          </a:solidFill>
          <a:ln>
            <a:solidFill>
              <a:srgbClr val="035C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2843" tIns="61422" rIns="122843" bIns="61422" rtlCol="0" anchor="ctr"/>
          <a:lstStyle/>
          <a:p>
            <a:pPr algn="ctr"/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L 形 12">
            <a:extLst>
              <a:ext uri="{FF2B5EF4-FFF2-40B4-BE49-F238E27FC236}">
                <a16:creationId xmlns="" xmlns:a16="http://schemas.microsoft.com/office/drawing/2014/main" id="{DFBB06A0-4F1F-4913-92DE-F8A3BAD64455}"/>
              </a:ext>
            </a:extLst>
          </p:cNvPr>
          <p:cNvSpPr/>
          <p:nvPr/>
        </p:nvSpPr>
        <p:spPr>
          <a:xfrm rot="16200000">
            <a:off x="10609685" y="5791720"/>
            <a:ext cx="457385" cy="407148"/>
          </a:xfrm>
          <a:prstGeom prst="corner">
            <a:avLst>
              <a:gd name="adj1" fmla="val 25014"/>
              <a:gd name="adj2" fmla="val 23544"/>
            </a:avLst>
          </a:prstGeom>
          <a:solidFill>
            <a:srgbClr val="004EA2"/>
          </a:solidFill>
          <a:ln>
            <a:solidFill>
              <a:srgbClr val="035C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2843" tIns="61422" rIns="122843" bIns="61422" rtlCol="0" anchor="ctr"/>
          <a:lstStyle/>
          <a:p>
            <a:pPr algn="ctr"/>
            <a:endParaRPr lang="zh-CN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0" y="0"/>
          <a:ext cx="123825" cy="142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1" name="Equation" r:id="rId7" imgW="126835" imgH="139518" progId="Equation.DSMT4">
                  <p:embed/>
                </p:oleObj>
              </mc:Choice>
              <mc:Fallback>
                <p:oleObj name="Equation" r:id="rId7" imgW="126835" imgH="139518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23825" cy="142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" name="图片 14"/>
          <p:cNvPicPr/>
          <p:nvPr/>
        </p:nvPicPr>
        <p:blipFill>
          <a:blip r:embed="rId9"/>
          <a:stretch>
            <a:fillRect/>
          </a:stretch>
        </p:blipFill>
        <p:spPr>
          <a:xfrm>
            <a:off x="3545634" y="3021168"/>
            <a:ext cx="4329404" cy="288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981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多边形 7"/>
          <p:cNvSpPr/>
          <p:nvPr userDrawn="1">
            <p:custDataLst>
              <p:tags r:id="rId2"/>
            </p:custDataLst>
          </p:nvPr>
        </p:nvSpPr>
        <p:spPr>
          <a:xfrm flipV="1">
            <a:off x="521335" y="687070"/>
            <a:ext cx="11405235" cy="76200"/>
          </a:xfrm>
          <a:custGeom>
            <a:avLst/>
            <a:gdLst>
              <a:gd name="connsiteX0" fmla="*/ 0 w 12125327"/>
              <a:gd name="connsiteY0" fmla="*/ 0 h 31282"/>
              <a:gd name="connsiteX1" fmla="*/ 12125327 w 12125327"/>
              <a:gd name="connsiteY1" fmla="*/ 0 h 31282"/>
              <a:gd name="connsiteX2" fmla="*/ 12125327 w 12125327"/>
              <a:gd name="connsiteY2" fmla="*/ 31282 h 31282"/>
              <a:gd name="connsiteX3" fmla="*/ 17139 w 12125327"/>
              <a:gd name="connsiteY3" fmla="*/ 31282 h 31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25327" h="31282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rgbClr val="004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032" tIns="33516" rIns="67032" bIns="33516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400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9" name="任意多边形 8"/>
          <p:cNvSpPr/>
          <p:nvPr userDrawn="1">
            <p:custDataLst>
              <p:tags r:id="rId3"/>
            </p:custDataLst>
          </p:nvPr>
        </p:nvSpPr>
        <p:spPr>
          <a:xfrm>
            <a:off x="-14603" y="381541"/>
            <a:ext cx="410536" cy="381886"/>
          </a:xfrm>
          <a:custGeom>
            <a:avLst/>
            <a:gdLst>
              <a:gd name="connsiteX0" fmla="*/ 284734 w 577217"/>
              <a:gd name="connsiteY0" fmla="*/ 0 h 536832"/>
              <a:gd name="connsiteX1" fmla="*/ 577217 w 577217"/>
              <a:gd name="connsiteY1" fmla="*/ 536832 h 536832"/>
              <a:gd name="connsiteX2" fmla="*/ 0 w 577217"/>
              <a:gd name="connsiteY2" fmla="*/ 536832 h 536832"/>
              <a:gd name="connsiteX3" fmla="*/ 0 w 577217"/>
              <a:gd name="connsiteY3" fmla="*/ 184 h 53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217" h="536832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rgbClr val="004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032" tIns="33516" rIns="67032" bIns="33516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400" dirty="0">
              <a:solidFill>
                <a:srgbClr val="7EC234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6" name="Title 1"/>
          <p:cNvSpPr txBox="1"/>
          <p:nvPr/>
        </p:nvSpPr>
        <p:spPr>
          <a:xfrm>
            <a:off x="600070" y="231314"/>
            <a:ext cx="2945563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>
              <a:defRPr/>
            </a:pPr>
            <a:r>
              <a:rPr lang="zh-CN" altLang="en-US" sz="2400" b="1" dirty="0">
                <a:solidFill>
                  <a:srgbClr val="004EA2"/>
                </a:solidFill>
                <a:latin typeface="微软雅黑" panose="020B0503020204020204" charset="-122"/>
                <a:ea typeface="微软雅黑" panose="020B0503020204020204" charset="-122"/>
              </a:rPr>
              <a:t>主要研究内容</a:t>
            </a:r>
            <a:endParaRPr lang="zh-CN" altLang="en-US" sz="2400" b="1" dirty="0">
              <a:solidFill>
                <a:srgbClr val="004E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="" xmlns:a16="http://schemas.microsoft.com/office/drawing/2014/main" id="{FC63D68C-297A-4AEB-B2A3-56E4F74B6F4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1468" y="133285"/>
            <a:ext cx="1478713" cy="392719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="" xmlns:a16="http://schemas.microsoft.com/office/drawing/2014/main" id="{077390D0-992B-634D-AA21-39B9BFCB03FE}"/>
              </a:ext>
            </a:extLst>
          </p:cNvPr>
          <p:cNvSpPr/>
          <p:nvPr/>
        </p:nvSpPr>
        <p:spPr>
          <a:xfrm>
            <a:off x="1007218" y="1924161"/>
            <a:ext cx="9626458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en-US" altLang="zh-CN" sz="20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1.</a:t>
            </a:r>
            <a:r>
              <a:rPr lang="zh-CN" altLang="en-US" sz="20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安全性策略介</a:t>
            </a:r>
            <a:r>
              <a:rPr lang="zh-CN" altLang="en-US" sz="20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绍</a:t>
            </a:r>
            <a:endParaRPr lang="en-US" altLang="zh-CN" sz="20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just">
              <a:lnSpc>
                <a:spcPct val="130000"/>
              </a:lnSpc>
            </a:pPr>
            <a:r>
              <a:rPr lang="en-US" altLang="zh-CN" sz="20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2.</a:t>
            </a:r>
            <a:r>
              <a:rPr lang="zh-CN" altLang="en-US" sz="20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应用于深</a:t>
            </a:r>
            <a:r>
              <a:rPr lang="zh-CN" altLang="en-US" sz="20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度强化学习</a:t>
            </a:r>
            <a:endParaRPr lang="en-US" altLang="zh-CN" sz="20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just">
              <a:lnSpc>
                <a:spcPct val="130000"/>
              </a:lnSpc>
            </a:pPr>
            <a:r>
              <a:rPr lang="en-US" altLang="zh-CN" sz="20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3.</a:t>
            </a:r>
            <a:r>
              <a:rPr lang="zh-CN" altLang="en-US" sz="20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实</a:t>
            </a:r>
            <a:r>
              <a:rPr lang="zh-CN" altLang="en-US" sz="20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验</a:t>
            </a:r>
            <a:endParaRPr lang="en-US" altLang="zh-CN" sz="20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just">
              <a:lnSpc>
                <a:spcPct val="130000"/>
              </a:lnSpc>
            </a:pPr>
            <a:r>
              <a:rPr lang="en-US" altLang="zh-CN" sz="20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4.</a:t>
            </a:r>
            <a:r>
              <a:rPr lang="zh-CN" altLang="en-US" sz="20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总结</a:t>
            </a:r>
            <a:r>
              <a:rPr lang="zh-CN" altLang="en-US" sz="20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endParaRPr lang="zh-CN" altLang="en-US" sz="20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" name="L 形 10">
            <a:extLst>
              <a:ext uri="{FF2B5EF4-FFF2-40B4-BE49-F238E27FC236}">
                <a16:creationId xmlns="" xmlns:a16="http://schemas.microsoft.com/office/drawing/2014/main" id="{7EC5BB95-E5C8-485C-9F91-6ECE0DBC9316}"/>
              </a:ext>
            </a:extLst>
          </p:cNvPr>
          <p:cNvSpPr/>
          <p:nvPr/>
        </p:nvSpPr>
        <p:spPr>
          <a:xfrm rot="5400000">
            <a:off x="574951" y="1491894"/>
            <a:ext cx="457385" cy="407148"/>
          </a:xfrm>
          <a:prstGeom prst="corner">
            <a:avLst>
              <a:gd name="adj1" fmla="val 25014"/>
              <a:gd name="adj2" fmla="val 23544"/>
            </a:avLst>
          </a:prstGeom>
          <a:solidFill>
            <a:srgbClr val="004EA2"/>
          </a:solidFill>
          <a:ln>
            <a:solidFill>
              <a:srgbClr val="035C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2843" tIns="61422" rIns="122843" bIns="61422" rtlCol="0" anchor="ctr"/>
          <a:lstStyle/>
          <a:p>
            <a:pPr algn="ctr"/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L 形 12">
            <a:extLst>
              <a:ext uri="{FF2B5EF4-FFF2-40B4-BE49-F238E27FC236}">
                <a16:creationId xmlns="" xmlns:a16="http://schemas.microsoft.com/office/drawing/2014/main" id="{DFBB06A0-4F1F-4913-92DE-F8A3BAD64455}"/>
              </a:ext>
            </a:extLst>
          </p:cNvPr>
          <p:cNvSpPr/>
          <p:nvPr/>
        </p:nvSpPr>
        <p:spPr>
          <a:xfrm rot="16200000">
            <a:off x="10609685" y="5791720"/>
            <a:ext cx="457385" cy="407148"/>
          </a:xfrm>
          <a:prstGeom prst="corner">
            <a:avLst>
              <a:gd name="adj1" fmla="val 25014"/>
              <a:gd name="adj2" fmla="val 23544"/>
            </a:avLst>
          </a:prstGeom>
          <a:solidFill>
            <a:srgbClr val="004EA2"/>
          </a:solidFill>
          <a:ln>
            <a:solidFill>
              <a:srgbClr val="035C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2843" tIns="61422" rIns="122843" bIns="61422"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5262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多边形 7"/>
          <p:cNvSpPr/>
          <p:nvPr userDrawn="1">
            <p:custDataLst>
              <p:tags r:id="rId1"/>
            </p:custDataLst>
          </p:nvPr>
        </p:nvSpPr>
        <p:spPr>
          <a:xfrm flipV="1">
            <a:off x="521335" y="687070"/>
            <a:ext cx="11405235" cy="76200"/>
          </a:xfrm>
          <a:custGeom>
            <a:avLst/>
            <a:gdLst>
              <a:gd name="connsiteX0" fmla="*/ 0 w 12125327"/>
              <a:gd name="connsiteY0" fmla="*/ 0 h 31282"/>
              <a:gd name="connsiteX1" fmla="*/ 12125327 w 12125327"/>
              <a:gd name="connsiteY1" fmla="*/ 0 h 31282"/>
              <a:gd name="connsiteX2" fmla="*/ 12125327 w 12125327"/>
              <a:gd name="connsiteY2" fmla="*/ 31282 h 31282"/>
              <a:gd name="connsiteX3" fmla="*/ 17139 w 12125327"/>
              <a:gd name="connsiteY3" fmla="*/ 31282 h 31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25327" h="31282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rgbClr val="004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032" tIns="33516" rIns="67032" bIns="33516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400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9" name="任意多边形 8"/>
          <p:cNvSpPr/>
          <p:nvPr userDrawn="1">
            <p:custDataLst>
              <p:tags r:id="rId2"/>
            </p:custDataLst>
          </p:nvPr>
        </p:nvSpPr>
        <p:spPr>
          <a:xfrm>
            <a:off x="-14603" y="381541"/>
            <a:ext cx="410536" cy="381886"/>
          </a:xfrm>
          <a:custGeom>
            <a:avLst/>
            <a:gdLst>
              <a:gd name="connsiteX0" fmla="*/ 284734 w 577217"/>
              <a:gd name="connsiteY0" fmla="*/ 0 h 536832"/>
              <a:gd name="connsiteX1" fmla="*/ 577217 w 577217"/>
              <a:gd name="connsiteY1" fmla="*/ 536832 h 536832"/>
              <a:gd name="connsiteX2" fmla="*/ 0 w 577217"/>
              <a:gd name="connsiteY2" fmla="*/ 536832 h 536832"/>
              <a:gd name="connsiteX3" fmla="*/ 0 w 577217"/>
              <a:gd name="connsiteY3" fmla="*/ 184 h 53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217" h="536832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rgbClr val="004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032" tIns="33516" rIns="67032" bIns="33516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400" dirty="0">
              <a:solidFill>
                <a:srgbClr val="7EC234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6" name="Title 1"/>
          <p:cNvSpPr txBox="1"/>
          <p:nvPr/>
        </p:nvSpPr>
        <p:spPr>
          <a:xfrm>
            <a:off x="600070" y="231314"/>
            <a:ext cx="2945563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>
              <a:defRPr/>
            </a:pPr>
            <a:r>
              <a:rPr lang="zh-CN" altLang="en-US" sz="2400" b="1" dirty="0">
                <a:solidFill>
                  <a:srgbClr val="004EA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实验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="" xmlns:a16="http://schemas.microsoft.com/office/drawing/2014/main" id="{FC63D68C-297A-4AEB-B2A3-56E4F74B6F4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1468" y="133285"/>
            <a:ext cx="1478713" cy="392719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="" xmlns:a16="http://schemas.microsoft.com/office/drawing/2014/main" id="{077390D0-992B-634D-AA21-39B9BFCB03FE}"/>
              </a:ext>
            </a:extLst>
          </p:cNvPr>
          <p:cNvSpPr/>
          <p:nvPr/>
        </p:nvSpPr>
        <p:spPr>
          <a:xfrm>
            <a:off x="1007218" y="1924161"/>
            <a:ext cx="9626458" cy="25237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2000" dirty="0" smtClean="0">
                <a:latin typeface="+mn-ea"/>
              </a:rPr>
              <a:t>在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Montezuma’s 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Revenge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的游戏中：</a:t>
            </a:r>
            <a:endParaRPr lang="en-US" altLang="zh-CN" sz="2000" dirty="0" smtClean="0">
              <a:latin typeface="+mn-ea"/>
            </a:endParaRPr>
          </a:p>
          <a:p>
            <a:pPr algn="just">
              <a:lnSpc>
                <a:spcPct val="130000"/>
              </a:lnSpc>
            </a:pPr>
            <a:r>
              <a:rPr lang="zh-CN" altLang="en-US" sz="2000" dirty="0" smtClean="0">
                <a:latin typeface="+mn-ea"/>
              </a:rPr>
              <a:t>  显然安全性策略得分更高，</a:t>
            </a:r>
            <a:r>
              <a:rPr lang="zh-CN" altLang="zh-CN" sz="2000" dirty="0" smtClean="0"/>
              <a:t>我</a:t>
            </a:r>
            <a:endParaRPr lang="en-US" altLang="zh-CN" sz="2000" dirty="0" smtClean="0"/>
          </a:p>
          <a:p>
            <a:pPr algn="just">
              <a:lnSpc>
                <a:spcPct val="130000"/>
              </a:lnSpc>
            </a:pPr>
            <a:r>
              <a:rPr lang="zh-CN" altLang="zh-CN" sz="2000" dirty="0" smtClean="0"/>
              <a:t>们</a:t>
            </a:r>
            <a:r>
              <a:rPr lang="zh-CN" altLang="zh-CN" sz="2000" dirty="0"/>
              <a:t>还尝试在开发策略获得积</a:t>
            </a:r>
            <a:r>
              <a:rPr lang="zh-CN" altLang="zh-CN" sz="2000" dirty="0" smtClean="0"/>
              <a:t>极</a:t>
            </a:r>
            <a:endParaRPr lang="en-US" altLang="zh-CN" sz="2000" dirty="0" smtClean="0"/>
          </a:p>
          <a:p>
            <a:r>
              <a:rPr lang="zh-CN" altLang="zh-CN" sz="2000" dirty="0" smtClean="0"/>
              <a:t>回</a:t>
            </a:r>
            <a:r>
              <a:rPr lang="zh-CN" altLang="zh-CN" sz="2000" dirty="0"/>
              <a:t>报时进行自举修正。显然，</a:t>
            </a:r>
            <a:r>
              <a:rPr lang="zh-CN" altLang="zh-CN" sz="2000" dirty="0" smtClean="0"/>
              <a:t>它</a:t>
            </a:r>
            <a:endParaRPr lang="en-US" altLang="zh-CN" sz="2000" dirty="0" smtClean="0"/>
          </a:p>
          <a:p>
            <a:r>
              <a:rPr lang="zh-CN" altLang="zh-CN" sz="2000" dirty="0" smtClean="0"/>
              <a:t>对</a:t>
            </a:r>
            <a:r>
              <a:rPr lang="zh-CN" altLang="zh-CN" sz="2000" dirty="0"/>
              <a:t>性能有很大影响，并且与安</a:t>
            </a:r>
            <a:r>
              <a:rPr lang="zh-CN" altLang="zh-CN" sz="2000" dirty="0" smtClean="0"/>
              <a:t>全</a:t>
            </a:r>
            <a:endParaRPr lang="en-US" altLang="zh-CN" sz="2000" dirty="0" smtClean="0"/>
          </a:p>
          <a:p>
            <a:r>
              <a:rPr lang="zh-CN" altLang="zh-CN" sz="2000" dirty="0" smtClean="0"/>
              <a:t>性</a:t>
            </a:r>
            <a:r>
              <a:rPr lang="zh-CN" altLang="zh-CN" sz="2000" dirty="0"/>
              <a:t>一起</a:t>
            </a:r>
            <a:r>
              <a:rPr lang="zh-CN" altLang="zh-CN" sz="2000" dirty="0" smtClean="0"/>
              <a:t>，</a:t>
            </a:r>
            <a:r>
              <a:rPr lang="zh-CN" altLang="en-US" sz="2000" dirty="0"/>
              <a:t>智能体</a:t>
            </a:r>
            <a:r>
              <a:rPr lang="zh-CN" altLang="zh-CN" sz="2000" dirty="0" smtClean="0"/>
              <a:t>始</a:t>
            </a:r>
            <a:r>
              <a:rPr lang="zh-CN" altLang="zh-CN" sz="2000" dirty="0"/>
              <a:t>终非常稳健</a:t>
            </a:r>
            <a:r>
              <a:rPr lang="zh-CN" altLang="zh-CN" sz="2000" dirty="0" smtClean="0"/>
              <a:t>地</a:t>
            </a:r>
            <a:endParaRPr lang="en-US" altLang="zh-CN" sz="2000" dirty="0" smtClean="0"/>
          </a:p>
          <a:p>
            <a:r>
              <a:rPr lang="zh-CN" altLang="zh-CN" sz="2000" dirty="0" smtClean="0"/>
              <a:t>实现</a:t>
            </a:r>
            <a:r>
              <a:rPr lang="zh-CN" altLang="zh-CN" sz="2000" dirty="0"/>
              <a:t>了目</a:t>
            </a:r>
            <a:r>
              <a:rPr lang="zh-CN" altLang="zh-CN" sz="2000" dirty="0" smtClean="0"/>
              <a:t>标。</a:t>
            </a:r>
            <a:endParaRPr lang="zh-CN" altLang="zh-CN" sz="2000" dirty="0"/>
          </a:p>
        </p:txBody>
      </p:sp>
      <p:sp>
        <p:nvSpPr>
          <p:cNvPr id="11" name="L 形 10">
            <a:extLst>
              <a:ext uri="{FF2B5EF4-FFF2-40B4-BE49-F238E27FC236}">
                <a16:creationId xmlns="" xmlns:a16="http://schemas.microsoft.com/office/drawing/2014/main" id="{7EC5BB95-E5C8-485C-9F91-6ECE0DBC9316}"/>
              </a:ext>
            </a:extLst>
          </p:cNvPr>
          <p:cNvSpPr/>
          <p:nvPr/>
        </p:nvSpPr>
        <p:spPr>
          <a:xfrm rot="5400000">
            <a:off x="574951" y="1491894"/>
            <a:ext cx="457385" cy="407148"/>
          </a:xfrm>
          <a:prstGeom prst="corner">
            <a:avLst>
              <a:gd name="adj1" fmla="val 25014"/>
              <a:gd name="adj2" fmla="val 23544"/>
            </a:avLst>
          </a:prstGeom>
          <a:solidFill>
            <a:srgbClr val="004EA2"/>
          </a:solidFill>
          <a:ln>
            <a:solidFill>
              <a:srgbClr val="035C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2843" tIns="61422" rIns="122843" bIns="61422" rtlCol="0" anchor="ctr"/>
          <a:lstStyle/>
          <a:p>
            <a:pPr algn="ctr"/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L 形 12">
            <a:extLst>
              <a:ext uri="{FF2B5EF4-FFF2-40B4-BE49-F238E27FC236}">
                <a16:creationId xmlns="" xmlns:a16="http://schemas.microsoft.com/office/drawing/2014/main" id="{DFBB06A0-4F1F-4913-92DE-F8A3BAD64455}"/>
              </a:ext>
            </a:extLst>
          </p:cNvPr>
          <p:cNvSpPr/>
          <p:nvPr/>
        </p:nvSpPr>
        <p:spPr>
          <a:xfrm rot="16200000">
            <a:off x="10609685" y="5791720"/>
            <a:ext cx="457385" cy="407148"/>
          </a:xfrm>
          <a:prstGeom prst="corner">
            <a:avLst>
              <a:gd name="adj1" fmla="val 25014"/>
              <a:gd name="adj2" fmla="val 23544"/>
            </a:avLst>
          </a:prstGeom>
          <a:solidFill>
            <a:srgbClr val="004EA2"/>
          </a:solidFill>
          <a:ln>
            <a:solidFill>
              <a:srgbClr val="035C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2843" tIns="61422" rIns="122843" bIns="61422"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/>
          <p:nvPr/>
        </p:nvPicPr>
        <p:blipFill>
          <a:blip r:embed="rId6"/>
          <a:stretch>
            <a:fillRect/>
          </a:stretch>
        </p:blipFill>
        <p:spPr>
          <a:xfrm>
            <a:off x="5171585" y="1161677"/>
            <a:ext cx="5666792" cy="4604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835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多边形 7"/>
          <p:cNvSpPr/>
          <p:nvPr userDrawn="1">
            <p:custDataLst>
              <p:tags r:id="rId1"/>
            </p:custDataLst>
          </p:nvPr>
        </p:nvSpPr>
        <p:spPr>
          <a:xfrm flipV="1">
            <a:off x="521335" y="687070"/>
            <a:ext cx="11405235" cy="76200"/>
          </a:xfrm>
          <a:custGeom>
            <a:avLst/>
            <a:gdLst>
              <a:gd name="connsiteX0" fmla="*/ 0 w 12125327"/>
              <a:gd name="connsiteY0" fmla="*/ 0 h 31282"/>
              <a:gd name="connsiteX1" fmla="*/ 12125327 w 12125327"/>
              <a:gd name="connsiteY1" fmla="*/ 0 h 31282"/>
              <a:gd name="connsiteX2" fmla="*/ 12125327 w 12125327"/>
              <a:gd name="connsiteY2" fmla="*/ 31282 h 31282"/>
              <a:gd name="connsiteX3" fmla="*/ 17139 w 12125327"/>
              <a:gd name="connsiteY3" fmla="*/ 31282 h 31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25327" h="31282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rgbClr val="004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032" tIns="33516" rIns="67032" bIns="33516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400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9" name="任意多边形 8"/>
          <p:cNvSpPr/>
          <p:nvPr userDrawn="1">
            <p:custDataLst>
              <p:tags r:id="rId2"/>
            </p:custDataLst>
          </p:nvPr>
        </p:nvSpPr>
        <p:spPr>
          <a:xfrm>
            <a:off x="-14603" y="381541"/>
            <a:ext cx="410536" cy="381886"/>
          </a:xfrm>
          <a:custGeom>
            <a:avLst/>
            <a:gdLst>
              <a:gd name="connsiteX0" fmla="*/ 284734 w 577217"/>
              <a:gd name="connsiteY0" fmla="*/ 0 h 536832"/>
              <a:gd name="connsiteX1" fmla="*/ 577217 w 577217"/>
              <a:gd name="connsiteY1" fmla="*/ 536832 h 536832"/>
              <a:gd name="connsiteX2" fmla="*/ 0 w 577217"/>
              <a:gd name="connsiteY2" fmla="*/ 536832 h 536832"/>
              <a:gd name="connsiteX3" fmla="*/ 0 w 577217"/>
              <a:gd name="connsiteY3" fmla="*/ 184 h 53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217" h="536832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rgbClr val="004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032" tIns="33516" rIns="67032" bIns="33516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400" dirty="0">
              <a:solidFill>
                <a:srgbClr val="7EC234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6" name="Title 1"/>
          <p:cNvSpPr txBox="1"/>
          <p:nvPr/>
        </p:nvSpPr>
        <p:spPr>
          <a:xfrm>
            <a:off x="600070" y="231314"/>
            <a:ext cx="2945563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>
              <a:defRPr/>
            </a:pPr>
            <a:r>
              <a:rPr lang="zh-CN" altLang="en-US" sz="2400" b="1" dirty="0" smtClean="0">
                <a:solidFill>
                  <a:srgbClr val="004EA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总结</a:t>
            </a:r>
            <a:endParaRPr lang="zh-CN" altLang="en-US" sz="2400" b="1" dirty="0">
              <a:solidFill>
                <a:srgbClr val="004E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="" xmlns:a16="http://schemas.microsoft.com/office/drawing/2014/main" id="{FC63D68C-297A-4AEB-B2A3-56E4F74B6F4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1468" y="133285"/>
            <a:ext cx="1478713" cy="392719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="" xmlns:a16="http://schemas.microsoft.com/office/drawing/2014/main" id="{077390D0-992B-634D-AA21-39B9BFCB03FE}"/>
              </a:ext>
            </a:extLst>
          </p:cNvPr>
          <p:cNvSpPr/>
          <p:nvPr/>
        </p:nvSpPr>
        <p:spPr>
          <a:xfrm>
            <a:off x="1007218" y="1924161"/>
            <a:ext cx="9626458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2000" dirty="0" smtClean="0"/>
              <a:t>总结：</a:t>
            </a:r>
            <a:endParaRPr lang="en-US" altLang="zh-CN" sz="2000" dirty="0" smtClean="0"/>
          </a:p>
          <a:p>
            <a:pPr algn="just">
              <a:lnSpc>
                <a:spcPct val="130000"/>
              </a:lnSpc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 </a:t>
            </a:r>
            <a:r>
              <a:rPr lang="zh-CN" altLang="zh-CN" sz="2000" dirty="0" smtClean="0"/>
              <a:t>在</a:t>
            </a:r>
            <a:r>
              <a:rPr lang="zh-CN" altLang="zh-CN" sz="2000" dirty="0"/>
              <a:t>本文中，我们将重点放</a:t>
            </a:r>
            <a:r>
              <a:rPr lang="zh-CN" altLang="zh-CN" sz="2000" dirty="0" smtClean="0"/>
              <a:t>在</a:t>
            </a:r>
            <a:r>
              <a:rPr lang="en-US" altLang="zh-CN" sz="2000" dirty="0" smtClean="0"/>
              <a:t>dead-end</a:t>
            </a:r>
            <a:r>
              <a:rPr lang="zh-CN" altLang="zh-CN" sz="2000" dirty="0" smtClean="0"/>
              <a:t>上，</a:t>
            </a:r>
            <a:r>
              <a:rPr lang="en-US" altLang="zh-CN" sz="2000" dirty="0" smtClean="0"/>
              <a:t>dead-end</a:t>
            </a:r>
            <a:r>
              <a:rPr lang="zh-CN" altLang="zh-CN" sz="2000" dirty="0" smtClean="0"/>
              <a:t>是</a:t>
            </a:r>
            <a:r>
              <a:rPr lang="zh-CN" altLang="zh-CN" sz="2000" dirty="0"/>
              <a:t>不可避免的，不可控制的轨迹，具有不希望有的结局并且没有积极的回报。</a:t>
            </a:r>
            <a:endParaRPr lang="en-US" altLang="zh-CN" sz="2000" dirty="0" smtClean="0"/>
          </a:p>
          <a:p>
            <a:pPr algn="just">
              <a:lnSpc>
                <a:spcPct val="130000"/>
              </a:lnSpc>
            </a:pPr>
            <a:r>
              <a:rPr lang="en-US" altLang="zh-CN" sz="2000" dirty="0" smtClean="0"/>
              <a:t>   </a:t>
            </a:r>
            <a:r>
              <a:rPr lang="zh-CN" altLang="zh-CN" sz="2000" dirty="0" smtClean="0"/>
              <a:t>我</a:t>
            </a:r>
            <a:r>
              <a:rPr lang="zh-CN" altLang="zh-CN" sz="2000" dirty="0"/>
              <a:t>们的正式待遇和核心贡献包括：</a:t>
            </a:r>
            <a:r>
              <a:rPr lang="en-US" altLang="zh-CN" sz="2000" dirty="0"/>
              <a:t>1</a:t>
            </a:r>
            <a:r>
              <a:rPr lang="zh-CN" altLang="zh-CN" sz="2000" dirty="0"/>
              <a:t>）为探索政策定义所需的性质，称为安全。</a:t>
            </a:r>
            <a:r>
              <a:rPr lang="en-US" altLang="zh-CN" sz="2000" dirty="0"/>
              <a:t> 2</a:t>
            </a:r>
            <a:r>
              <a:rPr lang="zh-CN" altLang="zh-CN" sz="2000" dirty="0" smtClean="0"/>
              <a:t>）使</a:t>
            </a:r>
            <a:r>
              <a:rPr lang="zh-CN" altLang="zh-CN" sz="2000" dirty="0"/>
              <a:t>我们能够正确定义安全的探索，并从总体上保证任何给定的探索策略的安全。具体来说，我们的理论结果将安全性转换为具</a:t>
            </a:r>
            <a:r>
              <a:rPr lang="zh-CN" altLang="zh-CN" sz="2000" dirty="0" smtClean="0"/>
              <a:t>有</a:t>
            </a:r>
            <a:r>
              <a:rPr lang="zh-CN" altLang="en-US" sz="2000" dirty="0" smtClean="0"/>
              <a:t>特定条件</a:t>
            </a:r>
            <a:r>
              <a:rPr lang="zh-CN" altLang="zh-CN" sz="2000" dirty="0" smtClean="0"/>
              <a:t>的</a:t>
            </a:r>
            <a:r>
              <a:rPr lang="zh-CN" altLang="zh-CN" sz="2000" dirty="0"/>
              <a:t>学习问题。</a:t>
            </a:r>
            <a:r>
              <a:rPr lang="en-US" altLang="zh-CN" sz="2000" dirty="0"/>
              <a:t> 3</a:t>
            </a:r>
            <a:r>
              <a:rPr lang="zh-CN" altLang="zh-CN" sz="2000" dirty="0"/>
              <a:t>）</a:t>
            </a:r>
            <a:r>
              <a:rPr lang="en-US" altLang="zh-CN" sz="2000" dirty="0"/>
              <a:t>SRW</a:t>
            </a:r>
            <a:r>
              <a:rPr lang="zh-CN" altLang="zh-CN" sz="2000" dirty="0"/>
              <a:t>算法扩展</a:t>
            </a:r>
            <a:r>
              <a:rPr lang="zh-CN" altLang="zh-CN" sz="2000" dirty="0" smtClean="0"/>
              <a:t>到</a:t>
            </a:r>
            <a:r>
              <a:rPr lang="en-US" altLang="zh-CN" sz="2000" dirty="0" smtClean="0"/>
              <a:t>DRL</a:t>
            </a:r>
            <a:r>
              <a:rPr lang="zh-CN" altLang="zh-CN" sz="2000" dirty="0" smtClean="0"/>
              <a:t>体</a:t>
            </a:r>
            <a:r>
              <a:rPr lang="zh-CN" altLang="zh-CN" sz="2000" dirty="0"/>
              <a:t>系结构。</a:t>
            </a:r>
          </a:p>
          <a:p>
            <a:pPr algn="just">
              <a:lnSpc>
                <a:spcPct val="130000"/>
              </a:lnSpc>
            </a:pPr>
            <a:r>
              <a:rPr lang="en-US" altLang="zh-CN" sz="2000" dirty="0" smtClean="0"/>
              <a:t>    </a:t>
            </a:r>
            <a:r>
              <a:rPr lang="zh-CN" altLang="zh-CN" sz="2000" dirty="0" smtClean="0"/>
              <a:t>本</a:t>
            </a:r>
            <a:r>
              <a:rPr lang="zh-CN" altLang="zh-CN" sz="2000" dirty="0"/>
              <a:t>方法的优点之一是它可以与其他探索技术结合使用，因为安全性本质上与所使用的主要探索策略正交。展望未来，我们相信也可以使用与我们类似的方法来实</a:t>
            </a:r>
            <a:r>
              <a:rPr lang="zh-CN" altLang="zh-CN" sz="2000" dirty="0" smtClean="0"/>
              <a:t>现</a:t>
            </a:r>
            <a:r>
              <a:rPr lang="zh-CN" altLang="en-US" sz="2000" dirty="0" smtClean="0"/>
              <a:t>探索</a:t>
            </a:r>
            <a:r>
              <a:rPr lang="zh-CN" altLang="zh-CN" sz="2000" dirty="0" smtClean="0"/>
              <a:t>所</a:t>
            </a:r>
            <a:r>
              <a:rPr lang="zh-CN" altLang="zh-CN" sz="2000" dirty="0"/>
              <a:t>需的不同特性。</a:t>
            </a:r>
          </a:p>
          <a:p>
            <a:pPr algn="just">
              <a:lnSpc>
                <a:spcPct val="130000"/>
              </a:lnSpc>
            </a:pPr>
            <a:endParaRPr lang="zh-CN" altLang="zh-CN" sz="2000" dirty="0"/>
          </a:p>
        </p:txBody>
      </p:sp>
      <p:sp>
        <p:nvSpPr>
          <p:cNvPr id="11" name="L 形 10">
            <a:extLst>
              <a:ext uri="{FF2B5EF4-FFF2-40B4-BE49-F238E27FC236}">
                <a16:creationId xmlns="" xmlns:a16="http://schemas.microsoft.com/office/drawing/2014/main" id="{7EC5BB95-E5C8-485C-9F91-6ECE0DBC9316}"/>
              </a:ext>
            </a:extLst>
          </p:cNvPr>
          <p:cNvSpPr/>
          <p:nvPr/>
        </p:nvSpPr>
        <p:spPr>
          <a:xfrm rot="5400000">
            <a:off x="574951" y="1491894"/>
            <a:ext cx="457385" cy="407148"/>
          </a:xfrm>
          <a:prstGeom prst="corner">
            <a:avLst>
              <a:gd name="adj1" fmla="val 25014"/>
              <a:gd name="adj2" fmla="val 23544"/>
            </a:avLst>
          </a:prstGeom>
          <a:solidFill>
            <a:srgbClr val="004EA2"/>
          </a:solidFill>
          <a:ln>
            <a:solidFill>
              <a:srgbClr val="035C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2843" tIns="61422" rIns="122843" bIns="61422" rtlCol="0" anchor="ctr"/>
          <a:lstStyle/>
          <a:p>
            <a:pPr algn="ctr"/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L 形 12">
            <a:extLst>
              <a:ext uri="{FF2B5EF4-FFF2-40B4-BE49-F238E27FC236}">
                <a16:creationId xmlns="" xmlns:a16="http://schemas.microsoft.com/office/drawing/2014/main" id="{DFBB06A0-4F1F-4913-92DE-F8A3BAD64455}"/>
              </a:ext>
            </a:extLst>
          </p:cNvPr>
          <p:cNvSpPr/>
          <p:nvPr/>
        </p:nvSpPr>
        <p:spPr>
          <a:xfrm rot="16200000">
            <a:off x="10609685" y="5791720"/>
            <a:ext cx="457385" cy="407148"/>
          </a:xfrm>
          <a:prstGeom prst="corner">
            <a:avLst>
              <a:gd name="adj1" fmla="val 25014"/>
              <a:gd name="adj2" fmla="val 23544"/>
            </a:avLst>
          </a:prstGeom>
          <a:solidFill>
            <a:srgbClr val="004EA2"/>
          </a:solidFill>
          <a:ln>
            <a:solidFill>
              <a:srgbClr val="035C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2843" tIns="61422" rIns="122843" bIns="61422"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7217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直接连接符 26">
            <a:extLst>
              <a:ext uri="{FF2B5EF4-FFF2-40B4-BE49-F238E27FC236}">
                <a16:creationId xmlns="" xmlns:a16="http://schemas.microsoft.com/office/drawing/2014/main" id="{3DBE7E7C-B049-4902-A34B-0BC1AEF1535C}"/>
              </a:ext>
            </a:extLst>
          </p:cNvPr>
          <p:cNvCxnSpPr>
            <a:cxnSpLocks/>
            <a:stCxn id="26" idx="1"/>
            <a:endCxn id="26" idx="2"/>
          </p:cNvCxnSpPr>
          <p:nvPr/>
        </p:nvCxnSpPr>
        <p:spPr>
          <a:xfrm flipH="1">
            <a:off x="5036985" y="1500526"/>
            <a:ext cx="1117989" cy="3985867"/>
          </a:xfrm>
          <a:prstGeom prst="line">
            <a:avLst/>
          </a:prstGeom>
          <a:ln w="1079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图片 25">
            <a:extLst>
              <a:ext uri="{FF2B5EF4-FFF2-40B4-BE49-F238E27FC236}">
                <a16:creationId xmlns="" xmlns:a16="http://schemas.microsoft.com/office/drawing/2014/main" id="{6D155800-8F15-4C9A-B7F6-5BE96833130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00526"/>
            <a:ext cx="6154974" cy="3985867"/>
          </a:xfrm>
          <a:custGeom>
            <a:avLst/>
            <a:gdLst>
              <a:gd name="connsiteX0" fmla="*/ 321 w 3943295"/>
              <a:gd name="connsiteY0" fmla="*/ 0 h 2311888"/>
              <a:gd name="connsiteX1" fmla="*/ 3943295 w 3943295"/>
              <a:gd name="connsiteY1" fmla="*/ 0 h 2311888"/>
              <a:gd name="connsiteX2" fmla="*/ 3227035 w 3943295"/>
              <a:gd name="connsiteY2" fmla="*/ 2311888 h 2311888"/>
              <a:gd name="connsiteX3" fmla="*/ 321 w 3943295"/>
              <a:gd name="connsiteY3" fmla="*/ 2304796 h 2311888"/>
              <a:gd name="connsiteX4" fmla="*/ 321 w 3943295"/>
              <a:gd name="connsiteY4" fmla="*/ 0 h 2311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43295" h="2311888">
                <a:moveTo>
                  <a:pt x="321" y="0"/>
                </a:moveTo>
                <a:lnTo>
                  <a:pt x="3943295" y="0"/>
                </a:lnTo>
                <a:lnTo>
                  <a:pt x="3227035" y="2311888"/>
                </a:lnTo>
                <a:lnTo>
                  <a:pt x="321" y="2304796"/>
                </a:lnTo>
                <a:cubicBezTo>
                  <a:pt x="-2044" y="1538895"/>
                  <a:pt x="9777" y="765902"/>
                  <a:pt x="321" y="0"/>
                </a:cubicBezTo>
                <a:close/>
              </a:path>
            </a:pathLst>
          </a:custGeom>
        </p:spPr>
      </p:pic>
      <p:sp>
        <p:nvSpPr>
          <p:cNvPr id="6" name="任意多边形: 形状 5"/>
          <p:cNvSpPr/>
          <p:nvPr/>
        </p:nvSpPr>
        <p:spPr>
          <a:xfrm>
            <a:off x="4124739" y="2215086"/>
            <a:ext cx="8067261" cy="2587626"/>
          </a:xfrm>
          <a:custGeom>
            <a:avLst/>
            <a:gdLst>
              <a:gd name="connsiteX0" fmla="*/ 385762 w 4895850"/>
              <a:gd name="connsiteY0" fmla="*/ 0 h 1190625"/>
              <a:gd name="connsiteX1" fmla="*/ 0 w 4895850"/>
              <a:gd name="connsiteY1" fmla="*/ 1190625 h 1190625"/>
              <a:gd name="connsiteX2" fmla="*/ 4876800 w 4895850"/>
              <a:gd name="connsiteY2" fmla="*/ 1181100 h 1190625"/>
              <a:gd name="connsiteX3" fmla="*/ 4895850 w 4895850"/>
              <a:gd name="connsiteY3" fmla="*/ 14287 h 1190625"/>
              <a:gd name="connsiteX4" fmla="*/ 385762 w 4895850"/>
              <a:gd name="connsiteY4" fmla="*/ 0 h 1190625"/>
              <a:gd name="connsiteX0-1" fmla="*/ 385762 w 4891087"/>
              <a:gd name="connsiteY0-2" fmla="*/ 0 h 1190625"/>
              <a:gd name="connsiteX1-3" fmla="*/ 0 w 4891087"/>
              <a:gd name="connsiteY1-4" fmla="*/ 1190625 h 1190625"/>
              <a:gd name="connsiteX2-5" fmla="*/ 4876800 w 4891087"/>
              <a:gd name="connsiteY2-6" fmla="*/ 1181100 h 1190625"/>
              <a:gd name="connsiteX3-7" fmla="*/ 4891087 w 4891087"/>
              <a:gd name="connsiteY3-8" fmla="*/ 23812 h 1190625"/>
              <a:gd name="connsiteX4-9" fmla="*/ 385762 w 4891087"/>
              <a:gd name="connsiteY4-10" fmla="*/ 0 h 1190625"/>
              <a:gd name="connsiteX0-11" fmla="*/ 385762 w 4891087"/>
              <a:gd name="connsiteY0-12" fmla="*/ 0 h 1190625"/>
              <a:gd name="connsiteX1-13" fmla="*/ 0 w 4891087"/>
              <a:gd name="connsiteY1-14" fmla="*/ 1190625 h 1190625"/>
              <a:gd name="connsiteX2-15" fmla="*/ 4876800 w 4891087"/>
              <a:gd name="connsiteY2-16" fmla="*/ 1181100 h 1190625"/>
              <a:gd name="connsiteX3-17" fmla="*/ 4891087 w 4891087"/>
              <a:gd name="connsiteY3-18" fmla="*/ 0 h 1190625"/>
              <a:gd name="connsiteX4-19" fmla="*/ 385762 w 4891087"/>
              <a:gd name="connsiteY4-20" fmla="*/ 0 h 1190625"/>
              <a:gd name="connsiteX0-21" fmla="*/ 385762 w 4891087"/>
              <a:gd name="connsiteY0-22" fmla="*/ 0 h 1190625"/>
              <a:gd name="connsiteX1-23" fmla="*/ 0 w 4891087"/>
              <a:gd name="connsiteY1-24" fmla="*/ 1190625 h 1190625"/>
              <a:gd name="connsiteX2-25" fmla="*/ 4889717 w 4891087"/>
              <a:gd name="connsiteY2-26" fmla="*/ 1179440 h 1190625"/>
              <a:gd name="connsiteX3-27" fmla="*/ 4891087 w 4891087"/>
              <a:gd name="connsiteY3-28" fmla="*/ 0 h 1190625"/>
              <a:gd name="connsiteX4-29" fmla="*/ 385762 w 4891087"/>
              <a:gd name="connsiteY4-30" fmla="*/ 0 h 1190625"/>
              <a:gd name="connsiteX0-31" fmla="*/ 385762 w 4891087"/>
              <a:gd name="connsiteY0-32" fmla="*/ 0 h 1190625"/>
              <a:gd name="connsiteX1-33" fmla="*/ 0 w 4891087"/>
              <a:gd name="connsiteY1-34" fmla="*/ 1190625 h 1190625"/>
              <a:gd name="connsiteX2-35" fmla="*/ 4886026 w 4891087"/>
              <a:gd name="connsiteY2-36" fmla="*/ 1189400 h 1190625"/>
              <a:gd name="connsiteX3-37" fmla="*/ 4891087 w 4891087"/>
              <a:gd name="connsiteY3-38" fmla="*/ 0 h 1190625"/>
              <a:gd name="connsiteX4-39" fmla="*/ 385762 w 4891087"/>
              <a:gd name="connsiteY4-40" fmla="*/ 0 h 1190625"/>
              <a:gd name="connsiteX0-41" fmla="*/ 385762 w 4891087"/>
              <a:gd name="connsiteY0-42" fmla="*/ 0 h 1190625"/>
              <a:gd name="connsiteX1-43" fmla="*/ 0 w 4891087"/>
              <a:gd name="connsiteY1-44" fmla="*/ 1190625 h 1190625"/>
              <a:gd name="connsiteX2-45" fmla="*/ 4889717 w 4891087"/>
              <a:gd name="connsiteY2-46" fmla="*/ 1189400 h 1190625"/>
              <a:gd name="connsiteX3-47" fmla="*/ 4891087 w 4891087"/>
              <a:gd name="connsiteY3-48" fmla="*/ 0 h 1190625"/>
              <a:gd name="connsiteX4-49" fmla="*/ 385762 w 4891087"/>
              <a:gd name="connsiteY4-50" fmla="*/ 0 h 119062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4891087" h="1190625">
                <a:moveTo>
                  <a:pt x="385762" y="0"/>
                </a:moveTo>
                <a:lnTo>
                  <a:pt x="0" y="1190625"/>
                </a:lnTo>
                <a:lnTo>
                  <a:pt x="4889717" y="1189400"/>
                </a:lnTo>
                <a:cubicBezTo>
                  <a:pt x="4890174" y="796253"/>
                  <a:pt x="4890630" y="393147"/>
                  <a:pt x="4891087" y="0"/>
                </a:cubicBezTo>
                <a:lnTo>
                  <a:pt x="385762" y="0"/>
                </a:lnTo>
                <a:close/>
              </a:path>
            </a:pathLst>
          </a:custGeom>
          <a:solidFill>
            <a:srgbClr val="004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直接连接符 20"/>
          <p:cNvCxnSpPr/>
          <p:nvPr/>
        </p:nvCxnSpPr>
        <p:spPr>
          <a:xfrm flipH="1">
            <a:off x="9945303" y="298571"/>
            <a:ext cx="829994" cy="914400"/>
          </a:xfrm>
          <a:prstGeom prst="line">
            <a:avLst/>
          </a:prstGeom>
          <a:ln w="15875">
            <a:solidFill>
              <a:srgbClr val="035C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 flipH="1">
            <a:off x="9945303" y="942361"/>
            <a:ext cx="829994" cy="914400"/>
          </a:xfrm>
          <a:prstGeom prst="line">
            <a:avLst/>
          </a:prstGeom>
          <a:ln w="15875">
            <a:solidFill>
              <a:srgbClr val="035C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 flipH="1">
            <a:off x="2946521" y="5523823"/>
            <a:ext cx="829994" cy="914400"/>
          </a:xfrm>
          <a:prstGeom prst="line">
            <a:avLst/>
          </a:prstGeom>
          <a:ln>
            <a:solidFill>
              <a:srgbClr val="035C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 flipH="1">
            <a:off x="4832350" y="5024904"/>
            <a:ext cx="1263650" cy="1411210"/>
          </a:xfrm>
          <a:prstGeom prst="line">
            <a:avLst/>
          </a:prstGeom>
          <a:ln>
            <a:solidFill>
              <a:srgbClr val="035C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flipH="1">
            <a:off x="8854987" y="755771"/>
            <a:ext cx="432914" cy="476939"/>
          </a:xfrm>
          <a:prstGeom prst="line">
            <a:avLst/>
          </a:prstGeom>
          <a:ln w="15875">
            <a:solidFill>
              <a:srgbClr val="035C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 flipH="1">
            <a:off x="6687013" y="5186471"/>
            <a:ext cx="432914" cy="476939"/>
          </a:xfrm>
          <a:prstGeom prst="line">
            <a:avLst/>
          </a:prstGeom>
          <a:ln>
            <a:solidFill>
              <a:srgbClr val="035C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96A26299-C9F2-4E7E-8999-09921C9095C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87" y="257691"/>
            <a:ext cx="3596928" cy="955280"/>
          </a:xfrm>
          <a:prstGeom prst="rect">
            <a:avLst/>
          </a:prstGeom>
        </p:spPr>
      </p:pic>
      <p:cxnSp>
        <p:nvCxnSpPr>
          <p:cNvPr id="8" name="直接连接符 7">
            <a:extLst>
              <a:ext uri="{FF2B5EF4-FFF2-40B4-BE49-F238E27FC236}">
                <a16:creationId xmlns="" xmlns:a16="http://schemas.microsoft.com/office/drawing/2014/main" id="{F5B37AFA-1CF6-4F06-AA62-7C8BDC206D34}"/>
              </a:ext>
            </a:extLst>
          </p:cNvPr>
          <p:cNvCxnSpPr>
            <a:cxnSpLocks/>
            <a:endCxn id="26" idx="1"/>
          </p:cNvCxnSpPr>
          <p:nvPr/>
        </p:nvCxnSpPr>
        <p:spPr>
          <a:xfrm>
            <a:off x="0" y="1500526"/>
            <a:ext cx="6154974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="" xmlns:a16="http://schemas.microsoft.com/office/drawing/2014/main" id="{6B78FDC8-D4F5-4493-9769-3ADA0A5B83E0}"/>
              </a:ext>
            </a:extLst>
          </p:cNvPr>
          <p:cNvCxnSpPr>
            <a:cxnSpLocks/>
            <a:stCxn id="26" idx="3"/>
            <a:endCxn id="26" idx="2"/>
          </p:cNvCxnSpPr>
          <p:nvPr/>
        </p:nvCxnSpPr>
        <p:spPr>
          <a:xfrm>
            <a:off x="501" y="5474166"/>
            <a:ext cx="5036484" cy="12227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="" xmlns:a16="http://schemas.microsoft.com/office/drawing/2014/main" id="{461B008E-115D-408C-A7CF-BED21B400F94}"/>
              </a:ext>
            </a:extLst>
          </p:cNvPr>
          <p:cNvSpPr txBox="1"/>
          <p:nvPr/>
        </p:nvSpPr>
        <p:spPr>
          <a:xfrm>
            <a:off x="4563094" y="2936625"/>
            <a:ext cx="75698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谢   谢</a:t>
            </a:r>
            <a:endParaRPr lang="zh-CN" sz="40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36" name="直接连接符 35">
            <a:extLst>
              <a:ext uri="{FF2B5EF4-FFF2-40B4-BE49-F238E27FC236}">
                <a16:creationId xmlns="" xmlns:a16="http://schemas.microsoft.com/office/drawing/2014/main" id="{D58650D3-87B5-4B74-B29F-66D92151C63C}"/>
              </a:ext>
            </a:extLst>
          </p:cNvPr>
          <p:cNvCxnSpPr/>
          <p:nvPr/>
        </p:nvCxnSpPr>
        <p:spPr>
          <a:xfrm flipV="1">
            <a:off x="6903470" y="3894110"/>
            <a:ext cx="2889084" cy="13778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="" xmlns:a16="http://schemas.microsoft.com/office/drawing/2014/main" id="{D58650D3-87B5-4B74-B29F-66D92151C63C}"/>
              </a:ext>
            </a:extLst>
          </p:cNvPr>
          <p:cNvCxnSpPr/>
          <p:nvPr/>
        </p:nvCxnSpPr>
        <p:spPr>
          <a:xfrm flipV="1">
            <a:off x="6903470" y="2700655"/>
            <a:ext cx="2889084" cy="13778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551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多边形 7"/>
          <p:cNvSpPr/>
          <p:nvPr userDrawn="1">
            <p:custDataLst>
              <p:tags r:id="rId1"/>
            </p:custDataLst>
          </p:nvPr>
        </p:nvSpPr>
        <p:spPr>
          <a:xfrm flipV="1">
            <a:off x="521335" y="687070"/>
            <a:ext cx="11405235" cy="76200"/>
          </a:xfrm>
          <a:custGeom>
            <a:avLst/>
            <a:gdLst>
              <a:gd name="connsiteX0" fmla="*/ 0 w 12125327"/>
              <a:gd name="connsiteY0" fmla="*/ 0 h 31282"/>
              <a:gd name="connsiteX1" fmla="*/ 12125327 w 12125327"/>
              <a:gd name="connsiteY1" fmla="*/ 0 h 31282"/>
              <a:gd name="connsiteX2" fmla="*/ 12125327 w 12125327"/>
              <a:gd name="connsiteY2" fmla="*/ 31282 h 31282"/>
              <a:gd name="connsiteX3" fmla="*/ 17139 w 12125327"/>
              <a:gd name="connsiteY3" fmla="*/ 31282 h 31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25327" h="31282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rgbClr val="004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032" tIns="33516" rIns="67032" bIns="33516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400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9" name="任意多边形 8"/>
          <p:cNvSpPr/>
          <p:nvPr userDrawn="1">
            <p:custDataLst>
              <p:tags r:id="rId2"/>
            </p:custDataLst>
          </p:nvPr>
        </p:nvSpPr>
        <p:spPr>
          <a:xfrm>
            <a:off x="-14603" y="381541"/>
            <a:ext cx="410536" cy="381886"/>
          </a:xfrm>
          <a:custGeom>
            <a:avLst/>
            <a:gdLst>
              <a:gd name="connsiteX0" fmla="*/ 284734 w 577217"/>
              <a:gd name="connsiteY0" fmla="*/ 0 h 536832"/>
              <a:gd name="connsiteX1" fmla="*/ 577217 w 577217"/>
              <a:gd name="connsiteY1" fmla="*/ 536832 h 536832"/>
              <a:gd name="connsiteX2" fmla="*/ 0 w 577217"/>
              <a:gd name="connsiteY2" fmla="*/ 536832 h 536832"/>
              <a:gd name="connsiteX3" fmla="*/ 0 w 577217"/>
              <a:gd name="connsiteY3" fmla="*/ 184 h 53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217" h="536832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rgbClr val="004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032" tIns="33516" rIns="67032" bIns="33516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400" dirty="0">
              <a:solidFill>
                <a:srgbClr val="7EC234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6" name="Title 1"/>
          <p:cNvSpPr txBox="1"/>
          <p:nvPr/>
        </p:nvSpPr>
        <p:spPr>
          <a:xfrm>
            <a:off x="600070" y="231314"/>
            <a:ext cx="2945563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>
              <a:defRPr/>
            </a:pPr>
            <a:r>
              <a:rPr lang="zh-CN" altLang="en-US" sz="2400" b="1" dirty="0">
                <a:solidFill>
                  <a:srgbClr val="004EA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介绍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="" xmlns:a16="http://schemas.microsoft.com/office/drawing/2014/main" id="{FC63D68C-297A-4AEB-B2A3-56E4F74B6F4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1468" y="133285"/>
            <a:ext cx="1478713" cy="392719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="" xmlns:a16="http://schemas.microsoft.com/office/drawing/2014/main" id="{077390D0-992B-634D-AA21-39B9BFCB03FE}"/>
              </a:ext>
            </a:extLst>
          </p:cNvPr>
          <p:cNvSpPr/>
          <p:nvPr/>
        </p:nvSpPr>
        <p:spPr>
          <a:xfrm>
            <a:off x="1007218" y="1924161"/>
            <a:ext cx="9626458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介绍：</a:t>
            </a:r>
            <a:r>
              <a:rPr lang="zh-CN" altLang="zh-CN" sz="2000" dirty="0"/>
              <a:t>强化学习（</a:t>
            </a:r>
            <a:r>
              <a:rPr lang="en-US" altLang="zh-CN" sz="2000" dirty="0"/>
              <a:t>RL</a:t>
            </a:r>
            <a:r>
              <a:rPr lang="zh-CN" altLang="zh-CN" sz="2000" dirty="0"/>
              <a:t>）的许多有趣应用都涉及</a:t>
            </a:r>
            <a:r>
              <a:rPr lang="en-US" altLang="zh-CN" sz="2000" dirty="0"/>
              <a:t>MDP</a:t>
            </a:r>
            <a:r>
              <a:rPr lang="zh-CN" altLang="zh-CN" sz="2000" dirty="0"/>
              <a:t>，这些</a:t>
            </a:r>
            <a:r>
              <a:rPr lang="en-US" altLang="zh-CN" sz="2000" dirty="0"/>
              <a:t>MDP</a:t>
            </a:r>
            <a:r>
              <a:rPr lang="zh-CN" altLang="zh-CN" sz="2000" dirty="0"/>
              <a:t>包含许多</a:t>
            </a:r>
            <a:r>
              <a:rPr lang="en-US" altLang="zh-CN" sz="2000" dirty="0" smtClean="0"/>
              <a:t>“dead-end”</a:t>
            </a:r>
            <a:r>
              <a:rPr lang="zh-CN" altLang="zh-CN" sz="2000" dirty="0"/>
              <a:t>状态。在达</a:t>
            </a:r>
            <a:r>
              <a:rPr lang="zh-CN" altLang="zh-CN" sz="2000" dirty="0" smtClean="0"/>
              <a:t>到</a:t>
            </a:r>
            <a:r>
              <a:rPr lang="en-US" altLang="zh-CN" sz="2000" dirty="0" smtClean="0"/>
              <a:t>dead-end</a:t>
            </a:r>
            <a:r>
              <a:rPr lang="zh-CN" altLang="zh-CN" sz="2000" dirty="0" smtClean="0"/>
              <a:t>状</a:t>
            </a:r>
            <a:r>
              <a:rPr lang="zh-CN" altLang="zh-CN" sz="2000" dirty="0"/>
              <a:t>态时，无论选择什么动作，代理都会在到达不希望的终端状态之前继续</a:t>
            </a:r>
            <a:r>
              <a:rPr lang="zh-CN" altLang="zh-CN" sz="2000" dirty="0" smtClean="0"/>
              <a:t>以</a:t>
            </a:r>
            <a:r>
              <a:rPr lang="en-US" altLang="zh-CN" sz="2000" dirty="0" smtClean="0"/>
              <a:t>dead-end</a:t>
            </a:r>
            <a:r>
              <a:rPr lang="zh-CN" altLang="zh-CN" sz="2000" dirty="0" smtClean="0"/>
              <a:t>的</a:t>
            </a:r>
            <a:r>
              <a:rPr lang="zh-CN" altLang="zh-CN" sz="2000" dirty="0"/>
              <a:t>轨迹与环境进行交互</a:t>
            </a:r>
            <a:r>
              <a:rPr lang="zh-CN" altLang="zh-CN" sz="2000" dirty="0" smtClean="0"/>
              <a:t>。</a:t>
            </a:r>
            <a:r>
              <a:rPr lang="zh-CN" altLang="zh-CN" sz="2000" dirty="0"/>
              <a:t>当许</a:t>
            </a:r>
            <a:r>
              <a:rPr lang="zh-CN" altLang="zh-CN" sz="2000" dirty="0" smtClean="0"/>
              <a:t>多</a:t>
            </a:r>
            <a:r>
              <a:rPr lang="en-US" altLang="zh-CN" sz="2000" dirty="0" smtClean="0"/>
              <a:t>dead-end</a:t>
            </a:r>
            <a:r>
              <a:rPr lang="zh-CN" altLang="zh-CN" sz="2000" dirty="0" smtClean="0"/>
              <a:t>状</a:t>
            </a:r>
            <a:r>
              <a:rPr lang="zh-CN" altLang="zh-CN" sz="2000" dirty="0"/>
              <a:t>态的存在与来自任何初始状态的遥远正面奖励（我们称其为桥效应）相结合时，情况甚至更糟</a:t>
            </a:r>
            <a:r>
              <a:rPr lang="zh-CN" altLang="zh-CN" sz="2000" dirty="0" smtClean="0"/>
              <a:t>。</a:t>
            </a:r>
            <a:r>
              <a:rPr lang="zh-CN" altLang="zh-CN" sz="2000" dirty="0"/>
              <a:t>为了解决桥梁效应，我们提出了探索条件，称为安全性。接下来，我们将安全条件转换为辅助价值函数。这个新的价值函数用于给定</a:t>
            </a:r>
            <a:r>
              <a:rPr lang="en-US" altLang="zh-CN" sz="2000" dirty="0"/>
              <a:t>“</a:t>
            </a:r>
            <a:r>
              <a:rPr lang="zh-CN" altLang="zh-CN" sz="2000" dirty="0"/>
              <a:t>任何</a:t>
            </a:r>
            <a:r>
              <a:rPr lang="en-US" altLang="zh-CN" sz="2000" dirty="0"/>
              <a:t>”</a:t>
            </a:r>
            <a:r>
              <a:rPr lang="zh-CN" altLang="zh-CN" sz="2000" dirty="0"/>
              <a:t>探索策略的上限，并保证使其安</a:t>
            </a:r>
            <a:r>
              <a:rPr lang="zh-CN" altLang="zh-CN" sz="2000" dirty="0" smtClean="0"/>
              <a:t>全</a:t>
            </a:r>
            <a:r>
              <a:rPr lang="zh-CN" altLang="en-US" sz="2000" dirty="0" smtClean="0"/>
              <a:t>。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" name="L 形 10">
            <a:extLst>
              <a:ext uri="{FF2B5EF4-FFF2-40B4-BE49-F238E27FC236}">
                <a16:creationId xmlns="" xmlns:a16="http://schemas.microsoft.com/office/drawing/2014/main" id="{7EC5BB95-E5C8-485C-9F91-6ECE0DBC9316}"/>
              </a:ext>
            </a:extLst>
          </p:cNvPr>
          <p:cNvSpPr/>
          <p:nvPr/>
        </p:nvSpPr>
        <p:spPr>
          <a:xfrm rot="5400000">
            <a:off x="574951" y="1491894"/>
            <a:ext cx="457385" cy="407148"/>
          </a:xfrm>
          <a:prstGeom prst="corner">
            <a:avLst>
              <a:gd name="adj1" fmla="val 25014"/>
              <a:gd name="adj2" fmla="val 23544"/>
            </a:avLst>
          </a:prstGeom>
          <a:solidFill>
            <a:srgbClr val="004EA2"/>
          </a:solidFill>
          <a:ln>
            <a:solidFill>
              <a:srgbClr val="035C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2843" tIns="61422" rIns="122843" bIns="61422" rtlCol="0" anchor="ctr"/>
          <a:lstStyle/>
          <a:p>
            <a:pPr algn="ctr"/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L 形 12">
            <a:extLst>
              <a:ext uri="{FF2B5EF4-FFF2-40B4-BE49-F238E27FC236}">
                <a16:creationId xmlns="" xmlns:a16="http://schemas.microsoft.com/office/drawing/2014/main" id="{DFBB06A0-4F1F-4913-92DE-F8A3BAD64455}"/>
              </a:ext>
            </a:extLst>
          </p:cNvPr>
          <p:cNvSpPr/>
          <p:nvPr/>
        </p:nvSpPr>
        <p:spPr>
          <a:xfrm rot="16200000">
            <a:off x="10609685" y="5791720"/>
            <a:ext cx="457385" cy="407148"/>
          </a:xfrm>
          <a:prstGeom prst="corner">
            <a:avLst>
              <a:gd name="adj1" fmla="val 25014"/>
              <a:gd name="adj2" fmla="val 23544"/>
            </a:avLst>
          </a:prstGeom>
          <a:solidFill>
            <a:srgbClr val="004EA2"/>
          </a:solidFill>
          <a:ln>
            <a:solidFill>
              <a:srgbClr val="035C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2843" tIns="61422" rIns="122843" bIns="61422"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6532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多边形 7"/>
          <p:cNvSpPr/>
          <p:nvPr userDrawn="1">
            <p:custDataLst>
              <p:tags r:id="rId1"/>
            </p:custDataLst>
          </p:nvPr>
        </p:nvSpPr>
        <p:spPr>
          <a:xfrm flipV="1">
            <a:off x="521335" y="687070"/>
            <a:ext cx="11405235" cy="76200"/>
          </a:xfrm>
          <a:custGeom>
            <a:avLst/>
            <a:gdLst>
              <a:gd name="connsiteX0" fmla="*/ 0 w 12125327"/>
              <a:gd name="connsiteY0" fmla="*/ 0 h 31282"/>
              <a:gd name="connsiteX1" fmla="*/ 12125327 w 12125327"/>
              <a:gd name="connsiteY1" fmla="*/ 0 h 31282"/>
              <a:gd name="connsiteX2" fmla="*/ 12125327 w 12125327"/>
              <a:gd name="connsiteY2" fmla="*/ 31282 h 31282"/>
              <a:gd name="connsiteX3" fmla="*/ 17139 w 12125327"/>
              <a:gd name="connsiteY3" fmla="*/ 31282 h 31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25327" h="31282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rgbClr val="004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032" tIns="33516" rIns="67032" bIns="33516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400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9" name="任意多边形 8"/>
          <p:cNvSpPr/>
          <p:nvPr userDrawn="1">
            <p:custDataLst>
              <p:tags r:id="rId2"/>
            </p:custDataLst>
          </p:nvPr>
        </p:nvSpPr>
        <p:spPr>
          <a:xfrm>
            <a:off x="-14603" y="381541"/>
            <a:ext cx="410536" cy="381886"/>
          </a:xfrm>
          <a:custGeom>
            <a:avLst/>
            <a:gdLst>
              <a:gd name="connsiteX0" fmla="*/ 284734 w 577217"/>
              <a:gd name="connsiteY0" fmla="*/ 0 h 536832"/>
              <a:gd name="connsiteX1" fmla="*/ 577217 w 577217"/>
              <a:gd name="connsiteY1" fmla="*/ 536832 h 536832"/>
              <a:gd name="connsiteX2" fmla="*/ 0 w 577217"/>
              <a:gd name="connsiteY2" fmla="*/ 536832 h 536832"/>
              <a:gd name="connsiteX3" fmla="*/ 0 w 577217"/>
              <a:gd name="connsiteY3" fmla="*/ 184 h 53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217" h="536832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rgbClr val="004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032" tIns="33516" rIns="67032" bIns="33516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400" dirty="0">
              <a:solidFill>
                <a:srgbClr val="7EC234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6" name="Title 1"/>
          <p:cNvSpPr txBox="1"/>
          <p:nvPr/>
        </p:nvSpPr>
        <p:spPr>
          <a:xfrm>
            <a:off x="600070" y="231314"/>
            <a:ext cx="2945563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>
              <a:defRPr/>
            </a:pPr>
            <a:r>
              <a:rPr lang="zh-CN" altLang="en-US" sz="2400" b="1" dirty="0">
                <a:solidFill>
                  <a:srgbClr val="004EA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介绍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="" xmlns:a16="http://schemas.microsoft.com/office/drawing/2014/main" id="{FC63D68C-297A-4AEB-B2A3-56E4F74B6F4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1468" y="133285"/>
            <a:ext cx="1478713" cy="392719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="" xmlns:a16="http://schemas.microsoft.com/office/drawing/2014/main" id="{077390D0-992B-634D-AA21-39B9BFCB03FE}"/>
              </a:ext>
            </a:extLst>
          </p:cNvPr>
          <p:cNvSpPr/>
          <p:nvPr/>
        </p:nvSpPr>
        <p:spPr>
          <a:xfrm>
            <a:off x="1007218" y="1924161"/>
            <a:ext cx="9626458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介绍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zh-CN" altLang="zh-CN" sz="2000" dirty="0"/>
              <a:t>我们必须从任何可能导致陷入死胡同的行动开始，在探索政策中也应同样承担较小的可能性</a:t>
            </a:r>
            <a:r>
              <a:rPr lang="zh-CN" altLang="zh-CN" sz="2000" dirty="0" smtClean="0"/>
              <a:t>。</a:t>
            </a:r>
            <a:endParaRPr lang="en-US" altLang="zh-CN" sz="2000" dirty="0" smtClean="0"/>
          </a:p>
          <a:p>
            <a:r>
              <a:rPr lang="en-US" altLang="zh-CN" sz="2000" dirty="0"/>
              <a:t>M=</a:t>
            </a:r>
            <a:r>
              <a:rPr lang="zh-CN" altLang="zh-CN" sz="2000" dirty="0"/>
              <a:t>（</a:t>
            </a:r>
            <a:r>
              <a:rPr lang="en-US" altLang="zh-CN" sz="2000" dirty="0"/>
              <a:t>S,A,T,r, </a:t>
            </a:r>
            <a:r>
              <a:rPr lang="en-US" altLang="zh-CN" sz="2000" dirty="0" smtClean="0"/>
              <a:t>γ</a:t>
            </a:r>
            <a:r>
              <a:rPr lang="zh-CN" altLang="zh-CN" sz="2000" dirty="0" smtClean="0"/>
              <a:t>）</a:t>
            </a:r>
            <a:endParaRPr lang="zh-CN" altLang="zh-CN" sz="2000" dirty="0"/>
          </a:p>
          <a:p>
            <a:r>
              <a:rPr lang="en-US" altLang="zh-CN" sz="2000" dirty="0"/>
              <a:t>S</a:t>
            </a:r>
            <a:r>
              <a:rPr lang="zh-CN" altLang="zh-CN" sz="2000" dirty="0"/>
              <a:t>状态</a:t>
            </a:r>
          </a:p>
          <a:p>
            <a:r>
              <a:rPr lang="en-US" altLang="zh-CN" sz="2000" dirty="0"/>
              <a:t>A</a:t>
            </a:r>
            <a:r>
              <a:rPr lang="zh-CN" altLang="zh-CN" sz="2000" dirty="0"/>
              <a:t>行为</a:t>
            </a:r>
          </a:p>
          <a:p>
            <a:r>
              <a:rPr lang="en-US" altLang="zh-CN" sz="2000" dirty="0"/>
              <a:t>T</a:t>
            </a:r>
            <a:r>
              <a:rPr lang="zh-CN" altLang="zh-CN" sz="2000" dirty="0"/>
              <a:t>状态转移概率矩阵</a:t>
            </a:r>
          </a:p>
          <a:p>
            <a:r>
              <a:rPr lang="en-US" altLang="zh-CN" sz="2000" dirty="0"/>
              <a:t>r</a:t>
            </a:r>
            <a:r>
              <a:rPr lang="zh-CN" altLang="zh-CN" sz="2000" dirty="0"/>
              <a:t>回报函数</a:t>
            </a:r>
          </a:p>
          <a:p>
            <a:r>
              <a:rPr lang="en-US" altLang="zh-CN" sz="2000" dirty="0"/>
              <a:t>γ</a:t>
            </a:r>
            <a:r>
              <a:rPr lang="zh-CN" altLang="zh-CN" sz="2000" dirty="0" smtClean="0"/>
              <a:t>折</a:t>
            </a:r>
            <a:r>
              <a:rPr lang="zh-CN" altLang="zh-CN" sz="2000" dirty="0"/>
              <a:t>扣因子</a:t>
            </a:r>
          </a:p>
          <a:p>
            <a:pPr algn="just">
              <a:lnSpc>
                <a:spcPct val="130000"/>
              </a:lnSpc>
            </a:pP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" name="L 形 10">
            <a:extLst>
              <a:ext uri="{FF2B5EF4-FFF2-40B4-BE49-F238E27FC236}">
                <a16:creationId xmlns="" xmlns:a16="http://schemas.microsoft.com/office/drawing/2014/main" id="{7EC5BB95-E5C8-485C-9F91-6ECE0DBC9316}"/>
              </a:ext>
            </a:extLst>
          </p:cNvPr>
          <p:cNvSpPr/>
          <p:nvPr/>
        </p:nvSpPr>
        <p:spPr>
          <a:xfrm rot="5400000">
            <a:off x="574951" y="1491894"/>
            <a:ext cx="457385" cy="407148"/>
          </a:xfrm>
          <a:prstGeom prst="corner">
            <a:avLst>
              <a:gd name="adj1" fmla="val 25014"/>
              <a:gd name="adj2" fmla="val 23544"/>
            </a:avLst>
          </a:prstGeom>
          <a:solidFill>
            <a:srgbClr val="004EA2"/>
          </a:solidFill>
          <a:ln>
            <a:solidFill>
              <a:srgbClr val="035C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2843" tIns="61422" rIns="122843" bIns="61422" rtlCol="0" anchor="ctr"/>
          <a:lstStyle/>
          <a:p>
            <a:pPr algn="ctr"/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L 形 12">
            <a:extLst>
              <a:ext uri="{FF2B5EF4-FFF2-40B4-BE49-F238E27FC236}">
                <a16:creationId xmlns="" xmlns:a16="http://schemas.microsoft.com/office/drawing/2014/main" id="{DFBB06A0-4F1F-4913-92DE-F8A3BAD64455}"/>
              </a:ext>
            </a:extLst>
          </p:cNvPr>
          <p:cNvSpPr/>
          <p:nvPr/>
        </p:nvSpPr>
        <p:spPr>
          <a:xfrm rot="16200000">
            <a:off x="10609685" y="5791720"/>
            <a:ext cx="457385" cy="407148"/>
          </a:xfrm>
          <a:prstGeom prst="corner">
            <a:avLst>
              <a:gd name="adj1" fmla="val 25014"/>
              <a:gd name="adj2" fmla="val 23544"/>
            </a:avLst>
          </a:prstGeom>
          <a:solidFill>
            <a:srgbClr val="004EA2"/>
          </a:solidFill>
          <a:ln>
            <a:solidFill>
              <a:srgbClr val="035C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2843" tIns="61422" rIns="122843" bIns="61422"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0640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多边形 7"/>
          <p:cNvSpPr/>
          <p:nvPr userDrawn="1">
            <p:custDataLst>
              <p:tags r:id="rId1"/>
            </p:custDataLst>
          </p:nvPr>
        </p:nvSpPr>
        <p:spPr>
          <a:xfrm flipV="1">
            <a:off x="521335" y="687070"/>
            <a:ext cx="11405235" cy="76200"/>
          </a:xfrm>
          <a:custGeom>
            <a:avLst/>
            <a:gdLst>
              <a:gd name="connsiteX0" fmla="*/ 0 w 12125327"/>
              <a:gd name="connsiteY0" fmla="*/ 0 h 31282"/>
              <a:gd name="connsiteX1" fmla="*/ 12125327 w 12125327"/>
              <a:gd name="connsiteY1" fmla="*/ 0 h 31282"/>
              <a:gd name="connsiteX2" fmla="*/ 12125327 w 12125327"/>
              <a:gd name="connsiteY2" fmla="*/ 31282 h 31282"/>
              <a:gd name="connsiteX3" fmla="*/ 17139 w 12125327"/>
              <a:gd name="connsiteY3" fmla="*/ 31282 h 31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25327" h="31282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rgbClr val="004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032" tIns="33516" rIns="67032" bIns="33516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400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9" name="任意多边形 8"/>
          <p:cNvSpPr/>
          <p:nvPr userDrawn="1">
            <p:custDataLst>
              <p:tags r:id="rId2"/>
            </p:custDataLst>
          </p:nvPr>
        </p:nvSpPr>
        <p:spPr>
          <a:xfrm>
            <a:off x="-14603" y="381541"/>
            <a:ext cx="410536" cy="381886"/>
          </a:xfrm>
          <a:custGeom>
            <a:avLst/>
            <a:gdLst>
              <a:gd name="connsiteX0" fmla="*/ 284734 w 577217"/>
              <a:gd name="connsiteY0" fmla="*/ 0 h 536832"/>
              <a:gd name="connsiteX1" fmla="*/ 577217 w 577217"/>
              <a:gd name="connsiteY1" fmla="*/ 536832 h 536832"/>
              <a:gd name="connsiteX2" fmla="*/ 0 w 577217"/>
              <a:gd name="connsiteY2" fmla="*/ 536832 h 536832"/>
              <a:gd name="connsiteX3" fmla="*/ 0 w 577217"/>
              <a:gd name="connsiteY3" fmla="*/ 184 h 53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217" h="536832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rgbClr val="004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032" tIns="33516" rIns="67032" bIns="33516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400" dirty="0">
              <a:solidFill>
                <a:srgbClr val="7EC234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6" name="Title 1"/>
          <p:cNvSpPr txBox="1"/>
          <p:nvPr/>
        </p:nvSpPr>
        <p:spPr>
          <a:xfrm>
            <a:off x="600070" y="231314"/>
            <a:ext cx="2945563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>
              <a:defRPr/>
            </a:pPr>
            <a:r>
              <a:rPr lang="zh-CN" altLang="en-US" sz="2400" b="1" dirty="0">
                <a:solidFill>
                  <a:srgbClr val="004EA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介绍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="" xmlns:a16="http://schemas.microsoft.com/office/drawing/2014/main" id="{FC63D68C-297A-4AEB-B2A3-56E4F74B6F4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1468" y="133285"/>
            <a:ext cx="1478713" cy="392719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="" xmlns:a16="http://schemas.microsoft.com/office/drawing/2014/main" id="{077390D0-992B-634D-AA21-39B9BFCB03FE}"/>
              </a:ext>
            </a:extLst>
          </p:cNvPr>
          <p:cNvSpPr/>
          <p:nvPr/>
        </p:nvSpPr>
        <p:spPr>
          <a:xfrm>
            <a:off x="1007218" y="1924161"/>
            <a:ext cx="962645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介绍：</a:t>
            </a:r>
            <a:endParaRPr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just">
              <a:lnSpc>
                <a:spcPct val="130000"/>
              </a:lnSpc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探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索策略</a:t>
            </a:r>
            <a:r>
              <a:rPr lang="en-US" altLang="zh-CN" sz="2000" dirty="0" smtClean="0"/>
              <a:t>η</a:t>
            </a:r>
            <a:r>
              <a:rPr lang="zh-CN" altLang="en-US" sz="2000" dirty="0" smtClean="0"/>
              <a:t>：</a:t>
            </a:r>
            <a:r>
              <a:rPr lang="zh-CN" altLang="en-US" sz="2000" dirty="0"/>
              <a:t>是探索如何选择动作的潜在假设。例如，采取智能体之前从未采取的动</a:t>
            </a:r>
            <a:r>
              <a:rPr lang="zh-CN" altLang="en-US" sz="2000" dirty="0" smtClean="0"/>
              <a:t>作。</a:t>
            </a:r>
            <a:endParaRPr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just">
              <a:lnSpc>
                <a:spcPct val="130000"/>
              </a:lnSpc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开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发策略</a:t>
            </a:r>
            <a:r>
              <a:rPr lang="en-US" altLang="zh-CN" sz="2000" dirty="0" smtClean="0"/>
              <a:t>π</a:t>
            </a:r>
            <a:r>
              <a:rPr lang="zh-CN" altLang="en-US" sz="2000" dirty="0" smtClean="0"/>
              <a:t>：</a:t>
            </a:r>
            <a:r>
              <a:rPr lang="zh-CN" altLang="en-US" sz="2000" dirty="0"/>
              <a:t>是利用已有的知识来更好地完成任务，根据当前已知情况获得最大收益。</a:t>
            </a:r>
            <a:endParaRPr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zh-CN" sz="2000" b="1" dirty="0"/>
              <a:t>定义</a:t>
            </a:r>
            <a:r>
              <a:rPr lang="en-US" altLang="zh-CN" sz="2000" b="1" dirty="0"/>
              <a:t>1 </a:t>
            </a:r>
            <a:r>
              <a:rPr lang="zh-CN" altLang="zh-CN" sz="2000" dirty="0"/>
              <a:t>（不希望的终端状态）。如果达到</a:t>
            </a:r>
            <a:r>
              <a:rPr lang="en-US" altLang="zh-CN" sz="2000" dirty="0"/>
              <a:t>s</a:t>
            </a:r>
            <a:r>
              <a:rPr lang="en-US" altLang="zh-CN" sz="2000" baseline="-25000" dirty="0"/>
              <a:t>u</a:t>
            </a:r>
            <a:r>
              <a:rPr lang="zh-CN" altLang="zh-CN" sz="2000" dirty="0"/>
              <a:t>会阻止获得最大回报，则将终端状态</a:t>
            </a:r>
            <a:r>
              <a:rPr lang="en-US" altLang="zh-CN" sz="2000" dirty="0"/>
              <a:t>s</a:t>
            </a:r>
            <a:r>
              <a:rPr lang="en-US" altLang="zh-CN" sz="2000" baseline="-25000" dirty="0"/>
              <a:t>u</a:t>
            </a:r>
            <a:r>
              <a:rPr lang="zh-CN" altLang="zh-CN" sz="2000" dirty="0"/>
              <a:t>称为不希望的终端状态。</a:t>
            </a:r>
          </a:p>
          <a:p>
            <a:r>
              <a:rPr lang="zh-CN" altLang="zh-CN" sz="2000" b="1" dirty="0"/>
              <a:t>定义</a:t>
            </a:r>
            <a:r>
              <a:rPr lang="en-US" altLang="zh-CN" sz="2000" b="1" dirty="0"/>
              <a:t>2  </a:t>
            </a:r>
            <a:r>
              <a:rPr lang="zh-CN" altLang="zh-CN" sz="2000" dirty="0" smtClean="0"/>
              <a:t>（</a:t>
            </a:r>
            <a:r>
              <a:rPr lang="en-US" altLang="zh-CN" sz="2000" dirty="0" smtClean="0"/>
              <a:t>dead-end</a:t>
            </a:r>
            <a:r>
              <a:rPr lang="zh-CN" altLang="zh-CN" sz="2000" dirty="0" smtClean="0"/>
              <a:t>）。</a:t>
            </a:r>
            <a:r>
              <a:rPr lang="zh-CN" altLang="zh-CN" sz="2000" dirty="0"/>
              <a:t>如果从</a:t>
            </a:r>
            <a:r>
              <a:rPr lang="en-US" altLang="zh-CN" sz="2000" dirty="0"/>
              <a:t>s’</a:t>
            </a:r>
            <a:r>
              <a:rPr lang="zh-CN" altLang="zh-CN" sz="2000" dirty="0"/>
              <a:t>开始的所有轨迹以某种有限的（可能是随机的）步数到达不希望的最终状态的概率为</a:t>
            </a:r>
            <a:r>
              <a:rPr lang="en-US" altLang="zh-CN" sz="2000" dirty="0" smtClean="0"/>
              <a:t>1</a:t>
            </a:r>
            <a:r>
              <a:rPr lang="zh-CN" altLang="zh-CN" sz="2000" dirty="0" smtClean="0"/>
              <a:t>，</a:t>
            </a:r>
            <a:r>
              <a:rPr lang="zh-CN" altLang="zh-CN" sz="2000" dirty="0"/>
              <a:t>则状态</a:t>
            </a:r>
            <a:r>
              <a:rPr lang="en-US" altLang="zh-CN" sz="2000" dirty="0"/>
              <a:t>s’</a:t>
            </a:r>
            <a:r>
              <a:rPr lang="zh-CN" altLang="zh-CN" sz="2000" dirty="0"/>
              <a:t>称</a:t>
            </a:r>
            <a:r>
              <a:rPr lang="zh-CN" altLang="zh-CN" sz="2000" dirty="0" smtClean="0"/>
              <a:t>为</a:t>
            </a:r>
            <a:r>
              <a:rPr lang="en-US" altLang="zh-CN" sz="2000" dirty="0" smtClean="0"/>
              <a:t>dead-end</a:t>
            </a:r>
            <a:r>
              <a:rPr lang="zh-CN" altLang="zh-CN" sz="2000" dirty="0" smtClean="0"/>
              <a:t>。</a:t>
            </a:r>
            <a:endParaRPr lang="zh-CN" altLang="zh-CN" sz="2000" dirty="0"/>
          </a:p>
          <a:p>
            <a:pPr algn="just">
              <a:lnSpc>
                <a:spcPct val="130000"/>
              </a:lnSpc>
            </a:pPr>
            <a:r>
              <a:rPr lang="zh-CN" altLang="zh-CN" sz="2000" b="1" dirty="0"/>
              <a:t>定义</a:t>
            </a:r>
            <a:r>
              <a:rPr lang="en-US" altLang="zh-CN" sz="2000" b="1" dirty="0"/>
              <a:t>3</a:t>
            </a:r>
            <a:r>
              <a:rPr lang="zh-CN" altLang="zh-CN" sz="2000" dirty="0"/>
              <a:t>（</a:t>
            </a:r>
            <a:r>
              <a:rPr lang="zh-CN" altLang="zh-CN" sz="2000" dirty="0">
                <a:hlinkClick r:id="rId6" action="ppaction://hlinksldjump"/>
              </a:rPr>
              <a:t>桥效应</a:t>
            </a:r>
            <a:r>
              <a:rPr lang="zh-CN" altLang="zh-CN" sz="2000" dirty="0"/>
              <a:t>）。如果在统一的策略下，对于所有</a:t>
            </a:r>
            <a:r>
              <a:rPr lang="en-US" altLang="zh-CN" sz="2000" dirty="0"/>
              <a:t>N&gt; 1</a:t>
            </a:r>
            <a:r>
              <a:rPr lang="zh-CN" altLang="zh-CN" sz="2000" dirty="0"/>
              <a:t>，在</a:t>
            </a:r>
            <a:r>
              <a:rPr lang="en-US" altLang="zh-CN" sz="2000" dirty="0"/>
              <a:t>N</a:t>
            </a:r>
            <a:r>
              <a:rPr lang="zh-CN" altLang="zh-CN" sz="2000" dirty="0"/>
              <a:t>个步骤中获得正回报的可能性小于过渡</a:t>
            </a:r>
            <a:r>
              <a:rPr lang="zh-CN" altLang="zh-CN" sz="2000" dirty="0" smtClean="0"/>
              <a:t>到</a:t>
            </a:r>
            <a:r>
              <a:rPr lang="en-US" altLang="zh-CN" sz="2000" dirty="0" smtClean="0"/>
              <a:t>dead-end</a:t>
            </a:r>
            <a:r>
              <a:rPr lang="zh-CN" altLang="zh-CN" sz="2000" dirty="0" smtClean="0"/>
              <a:t>的</a:t>
            </a:r>
            <a:r>
              <a:rPr lang="zh-CN" altLang="zh-CN" sz="2000" dirty="0"/>
              <a:t>可能性，则存在环境中的</a:t>
            </a:r>
            <a:r>
              <a:rPr lang="zh-CN" altLang="zh-CN" sz="2000" dirty="0" smtClean="0"/>
              <a:t>桥效</a:t>
            </a:r>
            <a:r>
              <a:rPr lang="zh-CN" altLang="zh-CN" sz="2000" dirty="0"/>
              <a:t>应。</a:t>
            </a:r>
          </a:p>
          <a:p>
            <a:pPr algn="just">
              <a:lnSpc>
                <a:spcPct val="130000"/>
              </a:lnSpc>
            </a:pPr>
            <a:r>
              <a:rPr lang="zh-CN" altLang="zh-CN" sz="2000" b="1" dirty="0"/>
              <a:t>命题</a:t>
            </a:r>
            <a:r>
              <a:rPr lang="en-US" altLang="zh-CN" sz="2000" b="1" dirty="0"/>
              <a:t>1. </a:t>
            </a:r>
            <a:r>
              <a:rPr lang="zh-CN" altLang="zh-CN" sz="2000" dirty="0"/>
              <a:t>如果一个状态</a:t>
            </a:r>
            <a:r>
              <a:rPr lang="zh-CN" altLang="zh-CN" sz="2000" dirty="0" smtClean="0"/>
              <a:t>是</a:t>
            </a:r>
            <a:r>
              <a:rPr lang="en-US" altLang="zh-CN" sz="2000" dirty="0" smtClean="0"/>
              <a:t>dead-end</a:t>
            </a:r>
            <a:r>
              <a:rPr lang="zh-CN" altLang="zh-CN" sz="2000" dirty="0" smtClean="0"/>
              <a:t>，</a:t>
            </a:r>
            <a:r>
              <a:rPr lang="zh-CN" altLang="zh-CN" sz="2000" dirty="0"/>
              <a:t>那么在所有可能的轨迹上的所有状态也是如此。</a:t>
            </a:r>
          </a:p>
          <a:p>
            <a:pPr algn="just">
              <a:lnSpc>
                <a:spcPct val="130000"/>
              </a:lnSpc>
            </a:pP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" name="L 形 10">
            <a:extLst>
              <a:ext uri="{FF2B5EF4-FFF2-40B4-BE49-F238E27FC236}">
                <a16:creationId xmlns="" xmlns:a16="http://schemas.microsoft.com/office/drawing/2014/main" id="{7EC5BB95-E5C8-485C-9F91-6ECE0DBC9316}"/>
              </a:ext>
            </a:extLst>
          </p:cNvPr>
          <p:cNvSpPr/>
          <p:nvPr/>
        </p:nvSpPr>
        <p:spPr>
          <a:xfrm rot="5400000">
            <a:off x="574951" y="1491894"/>
            <a:ext cx="457385" cy="407148"/>
          </a:xfrm>
          <a:prstGeom prst="corner">
            <a:avLst>
              <a:gd name="adj1" fmla="val 25014"/>
              <a:gd name="adj2" fmla="val 23544"/>
            </a:avLst>
          </a:prstGeom>
          <a:solidFill>
            <a:srgbClr val="004EA2"/>
          </a:solidFill>
          <a:ln>
            <a:solidFill>
              <a:srgbClr val="035C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2843" tIns="61422" rIns="122843" bIns="61422" rtlCol="0" anchor="ctr"/>
          <a:lstStyle/>
          <a:p>
            <a:pPr algn="ctr"/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L 形 12">
            <a:extLst>
              <a:ext uri="{FF2B5EF4-FFF2-40B4-BE49-F238E27FC236}">
                <a16:creationId xmlns="" xmlns:a16="http://schemas.microsoft.com/office/drawing/2014/main" id="{DFBB06A0-4F1F-4913-92DE-F8A3BAD64455}"/>
              </a:ext>
            </a:extLst>
          </p:cNvPr>
          <p:cNvSpPr/>
          <p:nvPr/>
        </p:nvSpPr>
        <p:spPr>
          <a:xfrm rot="16200000">
            <a:off x="10609685" y="5791720"/>
            <a:ext cx="457385" cy="407148"/>
          </a:xfrm>
          <a:prstGeom prst="corner">
            <a:avLst>
              <a:gd name="adj1" fmla="val 25014"/>
              <a:gd name="adj2" fmla="val 23544"/>
            </a:avLst>
          </a:prstGeom>
          <a:solidFill>
            <a:srgbClr val="004EA2"/>
          </a:solidFill>
          <a:ln>
            <a:solidFill>
              <a:srgbClr val="035C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2843" tIns="61422" rIns="122843" bIns="61422"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1232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多边形 7"/>
          <p:cNvSpPr/>
          <p:nvPr userDrawn="1">
            <p:custDataLst>
              <p:tags r:id="rId1"/>
            </p:custDataLst>
          </p:nvPr>
        </p:nvSpPr>
        <p:spPr>
          <a:xfrm flipV="1">
            <a:off x="521335" y="687070"/>
            <a:ext cx="11405235" cy="76200"/>
          </a:xfrm>
          <a:custGeom>
            <a:avLst/>
            <a:gdLst>
              <a:gd name="connsiteX0" fmla="*/ 0 w 12125327"/>
              <a:gd name="connsiteY0" fmla="*/ 0 h 31282"/>
              <a:gd name="connsiteX1" fmla="*/ 12125327 w 12125327"/>
              <a:gd name="connsiteY1" fmla="*/ 0 h 31282"/>
              <a:gd name="connsiteX2" fmla="*/ 12125327 w 12125327"/>
              <a:gd name="connsiteY2" fmla="*/ 31282 h 31282"/>
              <a:gd name="connsiteX3" fmla="*/ 17139 w 12125327"/>
              <a:gd name="connsiteY3" fmla="*/ 31282 h 31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25327" h="31282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rgbClr val="004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032" tIns="33516" rIns="67032" bIns="33516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400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9" name="任意多边形 8"/>
          <p:cNvSpPr/>
          <p:nvPr userDrawn="1">
            <p:custDataLst>
              <p:tags r:id="rId2"/>
            </p:custDataLst>
          </p:nvPr>
        </p:nvSpPr>
        <p:spPr>
          <a:xfrm>
            <a:off x="-14603" y="381541"/>
            <a:ext cx="410536" cy="381886"/>
          </a:xfrm>
          <a:custGeom>
            <a:avLst/>
            <a:gdLst>
              <a:gd name="connsiteX0" fmla="*/ 284734 w 577217"/>
              <a:gd name="connsiteY0" fmla="*/ 0 h 536832"/>
              <a:gd name="connsiteX1" fmla="*/ 577217 w 577217"/>
              <a:gd name="connsiteY1" fmla="*/ 536832 h 536832"/>
              <a:gd name="connsiteX2" fmla="*/ 0 w 577217"/>
              <a:gd name="connsiteY2" fmla="*/ 536832 h 536832"/>
              <a:gd name="connsiteX3" fmla="*/ 0 w 577217"/>
              <a:gd name="connsiteY3" fmla="*/ 184 h 53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217" h="536832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rgbClr val="004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032" tIns="33516" rIns="67032" bIns="33516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400" dirty="0">
              <a:solidFill>
                <a:srgbClr val="7EC234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6" name="Title 1"/>
          <p:cNvSpPr txBox="1"/>
          <p:nvPr/>
        </p:nvSpPr>
        <p:spPr>
          <a:xfrm>
            <a:off x="600070" y="231314"/>
            <a:ext cx="2945563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>
              <a:defRPr/>
            </a:pPr>
            <a:r>
              <a:rPr lang="zh-CN" altLang="en-US" sz="2400" b="1" dirty="0">
                <a:solidFill>
                  <a:srgbClr val="004EA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介绍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="" xmlns:a16="http://schemas.microsoft.com/office/drawing/2014/main" id="{FC63D68C-297A-4AEB-B2A3-56E4F74B6F4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1468" y="133285"/>
            <a:ext cx="1478713" cy="392719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="" xmlns:a16="http://schemas.microsoft.com/office/drawing/2014/main" id="{077390D0-992B-634D-AA21-39B9BFCB03FE}"/>
              </a:ext>
            </a:extLst>
          </p:cNvPr>
          <p:cNvSpPr/>
          <p:nvPr/>
        </p:nvSpPr>
        <p:spPr>
          <a:xfrm>
            <a:off x="1007218" y="1924161"/>
            <a:ext cx="9626458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介绍：</a:t>
            </a:r>
            <a:endParaRPr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just">
              <a:lnSpc>
                <a:spcPct val="130000"/>
              </a:lnSpc>
            </a:pP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just">
              <a:lnSpc>
                <a:spcPct val="130000"/>
              </a:lnSpc>
            </a:pPr>
            <a:endParaRPr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just">
              <a:lnSpc>
                <a:spcPct val="130000"/>
              </a:lnSpc>
            </a:pP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just">
              <a:lnSpc>
                <a:spcPct val="130000"/>
              </a:lnSpc>
            </a:pPr>
            <a:endParaRPr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just">
              <a:lnSpc>
                <a:spcPct val="130000"/>
              </a:lnSpc>
            </a:pPr>
            <a:r>
              <a:rPr lang="en-US" altLang="zh-CN" sz="2000" dirty="0" smtClean="0"/>
              <a:t>   </a:t>
            </a:r>
            <a:r>
              <a:rPr lang="zh-CN" altLang="zh-CN" sz="2000" dirty="0" smtClean="0"/>
              <a:t>如</a:t>
            </a:r>
            <a:r>
              <a:rPr lang="zh-CN" altLang="zh-CN" sz="2000" dirty="0"/>
              <a:t>果（</a:t>
            </a:r>
            <a:r>
              <a:rPr lang="en-US" altLang="zh-CN" sz="2000" dirty="0"/>
              <a:t>s</a:t>
            </a:r>
            <a:r>
              <a:rPr lang="zh-CN" altLang="zh-CN" sz="2000" dirty="0"/>
              <a:t>，</a:t>
            </a:r>
            <a:r>
              <a:rPr lang="en-US" altLang="zh-CN" sz="2000" dirty="0"/>
              <a:t>a</a:t>
            </a:r>
            <a:r>
              <a:rPr lang="zh-CN" altLang="zh-CN" sz="2000" dirty="0"/>
              <a:t>）以某种确定性水平进</a:t>
            </a:r>
            <a:r>
              <a:rPr lang="zh-CN" altLang="zh-CN" sz="2000" dirty="0" smtClean="0"/>
              <a:t>入</a:t>
            </a:r>
            <a:r>
              <a:rPr lang="en-US" altLang="zh-CN" sz="2000" dirty="0" smtClean="0"/>
              <a:t>dead-end</a:t>
            </a:r>
            <a:r>
              <a:rPr lang="zh-CN" altLang="zh-CN" sz="2000" dirty="0" smtClean="0"/>
              <a:t>，</a:t>
            </a:r>
            <a:r>
              <a:rPr lang="zh-CN" altLang="zh-CN" sz="2000" dirty="0"/>
              <a:t>则应以相同确定性水平将其从</a:t>
            </a:r>
            <a:r>
              <a:rPr lang="en-US" altLang="zh-CN" sz="2000" dirty="0"/>
              <a:t>η</a:t>
            </a:r>
            <a:r>
              <a:rPr lang="zh-CN" altLang="zh-CN" sz="2000" dirty="0"/>
              <a:t>（</a:t>
            </a:r>
            <a:r>
              <a:rPr lang="en-US" altLang="zh-CN" sz="2000" dirty="0"/>
              <a:t>s</a:t>
            </a:r>
            <a:r>
              <a:rPr lang="zh-CN" altLang="zh-CN" sz="2000" dirty="0"/>
              <a:t>，</a:t>
            </a:r>
            <a:r>
              <a:rPr lang="en-US" altLang="zh-CN" sz="2000" dirty="0"/>
              <a:t>·</a:t>
            </a:r>
            <a:r>
              <a:rPr lang="zh-CN" altLang="zh-CN" sz="2000" dirty="0"/>
              <a:t>）中排除</a:t>
            </a:r>
            <a:r>
              <a:rPr lang="zh-CN" altLang="zh-CN" sz="2000" dirty="0" smtClean="0"/>
              <a:t>。</a:t>
            </a:r>
            <a:endParaRPr lang="en-US" altLang="zh-CN" sz="2000" dirty="0" smtClean="0"/>
          </a:p>
          <a:p>
            <a:pPr algn="just">
              <a:lnSpc>
                <a:spcPct val="130000"/>
              </a:lnSpc>
            </a:pPr>
            <a:r>
              <a:rPr lang="zh-CN" altLang="zh-CN" sz="2000" dirty="0"/>
              <a:t>拥有性质</a:t>
            </a:r>
            <a:r>
              <a:rPr lang="en-US" altLang="zh-CN" sz="2000" dirty="0"/>
              <a:t>1</a:t>
            </a:r>
            <a:r>
              <a:rPr lang="zh-CN" altLang="zh-CN" sz="2000" dirty="0"/>
              <a:t>的任何探索策略都称为</a:t>
            </a:r>
            <a:r>
              <a:rPr lang="zh-CN" altLang="zh-CN" sz="2000" b="1" u="sng" dirty="0"/>
              <a:t>安全探索</a:t>
            </a:r>
            <a:r>
              <a:rPr lang="zh-CN" altLang="zh-CN" sz="2000" dirty="0" smtClean="0"/>
              <a:t>。</a:t>
            </a:r>
            <a:endParaRPr lang="en-US" altLang="zh-CN" sz="2000" dirty="0" smtClean="0"/>
          </a:p>
          <a:p>
            <a:pPr algn="just">
              <a:lnSpc>
                <a:spcPct val="130000"/>
              </a:lnSpc>
            </a:pP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S</a:t>
            </a:r>
            <a:r>
              <a:rPr lang="en-US" altLang="zh-CN" sz="2000" baseline="-25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D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为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dead-end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状态集合。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" name="L 形 10">
            <a:extLst>
              <a:ext uri="{FF2B5EF4-FFF2-40B4-BE49-F238E27FC236}">
                <a16:creationId xmlns="" xmlns:a16="http://schemas.microsoft.com/office/drawing/2014/main" id="{7EC5BB95-E5C8-485C-9F91-6ECE0DBC9316}"/>
              </a:ext>
            </a:extLst>
          </p:cNvPr>
          <p:cNvSpPr/>
          <p:nvPr/>
        </p:nvSpPr>
        <p:spPr>
          <a:xfrm rot="5400000">
            <a:off x="574951" y="1491894"/>
            <a:ext cx="457385" cy="407148"/>
          </a:xfrm>
          <a:prstGeom prst="corner">
            <a:avLst>
              <a:gd name="adj1" fmla="val 25014"/>
              <a:gd name="adj2" fmla="val 23544"/>
            </a:avLst>
          </a:prstGeom>
          <a:solidFill>
            <a:srgbClr val="004EA2"/>
          </a:solidFill>
          <a:ln>
            <a:solidFill>
              <a:srgbClr val="035C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2843" tIns="61422" rIns="122843" bIns="61422" rtlCol="0" anchor="ctr"/>
          <a:lstStyle/>
          <a:p>
            <a:pPr algn="ctr"/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L 形 12">
            <a:extLst>
              <a:ext uri="{FF2B5EF4-FFF2-40B4-BE49-F238E27FC236}">
                <a16:creationId xmlns="" xmlns:a16="http://schemas.microsoft.com/office/drawing/2014/main" id="{DFBB06A0-4F1F-4913-92DE-F8A3BAD64455}"/>
              </a:ext>
            </a:extLst>
          </p:cNvPr>
          <p:cNvSpPr/>
          <p:nvPr/>
        </p:nvSpPr>
        <p:spPr>
          <a:xfrm rot="16200000">
            <a:off x="10609685" y="5791720"/>
            <a:ext cx="457385" cy="407148"/>
          </a:xfrm>
          <a:prstGeom prst="corner">
            <a:avLst>
              <a:gd name="adj1" fmla="val 25014"/>
              <a:gd name="adj2" fmla="val 23544"/>
            </a:avLst>
          </a:prstGeom>
          <a:solidFill>
            <a:srgbClr val="004EA2"/>
          </a:solidFill>
          <a:ln>
            <a:solidFill>
              <a:srgbClr val="035C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2843" tIns="61422" rIns="122843" bIns="61422"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/>
          <p:nvPr/>
        </p:nvPicPr>
        <p:blipFill>
          <a:blip r:embed="rId6"/>
          <a:stretch>
            <a:fillRect/>
          </a:stretch>
        </p:blipFill>
        <p:spPr>
          <a:xfrm>
            <a:off x="2594849" y="1924161"/>
            <a:ext cx="4327525" cy="1645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232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多边形 7"/>
          <p:cNvSpPr/>
          <p:nvPr userDrawn="1">
            <p:custDataLst>
              <p:tags r:id="rId1"/>
            </p:custDataLst>
          </p:nvPr>
        </p:nvSpPr>
        <p:spPr>
          <a:xfrm flipV="1">
            <a:off x="521335" y="687070"/>
            <a:ext cx="11405235" cy="76200"/>
          </a:xfrm>
          <a:custGeom>
            <a:avLst/>
            <a:gdLst>
              <a:gd name="connsiteX0" fmla="*/ 0 w 12125327"/>
              <a:gd name="connsiteY0" fmla="*/ 0 h 31282"/>
              <a:gd name="connsiteX1" fmla="*/ 12125327 w 12125327"/>
              <a:gd name="connsiteY1" fmla="*/ 0 h 31282"/>
              <a:gd name="connsiteX2" fmla="*/ 12125327 w 12125327"/>
              <a:gd name="connsiteY2" fmla="*/ 31282 h 31282"/>
              <a:gd name="connsiteX3" fmla="*/ 17139 w 12125327"/>
              <a:gd name="connsiteY3" fmla="*/ 31282 h 31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25327" h="31282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rgbClr val="004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032" tIns="33516" rIns="67032" bIns="33516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400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9" name="任意多边形 8"/>
          <p:cNvSpPr/>
          <p:nvPr userDrawn="1">
            <p:custDataLst>
              <p:tags r:id="rId2"/>
            </p:custDataLst>
          </p:nvPr>
        </p:nvSpPr>
        <p:spPr>
          <a:xfrm>
            <a:off x="-14603" y="381541"/>
            <a:ext cx="410536" cy="381886"/>
          </a:xfrm>
          <a:custGeom>
            <a:avLst/>
            <a:gdLst>
              <a:gd name="connsiteX0" fmla="*/ 284734 w 577217"/>
              <a:gd name="connsiteY0" fmla="*/ 0 h 536832"/>
              <a:gd name="connsiteX1" fmla="*/ 577217 w 577217"/>
              <a:gd name="connsiteY1" fmla="*/ 536832 h 536832"/>
              <a:gd name="connsiteX2" fmla="*/ 0 w 577217"/>
              <a:gd name="connsiteY2" fmla="*/ 536832 h 536832"/>
              <a:gd name="connsiteX3" fmla="*/ 0 w 577217"/>
              <a:gd name="connsiteY3" fmla="*/ 184 h 53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217" h="536832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rgbClr val="004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032" tIns="33516" rIns="67032" bIns="33516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400" dirty="0">
              <a:solidFill>
                <a:srgbClr val="7EC234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6" name="Title 1"/>
          <p:cNvSpPr txBox="1"/>
          <p:nvPr/>
        </p:nvSpPr>
        <p:spPr>
          <a:xfrm>
            <a:off x="600070" y="231314"/>
            <a:ext cx="2945563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>
              <a:defRPr/>
            </a:pPr>
            <a:r>
              <a:rPr lang="zh-CN" altLang="en-US" sz="2400" b="1" dirty="0">
                <a:solidFill>
                  <a:srgbClr val="004EA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介绍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="" xmlns:a16="http://schemas.microsoft.com/office/drawing/2014/main" id="{FC63D68C-297A-4AEB-B2A3-56E4F74B6F4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1468" y="133285"/>
            <a:ext cx="1478713" cy="392719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="" xmlns:a16="http://schemas.microsoft.com/office/drawing/2014/main" id="{077390D0-992B-634D-AA21-39B9BFCB03FE}"/>
              </a:ext>
            </a:extLst>
          </p:cNvPr>
          <p:cNvSpPr/>
          <p:nvPr/>
        </p:nvSpPr>
        <p:spPr>
          <a:xfrm>
            <a:off x="1007218" y="1924161"/>
            <a:ext cx="9626458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介绍：</a:t>
            </a:r>
            <a:endParaRPr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just">
              <a:lnSpc>
                <a:spcPct val="130000"/>
              </a:lnSpc>
            </a:pP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just">
              <a:lnSpc>
                <a:spcPct val="130000"/>
              </a:lnSpc>
            </a:pPr>
            <a:endParaRPr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just">
              <a:lnSpc>
                <a:spcPct val="130000"/>
              </a:lnSpc>
            </a:pP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just">
              <a:lnSpc>
                <a:spcPct val="130000"/>
              </a:lnSpc>
            </a:pPr>
            <a:endParaRPr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just">
              <a:lnSpc>
                <a:spcPct val="130000"/>
              </a:lnSpc>
            </a:pPr>
            <a:r>
              <a:rPr lang="zh-CN" altLang="zh-CN" sz="2000" dirty="0"/>
              <a:t>所</a:t>
            </a:r>
            <a:r>
              <a:rPr lang="zh-CN" altLang="zh-CN" sz="2000" dirty="0" smtClean="0"/>
              <a:t>有</a:t>
            </a:r>
            <a:r>
              <a:rPr lang="en-US" altLang="zh-CN" sz="2000" dirty="0" smtClean="0"/>
              <a:t>dead-end</a:t>
            </a:r>
            <a:r>
              <a:rPr lang="zh-CN" altLang="zh-CN" sz="2000" dirty="0" smtClean="0"/>
              <a:t>（</a:t>
            </a:r>
            <a:r>
              <a:rPr lang="zh-CN" altLang="zh-CN" sz="2000" dirty="0"/>
              <a:t>只</a:t>
            </a:r>
            <a:r>
              <a:rPr lang="zh-CN" altLang="zh-CN" sz="2000" dirty="0" smtClean="0"/>
              <a:t>有</a:t>
            </a:r>
            <a:r>
              <a:rPr lang="en-US" altLang="zh-CN" sz="2000" dirty="0" smtClean="0"/>
              <a:t>dead-end</a:t>
            </a:r>
            <a:r>
              <a:rPr lang="zh-CN" altLang="zh-CN" sz="2000" dirty="0" smtClean="0"/>
              <a:t>）</a:t>
            </a:r>
            <a:r>
              <a:rPr lang="zh-CN" altLang="zh-CN" sz="2000" dirty="0"/>
              <a:t>的最优值将精确为</a:t>
            </a:r>
            <a:r>
              <a:rPr lang="en-US" altLang="zh-CN" sz="2000" dirty="0"/>
              <a:t>-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，折扣因子定义为</a:t>
            </a:r>
            <a:r>
              <a:rPr lang="en-US" altLang="zh-CN" sz="2000" dirty="0" smtClean="0"/>
              <a:t>1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" name="L 形 10">
            <a:extLst>
              <a:ext uri="{FF2B5EF4-FFF2-40B4-BE49-F238E27FC236}">
                <a16:creationId xmlns="" xmlns:a16="http://schemas.microsoft.com/office/drawing/2014/main" id="{7EC5BB95-E5C8-485C-9F91-6ECE0DBC9316}"/>
              </a:ext>
            </a:extLst>
          </p:cNvPr>
          <p:cNvSpPr/>
          <p:nvPr/>
        </p:nvSpPr>
        <p:spPr>
          <a:xfrm rot="5400000">
            <a:off x="574951" y="1491894"/>
            <a:ext cx="457385" cy="407148"/>
          </a:xfrm>
          <a:prstGeom prst="corner">
            <a:avLst>
              <a:gd name="adj1" fmla="val 25014"/>
              <a:gd name="adj2" fmla="val 23544"/>
            </a:avLst>
          </a:prstGeom>
          <a:solidFill>
            <a:srgbClr val="004EA2"/>
          </a:solidFill>
          <a:ln>
            <a:solidFill>
              <a:srgbClr val="035C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2843" tIns="61422" rIns="122843" bIns="61422" rtlCol="0" anchor="ctr"/>
          <a:lstStyle/>
          <a:p>
            <a:pPr algn="ctr"/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L 形 12">
            <a:extLst>
              <a:ext uri="{FF2B5EF4-FFF2-40B4-BE49-F238E27FC236}">
                <a16:creationId xmlns="" xmlns:a16="http://schemas.microsoft.com/office/drawing/2014/main" id="{DFBB06A0-4F1F-4913-92DE-F8A3BAD64455}"/>
              </a:ext>
            </a:extLst>
          </p:cNvPr>
          <p:cNvSpPr/>
          <p:nvPr/>
        </p:nvSpPr>
        <p:spPr>
          <a:xfrm rot="16200000">
            <a:off x="10609685" y="5791720"/>
            <a:ext cx="457385" cy="407148"/>
          </a:xfrm>
          <a:prstGeom prst="corner">
            <a:avLst>
              <a:gd name="adj1" fmla="val 25014"/>
              <a:gd name="adj2" fmla="val 23544"/>
            </a:avLst>
          </a:prstGeom>
          <a:solidFill>
            <a:srgbClr val="004EA2"/>
          </a:solidFill>
          <a:ln>
            <a:solidFill>
              <a:srgbClr val="035C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2843" tIns="61422" rIns="122843" bIns="61422"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/>
          <p:nvPr/>
        </p:nvPicPr>
        <p:blipFill>
          <a:blip r:embed="rId6"/>
          <a:stretch>
            <a:fillRect/>
          </a:stretch>
        </p:blipFill>
        <p:spPr>
          <a:xfrm>
            <a:off x="2662327" y="1824354"/>
            <a:ext cx="5094522" cy="189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232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多边形 7"/>
          <p:cNvSpPr/>
          <p:nvPr userDrawn="1">
            <p:custDataLst>
              <p:tags r:id="rId1"/>
            </p:custDataLst>
          </p:nvPr>
        </p:nvSpPr>
        <p:spPr>
          <a:xfrm flipV="1">
            <a:off x="521335" y="687070"/>
            <a:ext cx="11405235" cy="76200"/>
          </a:xfrm>
          <a:custGeom>
            <a:avLst/>
            <a:gdLst>
              <a:gd name="connsiteX0" fmla="*/ 0 w 12125327"/>
              <a:gd name="connsiteY0" fmla="*/ 0 h 31282"/>
              <a:gd name="connsiteX1" fmla="*/ 12125327 w 12125327"/>
              <a:gd name="connsiteY1" fmla="*/ 0 h 31282"/>
              <a:gd name="connsiteX2" fmla="*/ 12125327 w 12125327"/>
              <a:gd name="connsiteY2" fmla="*/ 31282 h 31282"/>
              <a:gd name="connsiteX3" fmla="*/ 17139 w 12125327"/>
              <a:gd name="connsiteY3" fmla="*/ 31282 h 31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25327" h="31282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rgbClr val="004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032" tIns="33516" rIns="67032" bIns="33516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400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9" name="任意多边形 8"/>
          <p:cNvSpPr/>
          <p:nvPr userDrawn="1">
            <p:custDataLst>
              <p:tags r:id="rId2"/>
            </p:custDataLst>
          </p:nvPr>
        </p:nvSpPr>
        <p:spPr>
          <a:xfrm>
            <a:off x="-14603" y="381541"/>
            <a:ext cx="410536" cy="381886"/>
          </a:xfrm>
          <a:custGeom>
            <a:avLst/>
            <a:gdLst>
              <a:gd name="connsiteX0" fmla="*/ 284734 w 577217"/>
              <a:gd name="connsiteY0" fmla="*/ 0 h 536832"/>
              <a:gd name="connsiteX1" fmla="*/ 577217 w 577217"/>
              <a:gd name="connsiteY1" fmla="*/ 536832 h 536832"/>
              <a:gd name="connsiteX2" fmla="*/ 0 w 577217"/>
              <a:gd name="connsiteY2" fmla="*/ 536832 h 536832"/>
              <a:gd name="connsiteX3" fmla="*/ 0 w 577217"/>
              <a:gd name="connsiteY3" fmla="*/ 184 h 53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217" h="536832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rgbClr val="004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032" tIns="33516" rIns="67032" bIns="33516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400" dirty="0">
              <a:solidFill>
                <a:srgbClr val="7EC234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6" name="Title 1"/>
          <p:cNvSpPr txBox="1"/>
          <p:nvPr/>
        </p:nvSpPr>
        <p:spPr>
          <a:xfrm>
            <a:off x="600070" y="231314"/>
            <a:ext cx="2945563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>
              <a:defRPr/>
            </a:pPr>
            <a:r>
              <a:rPr lang="zh-CN" altLang="en-US" sz="2400" b="1" dirty="0">
                <a:solidFill>
                  <a:srgbClr val="004EA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介绍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="" xmlns:a16="http://schemas.microsoft.com/office/drawing/2014/main" id="{FC63D68C-297A-4AEB-B2A3-56E4F74B6F4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1468" y="133285"/>
            <a:ext cx="1478713" cy="392719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="" xmlns:a16="http://schemas.microsoft.com/office/drawing/2014/main" id="{077390D0-992B-634D-AA21-39B9BFCB03FE}"/>
              </a:ext>
            </a:extLst>
          </p:cNvPr>
          <p:cNvSpPr/>
          <p:nvPr/>
        </p:nvSpPr>
        <p:spPr>
          <a:xfrm>
            <a:off x="1007218" y="1924161"/>
            <a:ext cx="9626458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介绍：</a:t>
            </a:r>
            <a:endParaRPr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just">
              <a:lnSpc>
                <a:spcPct val="130000"/>
              </a:lnSpc>
            </a:pP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just">
              <a:lnSpc>
                <a:spcPct val="130000"/>
              </a:lnSpc>
            </a:pPr>
            <a:endParaRPr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just">
              <a:lnSpc>
                <a:spcPct val="130000"/>
              </a:lnSpc>
            </a:pP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just">
              <a:lnSpc>
                <a:spcPct val="130000"/>
              </a:lnSpc>
            </a:pPr>
            <a:endParaRPr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just">
              <a:lnSpc>
                <a:spcPct val="130000"/>
              </a:lnSpc>
            </a:pP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状态行为值函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数越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小，回报函数越小，即探索概率越小。当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为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dead-end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状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态时，探索概率为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0.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" name="L 形 10">
            <a:extLst>
              <a:ext uri="{FF2B5EF4-FFF2-40B4-BE49-F238E27FC236}">
                <a16:creationId xmlns="" xmlns:a16="http://schemas.microsoft.com/office/drawing/2014/main" id="{7EC5BB95-E5C8-485C-9F91-6ECE0DBC9316}"/>
              </a:ext>
            </a:extLst>
          </p:cNvPr>
          <p:cNvSpPr/>
          <p:nvPr/>
        </p:nvSpPr>
        <p:spPr>
          <a:xfrm rot="5400000">
            <a:off x="574951" y="1491894"/>
            <a:ext cx="457385" cy="407148"/>
          </a:xfrm>
          <a:prstGeom prst="corner">
            <a:avLst>
              <a:gd name="adj1" fmla="val 25014"/>
              <a:gd name="adj2" fmla="val 23544"/>
            </a:avLst>
          </a:prstGeom>
          <a:solidFill>
            <a:srgbClr val="004EA2"/>
          </a:solidFill>
          <a:ln>
            <a:solidFill>
              <a:srgbClr val="035C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2843" tIns="61422" rIns="122843" bIns="61422" rtlCol="0" anchor="ctr"/>
          <a:lstStyle/>
          <a:p>
            <a:pPr algn="ctr"/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L 形 12">
            <a:extLst>
              <a:ext uri="{FF2B5EF4-FFF2-40B4-BE49-F238E27FC236}">
                <a16:creationId xmlns="" xmlns:a16="http://schemas.microsoft.com/office/drawing/2014/main" id="{DFBB06A0-4F1F-4913-92DE-F8A3BAD64455}"/>
              </a:ext>
            </a:extLst>
          </p:cNvPr>
          <p:cNvSpPr/>
          <p:nvPr/>
        </p:nvSpPr>
        <p:spPr>
          <a:xfrm rot="16200000">
            <a:off x="10609685" y="5791720"/>
            <a:ext cx="457385" cy="407148"/>
          </a:xfrm>
          <a:prstGeom prst="corner">
            <a:avLst>
              <a:gd name="adj1" fmla="val 25014"/>
              <a:gd name="adj2" fmla="val 23544"/>
            </a:avLst>
          </a:prstGeom>
          <a:solidFill>
            <a:srgbClr val="004EA2"/>
          </a:solidFill>
          <a:ln>
            <a:solidFill>
              <a:srgbClr val="035C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2843" tIns="61422" rIns="122843" bIns="61422"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/>
          <p:nvPr/>
        </p:nvPicPr>
        <p:blipFill>
          <a:blip r:embed="rId6"/>
          <a:stretch>
            <a:fillRect/>
          </a:stretch>
        </p:blipFill>
        <p:spPr>
          <a:xfrm>
            <a:off x="3195183" y="1861975"/>
            <a:ext cx="4723397" cy="1988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822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多边形 7"/>
          <p:cNvSpPr/>
          <p:nvPr userDrawn="1">
            <p:custDataLst>
              <p:tags r:id="rId1"/>
            </p:custDataLst>
          </p:nvPr>
        </p:nvSpPr>
        <p:spPr>
          <a:xfrm flipV="1">
            <a:off x="521335" y="687070"/>
            <a:ext cx="11405235" cy="76200"/>
          </a:xfrm>
          <a:custGeom>
            <a:avLst/>
            <a:gdLst>
              <a:gd name="connsiteX0" fmla="*/ 0 w 12125327"/>
              <a:gd name="connsiteY0" fmla="*/ 0 h 31282"/>
              <a:gd name="connsiteX1" fmla="*/ 12125327 w 12125327"/>
              <a:gd name="connsiteY1" fmla="*/ 0 h 31282"/>
              <a:gd name="connsiteX2" fmla="*/ 12125327 w 12125327"/>
              <a:gd name="connsiteY2" fmla="*/ 31282 h 31282"/>
              <a:gd name="connsiteX3" fmla="*/ 17139 w 12125327"/>
              <a:gd name="connsiteY3" fmla="*/ 31282 h 31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25327" h="31282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rgbClr val="004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032" tIns="33516" rIns="67032" bIns="33516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400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9" name="任意多边形 8"/>
          <p:cNvSpPr/>
          <p:nvPr userDrawn="1">
            <p:custDataLst>
              <p:tags r:id="rId2"/>
            </p:custDataLst>
          </p:nvPr>
        </p:nvSpPr>
        <p:spPr>
          <a:xfrm>
            <a:off x="-14603" y="381541"/>
            <a:ext cx="410536" cy="381886"/>
          </a:xfrm>
          <a:custGeom>
            <a:avLst/>
            <a:gdLst>
              <a:gd name="connsiteX0" fmla="*/ 284734 w 577217"/>
              <a:gd name="connsiteY0" fmla="*/ 0 h 536832"/>
              <a:gd name="connsiteX1" fmla="*/ 577217 w 577217"/>
              <a:gd name="connsiteY1" fmla="*/ 536832 h 536832"/>
              <a:gd name="connsiteX2" fmla="*/ 0 w 577217"/>
              <a:gd name="connsiteY2" fmla="*/ 536832 h 536832"/>
              <a:gd name="connsiteX3" fmla="*/ 0 w 577217"/>
              <a:gd name="connsiteY3" fmla="*/ 184 h 53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217" h="536832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rgbClr val="004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032" tIns="33516" rIns="67032" bIns="33516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400" dirty="0">
              <a:solidFill>
                <a:srgbClr val="7EC234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6" name="Title 1"/>
          <p:cNvSpPr txBox="1"/>
          <p:nvPr/>
        </p:nvSpPr>
        <p:spPr>
          <a:xfrm>
            <a:off x="600070" y="231314"/>
            <a:ext cx="2945563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>
              <a:defRPr/>
            </a:pPr>
            <a:r>
              <a:rPr lang="zh-CN" altLang="en-US" sz="2400" b="1" dirty="0">
                <a:solidFill>
                  <a:srgbClr val="004EA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介绍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="" xmlns:a16="http://schemas.microsoft.com/office/drawing/2014/main" id="{FC63D68C-297A-4AEB-B2A3-56E4F74B6F4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1468" y="133285"/>
            <a:ext cx="1478713" cy="392719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="" xmlns:a16="http://schemas.microsoft.com/office/drawing/2014/main" id="{077390D0-992B-634D-AA21-39B9BFCB03FE}"/>
              </a:ext>
            </a:extLst>
          </p:cNvPr>
          <p:cNvSpPr/>
          <p:nvPr/>
        </p:nvSpPr>
        <p:spPr>
          <a:xfrm>
            <a:off x="1007218" y="1924161"/>
            <a:ext cx="9626458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介绍：</a:t>
            </a:r>
            <a:endParaRPr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just">
              <a:lnSpc>
                <a:spcPct val="130000"/>
              </a:lnSpc>
            </a:pP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just">
              <a:lnSpc>
                <a:spcPct val="130000"/>
              </a:lnSpc>
            </a:pPr>
            <a:endParaRPr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just">
              <a:lnSpc>
                <a:spcPct val="130000"/>
              </a:lnSpc>
            </a:pP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just">
              <a:lnSpc>
                <a:spcPct val="130000"/>
              </a:lnSpc>
            </a:pPr>
            <a:endParaRPr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just">
              <a:lnSpc>
                <a:spcPct val="130000"/>
              </a:lnSpc>
            </a:pPr>
            <a:r>
              <a:rPr lang="en-US" altLang="zh-CN" sz="2000" dirty="0" smtClean="0"/>
              <a:t>  </a:t>
            </a:r>
            <a:r>
              <a:rPr lang="zh-CN" altLang="zh-CN" sz="2000" dirty="0" smtClean="0"/>
              <a:t>定</a:t>
            </a:r>
            <a:r>
              <a:rPr lang="zh-CN" altLang="zh-CN" sz="2000" dirty="0"/>
              <a:t>理</a:t>
            </a:r>
            <a:r>
              <a:rPr lang="en-US" altLang="zh-CN" sz="2000" dirty="0"/>
              <a:t>2</a:t>
            </a:r>
            <a:r>
              <a:rPr lang="zh-CN" altLang="zh-CN" sz="2000" dirty="0"/>
              <a:t>允许我们设置单个阈值，该阈值不需要任何有</a:t>
            </a:r>
            <a:r>
              <a:rPr lang="zh-CN" altLang="zh-CN" sz="2000" dirty="0" smtClean="0"/>
              <a:t>关</a:t>
            </a:r>
            <a:r>
              <a:rPr lang="en-US" altLang="zh-CN" sz="2000" dirty="0" smtClean="0"/>
              <a:t>dead-end</a:t>
            </a:r>
            <a:r>
              <a:rPr lang="zh-CN" altLang="zh-CN" sz="2000" dirty="0" smtClean="0"/>
              <a:t>长</a:t>
            </a:r>
            <a:r>
              <a:rPr lang="zh-CN" altLang="zh-CN" sz="2000" dirty="0"/>
              <a:t>度的域知识</a:t>
            </a:r>
            <a:r>
              <a:rPr lang="zh-CN" altLang="zh-CN" sz="2000" dirty="0" smtClean="0"/>
              <a:t>。</a:t>
            </a:r>
            <a:r>
              <a:rPr lang="zh-CN" altLang="en-US" sz="2000" dirty="0" smtClean="0"/>
              <a:t>阈值分</a:t>
            </a:r>
            <a:r>
              <a:rPr lang="zh-CN" altLang="en-US" sz="2000" dirty="0" smtClean="0"/>
              <a:t>割</a:t>
            </a:r>
            <a:r>
              <a:rPr lang="en-US" altLang="zh-CN" sz="2000" dirty="0" smtClean="0"/>
              <a:t>dead-end</a:t>
            </a:r>
            <a:r>
              <a:rPr lang="zh-CN" altLang="en-US" sz="2000" dirty="0" smtClean="0"/>
              <a:t>和</a:t>
            </a:r>
            <a:r>
              <a:rPr lang="zh-CN" altLang="en-US" sz="2000" dirty="0" smtClean="0"/>
              <a:t>其他状态</a:t>
            </a:r>
            <a:r>
              <a:rPr lang="zh-CN" altLang="en-US" sz="2000" dirty="0" smtClean="0"/>
              <a:t>。</a:t>
            </a:r>
            <a:r>
              <a:rPr lang="en-US" altLang="zh-CN" sz="2000" dirty="0"/>
              <a:t> A</a:t>
            </a:r>
            <a:r>
              <a:rPr lang="en-US" altLang="zh-CN" sz="2000" baseline="-25000" dirty="0"/>
              <a:t>D</a:t>
            </a:r>
            <a:r>
              <a:rPr lang="zh-CN" altLang="zh-CN" sz="2000" dirty="0"/>
              <a:t>（</a:t>
            </a:r>
            <a:r>
              <a:rPr lang="en-US" altLang="zh-CN" sz="2000" dirty="0"/>
              <a:t>s</a:t>
            </a:r>
            <a:r>
              <a:rPr lang="zh-CN" altLang="zh-CN" sz="2000" dirty="0"/>
              <a:t>）表示在状态</a:t>
            </a:r>
            <a:r>
              <a:rPr lang="en-US" altLang="zh-CN" sz="2000" dirty="0"/>
              <a:t>s</a:t>
            </a:r>
            <a:r>
              <a:rPr lang="zh-CN" altLang="zh-CN" sz="2000" dirty="0"/>
              <a:t>过渡</a:t>
            </a:r>
            <a:r>
              <a:rPr lang="zh-CN" altLang="zh-CN" sz="2000" dirty="0" smtClean="0"/>
              <a:t>到</a:t>
            </a:r>
            <a:r>
              <a:rPr lang="en-US" altLang="zh-CN" sz="2000" dirty="0" smtClean="0"/>
              <a:t>dead-end</a:t>
            </a:r>
            <a:r>
              <a:rPr lang="zh-CN" altLang="zh-CN" sz="2000" dirty="0" smtClean="0"/>
              <a:t>概</a:t>
            </a:r>
            <a:r>
              <a:rPr lang="zh-CN" altLang="zh-CN" sz="2000" dirty="0"/>
              <a:t>率为</a:t>
            </a:r>
            <a:r>
              <a:rPr lang="en-US" altLang="zh-CN" sz="2000" dirty="0"/>
              <a:t>1</a:t>
            </a:r>
            <a:r>
              <a:rPr lang="zh-CN" altLang="zh-CN" sz="2000" dirty="0"/>
              <a:t>的一组动作</a:t>
            </a:r>
            <a:r>
              <a:rPr lang="zh-CN" altLang="zh-CN" sz="2000" dirty="0" smtClean="0"/>
              <a:t>。</a:t>
            </a:r>
            <a:endParaRPr lang="en-US" altLang="zh-CN" sz="2000" dirty="0" smtClean="0"/>
          </a:p>
        </p:txBody>
      </p:sp>
      <p:sp>
        <p:nvSpPr>
          <p:cNvPr id="11" name="L 形 10">
            <a:extLst>
              <a:ext uri="{FF2B5EF4-FFF2-40B4-BE49-F238E27FC236}">
                <a16:creationId xmlns="" xmlns:a16="http://schemas.microsoft.com/office/drawing/2014/main" id="{7EC5BB95-E5C8-485C-9F91-6ECE0DBC9316}"/>
              </a:ext>
            </a:extLst>
          </p:cNvPr>
          <p:cNvSpPr/>
          <p:nvPr/>
        </p:nvSpPr>
        <p:spPr>
          <a:xfrm rot="5400000">
            <a:off x="574951" y="1491894"/>
            <a:ext cx="457385" cy="407148"/>
          </a:xfrm>
          <a:prstGeom prst="corner">
            <a:avLst>
              <a:gd name="adj1" fmla="val 25014"/>
              <a:gd name="adj2" fmla="val 23544"/>
            </a:avLst>
          </a:prstGeom>
          <a:solidFill>
            <a:srgbClr val="004EA2"/>
          </a:solidFill>
          <a:ln>
            <a:solidFill>
              <a:srgbClr val="035C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2843" tIns="61422" rIns="122843" bIns="61422" rtlCol="0" anchor="ctr"/>
          <a:lstStyle/>
          <a:p>
            <a:pPr algn="ctr"/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L 形 12">
            <a:extLst>
              <a:ext uri="{FF2B5EF4-FFF2-40B4-BE49-F238E27FC236}">
                <a16:creationId xmlns="" xmlns:a16="http://schemas.microsoft.com/office/drawing/2014/main" id="{DFBB06A0-4F1F-4913-92DE-F8A3BAD64455}"/>
              </a:ext>
            </a:extLst>
          </p:cNvPr>
          <p:cNvSpPr/>
          <p:nvPr/>
        </p:nvSpPr>
        <p:spPr>
          <a:xfrm rot="16200000">
            <a:off x="10609685" y="5791720"/>
            <a:ext cx="457385" cy="407148"/>
          </a:xfrm>
          <a:prstGeom prst="corner">
            <a:avLst>
              <a:gd name="adj1" fmla="val 25014"/>
              <a:gd name="adj2" fmla="val 23544"/>
            </a:avLst>
          </a:prstGeom>
          <a:solidFill>
            <a:srgbClr val="004EA2"/>
          </a:solidFill>
          <a:ln>
            <a:solidFill>
              <a:srgbClr val="035C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2843" tIns="61422" rIns="122843" bIns="61422"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/>
          <p:nvPr/>
        </p:nvPicPr>
        <p:blipFill>
          <a:blip r:embed="rId6"/>
          <a:stretch>
            <a:fillRect/>
          </a:stretch>
        </p:blipFill>
        <p:spPr>
          <a:xfrm>
            <a:off x="3223576" y="1924161"/>
            <a:ext cx="4781550" cy="1640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822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蓝色厦门大学论文答辩模板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heme/theme1.xml><?xml version="1.0" encoding="utf-8"?>
<a:theme xmlns:a="http://schemas.openxmlformats.org/drawingml/2006/main" name="下载更多PPT模板，请登陆蘑菇创意www.imogu.cn​​">
  <a:themeElements>
    <a:clrScheme name="Office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0000AB"/>
      </a:accent1>
      <a:accent2>
        <a:srgbClr val="037ADA"/>
      </a:accent2>
      <a:accent3>
        <a:srgbClr val="00B2FA"/>
      </a:accent3>
      <a:accent4>
        <a:srgbClr val="54BCDC"/>
      </a:accent4>
      <a:accent5>
        <a:srgbClr val="9D8CFF"/>
      </a:accent5>
      <a:accent6>
        <a:srgbClr val="B3BCBD"/>
      </a:accent6>
      <a:hlink>
        <a:srgbClr val="4472C4"/>
      </a:hlink>
      <a:folHlink>
        <a:srgbClr val="BFBFBF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0000AB"/>
    </a:accent1>
    <a:accent2>
      <a:srgbClr val="037ADA"/>
    </a:accent2>
    <a:accent3>
      <a:srgbClr val="00B2FA"/>
    </a:accent3>
    <a:accent4>
      <a:srgbClr val="54BCDC"/>
    </a:accent4>
    <a:accent5>
      <a:srgbClr val="9D8CFF"/>
    </a:accent5>
    <a:accent6>
      <a:srgbClr val="B3BCBD"/>
    </a:accent6>
    <a:hlink>
      <a:srgbClr val="4472C4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0000AB"/>
    </a:accent1>
    <a:accent2>
      <a:srgbClr val="037ADA"/>
    </a:accent2>
    <a:accent3>
      <a:srgbClr val="00B2FA"/>
    </a:accent3>
    <a:accent4>
      <a:srgbClr val="54BCDC"/>
    </a:accent4>
    <a:accent5>
      <a:srgbClr val="9D8CFF"/>
    </a:accent5>
    <a:accent6>
      <a:srgbClr val="B3BCBD"/>
    </a:accent6>
    <a:hlink>
      <a:srgbClr val="4472C4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0000AB"/>
    </a:accent1>
    <a:accent2>
      <a:srgbClr val="037ADA"/>
    </a:accent2>
    <a:accent3>
      <a:srgbClr val="00B2FA"/>
    </a:accent3>
    <a:accent4>
      <a:srgbClr val="54BCDC"/>
    </a:accent4>
    <a:accent5>
      <a:srgbClr val="9D8CFF"/>
    </a:accent5>
    <a:accent6>
      <a:srgbClr val="B3BCBD"/>
    </a:accent6>
    <a:hlink>
      <a:srgbClr val="4472C4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13881</TotalTime>
  <Words>1812</Words>
  <Application>Microsoft Office PowerPoint</Application>
  <PresentationFormat>自定义</PresentationFormat>
  <Paragraphs>126</Paragraphs>
  <Slides>22</Slides>
  <Notes>22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4" baseType="lpstr">
      <vt:lpstr>下载更多PPT模板，请登陆蘑菇创意www.imogu.cn​​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蓝色厦门大学论文答辩模板</dc:title>
  <dc:creator>Administrator</dc:creator>
  <cp:lastModifiedBy>xb21cn</cp:lastModifiedBy>
  <cp:revision>469</cp:revision>
  <dcterms:created xsi:type="dcterms:W3CDTF">2018-03-09T23:56:55Z</dcterms:created>
  <dcterms:modified xsi:type="dcterms:W3CDTF">2020-12-13T08:54:51Z</dcterms:modified>
</cp:coreProperties>
</file>