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2" r:id="rId2"/>
    <p:sldId id="288" r:id="rId3"/>
    <p:sldId id="295" r:id="rId4"/>
    <p:sldId id="326" r:id="rId5"/>
    <p:sldId id="327" r:id="rId6"/>
    <p:sldId id="328" r:id="rId7"/>
    <p:sldId id="329" r:id="rId8"/>
    <p:sldId id="330" r:id="rId9"/>
    <p:sldId id="315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A2"/>
    <a:srgbClr val="A7C6DC"/>
    <a:srgbClr val="7F7F7F"/>
    <a:srgbClr val="047EDA"/>
    <a:srgbClr val="0A55A6"/>
    <a:srgbClr val="2C7CB3"/>
    <a:srgbClr val="035C9C"/>
    <a:srgbClr val="0363A5"/>
    <a:srgbClr val="035C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09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1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2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C6262-C5EE-49E8-82C9-5B482EFE4728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321C3-B83B-4F67-8F2E-568770AE2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2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21C3-B83B-4F67-8F2E-568770AE23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183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15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93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45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485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21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728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448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21C3-B83B-4F67-8F2E-568770AE23B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99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8032A-B20A-4D61-930B-4D827A8AE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4AC396-59C7-4E2F-A700-E53D3F8F2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C9892-3A12-48D3-8E07-3783FE88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0F19-8CFC-41BA-AB99-D3970B82F7EB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006B2-C4AB-45A6-B40C-6A02FDF8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EDEEE-6D9E-441E-8A29-C8C6F769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60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E5E06-2A11-41B6-8871-36FE65E0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4EA20C-945C-4B54-8FF4-05F0638B0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DBE8B-C4A9-4E30-B103-F3D78E32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0F19-8CFC-41BA-AB99-D3970B82F7EB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A5AD8-9911-4B6F-8419-4F614CAA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2C6D1-7E00-4617-81F8-F4D840AE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2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23F58-FB6E-4414-88E4-78874379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F6D2DD-424F-4D6E-94F5-5EAEE11C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0F19-8CFC-41BA-AB99-D3970B82F7EB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C6221-42BE-4312-8D17-86783648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882B8E-FC45-4A17-A666-D9826D27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3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8DCBB4-4435-4714-8BAA-4277D222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D4F7D-F1AD-40BC-AD5B-952FD6585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B166F-7E37-43F9-95BD-F4C212350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10F19-8CFC-41BA-AB99-D3970B82F7EB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71A76-7BF3-4B07-B28B-AAD6B8BCB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A0754-2778-481F-AC59-50C239AB3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12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DBE7E7C-B049-4902-A34B-0BC1AEF1535C}"/>
              </a:ext>
            </a:extLst>
          </p:cNvPr>
          <p:cNvCxnSpPr>
            <a:cxnSpLocks/>
            <a:stCxn id="26" idx="1"/>
            <a:endCxn id="26" idx="2"/>
          </p:cNvCxnSpPr>
          <p:nvPr/>
        </p:nvCxnSpPr>
        <p:spPr>
          <a:xfrm flipH="1">
            <a:off x="5036985" y="1754526"/>
            <a:ext cx="1117989" cy="3985867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6D155800-8F15-4C9A-B7F6-5BE968331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4526"/>
            <a:ext cx="6154974" cy="3985867"/>
          </a:xfrm>
          <a:custGeom>
            <a:avLst/>
            <a:gdLst>
              <a:gd name="connsiteX0" fmla="*/ 321 w 3943295"/>
              <a:gd name="connsiteY0" fmla="*/ 0 h 2311888"/>
              <a:gd name="connsiteX1" fmla="*/ 3943295 w 3943295"/>
              <a:gd name="connsiteY1" fmla="*/ 0 h 2311888"/>
              <a:gd name="connsiteX2" fmla="*/ 3227035 w 3943295"/>
              <a:gd name="connsiteY2" fmla="*/ 2311888 h 2311888"/>
              <a:gd name="connsiteX3" fmla="*/ 321 w 3943295"/>
              <a:gd name="connsiteY3" fmla="*/ 2304796 h 2311888"/>
              <a:gd name="connsiteX4" fmla="*/ 321 w 3943295"/>
              <a:gd name="connsiteY4" fmla="*/ 0 h 2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3295" h="2311888">
                <a:moveTo>
                  <a:pt x="321" y="0"/>
                </a:moveTo>
                <a:lnTo>
                  <a:pt x="3943295" y="0"/>
                </a:lnTo>
                <a:lnTo>
                  <a:pt x="3227035" y="2311888"/>
                </a:lnTo>
                <a:lnTo>
                  <a:pt x="321" y="2304796"/>
                </a:lnTo>
                <a:cubicBezTo>
                  <a:pt x="-2044" y="1538895"/>
                  <a:pt x="9777" y="765902"/>
                  <a:pt x="321" y="0"/>
                </a:cubicBezTo>
                <a:close/>
              </a:path>
            </a:pathLst>
          </a:custGeom>
        </p:spPr>
      </p:pic>
      <p:sp>
        <p:nvSpPr>
          <p:cNvPr id="6" name="任意多边形: 形状 5"/>
          <p:cNvSpPr/>
          <p:nvPr/>
        </p:nvSpPr>
        <p:spPr>
          <a:xfrm>
            <a:off x="4175185" y="2173249"/>
            <a:ext cx="8016815" cy="3221650"/>
          </a:xfrm>
          <a:custGeom>
            <a:avLst/>
            <a:gdLst>
              <a:gd name="connsiteX0" fmla="*/ 385762 w 4895850"/>
              <a:gd name="connsiteY0" fmla="*/ 0 h 1190625"/>
              <a:gd name="connsiteX1" fmla="*/ 0 w 4895850"/>
              <a:gd name="connsiteY1" fmla="*/ 1190625 h 1190625"/>
              <a:gd name="connsiteX2" fmla="*/ 4876800 w 4895850"/>
              <a:gd name="connsiteY2" fmla="*/ 1181100 h 1190625"/>
              <a:gd name="connsiteX3" fmla="*/ 4895850 w 4895850"/>
              <a:gd name="connsiteY3" fmla="*/ 14287 h 1190625"/>
              <a:gd name="connsiteX4" fmla="*/ 385762 w 4895850"/>
              <a:gd name="connsiteY4" fmla="*/ 0 h 1190625"/>
              <a:gd name="connsiteX0-1" fmla="*/ 385762 w 4891087"/>
              <a:gd name="connsiteY0-2" fmla="*/ 0 h 1190625"/>
              <a:gd name="connsiteX1-3" fmla="*/ 0 w 4891087"/>
              <a:gd name="connsiteY1-4" fmla="*/ 1190625 h 1190625"/>
              <a:gd name="connsiteX2-5" fmla="*/ 4876800 w 4891087"/>
              <a:gd name="connsiteY2-6" fmla="*/ 1181100 h 1190625"/>
              <a:gd name="connsiteX3-7" fmla="*/ 4891087 w 4891087"/>
              <a:gd name="connsiteY3-8" fmla="*/ 23812 h 1190625"/>
              <a:gd name="connsiteX4-9" fmla="*/ 385762 w 4891087"/>
              <a:gd name="connsiteY4-10" fmla="*/ 0 h 1190625"/>
              <a:gd name="connsiteX0-11" fmla="*/ 385762 w 4891087"/>
              <a:gd name="connsiteY0-12" fmla="*/ 0 h 1190625"/>
              <a:gd name="connsiteX1-13" fmla="*/ 0 w 4891087"/>
              <a:gd name="connsiteY1-14" fmla="*/ 1190625 h 1190625"/>
              <a:gd name="connsiteX2-15" fmla="*/ 4876800 w 4891087"/>
              <a:gd name="connsiteY2-16" fmla="*/ 1181100 h 1190625"/>
              <a:gd name="connsiteX3-17" fmla="*/ 4891087 w 4891087"/>
              <a:gd name="connsiteY3-18" fmla="*/ 0 h 1190625"/>
              <a:gd name="connsiteX4-19" fmla="*/ 385762 w 4891087"/>
              <a:gd name="connsiteY4-20" fmla="*/ 0 h 1190625"/>
              <a:gd name="connsiteX0-21" fmla="*/ 385762 w 4891087"/>
              <a:gd name="connsiteY0-22" fmla="*/ 0 h 1190625"/>
              <a:gd name="connsiteX1-23" fmla="*/ 0 w 4891087"/>
              <a:gd name="connsiteY1-24" fmla="*/ 1190625 h 1190625"/>
              <a:gd name="connsiteX2-25" fmla="*/ 4889717 w 4891087"/>
              <a:gd name="connsiteY2-26" fmla="*/ 1179440 h 1190625"/>
              <a:gd name="connsiteX3-27" fmla="*/ 4891087 w 4891087"/>
              <a:gd name="connsiteY3-28" fmla="*/ 0 h 1190625"/>
              <a:gd name="connsiteX4-29" fmla="*/ 385762 w 4891087"/>
              <a:gd name="connsiteY4-30" fmla="*/ 0 h 1190625"/>
              <a:gd name="connsiteX0-31" fmla="*/ 385762 w 4891087"/>
              <a:gd name="connsiteY0-32" fmla="*/ 0 h 1190625"/>
              <a:gd name="connsiteX1-33" fmla="*/ 0 w 4891087"/>
              <a:gd name="connsiteY1-34" fmla="*/ 1190625 h 1190625"/>
              <a:gd name="connsiteX2-35" fmla="*/ 4886026 w 4891087"/>
              <a:gd name="connsiteY2-36" fmla="*/ 1189400 h 1190625"/>
              <a:gd name="connsiteX3-37" fmla="*/ 4891087 w 4891087"/>
              <a:gd name="connsiteY3-38" fmla="*/ 0 h 1190625"/>
              <a:gd name="connsiteX4-39" fmla="*/ 385762 w 4891087"/>
              <a:gd name="connsiteY4-40" fmla="*/ 0 h 1190625"/>
              <a:gd name="connsiteX0-41" fmla="*/ 385762 w 4891087"/>
              <a:gd name="connsiteY0-42" fmla="*/ 0 h 1190625"/>
              <a:gd name="connsiteX1-43" fmla="*/ 0 w 4891087"/>
              <a:gd name="connsiteY1-44" fmla="*/ 1190625 h 1190625"/>
              <a:gd name="connsiteX2-45" fmla="*/ 4889717 w 4891087"/>
              <a:gd name="connsiteY2-46" fmla="*/ 1189400 h 1190625"/>
              <a:gd name="connsiteX3-47" fmla="*/ 4891087 w 4891087"/>
              <a:gd name="connsiteY3-48" fmla="*/ 0 h 1190625"/>
              <a:gd name="connsiteX4-49" fmla="*/ 385762 w 4891087"/>
              <a:gd name="connsiteY4-50" fmla="*/ 0 h 1190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91087" h="1190625">
                <a:moveTo>
                  <a:pt x="385762" y="0"/>
                </a:moveTo>
                <a:lnTo>
                  <a:pt x="0" y="1190625"/>
                </a:lnTo>
                <a:lnTo>
                  <a:pt x="4889717" y="1189400"/>
                </a:lnTo>
                <a:cubicBezTo>
                  <a:pt x="4890174" y="796253"/>
                  <a:pt x="4890630" y="393147"/>
                  <a:pt x="4891087" y="0"/>
                </a:cubicBezTo>
                <a:lnTo>
                  <a:pt x="385762" y="0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919510" y="2734591"/>
            <a:ext cx="705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自然语言句子的双边多视角匹配</a:t>
            </a:r>
          </a:p>
        </p:txBody>
      </p:sp>
      <p:sp>
        <p:nvSpPr>
          <p:cNvPr id="12" name="矩形 11"/>
          <p:cNvSpPr/>
          <p:nvPr/>
        </p:nvSpPr>
        <p:spPr>
          <a:xfrm>
            <a:off x="5141760" y="3392748"/>
            <a:ext cx="6745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spc="600" dirty="0">
                <a:solidFill>
                  <a:schemeClr val="bg1"/>
                </a:solidFill>
                <a:latin typeface="+mj-ea"/>
                <a:ea typeface="+mj-ea"/>
              </a:rPr>
              <a:t>Bilateral Multi-Perspective Matching for Natural Language Sentences</a:t>
            </a:r>
            <a:endParaRPr lang="zh-CN" altLang="en-US" b="1" spc="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919510" y="3777730"/>
            <a:ext cx="4445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1664950" y="3775441"/>
            <a:ext cx="4445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/>
          <p:cNvSpPr/>
          <p:nvPr/>
        </p:nvSpPr>
        <p:spPr>
          <a:xfrm>
            <a:off x="5496829" y="4458621"/>
            <a:ext cx="5012983" cy="335556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演讲人：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陈泓洁        学  号：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S320060104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945303" y="552571"/>
            <a:ext cx="829994" cy="914400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945303" y="1196361"/>
            <a:ext cx="829994" cy="914400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2946521" y="5777823"/>
            <a:ext cx="829994" cy="914400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4832350" y="5278904"/>
            <a:ext cx="1263650" cy="1411210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8854987" y="1009771"/>
            <a:ext cx="432914" cy="47693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6687013" y="5440471"/>
            <a:ext cx="432914" cy="476939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96A26299-C9F2-4E7E-8999-09921C9095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7" y="463519"/>
            <a:ext cx="3596928" cy="95528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5B37AFA-1CF6-4F06-AA62-7C8BDC206D34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0" y="1754526"/>
            <a:ext cx="615497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B78FDC8-D4F5-4493-9769-3ADA0A5B83E0}"/>
              </a:ext>
            </a:extLst>
          </p:cNvPr>
          <p:cNvCxnSpPr>
            <a:cxnSpLocks/>
            <a:stCxn id="26" idx="3"/>
            <a:endCxn id="26" idx="2"/>
          </p:cNvCxnSpPr>
          <p:nvPr/>
        </p:nvCxnSpPr>
        <p:spPr>
          <a:xfrm>
            <a:off x="501" y="5728166"/>
            <a:ext cx="5036484" cy="1222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78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A4550547-3386-40CD-A22F-D47DC1228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" y="1352311"/>
            <a:ext cx="6095094" cy="4071472"/>
          </a:xfrm>
          <a:custGeom>
            <a:avLst/>
            <a:gdLst>
              <a:gd name="connsiteX0" fmla="*/ 0 w 6787098"/>
              <a:gd name="connsiteY0" fmla="*/ 0 h 6025198"/>
              <a:gd name="connsiteX1" fmla="*/ 6787098 w 6787098"/>
              <a:gd name="connsiteY1" fmla="*/ 0 h 6025198"/>
              <a:gd name="connsiteX2" fmla="*/ 6787098 w 6787098"/>
              <a:gd name="connsiteY2" fmla="*/ 6025198 h 6025198"/>
              <a:gd name="connsiteX3" fmla="*/ 0 w 6787098"/>
              <a:gd name="connsiteY3" fmla="*/ 6025198 h 602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7098" h="6025198">
                <a:moveTo>
                  <a:pt x="0" y="0"/>
                </a:moveTo>
                <a:lnTo>
                  <a:pt x="6787098" y="0"/>
                </a:lnTo>
                <a:lnTo>
                  <a:pt x="6787098" y="6025198"/>
                </a:lnTo>
                <a:lnTo>
                  <a:pt x="0" y="6025198"/>
                </a:lnTo>
                <a:close/>
              </a:path>
            </a:pathLst>
          </a:custGeom>
        </p:spPr>
      </p:pic>
      <p:sp>
        <p:nvSpPr>
          <p:cNvPr id="2" name="矩形 1"/>
          <p:cNvSpPr/>
          <p:nvPr/>
        </p:nvSpPr>
        <p:spPr>
          <a:xfrm>
            <a:off x="0" y="2252618"/>
            <a:ext cx="6095094" cy="2352765"/>
          </a:xfrm>
          <a:prstGeom prst="rect">
            <a:avLst/>
          </a:prstGeom>
          <a:solidFill>
            <a:srgbClr val="035C9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_14"/>
          <p:cNvSpPr txBox="1">
            <a:spLocks noChangeArrowheads="1"/>
          </p:cNvSpPr>
          <p:nvPr/>
        </p:nvSpPr>
        <p:spPr bwMode="auto">
          <a:xfrm>
            <a:off x="6629853" y="1985575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rgbClr val="004EA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7557538" y="2087592"/>
            <a:ext cx="3526227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zh-CN" altLang="en-US" sz="2400" b="1" spc="-3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 究 背 景</a:t>
            </a:r>
          </a:p>
        </p:txBody>
      </p:sp>
      <p:sp>
        <p:nvSpPr>
          <p:cNvPr id="16" name="矩形 15"/>
          <p:cNvSpPr/>
          <p:nvPr/>
        </p:nvSpPr>
        <p:spPr>
          <a:xfrm rot="16200000" flipH="1">
            <a:off x="8582860" y="955962"/>
            <a:ext cx="45719" cy="3476622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5C9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4" name="_14"/>
          <p:cNvSpPr txBox="1">
            <a:spLocks noChangeArrowheads="1"/>
          </p:cNvSpPr>
          <p:nvPr/>
        </p:nvSpPr>
        <p:spPr bwMode="auto">
          <a:xfrm>
            <a:off x="6629853" y="2904551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rgbClr val="004EA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5" name="矩形 24"/>
          <p:cNvSpPr/>
          <p:nvPr/>
        </p:nvSpPr>
        <p:spPr bwMode="auto">
          <a:xfrm>
            <a:off x="7557538" y="2995138"/>
            <a:ext cx="3170754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研究思路</a:t>
            </a:r>
          </a:p>
        </p:txBody>
      </p:sp>
      <p:sp>
        <p:nvSpPr>
          <p:cNvPr id="17" name="矩形 16"/>
          <p:cNvSpPr/>
          <p:nvPr/>
        </p:nvSpPr>
        <p:spPr>
          <a:xfrm rot="16200000" flipH="1">
            <a:off x="8582858" y="1862690"/>
            <a:ext cx="45719" cy="3476622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35C9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" name="_14"/>
          <p:cNvSpPr txBox="1">
            <a:spLocks noChangeArrowheads="1"/>
          </p:cNvSpPr>
          <p:nvPr/>
        </p:nvSpPr>
        <p:spPr bwMode="auto">
          <a:xfrm>
            <a:off x="6629853" y="3823527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rgbClr val="004EA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7557538" y="3914749"/>
            <a:ext cx="3170754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研究方法</a:t>
            </a:r>
          </a:p>
        </p:txBody>
      </p:sp>
      <p:sp>
        <p:nvSpPr>
          <p:cNvPr id="18" name="矩形 17"/>
          <p:cNvSpPr/>
          <p:nvPr/>
        </p:nvSpPr>
        <p:spPr>
          <a:xfrm rot="16200000" flipH="1">
            <a:off x="8582859" y="2783594"/>
            <a:ext cx="45719" cy="3476622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5C9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4392" y="3116153"/>
            <a:ext cx="3206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CONTENTS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610252" y="2865418"/>
            <a:ext cx="2818356" cy="0"/>
          </a:xfrm>
          <a:prstGeom prst="line">
            <a:avLst/>
          </a:prstGeom>
          <a:ln>
            <a:solidFill>
              <a:srgbClr val="F7F6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610252" y="4012047"/>
            <a:ext cx="2818356" cy="0"/>
          </a:xfrm>
          <a:prstGeom prst="line">
            <a:avLst/>
          </a:prstGeom>
          <a:ln>
            <a:solidFill>
              <a:srgbClr val="F7F6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D6A096F-2BB9-4A13-863C-976BE0415399}"/>
              </a:ext>
            </a:extLst>
          </p:cNvPr>
          <p:cNvCxnSpPr/>
          <p:nvPr/>
        </p:nvCxnSpPr>
        <p:spPr>
          <a:xfrm flipH="1">
            <a:off x="4174402" y="972619"/>
            <a:ext cx="829994" cy="9144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92DDEFE-BFCD-4A23-AB37-3854B047BB8C}"/>
              </a:ext>
            </a:extLst>
          </p:cNvPr>
          <p:cNvCxnSpPr/>
          <p:nvPr/>
        </p:nvCxnSpPr>
        <p:spPr>
          <a:xfrm flipH="1">
            <a:off x="4174402" y="1616409"/>
            <a:ext cx="829994" cy="9144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05ED0C5-57DA-4782-894C-9521BEE2624F}"/>
              </a:ext>
            </a:extLst>
          </p:cNvPr>
          <p:cNvCxnSpPr/>
          <p:nvPr/>
        </p:nvCxnSpPr>
        <p:spPr>
          <a:xfrm flipH="1">
            <a:off x="3084086" y="1429819"/>
            <a:ext cx="432914" cy="47693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E9CC8E5-2BCA-45D6-BB4A-796AB2AD7745}"/>
              </a:ext>
            </a:extLst>
          </p:cNvPr>
          <p:cNvCxnSpPr/>
          <p:nvPr/>
        </p:nvCxnSpPr>
        <p:spPr>
          <a:xfrm flipH="1">
            <a:off x="1515450" y="4377914"/>
            <a:ext cx="829994" cy="9144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67A4103-D9FD-47CC-BC66-0E03836A4103}"/>
              </a:ext>
            </a:extLst>
          </p:cNvPr>
          <p:cNvCxnSpPr/>
          <p:nvPr/>
        </p:nvCxnSpPr>
        <p:spPr>
          <a:xfrm flipH="1">
            <a:off x="1515450" y="5021704"/>
            <a:ext cx="829994" cy="9144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1BE1D95-4254-4400-8967-5AE5B320D542}"/>
              </a:ext>
            </a:extLst>
          </p:cNvPr>
          <p:cNvCxnSpPr/>
          <p:nvPr/>
        </p:nvCxnSpPr>
        <p:spPr>
          <a:xfrm flipH="1">
            <a:off x="425134" y="4835114"/>
            <a:ext cx="432914" cy="47693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7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3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180577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研究背景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42" name="矩形 1">
            <a:extLst>
              <a:ext uri="{FF2B5EF4-FFF2-40B4-BE49-F238E27FC236}">
                <a16:creationId xmlns:a16="http://schemas.microsoft.com/office/drawing/2014/main" id="{ECD4B279-8CE6-44DA-BB41-B5FE2DA6B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59" y="1140319"/>
            <a:ext cx="10156970" cy="819234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自然语言句子匹配（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NLSM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），是指比较两个句子并判断句子间关系，是许多任务的一项基本技术。针对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NLSM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任务，目前有两种流行的深度学习框架：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FD76B37-5FD8-4930-990D-BAD0905E67FB}"/>
              </a:ext>
            </a:extLst>
          </p:cNvPr>
          <p:cNvSpPr txBox="1"/>
          <p:nvPr/>
        </p:nvSpPr>
        <p:spPr>
          <a:xfrm>
            <a:off x="1502959" y="2138219"/>
            <a:ext cx="2387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Siamese network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560115-9307-4A4F-8BCC-783BFD989614}"/>
              </a:ext>
            </a:extLst>
          </p:cNvPr>
          <p:cNvSpPr txBox="1"/>
          <p:nvPr/>
        </p:nvSpPr>
        <p:spPr>
          <a:xfrm>
            <a:off x="7168585" y="2138219"/>
            <a:ext cx="2952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matching-aggregation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B2281D-553C-4966-9653-7CADB742B2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6076" y="2606169"/>
            <a:ext cx="3562408" cy="229227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26C6E02-6077-4434-95EC-43374F4EE43D}"/>
              </a:ext>
            </a:extLst>
          </p:cNvPr>
          <p:cNvSpPr txBox="1"/>
          <p:nvPr/>
        </p:nvSpPr>
        <p:spPr>
          <a:xfrm>
            <a:off x="1205773" y="5231738"/>
            <a:ext cx="9937356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为了解决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matching-aggregation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框架的不足，这篇文章提出了一种双向的多角度匹配模型（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bilateral multi-perspective matching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）；该模型主要做文本匹配，即计算文本相似度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526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52628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Task Definition</a:t>
            </a:r>
            <a:endParaRPr lang="zh-CN" altLang="en-US" sz="2400" b="1" spc="600" dirty="0">
              <a:solidFill>
                <a:srgbClr val="004E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42" name="矩形 1">
            <a:extLst>
              <a:ext uri="{FF2B5EF4-FFF2-40B4-BE49-F238E27FC236}">
                <a16:creationId xmlns:a16="http://schemas.microsoft.com/office/drawing/2014/main" id="{ECD4B279-8CE6-44DA-BB41-B5FE2DA6B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4" y="1247570"/>
            <a:ext cx="10220331" cy="1188566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形式上，我们可以将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NLSM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任务的每个示例表示为一个三元组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(P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，其中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P=(p1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…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pM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是一个长度为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的句子，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Q = (q1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…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qN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是第二个长度为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的句子，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是表示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之间关系的标签，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是一组特定于任务的标签，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NLSM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任务可以表示成一个条件概率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D4C3CFC-28D5-49ED-81FC-C0A4F1AE3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54302"/>
              </p:ext>
            </p:extLst>
          </p:nvPr>
        </p:nvGraphicFramePr>
        <p:xfrm>
          <a:off x="2220267" y="3242040"/>
          <a:ext cx="2145553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5553">
                  <a:extLst>
                    <a:ext uri="{9D8B030D-6E8A-4147-A177-3AD203B41FA5}">
                      <a16:colId xmlns:a16="http://schemas.microsoft.com/office/drawing/2014/main" val="2121171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416372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6798BD16-1D73-4774-A628-B447612D8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43448"/>
              </p:ext>
            </p:extLst>
          </p:nvPr>
        </p:nvGraphicFramePr>
        <p:xfrm>
          <a:off x="2220267" y="4757083"/>
          <a:ext cx="2145553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145553">
                  <a:extLst>
                    <a:ext uri="{9D8B030D-6E8A-4147-A177-3AD203B41FA5}">
                      <a16:colId xmlns:a16="http://schemas.microsoft.com/office/drawing/2014/main" val="2121171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41637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6209F46-CDEB-4E47-8FAF-66430D10B34B}"/>
              </a:ext>
            </a:extLst>
          </p:cNvPr>
          <p:cNvSpPr txBox="1"/>
          <p:nvPr/>
        </p:nvSpPr>
        <p:spPr>
          <a:xfrm>
            <a:off x="3133384" y="282313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FF30C48-F911-4ED3-821D-F695F61F2267}"/>
              </a:ext>
            </a:extLst>
          </p:cNvPr>
          <p:cNvSpPr txBox="1"/>
          <p:nvPr/>
        </p:nvSpPr>
        <p:spPr>
          <a:xfrm>
            <a:off x="3113346" y="433444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Q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6AE53A3-BCF2-43A8-A856-4AE376B9B263}"/>
              </a:ext>
            </a:extLst>
          </p:cNvPr>
          <p:cNvSpPr txBox="1"/>
          <p:nvPr/>
        </p:nvSpPr>
        <p:spPr>
          <a:xfrm>
            <a:off x="5327286" y="4052703"/>
            <a:ext cx="4827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Y={ entailment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contradiction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neutral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25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180577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研究方法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42" name="矩形 1">
            <a:extLst>
              <a:ext uri="{FF2B5EF4-FFF2-40B4-BE49-F238E27FC236}">
                <a16:creationId xmlns:a16="http://schemas.microsoft.com/office/drawing/2014/main" id="{ECD4B279-8CE6-44DA-BB41-B5FE2DA6B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9787" y="1645010"/>
            <a:ext cx="4670572" cy="1055452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与之前的“匹配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聚合”方法相反，该模型在两个方向上匹配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Q (P -&gt; Q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 &lt;- Q)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；在每个方向上，模型从多个角度匹配这两个句子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E5019A-08B9-437F-88F6-1A0EBF9B3D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794" y="1237998"/>
            <a:ext cx="6112588" cy="513310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8735BF9-3475-4E92-B303-50D635ABF85B}"/>
              </a:ext>
            </a:extLst>
          </p:cNvPr>
          <p:cNvSpPr txBox="1"/>
          <p:nvPr/>
        </p:nvSpPr>
        <p:spPr>
          <a:xfrm>
            <a:off x="6705645" y="3116038"/>
            <a:ext cx="4670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Word Representation Layer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</a:t>
            </a:r>
            <a:endParaRPr lang="en-US" altLang="zh-CN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774CD3-5041-42AF-B552-C27D8B58360B}"/>
              </a:ext>
            </a:extLst>
          </p:cNvPr>
          <p:cNvSpPr txBox="1"/>
          <p:nvPr/>
        </p:nvSpPr>
        <p:spPr>
          <a:xfrm>
            <a:off x="7309237" y="3481280"/>
            <a:ext cx="4417154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将句子中的每个单词表示为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维向量，这里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维向量分为两部分：一部分是固定的词向量，另一部分是字符向量构成的词向量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E2F578-4DD5-4DDB-B8A8-84CE90801E85}"/>
              </a:ext>
            </a:extLst>
          </p:cNvPr>
          <p:cNvSpPr txBox="1"/>
          <p:nvPr/>
        </p:nvSpPr>
        <p:spPr>
          <a:xfrm>
            <a:off x="6705645" y="4814861"/>
            <a:ext cx="4670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Context Representation Layer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</a:t>
            </a:r>
            <a:endParaRPr lang="en-US" altLang="zh-CN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A27C93A-D5F8-4226-A3CE-1071138D2F7E}"/>
              </a:ext>
            </a:extLst>
          </p:cNvPr>
          <p:cNvSpPr txBox="1"/>
          <p:nvPr/>
        </p:nvSpPr>
        <p:spPr>
          <a:xfrm>
            <a:off x="7309237" y="5181461"/>
            <a:ext cx="441715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将上下文信息融合到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time-step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的表示中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70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180577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研究方法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42" name="矩形 1">
            <a:extLst>
              <a:ext uri="{FF2B5EF4-FFF2-40B4-BE49-F238E27FC236}">
                <a16:creationId xmlns:a16="http://schemas.microsoft.com/office/drawing/2014/main" id="{ECD4B279-8CE6-44DA-BB41-B5FE2DA6B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45" y="1289049"/>
            <a:ext cx="2689366" cy="339487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 anchor="ctr">
            <a:spAutoFit/>
          </a:bodyPr>
          <a:lstStyle/>
          <a:p>
            <a:r>
              <a:rPr lang="en-US" altLang="zh-CN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Matching Layer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</a:t>
            </a:r>
            <a:endParaRPr lang="en-US" altLang="zh-CN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E5019A-08B9-437F-88F6-1A0EBF9B3D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794" y="1237998"/>
            <a:ext cx="6112588" cy="513310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BE6E19E-15BD-4BD8-89A5-449426FD6F2D}"/>
              </a:ext>
            </a:extLst>
          </p:cNvPr>
          <p:cNvSpPr txBox="1"/>
          <p:nvPr/>
        </p:nvSpPr>
        <p:spPr>
          <a:xfrm>
            <a:off x="6972810" y="1640603"/>
            <a:ext cx="4844402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比较句子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的每个上下文向量和句子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的所有上下文向量</a:t>
            </a:r>
            <a:endParaRPr lang="en-US" altLang="zh-CN" sz="1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比较句子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的每个上下文向量和句子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的所有上下文向量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894FB5-065A-41FF-AEA5-08A01F4A45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4831" y="2683526"/>
            <a:ext cx="2634275" cy="3670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A30E3A-C980-4E3E-9D75-1E7B9DD5F7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4570" y="3126086"/>
            <a:ext cx="4160881" cy="41151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87A5343-7AD3-4200-92E8-40EF1D569D61}"/>
              </a:ext>
            </a:extLst>
          </p:cNvPr>
          <p:cNvSpPr txBox="1"/>
          <p:nvPr/>
        </p:nvSpPr>
        <p:spPr>
          <a:xfrm>
            <a:off x="6795757" y="2611574"/>
            <a:ext cx="3541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⊗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BDCCCCB-672C-4F29-B810-B6AD0A0753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949" y="964770"/>
            <a:ext cx="6043982" cy="56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180577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研究方法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7E5019A-08B9-437F-88F6-1A0EBF9B3D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794" y="1237998"/>
            <a:ext cx="6112588" cy="513310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8735BF9-3475-4E92-B303-50D635ABF85B}"/>
              </a:ext>
            </a:extLst>
          </p:cNvPr>
          <p:cNvSpPr txBox="1"/>
          <p:nvPr/>
        </p:nvSpPr>
        <p:spPr>
          <a:xfrm>
            <a:off x="6902868" y="2273242"/>
            <a:ext cx="4670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Aggregation Layer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</a:t>
            </a:r>
            <a:endParaRPr lang="en-US" altLang="zh-CN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774CD3-5041-42AF-B552-C27D8B58360B}"/>
              </a:ext>
            </a:extLst>
          </p:cNvPr>
          <p:cNvSpPr txBox="1"/>
          <p:nvPr/>
        </p:nvSpPr>
        <p:spPr>
          <a:xfrm>
            <a:off x="7345095" y="2629318"/>
            <a:ext cx="4506245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聚合两个匹配向量序列为一个固定长度的匹配向量；对两个匹配序列分别应用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BiLSTM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，然后连接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BiLSTM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time-step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的向量（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个）得到最后的匹配向量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E2F578-4DD5-4DDB-B8A8-84CE90801E85}"/>
              </a:ext>
            </a:extLst>
          </p:cNvPr>
          <p:cNvSpPr txBox="1"/>
          <p:nvPr/>
        </p:nvSpPr>
        <p:spPr>
          <a:xfrm>
            <a:off x="6902868" y="4312605"/>
            <a:ext cx="17570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Prediction Layer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</a:t>
            </a:r>
            <a:endParaRPr lang="en-US" altLang="zh-CN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A27C93A-D5F8-4226-A3CE-1071138D2F7E}"/>
              </a:ext>
            </a:extLst>
          </p:cNvPr>
          <p:cNvSpPr txBox="1"/>
          <p:nvPr/>
        </p:nvSpPr>
        <p:spPr>
          <a:xfrm>
            <a:off x="7345095" y="4629301"/>
            <a:ext cx="4147657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预测概率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y|P;Q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，利用两层前馈神经网络然后接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04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180577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8735BF9-3475-4E92-B303-50D635ABF85B}"/>
              </a:ext>
            </a:extLst>
          </p:cNvPr>
          <p:cNvSpPr txBox="1"/>
          <p:nvPr/>
        </p:nvSpPr>
        <p:spPr>
          <a:xfrm>
            <a:off x="767040" y="3215459"/>
            <a:ext cx="28815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该模型主要有两个优化的点：</a:t>
            </a:r>
            <a:endParaRPr lang="en-US" altLang="zh-CN" sz="16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B85F19-9106-48AD-B964-B979A482DC99}"/>
              </a:ext>
            </a:extLst>
          </p:cNvPr>
          <p:cNvSpPr txBox="1"/>
          <p:nvPr/>
        </p:nvSpPr>
        <p:spPr>
          <a:xfrm>
            <a:off x="1502959" y="3880831"/>
            <a:ext cx="61049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不单单只考虑词向量，同时兼顾了字向量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E5F36AA-7E6D-46EA-9AA5-0862D161D384}"/>
              </a:ext>
            </a:extLst>
          </p:cNvPr>
          <p:cNvSpPr txBox="1"/>
          <p:nvPr/>
        </p:nvSpPr>
        <p:spPr>
          <a:xfrm>
            <a:off x="1502959" y="4313121"/>
            <a:ext cx="9099177" cy="792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其更加注重句子之间交互信息，从不同层次不同粒度来匹配待比较的句子，加大了比较范围，效果有一定的提升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C652711-956C-41F4-AD01-713E5D8976AC}"/>
              </a:ext>
            </a:extLst>
          </p:cNvPr>
          <p:cNvSpPr txBox="1"/>
          <p:nvPr/>
        </p:nvSpPr>
        <p:spPr>
          <a:xfrm>
            <a:off x="767040" y="1303582"/>
            <a:ext cx="10591242" cy="1495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600" b="0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biLSTM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对两个给定句子分别编码，从两个方向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P-&gt;Q,Q-&gt;P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对其匹配。在匹配过程中，从多视野的角度，一个句子的每一步都与另一个句子的所有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time-steps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对应匹配，最后用一个</a:t>
            </a:r>
            <a:r>
              <a:rPr lang="en-US" altLang="zh-CN" sz="1600" b="0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BiLSTM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被用来集合所有匹配结果到一个固定长度的向量，连上一个全连接层得到匹配的结果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86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DBE7E7C-B049-4902-A34B-0BC1AEF1535C}"/>
              </a:ext>
            </a:extLst>
          </p:cNvPr>
          <p:cNvCxnSpPr>
            <a:cxnSpLocks/>
            <a:stCxn id="26" idx="1"/>
            <a:endCxn id="26" idx="2"/>
          </p:cNvCxnSpPr>
          <p:nvPr/>
        </p:nvCxnSpPr>
        <p:spPr>
          <a:xfrm flipH="1">
            <a:off x="5036985" y="1500526"/>
            <a:ext cx="1117989" cy="3985867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6D155800-8F15-4C9A-B7F6-5BE968331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526"/>
            <a:ext cx="6154974" cy="3985867"/>
          </a:xfrm>
          <a:custGeom>
            <a:avLst/>
            <a:gdLst>
              <a:gd name="connsiteX0" fmla="*/ 321 w 3943295"/>
              <a:gd name="connsiteY0" fmla="*/ 0 h 2311888"/>
              <a:gd name="connsiteX1" fmla="*/ 3943295 w 3943295"/>
              <a:gd name="connsiteY1" fmla="*/ 0 h 2311888"/>
              <a:gd name="connsiteX2" fmla="*/ 3227035 w 3943295"/>
              <a:gd name="connsiteY2" fmla="*/ 2311888 h 2311888"/>
              <a:gd name="connsiteX3" fmla="*/ 321 w 3943295"/>
              <a:gd name="connsiteY3" fmla="*/ 2304796 h 2311888"/>
              <a:gd name="connsiteX4" fmla="*/ 321 w 3943295"/>
              <a:gd name="connsiteY4" fmla="*/ 0 h 2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3295" h="2311888">
                <a:moveTo>
                  <a:pt x="321" y="0"/>
                </a:moveTo>
                <a:lnTo>
                  <a:pt x="3943295" y="0"/>
                </a:lnTo>
                <a:lnTo>
                  <a:pt x="3227035" y="2311888"/>
                </a:lnTo>
                <a:lnTo>
                  <a:pt x="321" y="2304796"/>
                </a:lnTo>
                <a:cubicBezTo>
                  <a:pt x="-2044" y="1538895"/>
                  <a:pt x="9777" y="765902"/>
                  <a:pt x="321" y="0"/>
                </a:cubicBezTo>
                <a:close/>
              </a:path>
            </a:pathLst>
          </a:custGeom>
        </p:spPr>
      </p:pic>
      <p:sp>
        <p:nvSpPr>
          <p:cNvPr id="6" name="任意多边形: 形状 5"/>
          <p:cNvSpPr/>
          <p:nvPr/>
        </p:nvSpPr>
        <p:spPr>
          <a:xfrm>
            <a:off x="4124739" y="2215086"/>
            <a:ext cx="8067261" cy="2587626"/>
          </a:xfrm>
          <a:custGeom>
            <a:avLst/>
            <a:gdLst>
              <a:gd name="connsiteX0" fmla="*/ 385762 w 4895850"/>
              <a:gd name="connsiteY0" fmla="*/ 0 h 1190625"/>
              <a:gd name="connsiteX1" fmla="*/ 0 w 4895850"/>
              <a:gd name="connsiteY1" fmla="*/ 1190625 h 1190625"/>
              <a:gd name="connsiteX2" fmla="*/ 4876800 w 4895850"/>
              <a:gd name="connsiteY2" fmla="*/ 1181100 h 1190625"/>
              <a:gd name="connsiteX3" fmla="*/ 4895850 w 4895850"/>
              <a:gd name="connsiteY3" fmla="*/ 14287 h 1190625"/>
              <a:gd name="connsiteX4" fmla="*/ 385762 w 4895850"/>
              <a:gd name="connsiteY4" fmla="*/ 0 h 1190625"/>
              <a:gd name="connsiteX0-1" fmla="*/ 385762 w 4891087"/>
              <a:gd name="connsiteY0-2" fmla="*/ 0 h 1190625"/>
              <a:gd name="connsiteX1-3" fmla="*/ 0 w 4891087"/>
              <a:gd name="connsiteY1-4" fmla="*/ 1190625 h 1190625"/>
              <a:gd name="connsiteX2-5" fmla="*/ 4876800 w 4891087"/>
              <a:gd name="connsiteY2-6" fmla="*/ 1181100 h 1190625"/>
              <a:gd name="connsiteX3-7" fmla="*/ 4891087 w 4891087"/>
              <a:gd name="connsiteY3-8" fmla="*/ 23812 h 1190625"/>
              <a:gd name="connsiteX4-9" fmla="*/ 385762 w 4891087"/>
              <a:gd name="connsiteY4-10" fmla="*/ 0 h 1190625"/>
              <a:gd name="connsiteX0-11" fmla="*/ 385762 w 4891087"/>
              <a:gd name="connsiteY0-12" fmla="*/ 0 h 1190625"/>
              <a:gd name="connsiteX1-13" fmla="*/ 0 w 4891087"/>
              <a:gd name="connsiteY1-14" fmla="*/ 1190625 h 1190625"/>
              <a:gd name="connsiteX2-15" fmla="*/ 4876800 w 4891087"/>
              <a:gd name="connsiteY2-16" fmla="*/ 1181100 h 1190625"/>
              <a:gd name="connsiteX3-17" fmla="*/ 4891087 w 4891087"/>
              <a:gd name="connsiteY3-18" fmla="*/ 0 h 1190625"/>
              <a:gd name="connsiteX4-19" fmla="*/ 385762 w 4891087"/>
              <a:gd name="connsiteY4-20" fmla="*/ 0 h 1190625"/>
              <a:gd name="connsiteX0-21" fmla="*/ 385762 w 4891087"/>
              <a:gd name="connsiteY0-22" fmla="*/ 0 h 1190625"/>
              <a:gd name="connsiteX1-23" fmla="*/ 0 w 4891087"/>
              <a:gd name="connsiteY1-24" fmla="*/ 1190625 h 1190625"/>
              <a:gd name="connsiteX2-25" fmla="*/ 4889717 w 4891087"/>
              <a:gd name="connsiteY2-26" fmla="*/ 1179440 h 1190625"/>
              <a:gd name="connsiteX3-27" fmla="*/ 4891087 w 4891087"/>
              <a:gd name="connsiteY3-28" fmla="*/ 0 h 1190625"/>
              <a:gd name="connsiteX4-29" fmla="*/ 385762 w 4891087"/>
              <a:gd name="connsiteY4-30" fmla="*/ 0 h 1190625"/>
              <a:gd name="connsiteX0-31" fmla="*/ 385762 w 4891087"/>
              <a:gd name="connsiteY0-32" fmla="*/ 0 h 1190625"/>
              <a:gd name="connsiteX1-33" fmla="*/ 0 w 4891087"/>
              <a:gd name="connsiteY1-34" fmla="*/ 1190625 h 1190625"/>
              <a:gd name="connsiteX2-35" fmla="*/ 4886026 w 4891087"/>
              <a:gd name="connsiteY2-36" fmla="*/ 1189400 h 1190625"/>
              <a:gd name="connsiteX3-37" fmla="*/ 4891087 w 4891087"/>
              <a:gd name="connsiteY3-38" fmla="*/ 0 h 1190625"/>
              <a:gd name="connsiteX4-39" fmla="*/ 385762 w 4891087"/>
              <a:gd name="connsiteY4-40" fmla="*/ 0 h 1190625"/>
              <a:gd name="connsiteX0-41" fmla="*/ 385762 w 4891087"/>
              <a:gd name="connsiteY0-42" fmla="*/ 0 h 1190625"/>
              <a:gd name="connsiteX1-43" fmla="*/ 0 w 4891087"/>
              <a:gd name="connsiteY1-44" fmla="*/ 1190625 h 1190625"/>
              <a:gd name="connsiteX2-45" fmla="*/ 4889717 w 4891087"/>
              <a:gd name="connsiteY2-46" fmla="*/ 1189400 h 1190625"/>
              <a:gd name="connsiteX3-47" fmla="*/ 4891087 w 4891087"/>
              <a:gd name="connsiteY3-48" fmla="*/ 0 h 1190625"/>
              <a:gd name="connsiteX4-49" fmla="*/ 385762 w 4891087"/>
              <a:gd name="connsiteY4-50" fmla="*/ 0 h 1190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91087" h="1190625">
                <a:moveTo>
                  <a:pt x="385762" y="0"/>
                </a:moveTo>
                <a:lnTo>
                  <a:pt x="0" y="1190625"/>
                </a:lnTo>
                <a:lnTo>
                  <a:pt x="4889717" y="1189400"/>
                </a:lnTo>
                <a:cubicBezTo>
                  <a:pt x="4890174" y="796253"/>
                  <a:pt x="4890630" y="393147"/>
                  <a:pt x="4891087" y="0"/>
                </a:cubicBezTo>
                <a:lnTo>
                  <a:pt x="385762" y="0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945303" y="298571"/>
            <a:ext cx="829994" cy="914400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945303" y="942361"/>
            <a:ext cx="829994" cy="914400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2946521" y="5523823"/>
            <a:ext cx="829994" cy="914400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4832350" y="5024904"/>
            <a:ext cx="1263650" cy="1411210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8854987" y="755771"/>
            <a:ext cx="432914" cy="47693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6687013" y="5186471"/>
            <a:ext cx="432914" cy="476939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96A26299-C9F2-4E7E-8999-09921C9095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7" y="257691"/>
            <a:ext cx="3596928" cy="95528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5B37AFA-1CF6-4F06-AA62-7C8BDC206D34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0" y="1500526"/>
            <a:ext cx="615497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B78FDC8-D4F5-4493-9769-3ADA0A5B83E0}"/>
              </a:ext>
            </a:extLst>
          </p:cNvPr>
          <p:cNvCxnSpPr>
            <a:cxnSpLocks/>
            <a:stCxn id="26" idx="3"/>
            <a:endCxn id="26" idx="2"/>
          </p:cNvCxnSpPr>
          <p:nvPr/>
        </p:nvCxnSpPr>
        <p:spPr>
          <a:xfrm>
            <a:off x="501" y="5474166"/>
            <a:ext cx="5036484" cy="1222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61B008E-115D-408C-A7CF-BED21B400F94}"/>
              </a:ext>
            </a:extLst>
          </p:cNvPr>
          <p:cNvSpPr txBox="1"/>
          <p:nvPr/>
        </p:nvSpPr>
        <p:spPr>
          <a:xfrm>
            <a:off x="6522701" y="3139516"/>
            <a:ext cx="3478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zh-CN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58650D3-87B5-4B74-B29F-66D92151C63C}"/>
              </a:ext>
            </a:extLst>
          </p:cNvPr>
          <p:cNvCxnSpPr/>
          <p:nvPr/>
        </p:nvCxnSpPr>
        <p:spPr>
          <a:xfrm>
            <a:off x="4610100" y="3592356"/>
            <a:ext cx="4445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7E76929-7E13-488C-8F53-CD028DDF3D07}"/>
              </a:ext>
            </a:extLst>
          </p:cNvPr>
          <p:cNvCxnSpPr/>
          <p:nvPr/>
        </p:nvCxnSpPr>
        <p:spPr>
          <a:xfrm>
            <a:off x="11118674" y="3592356"/>
            <a:ext cx="4445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514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厦门大学论文答辩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下载更多PPT模板，请登陆蘑菇创意www.imogu.cn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00AB"/>
      </a:accent1>
      <a:accent2>
        <a:srgbClr val="037ADA"/>
      </a:accent2>
      <a:accent3>
        <a:srgbClr val="00B2FA"/>
      </a:accent3>
      <a:accent4>
        <a:srgbClr val="54BCDC"/>
      </a:accent4>
      <a:accent5>
        <a:srgbClr val="9D8CFF"/>
      </a:accent5>
      <a:accent6>
        <a:srgbClr val="B3BCBD"/>
      </a:accent6>
      <a:hlink>
        <a:srgbClr val="4472C4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577</Words>
  <Application>Microsoft Office PowerPoint</Application>
  <PresentationFormat>宽屏</PresentationFormat>
  <Paragraphs>51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华文中宋</vt:lpstr>
      <vt:lpstr>微软雅黑</vt:lpstr>
      <vt:lpstr>Arial</vt:lpstr>
      <vt:lpstr>Impact</vt:lpstr>
      <vt:lpstr>Verdana</vt:lpstr>
      <vt:lpstr>下载更多PPT模板，请登陆蘑菇创意www.imogu.cn​​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蓝色厦门大学论文答辩模板</dc:title>
  <dc:creator>Administrator</dc:creator>
  <cp:lastModifiedBy>陈 泓洁</cp:lastModifiedBy>
  <cp:revision>178</cp:revision>
  <dcterms:created xsi:type="dcterms:W3CDTF">2018-03-09T23:56:55Z</dcterms:created>
  <dcterms:modified xsi:type="dcterms:W3CDTF">2020-12-09T12:22:19Z</dcterms:modified>
</cp:coreProperties>
</file>