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media/image4.jpg" ContentType="image/jpeg"/>
  <Override PartName="/ppt/media/image5.jp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7" r:id="rId1"/>
  </p:sldMasterIdLst>
  <p:notesMasterIdLst>
    <p:notesMasterId r:id="rId19"/>
  </p:notesMasterIdLst>
  <p:sldIdLst>
    <p:sldId id="430" r:id="rId2"/>
    <p:sldId id="402" r:id="rId3"/>
    <p:sldId id="443" r:id="rId4"/>
    <p:sldId id="437" r:id="rId5"/>
    <p:sldId id="448" r:id="rId6"/>
    <p:sldId id="451" r:id="rId7"/>
    <p:sldId id="456" r:id="rId8"/>
    <p:sldId id="457" r:id="rId9"/>
    <p:sldId id="458" r:id="rId10"/>
    <p:sldId id="459" r:id="rId11"/>
    <p:sldId id="460" r:id="rId12"/>
    <p:sldId id="461" r:id="rId13"/>
    <p:sldId id="462" r:id="rId14"/>
    <p:sldId id="465" r:id="rId15"/>
    <p:sldId id="463" r:id="rId16"/>
    <p:sldId id="464" r:id="rId17"/>
    <p:sldId id="428" r:id="rId18"/>
  </p:sldIdLst>
  <p:sldSz cx="11520488" cy="6480175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微软雅黑" panose="020B0503020204020204" pitchFamily="34" charset="-122"/>
      <p:regular r:id="rId24"/>
      <p:bold r:id="rId25"/>
    </p:embeddedFont>
  </p:embeddedFontLst>
  <p:custDataLst>
    <p:tags r:id="rId2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57598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115196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72794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230392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879903" algn="l" defTabSz="1151961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3455883" algn="l" defTabSz="1151961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4031864" algn="l" defTabSz="1151961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4607844" algn="l" defTabSz="1151961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671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8ED1F2"/>
    <a:srgbClr val="006EC1"/>
    <a:srgbClr val="00B0F0"/>
    <a:srgbClr val="01B0F1"/>
    <a:srgbClr val="169BFE"/>
    <a:srgbClr val="0170C0"/>
    <a:srgbClr val="2897CE"/>
    <a:srgbClr val="54AFDE"/>
    <a:srgbClr val="0DB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6" autoAdjust="0"/>
    <p:restoredTop sz="96353" autoAdjust="0"/>
  </p:normalViewPr>
  <p:slideViewPr>
    <p:cSldViewPr>
      <p:cViewPr varScale="1">
        <p:scale>
          <a:sx n="99" d="100"/>
          <a:sy n="99" d="100"/>
        </p:scale>
        <p:origin x="72" y="48"/>
      </p:cViewPr>
      <p:guideLst>
        <p:guide orient="horz" pos="2041"/>
        <p:guide pos="67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 snapToGrid="0" snapToObjects="1">
      <p:cViewPr>
        <p:scale>
          <a:sx n="187" d="100"/>
          <a:sy n="187" d="100"/>
        </p:scale>
        <p:origin x="-1920" y="248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pPr/>
              <a:t>2020/12/23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51961" rtl="0" eaLnBrk="1" latinLnBrk="0" hangingPunct="1">
      <a:defRPr sz="1512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575981" algn="l" defTabSz="1151961" rtl="0" eaLnBrk="1" latinLnBrk="0" hangingPunct="1">
      <a:defRPr sz="1512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1151961" algn="l" defTabSz="1151961" rtl="0" eaLnBrk="1" latinLnBrk="0" hangingPunct="1">
      <a:defRPr sz="1512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727942" algn="l" defTabSz="1151961" rtl="0" eaLnBrk="1" latinLnBrk="0" hangingPunct="1">
      <a:defRPr sz="1512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2303922" algn="l" defTabSz="1151961" rtl="0" eaLnBrk="1" latinLnBrk="0" hangingPunct="1">
      <a:defRPr sz="1512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879903" algn="l" defTabSz="1151961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6pPr>
    <a:lvl7pPr marL="3455883" algn="l" defTabSz="1151961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7pPr>
    <a:lvl8pPr marL="4031864" algn="l" defTabSz="1151961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8pPr>
    <a:lvl9pPr marL="4607844" algn="l" defTabSz="1151961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5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0189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4150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2149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050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3537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1578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386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072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193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C96FADD-3171-4C6C-9C67-AAEE271E350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96271"/>
            <a:ext cx="3383980" cy="18478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AFC865E-2AEB-4EC3-AAE9-ABE9EE9B077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652" y="215751"/>
            <a:ext cx="1963935" cy="50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6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BA897DE-E25A-4BD2-84E5-1BA9949B724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1587"/>
            <a:ext cx="11515725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0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703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9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576026" rtl="0" eaLnBrk="1" latinLnBrk="0" hangingPunct="1"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20" indent="-432020" algn="l" defTabSz="576026" rtl="0" eaLnBrk="1" latinLnBrk="0" hangingPunct="1">
        <a:spcBef>
          <a:spcPct val="20000"/>
        </a:spcBef>
        <a:buFont typeface="Arial"/>
        <a:buChar char="•"/>
        <a:defRPr sz="4032" kern="1200">
          <a:solidFill>
            <a:schemeClr val="tx1"/>
          </a:solidFill>
          <a:latin typeface="+mn-lt"/>
          <a:ea typeface="+mn-ea"/>
          <a:cs typeface="+mn-cs"/>
        </a:defRPr>
      </a:lvl1pPr>
      <a:lvl2pPr marL="936043" indent="-360016" algn="l" defTabSz="576026" rtl="0" eaLnBrk="1" latinLnBrk="0" hangingPunct="1">
        <a:spcBef>
          <a:spcPct val="20000"/>
        </a:spcBef>
        <a:buFont typeface="Arial"/>
        <a:buChar char="–"/>
        <a:defRPr sz="3528" kern="1200">
          <a:solidFill>
            <a:schemeClr val="tx1"/>
          </a:solidFill>
          <a:latin typeface="+mn-lt"/>
          <a:ea typeface="+mn-ea"/>
          <a:cs typeface="+mn-cs"/>
        </a:defRPr>
      </a:lvl2pPr>
      <a:lvl3pPr marL="1440066" indent="-288013" algn="l" defTabSz="576026" rtl="0" eaLnBrk="1" latinLnBrk="0" hangingPunct="1">
        <a:spcBef>
          <a:spcPct val="20000"/>
        </a:spcBef>
        <a:buFont typeface="Arial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3pPr>
      <a:lvl4pPr marL="2016092" indent="-288013" algn="l" defTabSz="576026" rtl="0" eaLnBrk="1" latinLnBrk="0" hangingPunct="1">
        <a:spcBef>
          <a:spcPct val="20000"/>
        </a:spcBef>
        <a:buFont typeface="Arial"/>
        <a:buChar char="–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92118" indent="-288013" algn="l" defTabSz="576026" rtl="0" eaLnBrk="1" latinLnBrk="0" hangingPunct="1">
        <a:spcBef>
          <a:spcPct val="20000"/>
        </a:spcBef>
        <a:buFont typeface="Arial"/>
        <a:buChar char="»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21C1A22E-7EEA-432A-B851-F7E064537023}"/>
              </a:ext>
            </a:extLst>
          </p:cNvPr>
          <p:cNvSpPr/>
          <p:nvPr/>
        </p:nvSpPr>
        <p:spPr>
          <a:xfrm>
            <a:off x="0" y="2567204"/>
            <a:ext cx="10008717" cy="757521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8639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70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6349EC-1168-48F4-8E89-C0B3D773BC9A}"/>
              </a:ext>
            </a:extLst>
          </p:cNvPr>
          <p:cNvSpPr/>
          <p:nvPr/>
        </p:nvSpPr>
        <p:spPr>
          <a:xfrm>
            <a:off x="-1674" y="3163827"/>
            <a:ext cx="2724526" cy="757521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8639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70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8BCFCC7-2A11-4138-A985-6147643F53CA}"/>
              </a:ext>
            </a:extLst>
          </p:cNvPr>
          <p:cNvSpPr/>
          <p:nvPr/>
        </p:nvSpPr>
        <p:spPr>
          <a:xfrm>
            <a:off x="-8815" y="3760450"/>
            <a:ext cx="1155080" cy="757521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8639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70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1941553" y="2693250"/>
            <a:ext cx="7926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Graph Convolutional Networks for Text Classification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5129299" y="3542588"/>
            <a:ext cx="1261884" cy="363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764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AAAI 2019</a:t>
            </a:r>
            <a:endParaRPr kumimoji="1" lang="zh-CN" altLang="en-US" sz="1764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121815" y="4262763"/>
            <a:ext cx="1566455" cy="712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16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杨海</a:t>
            </a:r>
          </a:p>
          <a:p>
            <a:pPr algn="ctr"/>
            <a:r>
              <a:rPr lang="en-US" altLang="zh-CN" sz="2016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2020</a:t>
            </a:r>
            <a:r>
              <a:rPr lang="zh-CN" altLang="en-US" sz="2016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年</a:t>
            </a:r>
            <a:r>
              <a:rPr lang="en-US" altLang="zh-CN" sz="2016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12</a:t>
            </a:r>
            <a:r>
              <a:rPr lang="zh-CN" altLang="en-US" sz="2016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月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454005-203F-4054-8E84-E246E4C7C4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524" y="431775"/>
            <a:ext cx="2953101" cy="75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36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39F508A-7EC2-4ED4-B2DB-CF9DD9F1FA03}"/>
              </a:ext>
            </a:extLst>
          </p:cNvPr>
          <p:cNvSpPr txBox="1"/>
          <p:nvPr/>
        </p:nvSpPr>
        <p:spPr>
          <a:xfrm>
            <a:off x="1043720" y="1295871"/>
            <a:ext cx="78488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深度学习一直都是被几大经典模型给统治着，如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CNN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、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RNN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等等，它们无论在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CV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还是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NLP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领域都取得了优异的效果，那这个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GCN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是怎么跑出来的？是因为我们发现了很多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CNN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、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RNN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无法解决或者效果不好的问题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——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图结构的数据。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2EE12E-6138-4490-B4B5-33871ACFA3A5}"/>
              </a:ext>
            </a:extLst>
          </p:cNvPr>
          <p:cNvSpPr txBox="1"/>
          <p:nvPr/>
        </p:nvSpPr>
        <p:spPr>
          <a:xfrm>
            <a:off x="1079724" y="2520007"/>
            <a:ext cx="77768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GCN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，图卷积神经网络，实际上跟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CNN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的作用一样，就是一个特征提取器，只不过它的对象是图数据。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GCN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精妙地设计了一种从图数据中提取特征的方法，从而让我们可以使用这些特征去对图数据进行节点分类、图分类、边预测，还可以顺便得到图的嵌入表示。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190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" y="2257469"/>
            <a:ext cx="11520311" cy="1221493"/>
          </a:xfrm>
          <a:prstGeom prst="rect">
            <a:avLst/>
          </a:prstGeom>
          <a:solidFill>
            <a:srgbClr val="01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文本框 17"/>
          <p:cNvSpPr txBox="1"/>
          <p:nvPr/>
        </p:nvSpPr>
        <p:spPr>
          <a:xfrm>
            <a:off x="4205032" y="2538619"/>
            <a:ext cx="4458290" cy="712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5170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32" b="1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相关工作</a:t>
            </a:r>
          </a:p>
        </p:txBody>
      </p:sp>
      <p:grpSp>
        <p:nvGrpSpPr>
          <p:cNvPr id="83" name="组合 82"/>
          <p:cNvGrpSpPr/>
          <p:nvPr/>
        </p:nvGrpSpPr>
        <p:grpSpPr>
          <a:xfrm>
            <a:off x="1722284" y="1876407"/>
            <a:ext cx="1998235" cy="1998730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rgbClr val="01B0F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402" tIns="43201" rIns="86402" bIns="4320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5544">
                <a:cs typeface="+mn-ea"/>
                <a:sym typeface="+mn-lt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86402" tIns="43201" rIns="86402" bIns="43201">
              <a:spAutoFit/>
            </a:bodyPr>
            <a:lstStyle/>
            <a:p>
              <a:pPr algn="ctr"/>
              <a:r>
                <a:rPr lang="en-US" altLang="zh-CN" sz="8315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03</a:t>
              </a: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154664" y="5710188"/>
            <a:ext cx="741887" cy="7418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1" name="同心圆 4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12" ker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12" ker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5054997" y="5332233"/>
            <a:ext cx="318107" cy="31810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7" name="同心圆 4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12" ker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12" ker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2637417" y="5288956"/>
            <a:ext cx="1485748" cy="148574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0" name="同心圆 6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268" ker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268" kern="0">
                <a:solidFill>
                  <a:sysClr val="window" lastClr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1795744" y="5163598"/>
            <a:ext cx="655378" cy="65537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3" name="同心圆 6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12" ker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12" ker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555663" y="5560604"/>
            <a:ext cx="399226" cy="39922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6" name="同心圆 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12" ker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12" ker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336490" y="5329659"/>
            <a:ext cx="199612" cy="19961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9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12" ker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12" ker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645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3EC17E-D2DD-4000-A4B1-A69795FABD8B}"/>
              </a:ext>
            </a:extLst>
          </p:cNvPr>
          <p:cNvSpPr txBox="1"/>
          <p:nvPr/>
        </p:nvSpPr>
        <p:spPr>
          <a:xfrm>
            <a:off x="1079724" y="791815"/>
            <a:ext cx="784887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传统文本分类：</a:t>
            </a:r>
            <a:endParaRPr lang="en-US" altLang="zh-CN" dirty="0"/>
          </a:p>
          <a:p>
            <a:r>
              <a:rPr lang="zh-CN" altLang="en-US" dirty="0"/>
              <a:t>传统文本分类主要集中在特征工程和分类算法，特征工程中应用比较广泛的就是</a:t>
            </a:r>
            <a:r>
              <a:rPr lang="en-US" altLang="zh-CN" dirty="0"/>
              <a:t>bag of words </a:t>
            </a:r>
            <a:r>
              <a:rPr lang="zh-CN" altLang="en-US" dirty="0"/>
              <a:t>和</a:t>
            </a:r>
            <a:r>
              <a:rPr lang="en-US" altLang="zh-CN" dirty="0"/>
              <a:t>N-gram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深度学习文本分类：</a:t>
            </a:r>
            <a:endParaRPr lang="en-US" altLang="zh-CN" dirty="0"/>
          </a:p>
          <a:p>
            <a:r>
              <a:rPr lang="zh-CN" altLang="en-US" dirty="0"/>
              <a:t>关于深度学习文本分类的研究主要有两类，一类主要研究基于词向量的模型，这篇论文的研究方法与此类研究有所联系，但区别是前人是 在只学习词向量之后来构建文本表示形式，而本文作者是在同时学习词向量和文档向量之后再进行文本分类；另一类研究主要基于神经网络，比较有代表性的就是</a:t>
            </a:r>
            <a:r>
              <a:rPr lang="en-US" altLang="zh-CN" dirty="0"/>
              <a:t>CNN</a:t>
            </a:r>
            <a:r>
              <a:rPr lang="zh-CN" altLang="en-US" dirty="0"/>
              <a:t>和</a:t>
            </a:r>
            <a:r>
              <a:rPr lang="en-US" altLang="zh-CN" dirty="0"/>
              <a:t>RNN</a:t>
            </a:r>
            <a:r>
              <a:rPr lang="zh-CN" altLang="en-US" dirty="0"/>
              <a:t>（</a:t>
            </a:r>
            <a:r>
              <a:rPr lang="en-US" altLang="zh-CN" dirty="0"/>
              <a:t>LSTM</a:t>
            </a:r>
            <a:r>
              <a:rPr lang="zh-CN" altLang="en-US" dirty="0"/>
              <a:t>），为了增加这些模型的灵活性，现在引入了</a:t>
            </a:r>
            <a:r>
              <a:rPr lang="en-US" altLang="zh-CN" dirty="0"/>
              <a:t>Attention Mechanism,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  </a:t>
            </a:r>
            <a:r>
              <a:rPr lang="en-US" altLang="zh-CN" dirty="0"/>
              <a:t>Attention Mechanism</a:t>
            </a:r>
            <a:r>
              <a:rPr lang="zh-CN" altLang="en-US" dirty="0"/>
              <a:t>目前非常流行，广泛应用于机器翻译、语音识别、图像标注等很多领域，之所以它这么受欢迎，是因为</a:t>
            </a:r>
            <a:r>
              <a:rPr lang="en-US" altLang="zh-CN" dirty="0"/>
              <a:t>Attention</a:t>
            </a:r>
            <a:r>
              <a:rPr lang="zh-CN" altLang="en-US" dirty="0"/>
              <a:t>给模型赋予了区分辨别的能力，例如，在机器翻译、语音识别应用中，可以为句子中的每个词赋予不同的权重，使神经网络模型的学习变得更加灵活</a:t>
            </a:r>
          </a:p>
        </p:txBody>
      </p:sp>
    </p:spTree>
    <p:extLst>
      <p:ext uri="{BB962C8B-B14F-4D97-AF65-F5344CB8AC3E}">
        <p14:creationId xmlns:p14="http://schemas.microsoft.com/office/powerpoint/2010/main" val="263352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22B2DFD-282D-4E27-A9D6-43C3B6BB2D9D}"/>
              </a:ext>
            </a:extLst>
          </p:cNvPr>
          <p:cNvSpPr txBox="1"/>
          <p:nvPr/>
        </p:nvSpPr>
        <p:spPr>
          <a:xfrm>
            <a:off x="1583780" y="1439887"/>
            <a:ext cx="73448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尽管上述模型应用非常广泛而且效果都比较好，但它们主要侧重于局部的连续单词和句子，当分析语料库中全局的共生单词信息（</a:t>
            </a:r>
            <a:r>
              <a:rPr lang="en-US" altLang="zh-CN" dirty="0"/>
              <a:t>word co-occurrence</a:t>
            </a:r>
            <a:r>
              <a:rPr lang="zh-CN" altLang="en-US" dirty="0"/>
              <a:t>）时，它们的效果就没有那么好了。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因此本文作者采用了</a:t>
            </a:r>
            <a:r>
              <a:rPr lang="en-US" altLang="zh-CN" dirty="0"/>
              <a:t>GCN</a:t>
            </a:r>
            <a:r>
              <a:rPr lang="zh-CN" altLang="en-US" dirty="0"/>
              <a:t>来进行文本分类，（</a:t>
            </a:r>
            <a:r>
              <a:rPr lang="en-US" altLang="zh-CN" dirty="0"/>
              <a:t>GCN</a:t>
            </a:r>
            <a:r>
              <a:rPr lang="zh-CN" altLang="en-US" dirty="0"/>
              <a:t>是在</a:t>
            </a:r>
            <a:r>
              <a:rPr lang="en-US" altLang="zh-CN" dirty="0"/>
              <a:t>2017</a:t>
            </a:r>
            <a:r>
              <a:rPr lang="zh-CN" altLang="en-US" dirty="0"/>
              <a:t>年由</a:t>
            </a:r>
            <a:r>
              <a:rPr lang="en-US" altLang="zh-CN" dirty="0" err="1"/>
              <a:t>Kipf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 Welling</a:t>
            </a:r>
            <a:r>
              <a:rPr lang="zh-CN" altLang="en-US" dirty="0"/>
              <a:t>正式提出），其实用</a:t>
            </a:r>
            <a:r>
              <a:rPr lang="en-US" altLang="zh-CN" dirty="0"/>
              <a:t>GCN</a:t>
            </a:r>
            <a:r>
              <a:rPr lang="zh-CN" altLang="en-US" dirty="0"/>
              <a:t>来进行文本分类，之前就有学者在做了，</a:t>
            </a:r>
            <a:endParaRPr lang="en-US" altLang="zh-CN" dirty="0"/>
          </a:p>
          <a:p>
            <a:r>
              <a:rPr lang="zh-CN" altLang="en-US" dirty="0"/>
              <a:t>但是他们要么是单独把文档或句子看作词节点的图形，要么依靠非常规文档引文关系构建图形，本文作者是把文档和词都看做节点来构建图形，</a:t>
            </a:r>
            <a:endParaRPr lang="en-US" altLang="zh-CN" dirty="0"/>
          </a:p>
          <a:p>
            <a:r>
              <a:rPr lang="zh-CN" altLang="en-US" dirty="0"/>
              <a:t>而且也不需要文档间的关系。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简单来说作者的工作就是：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在整个语料集上构建图，将</a:t>
            </a:r>
            <a:r>
              <a:rPr lang="en-US" altLang="zh-CN" dirty="0"/>
              <a:t>word</a:t>
            </a:r>
            <a:r>
              <a:rPr lang="zh-CN" altLang="en-US" dirty="0"/>
              <a:t>和</a:t>
            </a:r>
            <a:r>
              <a:rPr lang="en-US" altLang="zh-CN" dirty="0"/>
              <a:t>document</a:t>
            </a:r>
            <a:r>
              <a:rPr lang="zh-CN" altLang="en-US" dirty="0"/>
              <a:t>作为图中的</a:t>
            </a:r>
            <a:r>
              <a:rPr lang="en-US" altLang="zh-CN" dirty="0"/>
              <a:t>node</a:t>
            </a:r>
            <a:r>
              <a:rPr lang="zh-CN" altLang="en-US" dirty="0"/>
              <a:t>，利用</a:t>
            </a:r>
            <a:r>
              <a:rPr lang="en-US" altLang="zh-CN" dirty="0"/>
              <a:t>co-occurrence</a:t>
            </a:r>
            <a:r>
              <a:rPr lang="zh-CN" altLang="en-US" dirty="0"/>
              <a:t>信息来构建</a:t>
            </a:r>
            <a:r>
              <a:rPr lang="en-US" altLang="zh-CN" dirty="0"/>
              <a:t>edge</a:t>
            </a:r>
            <a:r>
              <a:rPr lang="zh-CN" altLang="en-US" dirty="0"/>
              <a:t>，然后将文本分类问题看作是</a:t>
            </a:r>
            <a:r>
              <a:rPr lang="en-US" altLang="zh-CN" dirty="0"/>
              <a:t>node</a:t>
            </a:r>
            <a:r>
              <a:rPr lang="zh-CN" altLang="en-US" dirty="0"/>
              <a:t>分类问题</a:t>
            </a:r>
          </a:p>
        </p:txBody>
      </p:sp>
    </p:spTree>
    <p:extLst>
      <p:ext uri="{BB962C8B-B14F-4D97-AF65-F5344CB8AC3E}">
        <p14:creationId xmlns:p14="http://schemas.microsoft.com/office/powerpoint/2010/main" val="329009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72AB5B7-299A-4948-9618-2C215BD91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804" y="471345"/>
            <a:ext cx="6928206" cy="276874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1492A2C-642F-460A-952E-08DBCA418845}"/>
              </a:ext>
            </a:extLst>
          </p:cNvPr>
          <p:cNvSpPr txBox="1"/>
          <p:nvPr/>
        </p:nvSpPr>
        <p:spPr>
          <a:xfrm>
            <a:off x="1799804" y="3744143"/>
            <a:ext cx="73448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以</a:t>
            </a:r>
            <a:r>
              <a:rPr lang="en-US" altLang="zh-CN" dirty="0" err="1"/>
              <a:t>Ohsumed</a:t>
            </a:r>
            <a:r>
              <a:rPr lang="en-US" altLang="zh-CN" dirty="0"/>
              <a:t> </a:t>
            </a:r>
            <a:r>
              <a:rPr lang="zh-CN" altLang="en-US" dirty="0"/>
              <a:t>语料库为例，以</a:t>
            </a:r>
            <a:r>
              <a:rPr lang="en-US" altLang="zh-CN" dirty="0"/>
              <a:t>“O”</a:t>
            </a:r>
            <a:r>
              <a:rPr lang="zh-CN" altLang="en-US" dirty="0"/>
              <a:t>开头的节点是文档节点，其他节点是单词节点，黑色粗体是文档与词的边，灰色细边是字与字的边，不同的颜色是不同的文档类。</a:t>
            </a:r>
          </a:p>
        </p:txBody>
      </p:sp>
    </p:spTree>
    <p:extLst>
      <p:ext uri="{BB962C8B-B14F-4D97-AF65-F5344CB8AC3E}">
        <p14:creationId xmlns:p14="http://schemas.microsoft.com/office/powerpoint/2010/main" val="191261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" y="2257469"/>
            <a:ext cx="11520311" cy="1221493"/>
          </a:xfrm>
          <a:prstGeom prst="rect">
            <a:avLst/>
          </a:prstGeom>
          <a:solidFill>
            <a:srgbClr val="01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文本框 17"/>
          <p:cNvSpPr txBox="1"/>
          <p:nvPr/>
        </p:nvSpPr>
        <p:spPr>
          <a:xfrm>
            <a:off x="4205032" y="2538619"/>
            <a:ext cx="4458290" cy="712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5170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32" b="1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创新点</a:t>
            </a:r>
          </a:p>
        </p:txBody>
      </p:sp>
      <p:grpSp>
        <p:nvGrpSpPr>
          <p:cNvPr id="83" name="组合 82"/>
          <p:cNvGrpSpPr/>
          <p:nvPr/>
        </p:nvGrpSpPr>
        <p:grpSpPr>
          <a:xfrm>
            <a:off x="1722284" y="1876407"/>
            <a:ext cx="1998235" cy="1998730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rgbClr val="01B0F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402" tIns="43201" rIns="86402" bIns="4320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5544">
                <a:cs typeface="+mn-ea"/>
                <a:sym typeface="+mn-lt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86402" tIns="43201" rIns="86402" bIns="43201">
              <a:spAutoFit/>
            </a:bodyPr>
            <a:lstStyle/>
            <a:p>
              <a:pPr algn="ctr"/>
              <a:r>
                <a:rPr lang="en-US" altLang="zh-CN" sz="8315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04</a:t>
              </a: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154664" y="5710188"/>
            <a:ext cx="741887" cy="7418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1" name="同心圆 4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12" ker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12" ker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5054997" y="5332233"/>
            <a:ext cx="318107" cy="31810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7" name="同心圆 4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12" ker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12" ker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2637417" y="5288956"/>
            <a:ext cx="1485748" cy="148574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0" name="同心圆 6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268" ker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268" kern="0">
                <a:solidFill>
                  <a:sysClr val="window" lastClr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1795744" y="5163598"/>
            <a:ext cx="655378" cy="65537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3" name="同心圆 6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12" ker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12" ker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555663" y="5560604"/>
            <a:ext cx="399226" cy="39922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6" name="同心圆 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12" ker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12" ker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336490" y="5329659"/>
            <a:ext cx="199612" cy="19961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9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12" ker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12" ker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757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521797-9AFC-4E53-BAAD-0C9DA4711904}"/>
              </a:ext>
            </a:extLst>
          </p:cNvPr>
          <p:cNvSpPr txBox="1"/>
          <p:nvPr/>
        </p:nvSpPr>
        <p:spPr>
          <a:xfrm>
            <a:off x="1511772" y="1223863"/>
            <a:ext cx="734481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本文作者采用一种比较新的方法（</a:t>
            </a:r>
            <a:r>
              <a:rPr lang="en-US" altLang="zh-CN" dirty="0"/>
              <a:t>GCN</a:t>
            </a:r>
            <a:r>
              <a:rPr lang="zh-CN" altLang="en-US" dirty="0"/>
              <a:t>）取进行文本分类，这也是首次把整个语料库作为一个异构图形去研究。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多个基准数据集的结果表明，本文的方法优于最先进的文本分类方法，无需使用预先训练的单词向量或外部知识，随着训练数据比例的降低，</a:t>
            </a:r>
            <a:r>
              <a:rPr lang="en-US" altLang="zh-CN" dirty="0"/>
              <a:t>GCN</a:t>
            </a:r>
            <a:r>
              <a:rPr lang="zh-CN" altLang="en-US" dirty="0"/>
              <a:t>的效果越来越好，另外本文的方法还会自动学习预测词和文档向量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191919"/>
                </a:solidFill>
                <a:latin typeface="PingFang SC"/>
              </a:rPr>
              <a:t>GCN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即使不训练，完全使用随机初始化的参数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W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，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GCN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提取出来的特征就已经十分优秀了！这跟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CNN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不训练是完全不一样的，后者不训练是根本得不到什么有效特征的。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78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199839" y="1603535"/>
            <a:ext cx="1934605" cy="193459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" name="同心圆 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268" ker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268" kern="0">
                <a:solidFill>
                  <a:sysClr val="window" lastClr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062361" y="2659564"/>
            <a:ext cx="1934605" cy="193459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" name="同心圆 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268" ker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268" kern="0">
                <a:solidFill>
                  <a:sysClr val="window" lastClr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895777" y="1714084"/>
            <a:ext cx="1934605" cy="193459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268" ker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268" kern="0">
                <a:solidFill>
                  <a:sysClr val="window" lastClr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654431" y="2194097"/>
            <a:ext cx="1934605" cy="193459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268" ker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268" kern="0">
                <a:solidFill>
                  <a:sysClr val="window" lastClr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2235207" y="2342394"/>
            <a:ext cx="7289175" cy="11586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929" dirty="0">
                <a:solidFill>
                  <a:srgbClr val="0C4FAD"/>
                </a:solidFill>
                <a:latin typeface="+mn-lt"/>
                <a:ea typeface="+mn-ea"/>
                <a:cs typeface="+mn-ea"/>
                <a:sym typeface="+mn-lt"/>
              </a:rPr>
              <a:t>非常感谢您的聆听</a:t>
            </a:r>
          </a:p>
        </p:txBody>
      </p:sp>
      <p:sp>
        <p:nvSpPr>
          <p:cNvPr id="85" name="椭圆 84"/>
          <p:cNvSpPr/>
          <p:nvPr/>
        </p:nvSpPr>
        <p:spPr>
          <a:xfrm>
            <a:off x="5793249" y="4143624"/>
            <a:ext cx="631082" cy="631082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7232444" y="4426229"/>
            <a:ext cx="346185" cy="346185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3244788" y="4426681"/>
            <a:ext cx="346185" cy="346185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2871444" y="4575774"/>
            <a:ext cx="173093" cy="173093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7809642" y="4432552"/>
            <a:ext cx="346185" cy="346185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3887301" y="4423097"/>
            <a:ext cx="173093" cy="173093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8285573" y="4588653"/>
            <a:ext cx="173093" cy="173093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4880195" y="4466702"/>
            <a:ext cx="315541" cy="315541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8504417" y="4424614"/>
            <a:ext cx="346185" cy="346185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5259700" y="4434762"/>
            <a:ext cx="346185" cy="346185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9301618" y="4496667"/>
            <a:ext cx="173093" cy="173093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7463457" y="4194682"/>
            <a:ext cx="346185" cy="346185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2637648" y="4589011"/>
            <a:ext cx="173093" cy="173093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5706702" y="4240160"/>
            <a:ext cx="173093" cy="173093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4068455" y="4355876"/>
            <a:ext cx="405870" cy="40587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0" name="椭圆 99"/>
          <p:cNvSpPr/>
          <p:nvPr/>
        </p:nvSpPr>
        <p:spPr>
          <a:xfrm>
            <a:off x="6424332" y="4422318"/>
            <a:ext cx="346185" cy="346185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1549755" y="4426517"/>
            <a:ext cx="346185" cy="346185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1190426" y="4591853"/>
            <a:ext cx="173093" cy="173093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3522069" y="4195618"/>
            <a:ext cx="346185" cy="346185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2159254" y="4493370"/>
            <a:ext cx="173093" cy="173093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7832284" y="4249225"/>
            <a:ext cx="173093" cy="173093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9768677" y="4414808"/>
            <a:ext cx="346185" cy="346185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206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1551" y="3580569"/>
            <a:ext cx="9401725" cy="1728881"/>
          </a:xfrm>
          <a:prstGeom prst="rect">
            <a:avLst/>
          </a:prstGeom>
          <a:noFill/>
        </p:spPr>
        <p:txBody>
          <a:bodyPr wrap="square" lIns="115135" tIns="57568" rIns="115135" bIns="57568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文本分类是自然语言处理 （NLP） 中的一个</a:t>
            </a:r>
            <a:r>
              <a:rPr lang="zh-CN" altLang="en-US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基本</a:t>
            </a:r>
            <a:r>
              <a:rPr lang="zh-CN" altLang="zh-CN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问题。文本分类的应用有很多，如文档组织、新闻筛选、垃圾邮件检测、意见挖掘</a:t>
            </a:r>
            <a:r>
              <a:rPr lang="zh-CN" altLang="en-US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等，金融市场里面，特别是在中国市场，股价特别容易受政策和舆论影响，而发生暴涨暴跌的情况，所以如果能对中国市场做出来一个比较好的舆情分析（情感分析），对于规避风险和抓住机遇来说十分关键。</a:t>
            </a:r>
            <a:endParaRPr lang="zh-CN" altLang="en-US" sz="1386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559638" y="1404609"/>
            <a:ext cx="1645569" cy="1599195"/>
            <a:chOff x="4345444" y="2542859"/>
            <a:chExt cx="1810550" cy="1811205"/>
          </a:xfrm>
        </p:grpSpPr>
        <p:grpSp>
          <p:nvGrpSpPr>
            <p:cNvPr id="7" name="组合 6"/>
            <p:cNvGrpSpPr/>
            <p:nvPr/>
          </p:nvGrpSpPr>
          <p:grpSpPr>
            <a:xfrm>
              <a:off x="4345444" y="2542859"/>
              <a:ext cx="1810550" cy="1811205"/>
              <a:chOff x="1463339" y="1072758"/>
              <a:chExt cx="1546058" cy="1546058"/>
            </a:xfrm>
            <a:effectLst>
              <a:outerShdw blurRad="330200" dist="215900" dir="6900000" sx="91000" sy="91000" algn="t" rotWithShape="0">
                <a:prstClr val="black">
                  <a:alpha val="49000"/>
                </a:prstClr>
              </a:outerShdw>
            </a:effectLst>
          </p:grpSpPr>
          <p:sp>
            <p:nvSpPr>
              <p:cNvPr id="9" name="同心圆 8"/>
              <p:cNvSpPr/>
              <p:nvPr/>
            </p:nvSpPr>
            <p:spPr>
              <a:xfrm>
                <a:off x="1463339" y="1072758"/>
                <a:ext cx="1546058" cy="1546058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1484232" y="1093651"/>
                <a:ext cx="1504274" cy="15042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4565570" y="2763062"/>
              <a:ext cx="1370298" cy="137079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896300" y="1954555"/>
            <a:ext cx="1197756" cy="499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46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前 言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4119378" y="2454050"/>
            <a:ext cx="440259" cy="440259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15" name="同心圆 1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117887" y="1505864"/>
            <a:ext cx="196909" cy="196909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314796" y="1713174"/>
            <a:ext cx="262609" cy="262609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cs typeface="+mn-ea"/>
                <a:sym typeface="+mn-lt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椭圆 22"/>
          <p:cNvSpPr/>
          <p:nvPr/>
        </p:nvSpPr>
        <p:spPr>
          <a:xfrm>
            <a:off x="9820055" y="5597965"/>
            <a:ext cx="631082" cy="631082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0612414" y="4438165"/>
            <a:ext cx="346185" cy="346185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9050728" y="6000344"/>
            <a:ext cx="276892" cy="276892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6" name="同心圆 2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9217357" y="5161140"/>
            <a:ext cx="362742" cy="362742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29" name="同心圆 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597773" y="5230061"/>
            <a:ext cx="514505" cy="514505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4" name="椭圆 33"/>
          <p:cNvSpPr/>
          <p:nvPr/>
        </p:nvSpPr>
        <p:spPr>
          <a:xfrm>
            <a:off x="8352455" y="5931050"/>
            <a:ext cx="346185" cy="346185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0816480" y="6279486"/>
            <a:ext cx="173093" cy="173093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 rot="18754274">
            <a:off x="823056" y="338741"/>
            <a:ext cx="631082" cy="631082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/>
        </p:nvSpPr>
        <p:spPr>
          <a:xfrm rot="18754274">
            <a:off x="315596" y="1783440"/>
            <a:ext cx="346185" cy="346185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9" name="组合 38"/>
          <p:cNvGrpSpPr/>
          <p:nvPr/>
        </p:nvGrpSpPr>
        <p:grpSpPr>
          <a:xfrm rot="18754274">
            <a:off x="1946574" y="290554"/>
            <a:ext cx="276892" cy="276892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0" name="同心圆 2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 rot="18754274">
            <a:off x="1694095" y="1043908"/>
            <a:ext cx="362742" cy="362742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43" name="同心圆 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 rot="18754274">
            <a:off x="161916" y="823223"/>
            <a:ext cx="514505" cy="514505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6" name="同心圆 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8" name="椭圆 47"/>
          <p:cNvSpPr/>
          <p:nvPr/>
        </p:nvSpPr>
        <p:spPr>
          <a:xfrm rot="18754274">
            <a:off x="2575555" y="290554"/>
            <a:ext cx="346185" cy="346185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椭圆 48"/>
          <p:cNvSpPr/>
          <p:nvPr/>
        </p:nvSpPr>
        <p:spPr>
          <a:xfrm rot="18754274">
            <a:off x="284622" y="115211"/>
            <a:ext cx="173093" cy="173093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925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组合 175"/>
          <p:cNvGrpSpPr/>
          <p:nvPr/>
        </p:nvGrpSpPr>
        <p:grpSpPr>
          <a:xfrm>
            <a:off x="988349" y="3363620"/>
            <a:ext cx="1514225" cy="1748279"/>
            <a:chOff x="784545" y="2670625"/>
            <a:chExt cx="1202093" cy="1388087"/>
          </a:xfrm>
        </p:grpSpPr>
        <p:grpSp>
          <p:nvGrpSpPr>
            <p:cNvPr id="105" name="组合 104"/>
            <p:cNvGrpSpPr/>
            <p:nvPr/>
          </p:nvGrpSpPr>
          <p:grpSpPr>
            <a:xfrm>
              <a:off x="784545" y="2670625"/>
              <a:ext cx="1202093" cy="1388087"/>
              <a:chOff x="3269084" y="1040989"/>
              <a:chExt cx="1202093" cy="1388087"/>
            </a:xfrm>
          </p:grpSpPr>
          <p:sp>
            <p:nvSpPr>
              <p:cNvPr id="11" name="Freeform 14"/>
              <p:cNvSpPr>
                <a:spLocks/>
              </p:cNvSpPr>
              <p:nvPr/>
            </p:nvSpPr>
            <p:spPr bwMode="auto">
              <a:xfrm>
                <a:off x="3345550" y="1141029"/>
                <a:ext cx="529701" cy="237166"/>
              </a:xfrm>
              <a:custGeom>
                <a:avLst/>
                <a:gdLst>
                  <a:gd name="T0" fmla="*/ 0 w 516"/>
                  <a:gd name="T1" fmla="*/ 231 h 231"/>
                  <a:gd name="T2" fmla="*/ 398 w 516"/>
                  <a:gd name="T3" fmla="*/ 0 h 231"/>
                  <a:gd name="T4" fmla="*/ 516 w 516"/>
                  <a:gd name="T5" fmla="*/ 0 h 231"/>
                  <a:gd name="T6" fmla="*/ 516 w 516"/>
                  <a:gd name="T7" fmla="*/ 231 h 231"/>
                  <a:gd name="T8" fmla="*/ 0 w 516"/>
                  <a:gd name="T9" fmla="*/ 231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6" h="231">
                    <a:moveTo>
                      <a:pt x="0" y="231"/>
                    </a:moveTo>
                    <a:lnTo>
                      <a:pt x="398" y="0"/>
                    </a:lnTo>
                    <a:lnTo>
                      <a:pt x="516" y="0"/>
                    </a:lnTo>
                    <a:lnTo>
                      <a:pt x="516" y="231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rgbClr val="5F65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6414" tIns="43207" rIns="86414" bIns="43207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2" name="Freeform 15"/>
              <p:cNvSpPr>
                <a:spLocks/>
              </p:cNvSpPr>
              <p:nvPr/>
            </p:nvSpPr>
            <p:spPr bwMode="auto">
              <a:xfrm>
                <a:off x="3269084" y="1040989"/>
                <a:ext cx="1202093" cy="1388087"/>
              </a:xfrm>
              <a:custGeom>
                <a:avLst/>
                <a:gdLst>
                  <a:gd name="T0" fmla="*/ 0 w 1171"/>
                  <a:gd name="T1" fmla="*/ 1014 h 1352"/>
                  <a:gd name="T2" fmla="*/ 0 w 1171"/>
                  <a:gd name="T3" fmla="*/ 338 h 1352"/>
                  <a:gd name="T4" fmla="*/ 586 w 1171"/>
                  <a:gd name="T5" fmla="*/ 0 h 1352"/>
                  <a:gd name="T6" fmla="*/ 1171 w 1171"/>
                  <a:gd name="T7" fmla="*/ 338 h 1352"/>
                  <a:gd name="T8" fmla="*/ 1171 w 1171"/>
                  <a:gd name="T9" fmla="*/ 1014 h 1352"/>
                  <a:gd name="T10" fmla="*/ 586 w 1171"/>
                  <a:gd name="T11" fmla="*/ 1352 h 1352"/>
                  <a:gd name="T12" fmla="*/ 0 w 1171"/>
                  <a:gd name="T13" fmla="*/ 1014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1" h="1352">
                    <a:moveTo>
                      <a:pt x="0" y="1014"/>
                    </a:moveTo>
                    <a:lnTo>
                      <a:pt x="0" y="338"/>
                    </a:lnTo>
                    <a:lnTo>
                      <a:pt x="586" y="0"/>
                    </a:lnTo>
                    <a:lnTo>
                      <a:pt x="1171" y="338"/>
                    </a:lnTo>
                    <a:lnTo>
                      <a:pt x="1171" y="1014"/>
                    </a:lnTo>
                    <a:lnTo>
                      <a:pt x="586" y="1352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28600" sx="102000" sy="102000" algn="ctr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86414" tIns="43207" rIns="86414" bIns="4320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altLang="zh-CN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endParaRPr lang="en-US" altLang="zh-CN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endParaRPr lang="en-US" altLang="zh-CN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r>
                  <a:rPr lang="zh-CN" altLang="en-US" dirty="0">
                    <a:latin typeface="+mn-lt"/>
                    <a:ea typeface="+mn-ea"/>
                    <a:cs typeface="+mn-ea"/>
                    <a:sym typeface="+mn-lt"/>
                  </a:rPr>
                  <a:t>   经典的方法</a:t>
                </a:r>
              </a:p>
            </p:txBody>
          </p:sp>
          <p:sp>
            <p:nvSpPr>
              <p:cNvPr id="13" name="Freeform 16"/>
              <p:cNvSpPr>
                <a:spLocks/>
              </p:cNvSpPr>
              <p:nvPr/>
            </p:nvSpPr>
            <p:spPr bwMode="auto">
              <a:xfrm>
                <a:off x="3345551" y="1141029"/>
                <a:ext cx="408568" cy="441478"/>
              </a:xfrm>
              <a:custGeom>
                <a:avLst/>
                <a:gdLst>
                  <a:gd name="T0" fmla="*/ 0 w 398"/>
                  <a:gd name="T1" fmla="*/ 430 h 430"/>
                  <a:gd name="T2" fmla="*/ 398 w 398"/>
                  <a:gd name="T3" fmla="*/ 430 h 430"/>
                  <a:gd name="T4" fmla="*/ 398 w 398"/>
                  <a:gd name="T5" fmla="*/ 0 h 430"/>
                  <a:gd name="T6" fmla="*/ 0 w 398"/>
                  <a:gd name="T7" fmla="*/ 231 h 430"/>
                  <a:gd name="T8" fmla="*/ 0 w 398"/>
                  <a:gd name="T9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430">
                    <a:moveTo>
                      <a:pt x="0" y="430"/>
                    </a:moveTo>
                    <a:lnTo>
                      <a:pt x="398" y="430"/>
                    </a:lnTo>
                    <a:lnTo>
                      <a:pt x="398" y="0"/>
                    </a:lnTo>
                    <a:lnTo>
                      <a:pt x="0" y="231"/>
                    </a:lnTo>
                    <a:lnTo>
                      <a:pt x="0" y="430"/>
                    </a:lnTo>
                    <a:close/>
                  </a:path>
                </a:pathLst>
              </a:custGeom>
              <a:solidFill>
                <a:srgbClr val="0070C0"/>
              </a:solidFill>
              <a:ln w="28575">
                <a:noFill/>
              </a:ln>
              <a:effectLst>
                <a:outerShdw blurRad="279400" dist="76200" dir="2700000" sx="101000" sy="101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414" tIns="43207" rIns="86414" bIns="43207"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75" name="TextBox 174"/>
            <p:cNvSpPr txBox="1"/>
            <p:nvPr/>
          </p:nvSpPr>
          <p:spPr>
            <a:xfrm>
              <a:off x="897843" y="2889012"/>
              <a:ext cx="948647" cy="29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lang="zh-CN" altLang="en-US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77" name="组合 176"/>
          <p:cNvGrpSpPr/>
          <p:nvPr/>
        </p:nvGrpSpPr>
        <p:grpSpPr>
          <a:xfrm>
            <a:off x="3501182" y="3425409"/>
            <a:ext cx="1514225" cy="1748279"/>
            <a:chOff x="810143" y="2729597"/>
            <a:chExt cx="1202093" cy="1388087"/>
          </a:xfrm>
        </p:grpSpPr>
        <p:grpSp>
          <p:nvGrpSpPr>
            <p:cNvPr id="178" name="组合 177"/>
            <p:cNvGrpSpPr/>
            <p:nvPr/>
          </p:nvGrpSpPr>
          <p:grpSpPr>
            <a:xfrm>
              <a:off x="810143" y="2729597"/>
              <a:ext cx="1202093" cy="1388087"/>
              <a:chOff x="3294682" y="1099961"/>
              <a:chExt cx="1202093" cy="1388087"/>
            </a:xfrm>
          </p:grpSpPr>
          <p:sp>
            <p:nvSpPr>
              <p:cNvPr id="180" name="Freeform 14"/>
              <p:cNvSpPr>
                <a:spLocks/>
              </p:cNvSpPr>
              <p:nvPr/>
            </p:nvSpPr>
            <p:spPr bwMode="auto">
              <a:xfrm>
                <a:off x="3345550" y="1141029"/>
                <a:ext cx="529701" cy="237166"/>
              </a:xfrm>
              <a:custGeom>
                <a:avLst/>
                <a:gdLst>
                  <a:gd name="T0" fmla="*/ 0 w 516"/>
                  <a:gd name="T1" fmla="*/ 231 h 231"/>
                  <a:gd name="T2" fmla="*/ 398 w 516"/>
                  <a:gd name="T3" fmla="*/ 0 h 231"/>
                  <a:gd name="T4" fmla="*/ 516 w 516"/>
                  <a:gd name="T5" fmla="*/ 0 h 231"/>
                  <a:gd name="T6" fmla="*/ 516 w 516"/>
                  <a:gd name="T7" fmla="*/ 231 h 231"/>
                  <a:gd name="T8" fmla="*/ 0 w 516"/>
                  <a:gd name="T9" fmla="*/ 231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6" h="231">
                    <a:moveTo>
                      <a:pt x="0" y="231"/>
                    </a:moveTo>
                    <a:lnTo>
                      <a:pt x="398" y="0"/>
                    </a:lnTo>
                    <a:lnTo>
                      <a:pt x="516" y="0"/>
                    </a:lnTo>
                    <a:lnTo>
                      <a:pt x="516" y="231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rgbClr val="5F65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6414" tIns="43207" rIns="86414" bIns="43207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1" name="Freeform 15"/>
              <p:cNvSpPr>
                <a:spLocks/>
              </p:cNvSpPr>
              <p:nvPr/>
            </p:nvSpPr>
            <p:spPr bwMode="auto">
              <a:xfrm>
                <a:off x="3294682" y="1099961"/>
                <a:ext cx="1202093" cy="1388087"/>
              </a:xfrm>
              <a:custGeom>
                <a:avLst/>
                <a:gdLst>
                  <a:gd name="T0" fmla="*/ 0 w 1171"/>
                  <a:gd name="T1" fmla="*/ 1014 h 1352"/>
                  <a:gd name="T2" fmla="*/ 0 w 1171"/>
                  <a:gd name="T3" fmla="*/ 338 h 1352"/>
                  <a:gd name="T4" fmla="*/ 586 w 1171"/>
                  <a:gd name="T5" fmla="*/ 0 h 1352"/>
                  <a:gd name="T6" fmla="*/ 1171 w 1171"/>
                  <a:gd name="T7" fmla="*/ 338 h 1352"/>
                  <a:gd name="T8" fmla="*/ 1171 w 1171"/>
                  <a:gd name="T9" fmla="*/ 1014 h 1352"/>
                  <a:gd name="T10" fmla="*/ 586 w 1171"/>
                  <a:gd name="T11" fmla="*/ 1352 h 1352"/>
                  <a:gd name="T12" fmla="*/ 0 w 1171"/>
                  <a:gd name="T13" fmla="*/ 1014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1" h="1352">
                    <a:moveTo>
                      <a:pt x="0" y="1014"/>
                    </a:moveTo>
                    <a:lnTo>
                      <a:pt x="0" y="338"/>
                    </a:lnTo>
                    <a:lnTo>
                      <a:pt x="586" y="0"/>
                    </a:lnTo>
                    <a:lnTo>
                      <a:pt x="1171" y="338"/>
                    </a:lnTo>
                    <a:lnTo>
                      <a:pt x="1171" y="1014"/>
                    </a:lnTo>
                    <a:lnTo>
                      <a:pt x="586" y="1352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28600" sx="102000" sy="102000" algn="ctr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86414" tIns="43207" rIns="86414" bIns="4320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altLang="zh-CN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endParaRPr lang="en-US" altLang="zh-CN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pPr algn="ctr"/>
                <a:endParaRPr lang="en-US" altLang="zh-CN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pPr algn="ctr"/>
                <a:r>
                  <a:rPr lang="zh-CN" altLang="en-US" dirty="0">
                    <a:latin typeface="+mn-lt"/>
                    <a:ea typeface="+mn-ea"/>
                    <a:cs typeface="+mn-ea"/>
                    <a:sym typeface="+mn-lt"/>
                  </a:rPr>
                  <a:t>图形卷积网络</a:t>
                </a:r>
              </a:p>
              <a:p>
                <a:endParaRPr lang="en-US" altLang="zh-CN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2" name="Freeform 16"/>
              <p:cNvSpPr>
                <a:spLocks/>
              </p:cNvSpPr>
              <p:nvPr/>
            </p:nvSpPr>
            <p:spPr bwMode="auto">
              <a:xfrm>
                <a:off x="3345551" y="1141029"/>
                <a:ext cx="408568" cy="441478"/>
              </a:xfrm>
              <a:custGeom>
                <a:avLst/>
                <a:gdLst>
                  <a:gd name="T0" fmla="*/ 0 w 398"/>
                  <a:gd name="T1" fmla="*/ 430 h 430"/>
                  <a:gd name="T2" fmla="*/ 398 w 398"/>
                  <a:gd name="T3" fmla="*/ 430 h 430"/>
                  <a:gd name="T4" fmla="*/ 398 w 398"/>
                  <a:gd name="T5" fmla="*/ 0 h 430"/>
                  <a:gd name="T6" fmla="*/ 0 w 398"/>
                  <a:gd name="T7" fmla="*/ 231 h 430"/>
                  <a:gd name="T8" fmla="*/ 0 w 398"/>
                  <a:gd name="T9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430">
                    <a:moveTo>
                      <a:pt x="0" y="430"/>
                    </a:moveTo>
                    <a:lnTo>
                      <a:pt x="398" y="430"/>
                    </a:lnTo>
                    <a:lnTo>
                      <a:pt x="398" y="0"/>
                    </a:lnTo>
                    <a:lnTo>
                      <a:pt x="0" y="231"/>
                    </a:lnTo>
                    <a:lnTo>
                      <a:pt x="0" y="430"/>
                    </a:lnTo>
                    <a:close/>
                  </a:path>
                </a:pathLst>
              </a:custGeom>
              <a:solidFill>
                <a:srgbClr val="00B0F0"/>
              </a:solidFill>
              <a:ln w="28575">
                <a:noFill/>
              </a:ln>
              <a:effectLst>
                <a:outerShdw blurRad="279400" dist="76200" dir="2700000" sx="101000" sy="101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414" tIns="43207" rIns="86414" bIns="43207"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79" name="TextBox 178"/>
            <p:cNvSpPr txBox="1"/>
            <p:nvPr/>
          </p:nvSpPr>
          <p:spPr>
            <a:xfrm>
              <a:off x="976954" y="2861211"/>
              <a:ext cx="948647" cy="29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lang="zh-CN" altLang="en-US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6128642" y="3364936"/>
            <a:ext cx="1514225" cy="1748279"/>
            <a:chOff x="789153" y="2729597"/>
            <a:chExt cx="1202093" cy="1388087"/>
          </a:xfrm>
        </p:grpSpPr>
        <p:grpSp>
          <p:nvGrpSpPr>
            <p:cNvPr id="184" name="组合 183"/>
            <p:cNvGrpSpPr/>
            <p:nvPr/>
          </p:nvGrpSpPr>
          <p:grpSpPr>
            <a:xfrm>
              <a:off x="789153" y="2729597"/>
              <a:ext cx="1202093" cy="1388087"/>
              <a:chOff x="3273692" y="1099961"/>
              <a:chExt cx="1202093" cy="1388087"/>
            </a:xfrm>
          </p:grpSpPr>
          <p:sp>
            <p:nvSpPr>
              <p:cNvPr id="186" name="Freeform 14"/>
              <p:cNvSpPr>
                <a:spLocks/>
              </p:cNvSpPr>
              <p:nvPr/>
            </p:nvSpPr>
            <p:spPr bwMode="auto">
              <a:xfrm>
                <a:off x="3345550" y="1141029"/>
                <a:ext cx="529701" cy="237166"/>
              </a:xfrm>
              <a:custGeom>
                <a:avLst/>
                <a:gdLst>
                  <a:gd name="T0" fmla="*/ 0 w 516"/>
                  <a:gd name="T1" fmla="*/ 231 h 231"/>
                  <a:gd name="T2" fmla="*/ 398 w 516"/>
                  <a:gd name="T3" fmla="*/ 0 h 231"/>
                  <a:gd name="T4" fmla="*/ 516 w 516"/>
                  <a:gd name="T5" fmla="*/ 0 h 231"/>
                  <a:gd name="T6" fmla="*/ 516 w 516"/>
                  <a:gd name="T7" fmla="*/ 231 h 231"/>
                  <a:gd name="T8" fmla="*/ 0 w 516"/>
                  <a:gd name="T9" fmla="*/ 231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6" h="231">
                    <a:moveTo>
                      <a:pt x="0" y="231"/>
                    </a:moveTo>
                    <a:lnTo>
                      <a:pt x="398" y="0"/>
                    </a:lnTo>
                    <a:lnTo>
                      <a:pt x="516" y="0"/>
                    </a:lnTo>
                    <a:lnTo>
                      <a:pt x="516" y="231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rgbClr val="5F65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6414" tIns="43207" rIns="86414" bIns="43207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7" name="Freeform 15"/>
              <p:cNvSpPr>
                <a:spLocks/>
              </p:cNvSpPr>
              <p:nvPr/>
            </p:nvSpPr>
            <p:spPr bwMode="auto">
              <a:xfrm>
                <a:off x="3273692" y="1099961"/>
                <a:ext cx="1202093" cy="1388087"/>
              </a:xfrm>
              <a:custGeom>
                <a:avLst/>
                <a:gdLst>
                  <a:gd name="T0" fmla="*/ 0 w 1171"/>
                  <a:gd name="T1" fmla="*/ 1014 h 1352"/>
                  <a:gd name="T2" fmla="*/ 0 w 1171"/>
                  <a:gd name="T3" fmla="*/ 338 h 1352"/>
                  <a:gd name="T4" fmla="*/ 586 w 1171"/>
                  <a:gd name="T5" fmla="*/ 0 h 1352"/>
                  <a:gd name="T6" fmla="*/ 1171 w 1171"/>
                  <a:gd name="T7" fmla="*/ 338 h 1352"/>
                  <a:gd name="T8" fmla="*/ 1171 w 1171"/>
                  <a:gd name="T9" fmla="*/ 1014 h 1352"/>
                  <a:gd name="T10" fmla="*/ 586 w 1171"/>
                  <a:gd name="T11" fmla="*/ 1352 h 1352"/>
                  <a:gd name="T12" fmla="*/ 0 w 1171"/>
                  <a:gd name="T13" fmla="*/ 1014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1" h="1352">
                    <a:moveTo>
                      <a:pt x="0" y="1014"/>
                    </a:moveTo>
                    <a:lnTo>
                      <a:pt x="0" y="338"/>
                    </a:lnTo>
                    <a:lnTo>
                      <a:pt x="586" y="0"/>
                    </a:lnTo>
                    <a:lnTo>
                      <a:pt x="1171" y="338"/>
                    </a:lnTo>
                    <a:lnTo>
                      <a:pt x="1171" y="1014"/>
                    </a:lnTo>
                    <a:lnTo>
                      <a:pt x="586" y="1352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28600" sx="102000" sy="102000" algn="ctr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86414" tIns="43207" rIns="86414" bIns="43207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altLang="zh-CN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endParaRPr lang="en-US" altLang="zh-CN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endParaRPr lang="en-US" altLang="zh-CN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r>
                  <a:rPr lang="en-US" altLang="zh-CN" dirty="0">
                    <a:latin typeface="+mn-lt"/>
                    <a:ea typeface="+mn-ea"/>
                    <a:cs typeface="+mn-ea"/>
                    <a:sym typeface="+mn-lt"/>
                  </a:rPr>
                  <a:t>   </a:t>
                </a:r>
                <a:r>
                  <a:rPr lang="zh-CN" altLang="en-US" dirty="0">
                    <a:latin typeface="+mn-lt"/>
                    <a:ea typeface="+mn-ea"/>
                    <a:cs typeface="+mn-ea"/>
                    <a:sym typeface="+mn-lt"/>
                  </a:rPr>
                  <a:t>相关工作</a:t>
                </a:r>
              </a:p>
            </p:txBody>
          </p:sp>
          <p:sp>
            <p:nvSpPr>
              <p:cNvPr id="188" name="Freeform 16"/>
              <p:cNvSpPr>
                <a:spLocks/>
              </p:cNvSpPr>
              <p:nvPr/>
            </p:nvSpPr>
            <p:spPr bwMode="auto">
              <a:xfrm>
                <a:off x="3345551" y="1141029"/>
                <a:ext cx="408568" cy="441478"/>
              </a:xfrm>
              <a:custGeom>
                <a:avLst/>
                <a:gdLst>
                  <a:gd name="T0" fmla="*/ 0 w 398"/>
                  <a:gd name="T1" fmla="*/ 430 h 430"/>
                  <a:gd name="T2" fmla="*/ 398 w 398"/>
                  <a:gd name="T3" fmla="*/ 430 h 430"/>
                  <a:gd name="T4" fmla="*/ 398 w 398"/>
                  <a:gd name="T5" fmla="*/ 0 h 430"/>
                  <a:gd name="T6" fmla="*/ 0 w 398"/>
                  <a:gd name="T7" fmla="*/ 231 h 430"/>
                  <a:gd name="T8" fmla="*/ 0 w 398"/>
                  <a:gd name="T9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430">
                    <a:moveTo>
                      <a:pt x="0" y="430"/>
                    </a:moveTo>
                    <a:lnTo>
                      <a:pt x="398" y="430"/>
                    </a:lnTo>
                    <a:lnTo>
                      <a:pt x="398" y="0"/>
                    </a:lnTo>
                    <a:lnTo>
                      <a:pt x="0" y="231"/>
                    </a:lnTo>
                    <a:lnTo>
                      <a:pt x="0" y="430"/>
                    </a:lnTo>
                    <a:close/>
                  </a:path>
                </a:pathLst>
              </a:custGeom>
              <a:solidFill>
                <a:srgbClr val="0070C0"/>
              </a:solidFill>
              <a:ln w="28575">
                <a:noFill/>
              </a:ln>
              <a:effectLst>
                <a:outerShdw blurRad="279400" dist="76200" dir="2700000" sx="101000" sy="101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414" tIns="43207" rIns="86414" bIns="43207"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85" name="TextBox 184"/>
            <p:cNvSpPr txBox="1"/>
            <p:nvPr/>
          </p:nvSpPr>
          <p:spPr>
            <a:xfrm>
              <a:off x="890337" y="2889012"/>
              <a:ext cx="948647" cy="293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03</a:t>
              </a:r>
              <a:endParaRPr lang="zh-CN" altLang="en-US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89" name="组合 188"/>
          <p:cNvGrpSpPr/>
          <p:nvPr/>
        </p:nvGrpSpPr>
        <p:grpSpPr>
          <a:xfrm>
            <a:off x="8712572" y="3425410"/>
            <a:ext cx="1514225" cy="1748279"/>
            <a:chOff x="789153" y="2729597"/>
            <a:chExt cx="1202093" cy="1388087"/>
          </a:xfrm>
        </p:grpSpPr>
        <p:grpSp>
          <p:nvGrpSpPr>
            <p:cNvPr id="190" name="组合 189"/>
            <p:cNvGrpSpPr/>
            <p:nvPr/>
          </p:nvGrpSpPr>
          <p:grpSpPr>
            <a:xfrm>
              <a:off x="789153" y="2729597"/>
              <a:ext cx="1202093" cy="1388087"/>
              <a:chOff x="3273692" y="1099961"/>
              <a:chExt cx="1202093" cy="1388087"/>
            </a:xfrm>
          </p:grpSpPr>
          <p:sp>
            <p:nvSpPr>
              <p:cNvPr id="192" name="Freeform 14"/>
              <p:cNvSpPr>
                <a:spLocks/>
              </p:cNvSpPr>
              <p:nvPr/>
            </p:nvSpPr>
            <p:spPr bwMode="auto">
              <a:xfrm>
                <a:off x="3345550" y="1141029"/>
                <a:ext cx="529701" cy="237166"/>
              </a:xfrm>
              <a:custGeom>
                <a:avLst/>
                <a:gdLst>
                  <a:gd name="T0" fmla="*/ 0 w 516"/>
                  <a:gd name="T1" fmla="*/ 231 h 231"/>
                  <a:gd name="T2" fmla="*/ 398 w 516"/>
                  <a:gd name="T3" fmla="*/ 0 h 231"/>
                  <a:gd name="T4" fmla="*/ 516 w 516"/>
                  <a:gd name="T5" fmla="*/ 0 h 231"/>
                  <a:gd name="T6" fmla="*/ 516 w 516"/>
                  <a:gd name="T7" fmla="*/ 231 h 231"/>
                  <a:gd name="T8" fmla="*/ 0 w 516"/>
                  <a:gd name="T9" fmla="*/ 231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6" h="231">
                    <a:moveTo>
                      <a:pt x="0" y="231"/>
                    </a:moveTo>
                    <a:lnTo>
                      <a:pt x="398" y="0"/>
                    </a:lnTo>
                    <a:lnTo>
                      <a:pt x="516" y="0"/>
                    </a:lnTo>
                    <a:lnTo>
                      <a:pt x="516" y="231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rgbClr val="5F65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6414" tIns="43207" rIns="86414" bIns="43207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3" name="Freeform 15"/>
              <p:cNvSpPr>
                <a:spLocks/>
              </p:cNvSpPr>
              <p:nvPr/>
            </p:nvSpPr>
            <p:spPr bwMode="auto">
              <a:xfrm>
                <a:off x="3273692" y="1099961"/>
                <a:ext cx="1202093" cy="1388087"/>
              </a:xfrm>
              <a:custGeom>
                <a:avLst/>
                <a:gdLst>
                  <a:gd name="T0" fmla="*/ 0 w 1171"/>
                  <a:gd name="T1" fmla="*/ 1014 h 1352"/>
                  <a:gd name="T2" fmla="*/ 0 w 1171"/>
                  <a:gd name="T3" fmla="*/ 338 h 1352"/>
                  <a:gd name="T4" fmla="*/ 586 w 1171"/>
                  <a:gd name="T5" fmla="*/ 0 h 1352"/>
                  <a:gd name="T6" fmla="*/ 1171 w 1171"/>
                  <a:gd name="T7" fmla="*/ 338 h 1352"/>
                  <a:gd name="T8" fmla="*/ 1171 w 1171"/>
                  <a:gd name="T9" fmla="*/ 1014 h 1352"/>
                  <a:gd name="T10" fmla="*/ 586 w 1171"/>
                  <a:gd name="T11" fmla="*/ 1352 h 1352"/>
                  <a:gd name="T12" fmla="*/ 0 w 1171"/>
                  <a:gd name="T13" fmla="*/ 1014 h 1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1" h="1352">
                    <a:moveTo>
                      <a:pt x="0" y="1014"/>
                    </a:moveTo>
                    <a:lnTo>
                      <a:pt x="0" y="338"/>
                    </a:lnTo>
                    <a:lnTo>
                      <a:pt x="586" y="0"/>
                    </a:lnTo>
                    <a:lnTo>
                      <a:pt x="1171" y="338"/>
                    </a:lnTo>
                    <a:lnTo>
                      <a:pt x="1171" y="1014"/>
                    </a:lnTo>
                    <a:lnTo>
                      <a:pt x="586" y="1352"/>
                    </a:lnTo>
                    <a:lnTo>
                      <a:pt x="0" y="101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28600" sx="102000" sy="102000" algn="ctr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86414" tIns="43207" rIns="86414" bIns="43207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4" name="Freeform 16"/>
              <p:cNvSpPr>
                <a:spLocks/>
              </p:cNvSpPr>
              <p:nvPr/>
            </p:nvSpPr>
            <p:spPr bwMode="auto">
              <a:xfrm>
                <a:off x="3345551" y="1141029"/>
                <a:ext cx="408568" cy="441478"/>
              </a:xfrm>
              <a:custGeom>
                <a:avLst/>
                <a:gdLst>
                  <a:gd name="T0" fmla="*/ 0 w 398"/>
                  <a:gd name="T1" fmla="*/ 430 h 430"/>
                  <a:gd name="T2" fmla="*/ 398 w 398"/>
                  <a:gd name="T3" fmla="*/ 430 h 430"/>
                  <a:gd name="T4" fmla="*/ 398 w 398"/>
                  <a:gd name="T5" fmla="*/ 0 h 430"/>
                  <a:gd name="T6" fmla="*/ 0 w 398"/>
                  <a:gd name="T7" fmla="*/ 231 h 430"/>
                  <a:gd name="T8" fmla="*/ 0 w 398"/>
                  <a:gd name="T9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430">
                    <a:moveTo>
                      <a:pt x="0" y="430"/>
                    </a:moveTo>
                    <a:lnTo>
                      <a:pt x="398" y="430"/>
                    </a:lnTo>
                    <a:lnTo>
                      <a:pt x="398" y="0"/>
                    </a:lnTo>
                    <a:lnTo>
                      <a:pt x="0" y="231"/>
                    </a:lnTo>
                    <a:lnTo>
                      <a:pt x="0" y="430"/>
                    </a:lnTo>
                    <a:close/>
                  </a:path>
                </a:pathLst>
              </a:custGeom>
              <a:solidFill>
                <a:srgbClr val="00B0F0"/>
              </a:solidFill>
              <a:ln w="28575">
                <a:noFill/>
              </a:ln>
              <a:effectLst>
                <a:outerShdw blurRad="279400" dist="76200" dir="2700000" sx="101000" sy="101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6414" tIns="43207" rIns="86414" bIns="43207"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91" name="TextBox 190"/>
            <p:cNvSpPr txBox="1"/>
            <p:nvPr/>
          </p:nvSpPr>
          <p:spPr>
            <a:xfrm>
              <a:off x="877003" y="2889012"/>
              <a:ext cx="948647" cy="733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04</a:t>
              </a:r>
            </a:p>
            <a:p>
              <a:endParaRPr lang="en-US" altLang="zh-CN" dirty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r>
                <a:rPr lang="en-US" altLang="zh-CN" dirty="0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rPr>
                <a:t>  </a:t>
              </a:r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创新点</a:t>
              </a:r>
            </a:p>
          </p:txBody>
        </p:sp>
      </p:grpSp>
      <p:sp>
        <p:nvSpPr>
          <p:cNvPr id="225" name="六边形 224"/>
          <p:cNvSpPr/>
          <p:nvPr/>
        </p:nvSpPr>
        <p:spPr>
          <a:xfrm>
            <a:off x="5851409" y="2222199"/>
            <a:ext cx="346125" cy="346078"/>
          </a:xfrm>
          <a:prstGeom prst="hexagon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169" tIns="57584" rIns="115169" bIns="57584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6" name="六边形 225"/>
          <p:cNvSpPr/>
          <p:nvPr/>
        </p:nvSpPr>
        <p:spPr>
          <a:xfrm>
            <a:off x="5478129" y="2371245"/>
            <a:ext cx="173063" cy="173040"/>
          </a:xfrm>
          <a:prstGeom prst="hexagon">
            <a:avLst/>
          </a:prstGeom>
          <a:solidFill>
            <a:srgbClr val="00B0F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169" tIns="57584" rIns="115169" bIns="57584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7" name="六边形 226"/>
          <p:cNvSpPr/>
          <p:nvPr/>
        </p:nvSpPr>
        <p:spPr>
          <a:xfrm>
            <a:off x="6493810" y="2218616"/>
            <a:ext cx="173063" cy="173040"/>
          </a:xfrm>
          <a:prstGeom prst="hexagon">
            <a:avLst/>
          </a:prstGeom>
          <a:solidFill>
            <a:srgbClr val="00B0F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169" tIns="57584" rIns="115169" bIns="57584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8" name="六边形 227"/>
          <p:cNvSpPr/>
          <p:nvPr/>
        </p:nvSpPr>
        <p:spPr>
          <a:xfrm>
            <a:off x="4569136" y="2055548"/>
            <a:ext cx="315487" cy="315444"/>
          </a:xfrm>
          <a:prstGeom prst="hexagon">
            <a:avLst/>
          </a:prstGeom>
          <a:solidFill>
            <a:srgbClr val="0070C0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169" tIns="57584" rIns="115169" bIns="57584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9" name="六边形 228"/>
          <p:cNvSpPr/>
          <p:nvPr/>
        </p:nvSpPr>
        <p:spPr>
          <a:xfrm>
            <a:off x="4948575" y="2023618"/>
            <a:ext cx="346125" cy="346078"/>
          </a:xfrm>
          <a:prstGeom prst="hexagon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169" tIns="57584" rIns="115169" bIns="57584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0" name="六边形 229"/>
          <p:cNvSpPr/>
          <p:nvPr/>
        </p:nvSpPr>
        <p:spPr>
          <a:xfrm>
            <a:off x="5244376" y="2384479"/>
            <a:ext cx="173063" cy="173040"/>
          </a:xfrm>
          <a:prstGeom prst="hexagon">
            <a:avLst/>
          </a:prstGeom>
          <a:solidFill>
            <a:srgbClr val="00B0F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169" tIns="57584" rIns="115169" bIns="57584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1" name="六边形 230"/>
          <p:cNvSpPr/>
          <p:nvPr/>
        </p:nvSpPr>
        <p:spPr>
          <a:xfrm>
            <a:off x="6674933" y="2151415"/>
            <a:ext cx="405800" cy="405746"/>
          </a:xfrm>
          <a:prstGeom prst="hexagon">
            <a:avLst/>
          </a:prstGeom>
          <a:solidFill>
            <a:srgbClr val="0070C0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169" tIns="57584" rIns="115169" bIns="57584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2" name="六边形 231"/>
          <p:cNvSpPr/>
          <p:nvPr/>
        </p:nvSpPr>
        <p:spPr>
          <a:xfrm>
            <a:off x="4156671" y="2222035"/>
            <a:ext cx="346125" cy="346078"/>
          </a:xfrm>
          <a:prstGeom prst="hexagon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169" tIns="57584" rIns="115169" bIns="57584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3" name="六边形 232"/>
          <p:cNvSpPr/>
          <p:nvPr/>
        </p:nvSpPr>
        <p:spPr>
          <a:xfrm>
            <a:off x="3797404" y="2387320"/>
            <a:ext cx="173063" cy="173040"/>
          </a:xfrm>
          <a:prstGeom prst="hexagon">
            <a:avLst/>
          </a:prstGeom>
          <a:solidFill>
            <a:srgbClr val="00B0F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169" tIns="57584" rIns="115169" bIns="57584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4" name="六边形 233"/>
          <p:cNvSpPr/>
          <p:nvPr/>
        </p:nvSpPr>
        <p:spPr>
          <a:xfrm>
            <a:off x="6128642" y="1991208"/>
            <a:ext cx="346125" cy="346078"/>
          </a:xfrm>
          <a:prstGeom prst="hexagon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169" tIns="57584" rIns="115169" bIns="57584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5" name="六边形 234"/>
          <p:cNvSpPr/>
          <p:nvPr/>
        </p:nvSpPr>
        <p:spPr>
          <a:xfrm>
            <a:off x="4766065" y="2288867"/>
            <a:ext cx="173063" cy="173040"/>
          </a:xfrm>
          <a:prstGeom prst="hexagon">
            <a:avLst/>
          </a:prstGeom>
          <a:solidFill>
            <a:srgbClr val="00B0F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169" tIns="57584" rIns="115169" bIns="57584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36" name="组合 235"/>
          <p:cNvGrpSpPr/>
          <p:nvPr/>
        </p:nvGrpSpPr>
        <p:grpSpPr>
          <a:xfrm>
            <a:off x="4629800" y="456871"/>
            <a:ext cx="1995399" cy="173041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37" name="同心圆 236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170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8" name="椭圆 237"/>
            <p:cNvSpPr/>
            <p:nvPr/>
          </p:nvSpPr>
          <p:spPr>
            <a:xfrm>
              <a:off x="392113" y="760413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170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39" name="矩形 238"/>
          <p:cNvSpPr/>
          <p:nvPr/>
        </p:nvSpPr>
        <p:spPr>
          <a:xfrm>
            <a:off x="4948575" y="831558"/>
            <a:ext cx="1403940" cy="659198"/>
          </a:xfrm>
          <a:prstGeom prst="rect">
            <a:avLst/>
          </a:prstGeom>
        </p:spPr>
        <p:txBody>
          <a:bodyPr wrap="square" lIns="115169" tIns="57584" rIns="115169" bIns="57584">
            <a:spAutoFit/>
          </a:bodyPr>
          <a:lstStyle/>
          <a:p>
            <a:pPr defTabSz="11766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528" kern="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目 录</a:t>
            </a:r>
          </a:p>
        </p:txBody>
      </p:sp>
      <p:sp>
        <p:nvSpPr>
          <p:cNvPr id="240" name="六边形 239"/>
          <p:cNvSpPr/>
          <p:nvPr/>
        </p:nvSpPr>
        <p:spPr>
          <a:xfrm>
            <a:off x="7218944" y="2384479"/>
            <a:ext cx="173063" cy="173040"/>
          </a:xfrm>
          <a:prstGeom prst="hexagon">
            <a:avLst/>
          </a:prstGeom>
          <a:solidFill>
            <a:srgbClr val="00B0F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169" tIns="57584" rIns="115169" bIns="57584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1" name="Rectangle 4"/>
          <p:cNvSpPr txBox="1">
            <a:spLocks noChangeArrowheads="1"/>
          </p:cNvSpPr>
          <p:nvPr/>
        </p:nvSpPr>
        <p:spPr bwMode="auto">
          <a:xfrm>
            <a:off x="4762172" y="1298601"/>
            <a:ext cx="1728828" cy="4798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6365" tIns="43182" rIns="86365" bIns="43182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34" b="0" kern="0" dirty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12510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" y="2257469"/>
            <a:ext cx="11520311" cy="1221493"/>
          </a:xfrm>
          <a:prstGeom prst="rect">
            <a:avLst/>
          </a:prstGeom>
          <a:solidFill>
            <a:srgbClr val="01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文本框 17"/>
          <p:cNvSpPr txBox="1"/>
          <p:nvPr/>
        </p:nvSpPr>
        <p:spPr>
          <a:xfrm>
            <a:off x="4205032" y="2538619"/>
            <a:ext cx="4458290" cy="712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5170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32" b="1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经典的方法</a:t>
            </a:r>
          </a:p>
        </p:txBody>
      </p:sp>
      <p:grpSp>
        <p:nvGrpSpPr>
          <p:cNvPr id="83" name="组合 82"/>
          <p:cNvGrpSpPr/>
          <p:nvPr/>
        </p:nvGrpSpPr>
        <p:grpSpPr>
          <a:xfrm>
            <a:off x="1722284" y="1876407"/>
            <a:ext cx="1998235" cy="1998730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rgbClr val="01B0F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402" tIns="43201" rIns="86402" bIns="4320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5544">
                <a:cs typeface="+mn-ea"/>
                <a:sym typeface="+mn-lt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86402" tIns="43201" rIns="86402" bIns="43201">
              <a:spAutoFit/>
            </a:bodyPr>
            <a:lstStyle/>
            <a:p>
              <a:pPr algn="ctr"/>
              <a:r>
                <a:rPr lang="en-US" altLang="zh-CN" sz="8315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154664" y="5710188"/>
            <a:ext cx="741887" cy="7418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1" name="同心圆 4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12" ker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12" ker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5054997" y="5332233"/>
            <a:ext cx="318107" cy="31810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7" name="同心圆 4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12" ker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12" ker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2637417" y="5288956"/>
            <a:ext cx="1485748" cy="148574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0" name="同心圆 6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268" ker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268" kern="0">
                <a:solidFill>
                  <a:sysClr val="window" lastClr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1795744" y="5163598"/>
            <a:ext cx="655378" cy="65537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3" name="同心圆 6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12" ker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12" ker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555663" y="5560604"/>
            <a:ext cx="399226" cy="39922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6" name="同心圆 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12" ker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12" ker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336490" y="5329659"/>
            <a:ext cx="199612" cy="19961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9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12" ker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12" ker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696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椭圆 42"/>
          <p:cNvSpPr/>
          <p:nvPr/>
        </p:nvSpPr>
        <p:spPr>
          <a:xfrm>
            <a:off x="9820055" y="5597965"/>
            <a:ext cx="631082" cy="631082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0612414" y="4438165"/>
            <a:ext cx="346185" cy="346185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9050728" y="6000344"/>
            <a:ext cx="276892" cy="276892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73" name="同心圆 2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9217357" y="5161140"/>
            <a:ext cx="362742" cy="362742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76" name="同心圆 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0597773" y="5230061"/>
            <a:ext cx="514505" cy="514505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9" name="同心圆 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1" name="椭圆 80"/>
          <p:cNvSpPr/>
          <p:nvPr/>
        </p:nvSpPr>
        <p:spPr>
          <a:xfrm>
            <a:off x="8352455" y="5931050"/>
            <a:ext cx="346185" cy="346185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10816480" y="6279486"/>
            <a:ext cx="173093" cy="173093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33393" y="1890688"/>
            <a:ext cx="3608499" cy="3738931"/>
          </a:xfrm>
          <a:prstGeom prst="rect">
            <a:avLst/>
          </a:prstGeom>
          <a:gradFill>
            <a:gsLst>
              <a:gs pos="0">
                <a:schemeClr val="bg1"/>
              </a:gs>
              <a:gs pos="55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2700000" scaled="0"/>
          </a:gradFill>
          <a:ln>
            <a:noFill/>
          </a:ln>
          <a:effectLst>
            <a:outerShdw blurRad="215900" dist="127000" dir="798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6A5A35-6677-4CAA-BE16-B1A627BA57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56" y="2551116"/>
            <a:ext cx="3608499" cy="2408673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25811018-EC4E-427C-AA6C-EA26EBBC46F0}"/>
              </a:ext>
            </a:extLst>
          </p:cNvPr>
          <p:cNvGrpSpPr/>
          <p:nvPr/>
        </p:nvGrpSpPr>
        <p:grpSpPr>
          <a:xfrm>
            <a:off x="559133" y="437332"/>
            <a:ext cx="8255620" cy="504514"/>
            <a:chOff x="889605" y="402249"/>
            <a:chExt cx="6554744" cy="400571"/>
          </a:xfrm>
        </p:grpSpPr>
        <p:sp>
          <p:nvSpPr>
            <p:cNvPr id="37" name="矩形 3">
              <a:extLst>
                <a:ext uri="{FF2B5EF4-FFF2-40B4-BE49-F238E27FC236}">
                  <a16:creationId xmlns:a16="http://schemas.microsoft.com/office/drawing/2014/main" id="{C14EAE2D-0EF8-438C-96B8-7BFEE5CDA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826" y="402249"/>
              <a:ext cx="6452523" cy="289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square" lIns="86378" tIns="43190" rIns="86378" bIns="43190">
              <a:spAutoFit/>
            </a:bodyPr>
            <a:lstStyle/>
            <a:p>
              <a:pPr defTabSz="115170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传统方法</a:t>
              </a: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621E4CCF-CBB3-4D3D-A54C-0B36D1D54B69}"/>
                </a:ext>
              </a:extLst>
            </p:cNvPr>
            <p:cNvGrpSpPr/>
            <p:nvPr/>
          </p:nvGrpSpPr>
          <p:grpSpPr>
            <a:xfrm>
              <a:off x="889605" y="757101"/>
              <a:ext cx="1028125" cy="45719"/>
              <a:chOff x="688893" y="2574256"/>
              <a:chExt cx="7739508" cy="81111"/>
            </a:xfrm>
          </p:grpSpPr>
          <p:sp>
            <p:nvSpPr>
              <p:cNvPr id="41" name="Rectangle 4">
                <a:extLst>
                  <a:ext uri="{FF2B5EF4-FFF2-40B4-BE49-F238E27FC236}">
                    <a16:creationId xmlns:a16="http://schemas.microsoft.com/office/drawing/2014/main" id="{DC794815-E6CD-45D9-BBCA-9637ABC2E1F7}"/>
                  </a:ext>
                </a:extLst>
              </p:cNvPr>
              <p:cNvSpPr/>
              <p:nvPr/>
            </p:nvSpPr>
            <p:spPr>
              <a:xfrm>
                <a:off x="688893" y="2574256"/>
                <a:ext cx="1539000" cy="81111"/>
              </a:xfrm>
              <a:prstGeom prst="rect">
                <a:avLst/>
              </a:prstGeom>
              <a:solidFill>
                <a:srgbClr val="0070C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86363" tIns="43184" rIns="86363" bIns="43184" rtlCol="0" anchor="ctr"/>
              <a:lstStyle/>
              <a:p>
                <a:pPr algn="ctr" defTabSz="11512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134" kern="0">
                  <a:solidFill>
                    <a:sysClr val="window" lastClr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2" name="Rectangle 5">
                <a:extLst>
                  <a:ext uri="{FF2B5EF4-FFF2-40B4-BE49-F238E27FC236}">
                    <a16:creationId xmlns:a16="http://schemas.microsoft.com/office/drawing/2014/main" id="{ACA0537C-6BD2-491A-8062-C9E697A4C534}"/>
                  </a:ext>
                </a:extLst>
              </p:cNvPr>
              <p:cNvSpPr/>
              <p:nvPr/>
            </p:nvSpPr>
            <p:spPr>
              <a:xfrm>
                <a:off x="2239021" y="2574256"/>
                <a:ext cx="1539000" cy="81111"/>
              </a:xfrm>
              <a:prstGeom prst="rect">
                <a:avLst/>
              </a:prstGeom>
              <a:solidFill>
                <a:srgbClr val="00B0F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86363" tIns="43184" rIns="86363" bIns="43184" rtlCol="0" anchor="ctr"/>
              <a:lstStyle/>
              <a:p>
                <a:pPr algn="ctr" defTabSz="11512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134" kern="0">
                  <a:solidFill>
                    <a:sysClr val="window" lastClr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4" name="Rectangle 6">
                <a:extLst>
                  <a:ext uri="{FF2B5EF4-FFF2-40B4-BE49-F238E27FC236}">
                    <a16:creationId xmlns:a16="http://schemas.microsoft.com/office/drawing/2014/main" id="{36ED675C-09AB-4F39-92F1-398E97AC90D4}"/>
                  </a:ext>
                </a:extLst>
              </p:cNvPr>
              <p:cNvSpPr/>
              <p:nvPr/>
            </p:nvSpPr>
            <p:spPr>
              <a:xfrm>
                <a:off x="3789153" y="2574256"/>
                <a:ext cx="1539000" cy="81111"/>
              </a:xfrm>
              <a:prstGeom prst="rect">
                <a:avLst/>
              </a:prstGeom>
              <a:solidFill>
                <a:srgbClr val="0070C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86363" tIns="43184" rIns="86363" bIns="43184" rtlCol="0" anchor="ctr"/>
              <a:lstStyle/>
              <a:p>
                <a:pPr algn="ctr" defTabSz="11512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134" kern="0">
                  <a:solidFill>
                    <a:sysClr val="window" lastClr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Rectangle 7">
                <a:extLst>
                  <a:ext uri="{FF2B5EF4-FFF2-40B4-BE49-F238E27FC236}">
                    <a16:creationId xmlns:a16="http://schemas.microsoft.com/office/drawing/2014/main" id="{8E6F2779-A7F1-43A5-9818-01B65C98846C}"/>
                  </a:ext>
                </a:extLst>
              </p:cNvPr>
              <p:cNvSpPr/>
              <p:nvPr/>
            </p:nvSpPr>
            <p:spPr>
              <a:xfrm>
                <a:off x="5339276" y="2574256"/>
                <a:ext cx="1539000" cy="81111"/>
              </a:xfrm>
              <a:prstGeom prst="rect">
                <a:avLst/>
              </a:prstGeom>
              <a:solidFill>
                <a:srgbClr val="00B0F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86363" tIns="43184" rIns="86363" bIns="43184" rtlCol="0" anchor="ctr"/>
              <a:lstStyle/>
              <a:p>
                <a:pPr algn="ctr" defTabSz="11512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134" kern="0">
                  <a:solidFill>
                    <a:sysClr val="window" lastClr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Rectangle 8">
                <a:extLst>
                  <a:ext uri="{FF2B5EF4-FFF2-40B4-BE49-F238E27FC236}">
                    <a16:creationId xmlns:a16="http://schemas.microsoft.com/office/drawing/2014/main" id="{52034F3E-D721-4814-8C46-76DBE218D440}"/>
                  </a:ext>
                </a:extLst>
              </p:cNvPr>
              <p:cNvSpPr/>
              <p:nvPr/>
            </p:nvSpPr>
            <p:spPr>
              <a:xfrm>
                <a:off x="6889401" y="2574256"/>
                <a:ext cx="1539000" cy="81111"/>
              </a:xfrm>
              <a:prstGeom prst="rect">
                <a:avLst/>
              </a:prstGeom>
              <a:solidFill>
                <a:srgbClr val="0070C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86363" tIns="43184" rIns="86363" bIns="43184" rtlCol="0" anchor="ctr"/>
              <a:lstStyle/>
              <a:p>
                <a:pPr algn="ctr" defTabSz="1151249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134" kern="0">
                  <a:solidFill>
                    <a:sysClr val="window" lastClr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AAE0E3F4-94A0-4DBD-8650-45627F577D84}"/>
              </a:ext>
            </a:extLst>
          </p:cNvPr>
          <p:cNvSpPr txBox="1"/>
          <p:nvPr/>
        </p:nvSpPr>
        <p:spPr>
          <a:xfrm>
            <a:off x="4755878" y="2205638"/>
            <a:ext cx="5760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文本分类是自然语言处理中一个重要而经典的问题。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11B59DA-BD2B-4850-994E-DCA3FAD18B37}"/>
              </a:ext>
            </a:extLst>
          </p:cNvPr>
          <p:cNvSpPr txBox="1"/>
          <p:nvPr/>
        </p:nvSpPr>
        <p:spPr>
          <a:xfrm>
            <a:off x="4870252" y="3217813"/>
            <a:ext cx="57600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文本分类的一个基本中间步骤是文本表示。</a:t>
            </a:r>
            <a:endParaRPr lang="en-US" altLang="zh-CN" sz="18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endParaRPr lang="en-US" altLang="zh-CN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endParaRPr lang="en-US" altLang="zh-CN" sz="18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endParaRPr lang="en-US" altLang="zh-CN" sz="18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r>
              <a:rPr lang="zh-CN" altLang="en-US" b="1" dirty="0">
                <a:solidFill>
                  <a:srgbClr val="000000"/>
                </a:solidFill>
              </a:rPr>
              <a:t>目前已有的是比较经典的模型和深度学习模型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2419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/>
          <p:cNvSpPr/>
          <p:nvPr/>
        </p:nvSpPr>
        <p:spPr>
          <a:xfrm>
            <a:off x="1075069" y="1960132"/>
            <a:ext cx="8698520" cy="2559910"/>
          </a:xfrm>
          <a:prstGeom prst="rect">
            <a:avLst/>
          </a:prstGeom>
        </p:spPr>
        <p:txBody>
          <a:bodyPr wrap="square" lIns="115169" tIns="57584" rIns="115169" bIns="57584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传统的文本分类方法具有手工制作的特征，例如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bag of words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N-gram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模型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One-hot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模型：是最早的用于提取文本特征的方法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优点：解决了分类器不好处理离散数据的问题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在一定程度上扩充了特征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缺点：不考虑词与词之间的顺序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         假设词与词直接之间相互独立（大多数情况下词与词之间是相互关联的）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          得到的特征是离散系数的（维度灾难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--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计算效率低）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6C5F3019-192B-46CA-A560-1BE39A2B91F7}"/>
              </a:ext>
            </a:extLst>
          </p:cNvPr>
          <p:cNvGrpSpPr/>
          <p:nvPr/>
        </p:nvGrpSpPr>
        <p:grpSpPr>
          <a:xfrm>
            <a:off x="4547403" y="5275726"/>
            <a:ext cx="414057" cy="41405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0" name="同心圆 12">
              <a:extLst>
                <a:ext uri="{FF2B5EF4-FFF2-40B4-BE49-F238E27FC236}">
                  <a16:creationId xmlns:a16="http://schemas.microsoft.com/office/drawing/2014/main" id="{375CCC3A-E6CA-4DF1-8790-5ABB0A2F84C6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268" ker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6431DA7B-A647-468B-8FD4-9E55FAB13C2D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268" kern="0">
                <a:solidFill>
                  <a:sysClr val="window" lastClr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B50ADC03-E548-41D8-8D1C-38EE5BBC55D3}"/>
              </a:ext>
            </a:extLst>
          </p:cNvPr>
          <p:cNvGrpSpPr/>
          <p:nvPr/>
        </p:nvGrpSpPr>
        <p:grpSpPr>
          <a:xfrm>
            <a:off x="1983470" y="4994659"/>
            <a:ext cx="275176" cy="275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6" name="同心圆 18">
              <a:extLst>
                <a:ext uri="{FF2B5EF4-FFF2-40B4-BE49-F238E27FC236}">
                  <a16:creationId xmlns:a16="http://schemas.microsoft.com/office/drawing/2014/main" id="{7E514E15-D402-4FC1-8C86-995F98F2D74E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268" ker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454F6A44-C3CD-4D20-B1FF-7269195FC680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268" kern="0">
                <a:solidFill>
                  <a:sysClr val="window" lastClr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EF8FEB73-B328-45F4-9ACC-1AE4DB2B409D}"/>
              </a:ext>
            </a:extLst>
          </p:cNvPr>
          <p:cNvGrpSpPr/>
          <p:nvPr/>
        </p:nvGrpSpPr>
        <p:grpSpPr>
          <a:xfrm>
            <a:off x="936241" y="5282442"/>
            <a:ext cx="279480" cy="279480"/>
            <a:chOff x="5252030" y="2008764"/>
            <a:chExt cx="809336" cy="809336"/>
          </a:xfrm>
          <a:solidFill>
            <a:srgbClr val="00B0F0"/>
          </a:solidFill>
        </p:grpSpPr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C137C407-C254-4682-B01B-F2C325D2ADFF}"/>
                </a:ext>
              </a:extLst>
            </p:cNvPr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268" kern="0">
                <a:solidFill>
                  <a:sysClr val="window" lastClr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84A4F1CC-59E7-4B0F-9D4D-B3D996E8A5E7}"/>
                </a:ext>
              </a:extLst>
            </p:cNvPr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880835B6-178F-4F70-945B-672240E9803A}"/>
              </a:ext>
            </a:extLst>
          </p:cNvPr>
          <p:cNvGrpSpPr/>
          <p:nvPr/>
        </p:nvGrpSpPr>
        <p:grpSpPr>
          <a:xfrm>
            <a:off x="695220" y="1312551"/>
            <a:ext cx="207785" cy="207785"/>
            <a:chOff x="5252030" y="2008764"/>
            <a:chExt cx="809336" cy="809336"/>
          </a:xfrm>
          <a:solidFill>
            <a:srgbClr val="00B0F0"/>
          </a:solidFill>
        </p:grpSpPr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C1C376A5-A711-4BEF-AF0A-A81E1EADBA95}"/>
                </a:ext>
              </a:extLst>
            </p:cNvPr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268" kern="0">
                <a:solidFill>
                  <a:sysClr val="window" lastClr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356F4183-35CE-4059-B940-4B1A568BA776}"/>
                </a:ext>
              </a:extLst>
            </p:cNvPr>
            <p:cNvSpPr/>
            <p:nvPr/>
          </p:nvSpPr>
          <p:spPr>
            <a:xfrm>
              <a:off x="5300210" y="2060330"/>
              <a:ext cx="707701" cy="707701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95569B8C-6046-4109-B7C7-F998E0026587}"/>
              </a:ext>
            </a:extLst>
          </p:cNvPr>
          <p:cNvGrpSpPr/>
          <p:nvPr/>
        </p:nvGrpSpPr>
        <p:grpSpPr>
          <a:xfrm>
            <a:off x="559133" y="884256"/>
            <a:ext cx="1294911" cy="57582"/>
            <a:chOff x="688893" y="2574256"/>
            <a:chExt cx="7739508" cy="81111"/>
          </a:xfrm>
        </p:grpSpPr>
        <p:sp>
          <p:nvSpPr>
            <p:cNvPr id="139" name="Rectangle 4">
              <a:extLst>
                <a:ext uri="{FF2B5EF4-FFF2-40B4-BE49-F238E27FC236}">
                  <a16:creationId xmlns:a16="http://schemas.microsoft.com/office/drawing/2014/main" id="{0F9DC501-DC9F-4037-B9A9-E4AD1822C082}"/>
                </a:ext>
              </a:extLst>
            </p:cNvPr>
            <p:cNvSpPr/>
            <p:nvPr/>
          </p:nvSpPr>
          <p:spPr>
            <a:xfrm>
              <a:off x="688893" y="2574256"/>
              <a:ext cx="1539000" cy="81111"/>
            </a:xfrm>
            <a:prstGeom prst="rect">
              <a:avLst/>
            </a:prstGeom>
            <a:solidFill>
              <a:srgbClr val="0070C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lIns="86363" tIns="43184" rIns="86363" bIns="43184" rtlCol="0" anchor="ctr"/>
            <a:lstStyle/>
            <a:p>
              <a:pPr algn="ctr" defTabSz="11512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34" kern="0">
                <a:solidFill>
                  <a:sysClr val="window" lastClr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0" name="Rectangle 5">
              <a:extLst>
                <a:ext uri="{FF2B5EF4-FFF2-40B4-BE49-F238E27FC236}">
                  <a16:creationId xmlns:a16="http://schemas.microsoft.com/office/drawing/2014/main" id="{475BE9AA-1746-49CE-AE7E-EF737D484B4E}"/>
                </a:ext>
              </a:extLst>
            </p:cNvPr>
            <p:cNvSpPr/>
            <p:nvPr/>
          </p:nvSpPr>
          <p:spPr>
            <a:xfrm>
              <a:off x="2239021" y="2574256"/>
              <a:ext cx="1539000" cy="81111"/>
            </a:xfrm>
            <a:prstGeom prst="rect">
              <a:avLst/>
            </a:prstGeom>
            <a:solidFill>
              <a:srgbClr val="00B0F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lIns="86363" tIns="43184" rIns="86363" bIns="43184" rtlCol="0" anchor="ctr"/>
            <a:lstStyle/>
            <a:p>
              <a:pPr algn="ctr" defTabSz="11512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34" kern="0">
                <a:solidFill>
                  <a:sysClr val="window" lastClr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1" name="Rectangle 6">
              <a:extLst>
                <a:ext uri="{FF2B5EF4-FFF2-40B4-BE49-F238E27FC236}">
                  <a16:creationId xmlns:a16="http://schemas.microsoft.com/office/drawing/2014/main" id="{A21E992B-BAF1-43E0-B13E-EAB5F6C8FAD9}"/>
                </a:ext>
              </a:extLst>
            </p:cNvPr>
            <p:cNvSpPr/>
            <p:nvPr/>
          </p:nvSpPr>
          <p:spPr>
            <a:xfrm>
              <a:off x="3789153" y="2574256"/>
              <a:ext cx="1539000" cy="81111"/>
            </a:xfrm>
            <a:prstGeom prst="rect">
              <a:avLst/>
            </a:prstGeom>
            <a:solidFill>
              <a:srgbClr val="0070C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lIns="86363" tIns="43184" rIns="86363" bIns="43184" rtlCol="0" anchor="ctr"/>
            <a:lstStyle/>
            <a:p>
              <a:pPr algn="ctr" defTabSz="11512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34" kern="0">
                <a:solidFill>
                  <a:sysClr val="window" lastClr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2" name="Rectangle 7">
              <a:extLst>
                <a:ext uri="{FF2B5EF4-FFF2-40B4-BE49-F238E27FC236}">
                  <a16:creationId xmlns:a16="http://schemas.microsoft.com/office/drawing/2014/main" id="{1264CA5F-903E-423A-8D2C-083363661927}"/>
                </a:ext>
              </a:extLst>
            </p:cNvPr>
            <p:cNvSpPr/>
            <p:nvPr/>
          </p:nvSpPr>
          <p:spPr>
            <a:xfrm>
              <a:off x="5339276" y="2574256"/>
              <a:ext cx="1539000" cy="81111"/>
            </a:xfrm>
            <a:prstGeom prst="rect">
              <a:avLst/>
            </a:prstGeom>
            <a:solidFill>
              <a:srgbClr val="00B0F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lIns="86363" tIns="43184" rIns="86363" bIns="43184" rtlCol="0" anchor="ctr"/>
            <a:lstStyle/>
            <a:p>
              <a:pPr algn="ctr" defTabSz="11512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34" kern="0">
                <a:solidFill>
                  <a:sysClr val="window" lastClr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3" name="Rectangle 8">
              <a:extLst>
                <a:ext uri="{FF2B5EF4-FFF2-40B4-BE49-F238E27FC236}">
                  <a16:creationId xmlns:a16="http://schemas.microsoft.com/office/drawing/2014/main" id="{5FF1C712-D357-45A3-9034-4AD6FC08B6D2}"/>
                </a:ext>
              </a:extLst>
            </p:cNvPr>
            <p:cNvSpPr/>
            <p:nvPr/>
          </p:nvSpPr>
          <p:spPr>
            <a:xfrm>
              <a:off x="6889401" y="2574256"/>
              <a:ext cx="1539000" cy="81111"/>
            </a:xfrm>
            <a:prstGeom prst="rect">
              <a:avLst/>
            </a:prstGeom>
            <a:solidFill>
              <a:srgbClr val="0070C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lIns="86363" tIns="43184" rIns="86363" bIns="43184" rtlCol="0" anchor="ctr"/>
            <a:lstStyle/>
            <a:p>
              <a:pPr algn="ctr" defTabSz="115124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134" kern="0">
                <a:solidFill>
                  <a:sysClr val="window" lastClr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452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D446764-714A-4180-8A49-13E4A6F21B36}"/>
              </a:ext>
            </a:extLst>
          </p:cNvPr>
          <p:cNvSpPr txBox="1"/>
          <p:nvPr/>
        </p:nvSpPr>
        <p:spPr>
          <a:xfrm>
            <a:off x="1727796" y="1943943"/>
            <a:ext cx="5760076" cy="2120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N-gram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模型：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优点：考虑了词的顺序，信息量更充分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缺点：词表迅速膨胀，数据出现大量的稀疏化问题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        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每增加一个词，模型参数增加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40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万倍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          N-gram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词序随语料膨胀很快</a:t>
            </a:r>
          </a:p>
        </p:txBody>
      </p:sp>
    </p:spTree>
    <p:extLst>
      <p:ext uri="{BB962C8B-B14F-4D97-AF65-F5344CB8AC3E}">
        <p14:creationId xmlns:p14="http://schemas.microsoft.com/office/powerpoint/2010/main" val="366691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A3F280F-776C-4B81-8A27-E85E0D8A10AD}"/>
              </a:ext>
            </a:extLst>
          </p:cNvPr>
          <p:cNvSpPr txBox="1"/>
          <p:nvPr/>
        </p:nvSpPr>
        <p:spPr>
          <a:xfrm>
            <a:off x="779135" y="2087959"/>
            <a:ext cx="9276437" cy="2540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深度学习模型：</a:t>
            </a:r>
            <a:r>
              <a:rPr lang="zh-CN" altLang="zh-CN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卷积神经网络 （CNN） </a:t>
            </a:r>
            <a:r>
              <a:rPr lang="zh-CN" altLang="en-US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、</a:t>
            </a:r>
            <a:r>
              <a:rPr lang="zh-CN" altLang="zh-CN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循环神经网络 （RNN）</a:t>
            </a:r>
            <a:r>
              <a:rPr lang="zh-CN" altLang="en-US" dirty="0">
                <a:solidFill>
                  <a:srgbClr val="000000"/>
                </a:solidFill>
                <a:ea typeface="Calibri" panose="020F0502020204030204" pitchFamily="34" charset="0"/>
              </a:rPr>
              <a:t>（</a:t>
            </a:r>
            <a:r>
              <a:rPr lang="zh-CN" altLang="zh-CN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长期短期记忆 （LSTM）</a:t>
            </a:r>
            <a:r>
              <a:rPr lang="zh-CN" altLang="en-US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）</a:t>
            </a:r>
            <a:endParaRPr lang="en-US" altLang="zh-CN" sz="18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8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很好地捕获语义和句法信息，但可能会忽略语料库中</a:t>
            </a:r>
            <a:r>
              <a:rPr lang="zh-CN" altLang="en-US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的</a:t>
            </a:r>
            <a:r>
              <a:rPr lang="zh-CN" altLang="zh-CN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包含非连续和长距离语义的全局</a:t>
            </a:r>
            <a:r>
              <a:rPr lang="en-US" altLang="zh-CN" dirty="0"/>
              <a:t>word co-occurrence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F7640F-3B30-4AE3-8252-4948F1381A2B}"/>
              </a:ext>
            </a:extLst>
          </p:cNvPr>
          <p:cNvSpPr txBox="1"/>
          <p:nvPr/>
        </p:nvSpPr>
        <p:spPr>
          <a:xfrm>
            <a:off x="779135" y="1079847"/>
            <a:ext cx="5760076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目前，深度学习模型已经被广泛用于学习文本表示：</a:t>
            </a:r>
          </a:p>
        </p:txBody>
      </p:sp>
    </p:spTree>
    <p:extLst>
      <p:ext uri="{BB962C8B-B14F-4D97-AF65-F5344CB8AC3E}">
        <p14:creationId xmlns:p14="http://schemas.microsoft.com/office/powerpoint/2010/main" val="114181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" y="2257469"/>
            <a:ext cx="11520311" cy="1221493"/>
          </a:xfrm>
          <a:prstGeom prst="rect">
            <a:avLst/>
          </a:prstGeom>
          <a:solidFill>
            <a:srgbClr val="01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文本框 17"/>
          <p:cNvSpPr txBox="1"/>
          <p:nvPr/>
        </p:nvSpPr>
        <p:spPr>
          <a:xfrm>
            <a:off x="4205032" y="2538619"/>
            <a:ext cx="4458290" cy="712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5170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32" b="1" kern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图形卷积神经网络</a:t>
            </a:r>
          </a:p>
        </p:txBody>
      </p:sp>
      <p:grpSp>
        <p:nvGrpSpPr>
          <p:cNvPr id="83" name="组合 82"/>
          <p:cNvGrpSpPr/>
          <p:nvPr/>
        </p:nvGrpSpPr>
        <p:grpSpPr>
          <a:xfrm>
            <a:off x="1722284" y="1876407"/>
            <a:ext cx="1998235" cy="1998730"/>
            <a:chOff x="1041891" y="2887277"/>
            <a:chExt cx="1036261" cy="1036518"/>
          </a:xfrm>
        </p:grpSpPr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rgbClr val="01B0F1"/>
            </a:solidFill>
            <a:ln w="88900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402" tIns="43201" rIns="86402" bIns="43201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5544">
                <a:cs typeface="+mn-ea"/>
                <a:sym typeface="+mn-lt"/>
              </a:endParaRPr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86402" tIns="43201" rIns="86402" bIns="43201">
              <a:spAutoFit/>
            </a:bodyPr>
            <a:lstStyle/>
            <a:p>
              <a:pPr algn="ctr"/>
              <a:r>
                <a:rPr lang="en-US" altLang="zh-CN" sz="8315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02</a:t>
              </a: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154664" y="5710188"/>
            <a:ext cx="741887" cy="7418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1" name="同心圆 4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12" ker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12" ker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5054997" y="5332233"/>
            <a:ext cx="318107" cy="31810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7" name="同心圆 4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12" ker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12" ker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2637417" y="5288956"/>
            <a:ext cx="1485748" cy="148574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0" name="同心圆 6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268" ker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268" kern="0">
                <a:solidFill>
                  <a:sysClr val="window" lastClr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1795744" y="5163598"/>
            <a:ext cx="655378" cy="65537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3" name="同心圆 6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12" ker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12" ker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555663" y="5560604"/>
            <a:ext cx="399226" cy="39922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6" name="同心圆 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12" ker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12" ker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336490" y="5329659"/>
            <a:ext cx="199612" cy="19961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9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12" ker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1520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12" kern="0">
                <a:solidFill>
                  <a:sysClr val="windowText" lastClr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64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  <p:tag name="ISPRING_RESOURCE_PATHS_HASH_PRESENTER" val="1e23aa3dfefa2dda7d344b154acf39862a589a"/>
  <p:tag name="ISPRING_ULTRA_SCORM_COURSE_ID" val="19D12169-10B6-4984-8CE8-8968B0B22BA0"/>
  <p:tag name="ISPRING_SCORM_RATE_SLIDES" val="1"/>
  <p:tag name="ISPRING_SCORM_PASSING_SCORE" val="100.0000000000"/>
  <p:tag name="ISPRINGONLINEFOLDERID" val="0"/>
  <p:tag name="ISPRINGONLINEFOLDERPATH" val="Content List"/>
  <p:tag name="ISPRINGCLOUDFOLDERID" val="0"/>
  <p:tag name="ISPRING_PRESENTATION_TITLE" val="1"/>
  <p:tag name="ISPRINGCLOUDFOLDERPATH" val="Repository"/>
  <p:tag name="ISPRING_PLAYERS_CUSTOMIZATION" val="UEsDBBQAAgAIACCp3k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gqd5I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CCp3ki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IKneSC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IKneSG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IKneSD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IKneSHL80YFnAAAAawAAABwAAAB1bml2ZXJzYWwvbG9jYWxfc2V0dGluZ3MueG1sDcw7CsNADEXR3qsQ6p1P58JjdymDIc4ChP0IBo0UZkRIdp/pbnG44/zNSh+Uerglvp4uTLDN98NeiZ/rrR+Yaojtom5IbM40T92ovok+ENFgpbfKD2VFbhG4S25yKaiwkGhnPk/dH1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Agqd5IsIcj9GwBAAD3AgAAKQAAAHVuaXZlcnNhbC9za2luX2N1c3RvbWl6YXRpb25fc2V0dGluZ3MueG1sjVLbSiQxEH33K4I/MEkqt4Z2ILeWeVHRAZ+b6ezSrKaXTsRlycebdncYR0c09VR1Tp2iKqdNv8Zon1KeHse/fR6neBdyHuPPtD5DqN1ND9N8M4cUclodKvdjHKbnTfwxLbVaTbmPQz8PdkHTGqPu9SEltXKqZswwiiTz1CvkPLcVa8A1YCvmKLHt6p3EP9057ELMp1Xb1RH6sWETU5jzJg7hzxqO2W+h4w0u534YKy+tBVui7KcWx5ZAjHDJfaEaAASy3BGHi5SN1AR5zDiGYhQFCohwThpRiKQcatY1oqow3wjEJGPUFepp7UZaG0dtkdAQous0rxpbus5IjBEhBJgrXEBnMKpsqBoa1HJAcGBAFG00UYA625mOFe+8sBwp6gXGhRkDGB+Oe9ju7bkO1W+vsz/nF4Inv+AkunhrdcJc7e5pnit5Gx5/P/Q5oHG4OL+59Xf+aqu3m+ur8/++fPXwnrWYtW79qbdfAFBLAwQUAAIACAAgqd5IBdmJyEoNAADVIQAAFwAAAHVuaXZlcnNhbC91bml2ZXJzYWwucG5n7Zr5V1Lr+sCp02lW81TXnEu9ea45lCen40CZE6drpQ1mTrXMvGGCqGgoYtN1SImilpaJnqyT4oCpmboRsENJHkTqOKDiUHEUBcGBEBWRu6nOvWvd9V3fP+AufmBvnuez3/0+z7vf53mf/ULusSP+OhuNNkIgEB1YgE8wBLIGBoF8g1y/FtTsaroxAZ5WJQX7e0MoXSaToLAm9mDgQQikjrBp+dy3oLwhISA0CQLRZWo+q1jIivNgOzjM5+CJy5GS4aN5tvIB1gdZ0dzqudX1Ouf16/VTvyOe3Pz997tzLujn7wxY865680855y0tXv1z7db1O3xubykzVl/5Wfr3/RtU2Okumfsi6UfFp9IHFz2PJ20P/1RMqZRSRFK3iFJKZUvdgywuVI2VrSinkSMZiuGaplGcMWjSWSc/WcVKkOl5M4QfUQ+6/IxkqNHWVGbnnzOGeak+dad4g4orjVX29XirKOysr/sqUG5DB2X84Wd6vRu/BpSa7SsJQwviKPXgrX+LE37gN0i4i8UG8HQgx0oj7SJqjjcCVoPHLVqgBVqgBVqgBVqgBVqgBVqgBVqgBVqgBVqgBVrwvwdQAnP1AkuzZfoe2ArTaLytNFuK6+9o9g53+nyn2W7c8v+Dj+F3/mjgevFbP/1++KF1KTZR9saScAm3LDAfRYlQvYIqViihKUwXvLIPOZIleWFeezNteayJoZIE8Vuc4jk/jE8jlJUVrMzfJMuPLTv8zTOeY2ZeruOvSy+vZIURqGFmmqZimmKEGs0YYuQMdtXEiAswp7rDG+MXDvUkpb2ZMxdPBMwNJXEb9WaOhIAtSvKWOEhcQy8+DFCvKF2m6UppPE/9QS+z32P21dYwrpdyKl7gRmoaSROPA5mLY4VIQxeog9OwB+IUd+C+VECA0mOGmlfeCuXVvDcxQyz6pFnGp3ckNiYoicbIVz+ZslsLafOSxywafdMx0/kD9znbs+oigOH9XMJnj+z6OBGQeHLTCU8pAmNf5uzMmMUjL7l4UGcPp45mKOJ5J8+SxXHXW7HisNHBSPtywX74cIgJGb3CNF+ZufA9ecu+krw50jRW2Nl2UtYbwwnrxqPkQMXMMUE7V9ZKkjolGirq4oAzfYAqzY63gKGzE0Web0UvJBqbqukB6VN1rEEuIe53O2X1w9hAkRu90yGQcMtq+DpgA4y51Q5WVON7gWp8F6IoNP5sqvGzRmFb67kzTeg3EhSqcUT4/lh60Ikd5NLCXY+unfYMkSf9s2a2GP/G8WkVj9nfUFHGbOWxXBiLHOfnm2Npfl3p5o2bBcKI7l5HAk9GtugIqVs3SJ7/yzeQ9/BKz1tULj6u+7Mh8aIWaYHKw4eYZJT9VxMjJ7hl+shbzzxPGP1HebFtKfXmBnRLfohc1s9+7N2es227cfv+mFYzmwO2io3kzOk0BDcNX6zwEgnTSNKHiFfERYA9f3LqaspN2msIpLlIFL59OLbdSVSQ2cdpcG60SwgVWuvD7P9x6VmK4II8ULUciCt37mSNbCyOVAzhA+o3r5XLHPff26fai2h4iIu64Sp2SnyndE0GMgjTFoBC8LdkhQ6kTR6cHVm96GF1ePjH+2hZdZBpSredus6HuMnIuHq4eSDREn3KuN0pcuciHM0d5hnCAL6DRccHQLkW8j4tVJb7k/uXdidVDwQIU5NDVi0/170cxBuLttxseEo+ECy8NtHl+/Ji764fku4XcWHBPMIh+G/YI8TQQKhuyN8E2F3o4eaaczw3WArNzz7NPPuINRjGCb202XZjifCVk7iPCY4rZwQr46R4moji8qzYH96iDN7ZcX1Nv4PZXCmWl5+MY6YX7006jWhNNGos2fOXfOHTkjx9bxvvHlmwftyNav1AUeKrG5gSgOTmdeL+fWFo1s0BOu8NRvo4spDlUeBuR2yd+22PRE7FWX8ZkAQRo+JyuajvtaZn+6VCB1/ipkqdrrpZTMHYI12ma+eFi6MSFAYewftgG+NzZx/l11c7QtKR+WLh1qZbVxyfPiyl6u8XLQFD23eKMNMUByGNAHD0I3UxtlRvji96mtXQ49DIUKumY+kKLkD/2ukdqCIs6q2dShTCANzoXnu4ApyCOhqPW2RHIXCzeVFTNNLcsow72opfwpSU98T3NgPht/jlYQYNiJIMUV2PYxcPzzrNDlJTxioyU+HYGsYSJpLwC6KJUstVyTwOC0MNmL5dRy2IEGsezdxdnjcj40LV6tQVCcNgnH0kdRQCqY4i5ZUpsZcrGrL0N4qSRKFMPpJBU6SIDrcZQb3E9orLi++v673gESCofERGJ4CZN2Sa2NiEd/LwDs7UR+0hByofFWBskd/eNWpf6nfqUfXuF6JHZHdzrNo6QLfP8Z4VI+hTn/0FaLIud0ksM7pnr/PQ4dd3FgF92LiOYqNRKW5pcn5J3wV+Hxk7yc1ckaUUYRzwRU1ZG/8qe54t6usAH0rpvp45vLjrplU0NrbzODvi0XmfspjNRuJUHuBOSItPFp83uLPGtUWqcp0yal+Q1ncPu0Ag4hTDTM7TrLG1S/3UxzipBQwjaeSBviQcY1J0VHWpr018/G5P6jLdfJqOXBj2UHYyT4/LfIiOfYL7uBZdNtkCRnMG0PV5AauLwxU4kxSdaGzqwKTUGHIFLfYyMKvKGrxfi5c7fvSXLB4TCPELg28c2BfbJclMk7XtI9YC7G5LC1u9l24nvty95xj7DKGmoHZ+2XUP0TY7ZmLHuYosDPfeANjPZF+HvUWHbqaSP+p81FPeM//tvioxPNxFL4H6Xy71Zdh79IUyXScn+nPMrz7OurkO7UUc9CtGllNq8aqB1sI3OXvQobK+Y9mP82dZXwfPSIQijFHGPPYQO9mh8JZxfpFeA3lW1nzQKncsYaI5b6Kg/PiqJ5HV0IWXes5Q5QDXmQBdWbAzwy184HgqhhpIfrZXVWD6eBa3Q0D9OnH4lgSP33HOHn46shIryzWboy1xU/qO1146ru95hjyU6fVo0rXnwqLB2Vvvau6GunC9nPLHdgiDyJm8vX2cBYVHVPnqwzqWeznCaMP2JdpUQHAtHkGasiDaYuc6rB+aqyb8+VuCHXoaPFSfuvkX4YNF5VS794zPNpw+4hKVoslGZ4cjM+S98w0f9sH7G6/S861iTHY3LIudsy9NcNOfFKPX//YIQDuKxwfKs+pMZCU7nUy2wuB6RUbwQTdd/CF81nFf4tepc/7R/LYWcDkd3Ps7+WJcifTFFbVohEAK+oO1l2CsNiskSemrIKcZYBVQrwKDxSgl/ufUO+dNbI4z169zSs7m2yLTpw4GMxOR96LR4mgwVx/VkUVT4kf32Vp2tOYf8r19Btpo/5MqXJY/Rmnbj6AWWxB74srCzJU5VnfB1ToufQfH8caUjDadgZR9zHNArMwVMhJet878uonPrHQNU10TjziwJkYIseSo249PpAr+zCFLGfMDsUKv2YtkvCyirsxrK28/m3HguLEKrcqxlstCxxdtjPLF/gdca78EL5nVGG6O7g+MgM6vJs9GGxbAi86A183NFKHcG+08KcZiRdnLf1TwvGm7AXkdIcCRvLW+zy2gQP9JyRAvKjOjChd5Sz15NBPATDzKHsQnSLERO96fGlaO7RhWogqXfjnFsKKi/p1VZ7rcp5+X6vMonzNWY7qM48JHo3Jq7YhYU2DsQYZaOTqKy/Ncd7syko0XAYiSpymCRWkqI52fHK4Tse3PG89u+7z0LF2e/KVwkJsb11eTDU6oInBiJknSXO8FOLYopVRkrvkv/Ap79iRdJUE2daOE4jJIk+jLqJW/1YQOjx1N8OzDnQqvQpiCY9FXuVLEweg1GPoQcwMSPdFBV8LQ04XRydOs4xOaEBePPSZ4AW8XYZSiL9eLwEotjvdynw8RltocSLp+viWI5uGQy4ynvLDfmFAlVSXm136EkgGCZq4040TF2/6zdPshW2f9qMus72C75eVY6tamlRUFg9FyMALqwOLlhomPruIaj4Sb/ukzOvysoqT17wae81vAXLNo43V9ZAMQUwquuZwYxCYTUxhFhDicjWUvs6ArKOrB5vydyiE0L+JhlHqJJ1nrmvoCqpo82vTtKgR6mqZ4AXpVnFbIAiRfTaPDa9VSmeBMj5srMFbSu3+4NS6Ii2oaEqKTrVoqnaRv6z+1faN3SRP9zlnJX0MvU7TQdnzZ+mQTxpBlthryzCsOCu3YxW+JG3k8vi2qwAy06WPe1P3tCs2P/9zAubuly0/wFszuo1Aa6enTGgzAB4v09+KTURU1++6ZACRq37ET7OSbDofBEm7sxOj60l8x9BjKRJDQmszcLEo0DMCtyEqReocqUKvBur6NJLGJZ5p97JcMienLLNcQqxZ7TexzNM9I1d3WAFDa0TJN1R5y9/96GyhVL8e6r/78OlDhlShgOzAu+WvEcINef8SyEKq++B/xkmP/w8//MKBU5vU8w1s5LYuj1HBrjep0lWhXdLMhDL6gYKhpi2CkDj7QdNBXtuSPvq3WechRr8qNexPsvfnqikYP8z3iQ/E+e+1fUEsDBBQAAgAIACCp3kgrC8BtSgAAAGsAAAAbAAAAdW5pdmVyc2FsL3VuaXZlcnNhbC5wbmcueG1ss7GvyM1RKEstKs7Mz7NVMtQzULK34+WyKShKLctMLVeoAIoZ6RlAgJJCJSq3PDOlJAMoZGBujBDMSM1MzyixVbIwMIUL6gPNBABQSwECAAAUAAIACAAgqd5IFQ6tKGQEAAAHEQAAHQAAAAAAAAABAAAAAAAAAAAAdW5pdmVyc2FsL2NvbW1vbl9tZXNzYWdlcy5sbmdQSwECAAAUAAIACAAgqd5ICH4LIykDAACGDAAAJwAAAAAAAAABAAAAAACfBAAAdW5pdmVyc2FsL2ZsYXNoX3B1Ymxpc2hpbmdfc2V0dGluZ3MueG1sUEsBAgAAFAACAAgAIKneSLX8CWS6AgAAVQoAACEAAAAAAAAAAQAAAAAADQgAAHVuaXZlcnNhbC9mbGFzaF9za2luX3NldHRpbmdzLnhtbFBLAQIAABQAAgAIACCp3kgqlg9n/gIAAJcLAAAmAAAAAAAAAAEAAAAAAAYLAAB1bml2ZXJzYWwvaHRtbF9wdWJsaXNoaW5nX3NldHRpbmdzLnhtbFBLAQIAABQAAgAIACCp3khocVKRmgEAAB8GAAAfAAAAAAAAAAEAAAAAAEgOAAB1bml2ZXJzYWwvaHRtbF9za2luX3NldHRpbmdzLmpzUEsBAgAAFAACAAgAIKneSD08L9HBAAAA5QEAABoAAAAAAAAAAQAAAAAAHxAAAHVuaXZlcnNhbC9pMThuX3ByZXNldHMueG1sUEsBAgAAFAACAAgAIKneSHL80YFnAAAAawAAABwAAAAAAAAAAQAAAAAAGBEAAHVuaXZlcnNhbC9sb2NhbF9zZXR0aW5ncy54bWxQSwECAAAUAAIACABElFdHI7RO+/sCAACwCAAAFAAAAAAAAAABAAAAAAC5EQAAdW5pdmVyc2FsL3BsYXllci54bWxQSwECAAAUAAIACAAgqd5IsIcj9GwBAAD3AgAAKQAAAAAAAAABAAAAAADmFAAAdW5pdmVyc2FsL3NraW5fY3VzdG9taXphdGlvbl9zZXR0aW5ncy54bWxQSwECAAAUAAIACAAgqd5IBdmJyEoNAADVIQAAFwAAAAAAAAAAAAAAAACZFgAAdW5pdmVyc2FsL3VuaXZlcnNhbC5wbmdQSwECAAAUAAIACAAgqd5IKwvAbUoAAABrAAAAGwAAAAAAAAABAAAAAAAYJAAAdW5pdmVyc2FsL3VuaXZlcnNhbC5wbmcueG1sUEsFBgAAAAALAAsASQMAAJskAAAAAA=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9656</TotalTime>
  <Words>1089</Words>
  <Application>Microsoft Office PowerPoint</Application>
  <PresentationFormat>自定义</PresentationFormat>
  <Paragraphs>92</Paragraphs>
  <Slides>17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PingFang SC</vt:lpstr>
      <vt:lpstr>-apple-system</vt:lpstr>
      <vt:lpstr>Calibri</vt:lpstr>
      <vt:lpstr>微软雅黑</vt:lpstr>
      <vt:lpstr>Arial</vt:lpstr>
      <vt:lpstr>自定义设计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熊猫办公PPT</dc:title>
  <dc:creator>熊猫办公</dc:creator>
  <cp:keywords>www.tukuppt.com</cp:keywords>
  <cp:lastModifiedBy>huawei</cp:lastModifiedBy>
  <cp:revision>59</cp:revision>
  <dcterms:created xsi:type="dcterms:W3CDTF">2015-04-24T01:01:13Z</dcterms:created>
  <dcterms:modified xsi:type="dcterms:W3CDTF">2020-12-23T02:51:28Z</dcterms:modified>
</cp:coreProperties>
</file>