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11" r:id="rId4"/>
    <p:sldId id="317" r:id="rId5"/>
    <p:sldId id="289" r:id="rId6"/>
    <p:sldId id="318" r:id="rId7"/>
    <p:sldId id="300" r:id="rId8"/>
    <p:sldId id="320" r:id="rId9"/>
    <p:sldId id="321" r:id="rId10"/>
    <p:sldId id="319" r:id="rId11"/>
    <p:sldId id="309" r:id="rId12"/>
    <p:sldId id="322" r:id="rId13"/>
    <p:sldId id="310" r:id="rId14"/>
    <p:sldId id="278" r:id="rId15"/>
  </p:sldIdLst>
  <p:sldSz cx="8640763" cy="6480175"/>
  <p:notesSz cx="6858000" cy="9144000"/>
  <p:defaultTextStyle>
    <a:defPPr>
      <a:defRPr lang="zh-CN"/>
    </a:defPPr>
    <a:lvl1pPr marL="0" algn="l" defTabSz="1151961" rtl="0" eaLnBrk="1" latinLnBrk="0" hangingPunct="1">
      <a:defRPr sz="2268" kern="1200">
        <a:solidFill>
          <a:schemeClr val="tx1"/>
        </a:solidFill>
        <a:latin typeface="+mn-lt"/>
        <a:ea typeface="+mn-ea"/>
        <a:cs typeface="+mn-cs"/>
      </a:defRPr>
    </a:lvl1pPr>
    <a:lvl2pPr marL="575981" algn="l" defTabSz="1151961" rtl="0" eaLnBrk="1" latinLnBrk="0" hangingPunct="1">
      <a:defRPr sz="2268" kern="1200">
        <a:solidFill>
          <a:schemeClr val="tx1"/>
        </a:solidFill>
        <a:latin typeface="+mn-lt"/>
        <a:ea typeface="+mn-ea"/>
        <a:cs typeface="+mn-cs"/>
      </a:defRPr>
    </a:lvl2pPr>
    <a:lvl3pPr marL="1151961" algn="l" defTabSz="1151961" rtl="0" eaLnBrk="1" latinLnBrk="0" hangingPunct="1">
      <a:defRPr sz="2268" kern="1200">
        <a:solidFill>
          <a:schemeClr val="tx1"/>
        </a:solidFill>
        <a:latin typeface="+mn-lt"/>
        <a:ea typeface="+mn-ea"/>
        <a:cs typeface="+mn-cs"/>
      </a:defRPr>
    </a:lvl3pPr>
    <a:lvl4pPr marL="1727942" algn="l" defTabSz="1151961" rtl="0" eaLnBrk="1" latinLnBrk="0" hangingPunct="1">
      <a:defRPr sz="2268" kern="1200">
        <a:solidFill>
          <a:schemeClr val="tx1"/>
        </a:solidFill>
        <a:latin typeface="+mn-lt"/>
        <a:ea typeface="+mn-ea"/>
        <a:cs typeface="+mn-cs"/>
      </a:defRPr>
    </a:lvl4pPr>
    <a:lvl5pPr marL="2303922" algn="l" defTabSz="1151961" rtl="0" eaLnBrk="1" latinLnBrk="0" hangingPunct="1">
      <a:defRPr sz="2268" kern="1200">
        <a:solidFill>
          <a:schemeClr val="tx1"/>
        </a:solidFill>
        <a:latin typeface="+mn-lt"/>
        <a:ea typeface="+mn-ea"/>
        <a:cs typeface="+mn-cs"/>
      </a:defRPr>
    </a:lvl5pPr>
    <a:lvl6pPr marL="2879903" algn="l" defTabSz="1151961" rtl="0" eaLnBrk="1" latinLnBrk="0" hangingPunct="1">
      <a:defRPr sz="2268" kern="1200">
        <a:solidFill>
          <a:schemeClr val="tx1"/>
        </a:solidFill>
        <a:latin typeface="+mn-lt"/>
        <a:ea typeface="+mn-ea"/>
        <a:cs typeface="+mn-cs"/>
      </a:defRPr>
    </a:lvl6pPr>
    <a:lvl7pPr marL="3455883" algn="l" defTabSz="1151961" rtl="0" eaLnBrk="1" latinLnBrk="0" hangingPunct="1">
      <a:defRPr sz="2268" kern="1200">
        <a:solidFill>
          <a:schemeClr val="tx1"/>
        </a:solidFill>
        <a:latin typeface="+mn-lt"/>
        <a:ea typeface="+mn-ea"/>
        <a:cs typeface="+mn-cs"/>
      </a:defRPr>
    </a:lvl7pPr>
    <a:lvl8pPr marL="4031864" algn="l" defTabSz="1151961" rtl="0" eaLnBrk="1" latinLnBrk="0" hangingPunct="1">
      <a:defRPr sz="2268" kern="1200">
        <a:solidFill>
          <a:schemeClr val="tx1"/>
        </a:solidFill>
        <a:latin typeface="+mn-lt"/>
        <a:ea typeface="+mn-ea"/>
        <a:cs typeface="+mn-cs"/>
      </a:defRPr>
    </a:lvl8pPr>
    <a:lvl9pPr marL="4607844" algn="l" defTabSz="1151961" rtl="0" eaLnBrk="1" latinLnBrk="0" hangingPunct="1">
      <a:defRPr sz="226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27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487"/>
    <a:srgbClr val="F46970"/>
    <a:srgbClr val="53C780"/>
    <a:srgbClr val="67D993"/>
    <a:srgbClr val="F2A849"/>
    <a:srgbClr val="F8F8F8"/>
    <a:srgbClr val="1173B0"/>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68" autoAdjust="0"/>
    <p:restoredTop sz="94660"/>
  </p:normalViewPr>
  <p:slideViewPr>
    <p:cSldViewPr>
      <p:cViewPr varScale="1">
        <p:scale>
          <a:sx n="71" d="100"/>
          <a:sy n="71" d="100"/>
        </p:scale>
        <p:origin x="684" y="66"/>
      </p:cViewPr>
      <p:guideLst>
        <p:guide orient="horz" pos="2041"/>
        <p:guide pos="272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48058" y="2013055"/>
            <a:ext cx="7344649" cy="1389038"/>
          </a:xfrm>
        </p:spPr>
        <p:txBody>
          <a:bodyPr/>
          <a:lstStyle/>
          <a:p>
            <a:r>
              <a:rPr lang="zh-CN" altLang="en-US"/>
              <a:t>单击此处编辑母版标题样式</a:t>
            </a:r>
          </a:p>
        </p:txBody>
      </p:sp>
      <p:sp>
        <p:nvSpPr>
          <p:cNvPr id="3" name="副标题 2"/>
          <p:cNvSpPr>
            <a:spLocks noGrp="1"/>
          </p:cNvSpPr>
          <p:nvPr>
            <p:ph type="subTitle" idx="1"/>
          </p:nvPr>
        </p:nvSpPr>
        <p:spPr>
          <a:xfrm>
            <a:off x="1296115" y="3672100"/>
            <a:ext cx="6048534" cy="1656045"/>
          </a:xfrm>
        </p:spPr>
        <p:txBody>
          <a:bodyPr/>
          <a:lstStyle>
            <a:lvl1pPr marL="0" indent="0" algn="ctr">
              <a:buNone/>
              <a:defRPr>
                <a:solidFill>
                  <a:schemeClr val="tx1">
                    <a:tint val="75000"/>
                  </a:schemeClr>
                </a:solidFill>
              </a:defRPr>
            </a:lvl1pPr>
            <a:lvl2pPr marL="432020" indent="0" algn="ctr">
              <a:buNone/>
              <a:defRPr>
                <a:solidFill>
                  <a:schemeClr val="tx1">
                    <a:tint val="75000"/>
                  </a:schemeClr>
                </a:solidFill>
              </a:defRPr>
            </a:lvl2pPr>
            <a:lvl3pPr marL="864040" indent="0" algn="ctr">
              <a:buNone/>
              <a:defRPr>
                <a:solidFill>
                  <a:schemeClr val="tx1">
                    <a:tint val="75000"/>
                  </a:schemeClr>
                </a:solidFill>
              </a:defRPr>
            </a:lvl3pPr>
            <a:lvl4pPr marL="1296059" indent="0" algn="ctr">
              <a:buNone/>
              <a:defRPr>
                <a:solidFill>
                  <a:schemeClr val="tx1">
                    <a:tint val="75000"/>
                  </a:schemeClr>
                </a:solidFill>
              </a:defRPr>
            </a:lvl4pPr>
            <a:lvl5pPr marL="1728079" indent="0" algn="ctr">
              <a:buNone/>
              <a:defRPr>
                <a:solidFill>
                  <a:schemeClr val="tx1">
                    <a:tint val="75000"/>
                  </a:schemeClr>
                </a:solidFill>
              </a:defRPr>
            </a:lvl5pPr>
            <a:lvl6pPr marL="2160098" indent="0" algn="ctr">
              <a:buNone/>
              <a:defRPr>
                <a:solidFill>
                  <a:schemeClr val="tx1">
                    <a:tint val="75000"/>
                  </a:schemeClr>
                </a:solidFill>
              </a:defRPr>
            </a:lvl6pPr>
            <a:lvl7pPr marL="2592119" indent="0" algn="ctr">
              <a:buNone/>
              <a:defRPr>
                <a:solidFill>
                  <a:schemeClr val="tx1">
                    <a:tint val="75000"/>
                  </a:schemeClr>
                </a:solidFill>
              </a:defRPr>
            </a:lvl7pPr>
            <a:lvl8pPr marL="3024138" indent="0" algn="ctr">
              <a:buNone/>
              <a:defRPr>
                <a:solidFill>
                  <a:schemeClr val="tx1">
                    <a:tint val="75000"/>
                  </a:schemeClr>
                </a:solidFill>
              </a:defRPr>
            </a:lvl8pPr>
            <a:lvl9pPr marL="345615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94395353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187293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64553" y="195006"/>
            <a:ext cx="1944172" cy="414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32039" y="195006"/>
            <a:ext cx="5688502" cy="414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4000250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8958920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2561" y="4164114"/>
            <a:ext cx="7344649" cy="1287034"/>
          </a:xfrm>
        </p:spPr>
        <p:txBody>
          <a:bodyPr anchor="t"/>
          <a:lstStyle>
            <a:lvl1pPr algn="l">
              <a:defRPr sz="3780" b="1" cap="all"/>
            </a:lvl1pPr>
          </a:lstStyle>
          <a:p>
            <a:r>
              <a:rPr lang="zh-CN" altLang="en-US"/>
              <a:t>单击此处编辑母版标题样式</a:t>
            </a:r>
          </a:p>
        </p:txBody>
      </p:sp>
      <p:sp>
        <p:nvSpPr>
          <p:cNvPr id="3" name="文本占位符 2"/>
          <p:cNvSpPr>
            <a:spLocks noGrp="1"/>
          </p:cNvSpPr>
          <p:nvPr>
            <p:ph type="body" idx="1"/>
          </p:nvPr>
        </p:nvSpPr>
        <p:spPr>
          <a:xfrm>
            <a:off x="682561" y="2746575"/>
            <a:ext cx="7344649" cy="1417537"/>
          </a:xfrm>
        </p:spPr>
        <p:txBody>
          <a:bodyPr anchor="b"/>
          <a:lstStyle>
            <a:lvl1pPr marL="0" indent="0">
              <a:buNone/>
              <a:defRPr sz="1890">
                <a:solidFill>
                  <a:schemeClr val="tx1">
                    <a:tint val="75000"/>
                  </a:schemeClr>
                </a:solidFill>
              </a:defRPr>
            </a:lvl1pPr>
            <a:lvl2pPr marL="432020" indent="0">
              <a:buNone/>
              <a:defRPr sz="1701">
                <a:solidFill>
                  <a:schemeClr val="tx1">
                    <a:tint val="75000"/>
                  </a:schemeClr>
                </a:solidFill>
              </a:defRPr>
            </a:lvl2pPr>
            <a:lvl3pPr marL="864040" indent="0">
              <a:buNone/>
              <a:defRPr sz="1512">
                <a:solidFill>
                  <a:schemeClr val="tx1">
                    <a:tint val="75000"/>
                  </a:schemeClr>
                </a:solidFill>
              </a:defRPr>
            </a:lvl3pPr>
            <a:lvl4pPr marL="1296059" indent="0">
              <a:buNone/>
              <a:defRPr sz="1323">
                <a:solidFill>
                  <a:schemeClr val="tx1">
                    <a:tint val="75000"/>
                  </a:schemeClr>
                </a:solidFill>
              </a:defRPr>
            </a:lvl4pPr>
            <a:lvl5pPr marL="1728079" indent="0">
              <a:buNone/>
              <a:defRPr sz="1323">
                <a:solidFill>
                  <a:schemeClr val="tx1">
                    <a:tint val="75000"/>
                  </a:schemeClr>
                </a:solidFill>
              </a:defRPr>
            </a:lvl5pPr>
            <a:lvl6pPr marL="2160098" indent="0">
              <a:buNone/>
              <a:defRPr sz="1323">
                <a:solidFill>
                  <a:schemeClr val="tx1">
                    <a:tint val="75000"/>
                  </a:schemeClr>
                </a:solidFill>
              </a:defRPr>
            </a:lvl6pPr>
            <a:lvl7pPr marL="2592119" indent="0">
              <a:buNone/>
              <a:defRPr sz="1323">
                <a:solidFill>
                  <a:schemeClr val="tx1">
                    <a:tint val="75000"/>
                  </a:schemeClr>
                </a:solidFill>
              </a:defRPr>
            </a:lvl7pPr>
            <a:lvl8pPr marL="3024138" indent="0">
              <a:buNone/>
              <a:defRPr sz="1323">
                <a:solidFill>
                  <a:schemeClr val="tx1">
                    <a:tint val="75000"/>
                  </a:schemeClr>
                </a:solidFill>
              </a:defRPr>
            </a:lvl8pPr>
            <a:lvl9pPr marL="3456158" indent="0">
              <a:buNone/>
              <a:defRPr sz="1323">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06070192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2038" y="1134031"/>
            <a:ext cx="3816337" cy="3207086"/>
          </a:xfr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92388" y="1134031"/>
            <a:ext cx="3816337" cy="3207086"/>
          </a:xfrm>
        </p:spPr>
        <p:txBody>
          <a:bodyPr/>
          <a:lstStyle>
            <a:lvl1pPr>
              <a:defRPr sz="2646"/>
            </a:lvl1pPr>
            <a:lvl2pPr>
              <a:defRPr sz="2268"/>
            </a:lvl2pPr>
            <a:lvl3pPr>
              <a:defRPr sz="1890"/>
            </a:lvl3pPr>
            <a:lvl4pPr>
              <a:defRPr sz="1701"/>
            </a:lvl4pPr>
            <a:lvl5pPr>
              <a:defRPr sz="1701"/>
            </a:lvl5pPr>
            <a:lvl6pPr>
              <a:defRPr sz="1701"/>
            </a:lvl6pPr>
            <a:lvl7pPr>
              <a:defRPr sz="1701"/>
            </a:lvl7pPr>
            <a:lvl8pPr>
              <a:defRPr sz="1701"/>
            </a:lvl8pPr>
            <a:lvl9pPr>
              <a:defRPr sz="17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53153930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32039" y="259509"/>
            <a:ext cx="7776687" cy="1080029"/>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32039" y="1450540"/>
            <a:ext cx="3817837" cy="604516"/>
          </a:xfrm>
        </p:spPr>
        <p:txBody>
          <a:bodyPr anchor="b"/>
          <a:lstStyle>
            <a:lvl1pPr marL="0" indent="0">
              <a:buNone/>
              <a:defRPr sz="2268" b="1"/>
            </a:lvl1pPr>
            <a:lvl2pPr marL="432020" indent="0">
              <a:buNone/>
              <a:defRPr sz="1890" b="1"/>
            </a:lvl2pPr>
            <a:lvl3pPr marL="864040" indent="0">
              <a:buNone/>
              <a:defRPr sz="1701" b="1"/>
            </a:lvl3pPr>
            <a:lvl4pPr marL="1296059" indent="0">
              <a:buNone/>
              <a:defRPr sz="1512" b="1"/>
            </a:lvl4pPr>
            <a:lvl5pPr marL="1728079" indent="0">
              <a:buNone/>
              <a:defRPr sz="1512" b="1"/>
            </a:lvl5pPr>
            <a:lvl6pPr marL="2160098" indent="0">
              <a:buNone/>
              <a:defRPr sz="1512" b="1"/>
            </a:lvl6pPr>
            <a:lvl7pPr marL="2592119" indent="0">
              <a:buNone/>
              <a:defRPr sz="1512" b="1"/>
            </a:lvl7pPr>
            <a:lvl8pPr marL="3024138" indent="0">
              <a:buNone/>
              <a:defRPr sz="1512" b="1"/>
            </a:lvl8pPr>
            <a:lvl9pPr marL="3456158" indent="0">
              <a:buNone/>
              <a:defRPr sz="1512" b="1"/>
            </a:lvl9pPr>
          </a:lstStyle>
          <a:p>
            <a:pPr lvl="0"/>
            <a:r>
              <a:rPr lang="zh-CN" altLang="en-US"/>
              <a:t>单击此处编辑母版文本样式</a:t>
            </a:r>
          </a:p>
        </p:txBody>
      </p:sp>
      <p:sp>
        <p:nvSpPr>
          <p:cNvPr id="4" name="内容占位符 3"/>
          <p:cNvSpPr>
            <a:spLocks noGrp="1"/>
          </p:cNvSpPr>
          <p:nvPr>
            <p:ph sz="half" idx="2"/>
          </p:nvPr>
        </p:nvSpPr>
        <p:spPr>
          <a:xfrm>
            <a:off x="432039" y="2055056"/>
            <a:ext cx="3817837" cy="3733601"/>
          </a:xfr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389389" y="1450540"/>
            <a:ext cx="3819337" cy="604516"/>
          </a:xfrm>
        </p:spPr>
        <p:txBody>
          <a:bodyPr anchor="b"/>
          <a:lstStyle>
            <a:lvl1pPr marL="0" indent="0">
              <a:buNone/>
              <a:defRPr sz="2268" b="1"/>
            </a:lvl1pPr>
            <a:lvl2pPr marL="432020" indent="0">
              <a:buNone/>
              <a:defRPr sz="1890" b="1"/>
            </a:lvl2pPr>
            <a:lvl3pPr marL="864040" indent="0">
              <a:buNone/>
              <a:defRPr sz="1701" b="1"/>
            </a:lvl3pPr>
            <a:lvl4pPr marL="1296059" indent="0">
              <a:buNone/>
              <a:defRPr sz="1512" b="1"/>
            </a:lvl4pPr>
            <a:lvl5pPr marL="1728079" indent="0">
              <a:buNone/>
              <a:defRPr sz="1512" b="1"/>
            </a:lvl5pPr>
            <a:lvl6pPr marL="2160098" indent="0">
              <a:buNone/>
              <a:defRPr sz="1512" b="1"/>
            </a:lvl6pPr>
            <a:lvl7pPr marL="2592119" indent="0">
              <a:buNone/>
              <a:defRPr sz="1512" b="1"/>
            </a:lvl7pPr>
            <a:lvl8pPr marL="3024138" indent="0">
              <a:buNone/>
              <a:defRPr sz="1512" b="1"/>
            </a:lvl8pPr>
            <a:lvl9pPr marL="3456158" indent="0">
              <a:buNone/>
              <a:defRPr sz="1512" b="1"/>
            </a:lvl9pPr>
          </a:lstStyle>
          <a:p>
            <a:pPr lvl="0"/>
            <a:r>
              <a:rPr lang="zh-CN" altLang="en-US"/>
              <a:t>单击此处编辑母版文本样式</a:t>
            </a:r>
          </a:p>
        </p:txBody>
      </p:sp>
      <p:sp>
        <p:nvSpPr>
          <p:cNvPr id="6" name="内容占位符 5"/>
          <p:cNvSpPr>
            <a:spLocks noGrp="1"/>
          </p:cNvSpPr>
          <p:nvPr>
            <p:ph sz="quarter" idx="4"/>
          </p:nvPr>
        </p:nvSpPr>
        <p:spPr>
          <a:xfrm>
            <a:off x="4389389" y="2055056"/>
            <a:ext cx="3819337" cy="3733601"/>
          </a:xfrm>
        </p:spPr>
        <p:txBody>
          <a:bodyPr/>
          <a:lstStyle>
            <a:lvl1pPr>
              <a:defRPr sz="2268"/>
            </a:lvl1pPr>
            <a:lvl2pPr>
              <a:defRPr sz="1890"/>
            </a:lvl2pPr>
            <a:lvl3pPr>
              <a:defRPr sz="1701"/>
            </a:lvl3pPr>
            <a:lvl4pPr>
              <a:defRPr sz="1512"/>
            </a:lvl4pPr>
            <a:lvl5pPr>
              <a:defRPr sz="1512"/>
            </a:lvl5pPr>
            <a:lvl6pPr>
              <a:defRPr sz="1512"/>
            </a:lvl6pPr>
            <a:lvl7pPr>
              <a:defRPr sz="1512"/>
            </a:lvl7pPr>
            <a:lvl8pPr>
              <a:defRPr sz="1512"/>
            </a:lvl8pPr>
            <a:lvl9pPr>
              <a:defRPr sz="151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420253256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236747960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198121003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32040" y="258006"/>
            <a:ext cx="2842751" cy="1098030"/>
          </a:xfrm>
        </p:spPr>
        <p:txBody>
          <a:bodyPr anchor="b"/>
          <a:lstStyle>
            <a:lvl1pPr algn="l">
              <a:defRPr sz="1890" b="1"/>
            </a:lvl1pPr>
          </a:lstStyle>
          <a:p>
            <a:r>
              <a:rPr lang="zh-CN" altLang="en-US"/>
              <a:t>单击此处编辑母版标题样式</a:t>
            </a:r>
          </a:p>
        </p:txBody>
      </p:sp>
      <p:sp>
        <p:nvSpPr>
          <p:cNvPr id="3" name="内容占位符 2"/>
          <p:cNvSpPr>
            <a:spLocks noGrp="1"/>
          </p:cNvSpPr>
          <p:nvPr>
            <p:ph idx="1"/>
          </p:nvPr>
        </p:nvSpPr>
        <p:spPr>
          <a:xfrm>
            <a:off x="3378299" y="258008"/>
            <a:ext cx="4830427" cy="5530650"/>
          </a:xfrm>
        </p:spPr>
        <p:txBody>
          <a:bodyPr/>
          <a:lstStyle>
            <a:lvl1pPr>
              <a:defRPr sz="3024"/>
            </a:lvl1pPr>
            <a:lvl2pPr>
              <a:defRPr sz="2646"/>
            </a:lvl2pPr>
            <a:lvl3pPr>
              <a:defRPr sz="2268"/>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32040" y="1356038"/>
            <a:ext cx="2842751" cy="4432620"/>
          </a:xfrm>
        </p:spPr>
        <p:txBody>
          <a:bodyPr/>
          <a:lstStyle>
            <a:lvl1pPr marL="0" indent="0">
              <a:buNone/>
              <a:defRPr sz="1323"/>
            </a:lvl1pPr>
            <a:lvl2pPr marL="432020" indent="0">
              <a:buNone/>
              <a:defRPr sz="1134"/>
            </a:lvl2pPr>
            <a:lvl3pPr marL="864040" indent="0">
              <a:buNone/>
              <a:defRPr sz="945"/>
            </a:lvl3pPr>
            <a:lvl4pPr marL="1296059" indent="0">
              <a:buNone/>
              <a:defRPr sz="851"/>
            </a:lvl4pPr>
            <a:lvl5pPr marL="1728079" indent="0">
              <a:buNone/>
              <a:defRPr sz="851"/>
            </a:lvl5pPr>
            <a:lvl6pPr marL="2160098" indent="0">
              <a:buNone/>
              <a:defRPr sz="851"/>
            </a:lvl6pPr>
            <a:lvl7pPr marL="2592119" indent="0">
              <a:buNone/>
              <a:defRPr sz="851"/>
            </a:lvl7pPr>
            <a:lvl8pPr marL="3024138" indent="0">
              <a:buNone/>
              <a:defRPr sz="851"/>
            </a:lvl8pPr>
            <a:lvl9pPr marL="3456158" indent="0">
              <a:buNone/>
              <a:defRPr sz="851"/>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6789470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93650" y="4536122"/>
            <a:ext cx="5184458" cy="535516"/>
          </a:xfrm>
        </p:spPr>
        <p:txBody>
          <a:bodyPr anchor="b"/>
          <a:lstStyle>
            <a:lvl1pPr algn="l">
              <a:defRPr sz="1890" b="1"/>
            </a:lvl1pPr>
          </a:lstStyle>
          <a:p>
            <a:r>
              <a:rPr lang="zh-CN" altLang="en-US"/>
              <a:t>单击此处编辑母版标题样式</a:t>
            </a:r>
          </a:p>
        </p:txBody>
      </p:sp>
      <p:sp>
        <p:nvSpPr>
          <p:cNvPr id="3" name="图片占位符 2"/>
          <p:cNvSpPr>
            <a:spLocks noGrp="1"/>
          </p:cNvSpPr>
          <p:nvPr>
            <p:ph type="pic" idx="1"/>
          </p:nvPr>
        </p:nvSpPr>
        <p:spPr>
          <a:xfrm>
            <a:off x="1693650" y="579016"/>
            <a:ext cx="5184458" cy="3888105"/>
          </a:xfrm>
        </p:spPr>
        <p:txBody>
          <a:bodyPr/>
          <a:lstStyle>
            <a:lvl1pPr marL="0" indent="0">
              <a:buNone/>
              <a:defRPr sz="3024"/>
            </a:lvl1pPr>
            <a:lvl2pPr marL="432020" indent="0">
              <a:buNone/>
              <a:defRPr sz="2646"/>
            </a:lvl2pPr>
            <a:lvl3pPr marL="864040" indent="0">
              <a:buNone/>
              <a:defRPr sz="2268"/>
            </a:lvl3pPr>
            <a:lvl4pPr marL="1296059" indent="0">
              <a:buNone/>
              <a:defRPr sz="1890"/>
            </a:lvl4pPr>
            <a:lvl5pPr marL="1728079" indent="0">
              <a:buNone/>
              <a:defRPr sz="1890"/>
            </a:lvl5pPr>
            <a:lvl6pPr marL="2160098" indent="0">
              <a:buNone/>
              <a:defRPr sz="1890"/>
            </a:lvl6pPr>
            <a:lvl7pPr marL="2592119" indent="0">
              <a:buNone/>
              <a:defRPr sz="1890"/>
            </a:lvl7pPr>
            <a:lvl8pPr marL="3024138" indent="0">
              <a:buNone/>
              <a:defRPr sz="1890"/>
            </a:lvl8pPr>
            <a:lvl9pPr marL="3456158" indent="0">
              <a:buNone/>
              <a:defRPr sz="1890"/>
            </a:lvl9pPr>
          </a:lstStyle>
          <a:p>
            <a:endParaRPr lang="zh-CN" altLang="en-US"/>
          </a:p>
        </p:txBody>
      </p:sp>
      <p:sp>
        <p:nvSpPr>
          <p:cNvPr id="4" name="文本占位符 3"/>
          <p:cNvSpPr>
            <a:spLocks noGrp="1"/>
          </p:cNvSpPr>
          <p:nvPr>
            <p:ph type="body" sz="half" idx="2"/>
          </p:nvPr>
        </p:nvSpPr>
        <p:spPr>
          <a:xfrm>
            <a:off x="1693650" y="5071638"/>
            <a:ext cx="5184458" cy="760521"/>
          </a:xfrm>
        </p:spPr>
        <p:txBody>
          <a:bodyPr/>
          <a:lstStyle>
            <a:lvl1pPr marL="0" indent="0">
              <a:buNone/>
              <a:defRPr sz="1323"/>
            </a:lvl1pPr>
            <a:lvl2pPr marL="432020" indent="0">
              <a:buNone/>
              <a:defRPr sz="1134"/>
            </a:lvl2pPr>
            <a:lvl3pPr marL="864040" indent="0">
              <a:buNone/>
              <a:defRPr sz="945"/>
            </a:lvl3pPr>
            <a:lvl4pPr marL="1296059" indent="0">
              <a:buNone/>
              <a:defRPr sz="851"/>
            </a:lvl4pPr>
            <a:lvl5pPr marL="1728079" indent="0">
              <a:buNone/>
              <a:defRPr sz="851"/>
            </a:lvl5pPr>
            <a:lvl6pPr marL="2160098" indent="0">
              <a:buNone/>
              <a:defRPr sz="851"/>
            </a:lvl6pPr>
            <a:lvl7pPr marL="2592119" indent="0">
              <a:buNone/>
              <a:defRPr sz="851"/>
            </a:lvl7pPr>
            <a:lvl8pPr marL="3024138" indent="0">
              <a:buNone/>
              <a:defRPr sz="851"/>
            </a:lvl8pPr>
            <a:lvl9pPr marL="3456158" indent="0">
              <a:buNone/>
              <a:defRPr sz="851"/>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358187991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32039" y="259509"/>
            <a:ext cx="7776687" cy="1080029"/>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32039" y="1512042"/>
            <a:ext cx="7776687" cy="42766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32038" y="6006163"/>
            <a:ext cx="2016178" cy="345010"/>
          </a:xfrm>
          <a:prstGeom prst="rect">
            <a:avLst/>
          </a:prstGeom>
        </p:spPr>
        <p:txBody>
          <a:bodyPr vert="horz" lIns="91440" tIns="45720" rIns="91440" bIns="45720" rtlCol="0" anchor="ctr"/>
          <a:lstStyle>
            <a:lvl1pPr algn="l">
              <a:defRPr sz="1134">
                <a:solidFill>
                  <a:schemeClr val="tx1">
                    <a:tint val="75000"/>
                  </a:schemeClr>
                </a:solidFill>
              </a:defRPr>
            </a:lvl1pPr>
          </a:lstStyle>
          <a:p>
            <a:fld id="{9674D2DF-EA40-424B-9200-EEB89F240BBC}" type="datetimeFigureOut">
              <a:rPr lang="zh-CN" altLang="en-US" smtClean="0"/>
              <a:t>2020/12/10</a:t>
            </a:fld>
            <a:endParaRPr lang="zh-CN" altLang="en-US"/>
          </a:p>
        </p:txBody>
      </p:sp>
      <p:sp>
        <p:nvSpPr>
          <p:cNvPr id="5" name="页脚占位符 4"/>
          <p:cNvSpPr>
            <a:spLocks noGrp="1"/>
          </p:cNvSpPr>
          <p:nvPr>
            <p:ph type="ftr" sz="quarter" idx="3"/>
          </p:nvPr>
        </p:nvSpPr>
        <p:spPr>
          <a:xfrm>
            <a:off x="2952261" y="6006163"/>
            <a:ext cx="2736242" cy="345010"/>
          </a:xfrm>
          <a:prstGeom prst="rect">
            <a:avLst/>
          </a:prstGeom>
        </p:spPr>
        <p:txBody>
          <a:bodyPr vert="horz" lIns="91440" tIns="45720" rIns="91440" bIns="45720" rtlCol="0" anchor="ctr"/>
          <a:lstStyle>
            <a:lvl1pPr algn="ctr">
              <a:defRPr sz="1134">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192547" y="6006163"/>
            <a:ext cx="2016178" cy="345010"/>
          </a:xfrm>
          <a:prstGeom prst="rect">
            <a:avLst/>
          </a:prstGeom>
        </p:spPr>
        <p:txBody>
          <a:bodyPr vert="horz" lIns="91440" tIns="45720" rIns="91440" bIns="45720" rtlCol="0" anchor="ctr"/>
          <a:lstStyle>
            <a:lvl1pPr algn="r">
              <a:defRPr sz="1134">
                <a:solidFill>
                  <a:schemeClr val="tx1">
                    <a:tint val="75000"/>
                  </a:schemeClr>
                </a:solidFill>
              </a:defRPr>
            </a:lvl1pPr>
          </a:lstStyle>
          <a:p>
            <a:fld id="{1700C422-8648-4504-BD31-0470E17558FA}" type="slidenum">
              <a:rPr lang="zh-CN" altLang="en-US" smtClean="0"/>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xStyles>
    <p:titleStyle>
      <a:lvl1pPr algn="ctr" defTabSz="864040" rtl="0" eaLnBrk="1" latinLnBrk="0" hangingPunct="1">
        <a:spcBef>
          <a:spcPct val="0"/>
        </a:spcBef>
        <a:buNone/>
        <a:defRPr sz="4158" kern="1200">
          <a:solidFill>
            <a:schemeClr val="tx1"/>
          </a:solidFill>
          <a:latin typeface="+mj-lt"/>
          <a:ea typeface="+mj-ea"/>
          <a:cs typeface="+mj-cs"/>
        </a:defRPr>
      </a:lvl1pPr>
    </p:titleStyle>
    <p:bodyStyle>
      <a:lvl1pPr marL="324015" indent="-324015" algn="l" defTabSz="864040" rtl="0" eaLnBrk="1" latinLnBrk="0" hangingPunct="1">
        <a:spcBef>
          <a:spcPct val="20000"/>
        </a:spcBef>
        <a:buFont typeface="Arial" pitchFamily="34" charset="0"/>
        <a:buChar char="•"/>
        <a:defRPr sz="3024" kern="1200">
          <a:solidFill>
            <a:schemeClr val="tx1"/>
          </a:solidFill>
          <a:latin typeface="+mn-lt"/>
          <a:ea typeface="+mn-ea"/>
          <a:cs typeface="+mn-cs"/>
        </a:defRPr>
      </a:lvl1pPr>
      <a:lvl2pPr marL="702032" indent="-270012" algn="l" defTabSz="864040" rtl="0" eaLnBrk="1" latinLnBrk="0" hangingPunct="1">
        <a:spcBef>
          <a:spcPct val="20000"/>
        </a:spcBef>
        <a:buFont typeface="Arial" pitchFamily="34" charset="0"/>
        <a:buChar char="–"/>
        <a:defRPr sz="2646" kern="1200">
          <a:solidFill>
            <a:schemeClr val="tx1"/>
          </a:solidFill>
          <a:latin typeface="+mn-lt"/>
          <a:ea typeface="+mn-ea"/>
          <a:cs typeface="+mn-cs"/>
        </a:defRPr>
      </a:lvl2pPr>
      <a:lvl3pPr marL="1080050" indent="-216010" algn="l" defTabSz="864040" rtl="0" eaLnBrk="1" latinLnBrk="0" hangingPunct="1">
        <a:spcBef>
          <a:spcPct val="20000"/>
        </a:spcBef>
        <a:buFont typeface="Arial" pitchFamily="34" charset="0"/>
        <a:buChar char="•"/>
        <a:defRPr sz="2268" kern="1200">
          <a:solidFill>
            <a:schemeClr val="tx1"/>
          </a:solidFill>
          <a:latin typeface="+mn-lt"/>
          <a:ea typeface="+mn-ea"/>
          <a:cs typeface="+mn-cs"/>
        </a:defRPr>
      </a:lvl3pPr>
      <a:lvl4pPr marL="1512069" indent="-216010" algn="l" defTabSz="864040" rtl="0" eaLnBrk="1" latinLnBrk="0" hangingPunct="1">
        <a:spcBef>
          <a:spcPct val="20000"/>
        </a:spcBef>
        <a:buFont typeface="Arial" pitchFamily="34" charset="0"/>
        <a:buChar char="–"/>
        <a:defRPr sz="1890" kern="1200">
          <a:solidFill>
            <a:schemeClr val="tx1"/>
          </a:solidFill>
          <a:latin typeface="+mn-lt"/>
          <a:ea typeface="+mn-ea"/>
          <a:cs typeface="+mn-cs"/>
        </a:defRPr>
      </a:lvl4pPr>
      <a:lvl5pPr marL="1944089" indent="-216010" algn="l" defTabSz="864040" rtl="0" eaLnBrk="1" latinLnBrk="0" hangingPunct="1">
        <a:spcBef>
          <a:spcPct val="20000"/>
        </a:spcBef>
        <a:buFont typeface="Arial" pitchFamily="34" charset="0"/>
        <a:buChar char="»"/>
        <a:defRPr sz="1890" kern="1200">
          <a:solidFill>
            <a:schemeClr val="tx1"/>
          </a:solidFill>
          <a:latin typeface="+mn-lt"/>
          <a:ea typeface="+mn-ea"/>
          <a:cs typeface="+mn-cs"/>
        </a:defRPr>
      </a:lvl5pPr>
      <a:lvl6pPr marL="2376109" indent="-216010" algn="l" defTabSz="864040" rtl="0" eaLnBrk="1" latinLnBrk="0" hangingPunct="1">
        <a:spcBef>
          <a:spcPct val="20000"/>
        </a:spcBef>
        <a:buFont typeface="Arial" pitchFamily="34" charset="0"/>
        <a:buChar char="•"/>
        <a:defRPr sz="1890" kern="1200">
          <a:solidFill>
            <a:schemeClr val="tx1"/>
          </a:solidFill>
          <a:latin typeface="+mn-lt"/>
          <a:ea typeface="+mn-ea"/>
          <a:cs typeface="+mn-cs"/>
        </a:defRPr>
      </a:lvl6pPr>
      <a:lvl7pPr marL="2808128" indent="-216010" algn="l" defTabSz="864040" rtl="0" eaLnBrk="1" latinLnBrk="0" hangingPunct="1">
        <a:spcBef>
          <a:spcPct val="20000"/>
        </a:spcBef>
        <a:buFont typeface="Arial" pitchFamily="34" charset="0"/>
        <a:buChar char="•"/>
        <a:defRPr sz="1890" kern="1200">
          <a:solidFill>
            <a:schemeClr val="tx1"/>
          </a:solidFill>
          <a:latin typeface="+mn-lt"/>
          <a:ea typeface="+mn-ea"/>
          <a:cs typeface="+mn-cs"/>
        </a:defRPr>
      </a:lvl7pPr>
      <a:lvl8pPr marL="3240148" indent="-216010" algn="l" defTabSz="864040" rtl="0" eaLnBrk="1" latinLnBrk="0" hangingPunct="1">
        <a:spcBef>
          <a:spcPct val="20000"/>
        </a:spcBef>
        <a:buFont typeface="Arial" pitchFamily="34" charset="0"/>
        <a:buChar char="•"/>
        <a:defRPr sz="1890" kern="1200">
          <a:solidFill>
            <a:schemeClr val="tx1"/>
          </a:solidFill>
          <a:latin typeface="+mn-lt"/>
          <a:ea typeface="+mn-ea"/>
          <a:cs typeface="+mn-cs"/>
        </a:defRPr>
      </a:lvl8pPr>
      <a:lvl9pPr marL="3672167" indent="-216010" algn="l" defTabSz="864040" rtl="0" eaLnBrk="1" latinLnBrk="0" hangingPunct="1">
        <a:spcBef>
          <a:spcPct val="20000"/>
        </a:spcBef>
        <a:buFont typeface="Arial" pitchFamily="34" charset="0"/>
        <a:buChar char="•"/>
        <a:defRPr sz="1890" kern="1200">
          <a:solidFill>
            <a:schemeClr val="tx1"/>
          </a:solidFill>
          <a:latin typeface="+mn-lt"/>
          <a:ea typeface="+mn-ea"/>
          <a:cs typeface="+mn-cs"/>
        </a:defRPr>
      </a:lvl9pPr>
    </p:bodyStyle>
    <p:otherStyle>
      <a:defPPr>
        <a:defRPr lang="zh-CN"/>
      </a:defPPr>
      <a:lvl1pPr marL="0" algn="l" defTabSz="864040" rtl="0" eaLnBrk="1" latinLnBrk="0" hangingPunct="1">
        <a:defRPr sz="1701" kern="1200">
          <a:solidFill>
            <a:schemeClr val="tx1"/>
          </a:solidFill>
          <a:latin typeface="+mn-lt"/>
          <a:ea typeface="+mn-ea"/>
          <a:cs typeface="+mn-cs"/>
        </a:defRPr>
      </a:lvl1pPr>
      <a:lvl2pPr marL="432020" algn="l" defTabSz="864040" rtl="0" eaLnBrk="1" latinLnBrk="0" hangingPunct="1">
        <a:defRPr sz="1701" kern="1200">
          <a:solidFill>
            <a:schemeClr val="tx1"/>
          </a:solidFill>
          <a:latin typeface="+mn-lt"/>
          <a:ea typeface="+mn-ea"/>
          <a:cs typeface="+mn-cs"/>
        </a:defRPr>
      </a:lvl2pPr>
      <a:lvl3pPr marL="864040" algn="l" defTabSz="864040" rtl="0" eaLnBrk="1" latinLnBrk="0" hangingPunct="1">
        <a:defRPr sz="1701" kern="1200">
          <a:solidFill>
            <a:schemeClr val="tx1"/>
          </a:solidFill>
          <a:latin typeface="+mn-lt"/>
          <a:ea typeface="+mn-ea"/>
          <a:cs typeface="+mn-cs"/>
        </a:defRPr>
      </a:lvl3pPr>
      <a:lvl4pPr marL="1296059" algn="l" defTabSz="864040" rtl="0" eaLnBrk="1" latinLnBrk="0" hangingPunct="1">
        <a:defRPr sz="1701" kern="1200">
          <a:solidFill>
            <a:schemeClr val="tx1"/>
          </a:solidFill>
          <a:latin typeface="+mn-lt"/>
          <a:ea typeface="+mn-ea"/>
          <a:cs typeface="+mn-cs"/>
        </a:defRPr>
      </a:lvl4pPr>
      <a:lvl5pPr marL="1728079" algn="l" defTabSz="864040" rtl="0" eaLnBrk="1" latinLnBrk="0" hangingPunct="1">
        <a:defRPr sz="1701" kern="1200">
          <a:solidFill>
            <a:schemeClr val="tx1"/>
          </a:solidFill>
          <a:latin typeface="+mn-lt"/>
          <a:ea typeface="+mn-ea"/>
          <a:cs typeface="+mn-cs"/>
        </a:defRPr>
      </a:lvl5pPr>
      <a:lvl6pPr marL="2160098" algn="l" defTabSz="864040" rtl="0" eaLnBrk="1" latinLnBrk="0" hangingPunct="1">
        <a:defRPr sz="1701" kern="1200">
          <a:solidFill>
            <a:schemeClr val="tx1"/>
          </a:solidFill>
          <a:latin typeface="+mn-lt"/>
          <a:ea typeface="+mn-ea"/>
          <a:cs typeface="+mn-cs"/>
        </a:defRPr>
      </a:lvl6pPr>
      <a:lvl7pPr marL="2592119" algn="l" defTabSz="864040" rtl="0" eaLnBrk="1" latinLnBrk="0" hangingPunct="1">
        <a:defRPr sz="1701" kern="1200">
          <a:solidFill>
            <a:schemeClr val="tx1"/>
          </a:solidFill>
          <a:latin typeface="+mn-lt"/>
          <a:ea typeface="+mn-ea"/>
          <a:cs typeface="+mn-cs"/>
        </a:defRPr>
      </a:lvl7pPr>
      <a:lvl8pPr marL="3024138" algn="l" defTabSz="864040" rtl="0" eaLnBrk="1" latinLnBrk="0" hangingPunct="1">
        <a:defRPr sz="1701" kern="1200">
          <a:solidFill>
            <a:schemeClr val="tx1"/>
          </a:solidFill>
          <a:latin typeface="+mn-lt"/>
          <a:ea typeface="+mn-ea"/>
          <a:cs typeface="+mn-cs"/>
        </a:defRPr>
      </a:lvl8pPr>
      <a:lvl9pPr marL="3456158" algn="l" defTabSz="864040"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144456" y="2665844"/>
            <a:ext cx="2426265" cy="1625597"/>
          </a:xfrm>
          <a:prstGeom prst="rect">
            <a:avLst/>
          </a:prstGeom>
        </p:spPr>
      </p:pic>
      <p:grpSp>
        <p:nvGrpSpPr>
          <p:cNvPr id="5" name="组合 4"/>
          <p:cNvGrpSpPr/>
          <p:nvPr/>
        </p:nvGrpSpPr>
        <p:grpSpPr>
          <a:xfrm>
            <a:off x="-12973" y="2665844"/>
            <a:ext cx="6178669" cy="1625597"/>
            <a:chOff x="0" y="1563638"/>
            <a:chExt cx="6228184" cy="1720298"/>
          </a:xfrm>
        </p:grpSpPr>
        <p:sp>
          <p:nvSpPr>
            <p:cNvPr id="3" name="矩形 2"/>
            <p:cNvSpPr/>
            <p:nvPr/>
          </p:nvSpPr>
          <p:spPr>
            <a:xfrm>
              <a:off x="0" y="1563638"/>
              <a:ext cx="6228184" cy="1652237"/>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10" name="矩形 9"/>
            <p:cNvSpPr/>
            <p:nvPr/>
          </p:nvSpPr>
          <p:spPr>
            <a:xfrm>
              <a:off x="0" y="3215875"/>
              <a:ext cx="6228184" cy="680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grpSp>
      <p:sp>
        <p:nvSpPr>
          <p:cNvPr id="11" name="等腰三角形 10"/>
          <p:cNvSpPr/>
          <p:nvPr/>
        </p:nvSpPr>
        <p:spPr>
          <a:xfrm rot="5400000">
            <a:off x="-16705" y="978937"/>
            <a:ext cx="305718" cy="272176"/>
          </a:xfrm>
          <a:prstGeom prst="triangle">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14" name="TextBox 13"/>
          <p:cNvSpPr txBox="1"/>
          <p:nvPr/>
        </p:nvSpPr>
        <p:spPr>
          <a:xfrm>
            <a:off x="13390" y="2875307"/>
            <a:ext cx="6360579" cy="1098121"/>
          </a:xfrm>
          <a:prstGeom prst="rect">
            <a:avLst/>
          </a:prstGeom>
          <a:noFill/>
        </p:spPr>
        <p:txBody>
          <a:bodyPr wrap="square" rtlCol="0">
            <a:spAutoFit/>
          </a:bodyPr>
          <a:lstStyle/>
          <a:p>
            <a:r>
              <a:rPr lang="en-US" altLang="zh-CN" sz="2000" b="1" dirty="0"/>
              <a:t>Massively Distributed Time Series Indexing and Querying</a:t>
            </a:r>
          </a:p>
          <a:p>
            <a:r>
              <a:rPr lang="zh-CN" altLang="en-US" b="1" dirty="0"/>
              <a:t>大规模分布式时间序列索引和查询</a:t>
            </a:r>
          </a:p>
          <a:p>
            <a:endParaRPr lang="en-US" altLang="zh-CN" b="1" dirty="0"/>
          </a:p>
        </p:txBody>
      </p:sp>
      <p:grpSp>
        <p:nvGrpSpPr>
          <p:cNvPr id="15" name="组合 23"/>
          <p:cNvGrpSpPr>
            <a:grpSpLocks/>
          </p:cNvGrpSpPr>
          <p:nvPr/>
        </p:nvGrpSpPr>
        <p:grpSpPr bwMode="auto">
          <a:xfrm>
            <a:off x="6165697" y="863823"/>
            <a:ext cx="468034" cy="481536"/>
            <a:chOff x="0" y="0"/>
            <a:chExt cx="495300" cy="509588"/>
          </a:xfrm>
        </p:grpSpPr>
        <p:sp>
          <p:nvSpPr>
            <p:cNvPr id="16" name="Oval 9"/>
            <p:cNvSpPr>
              <a:spLocks noChangeArrowheads="1"/>
            </p:cNvSpPr>
            <p:nvPr/>
          </p:nvSpPr>
          <p:spPr bwMode="auto">
            <a:xfrm>
              <a:off x="0" y="0"/>
              <a:ext cx="495300" cy="509588"/>
            </a:xfrm>
            <a:prstGeom prst="ellipse">
              <a:avLst/>
            </a:prstGeom>
            <a:solidFill>
              <a:srgbClr val="05448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143"/>
            </a:p>
          </p:txBody>
        </p:sp>
        <p:sp>
          <p:nvSpPr>
            <p:cNvPr id="17" name="Freeform 14"/>
            <p:cNvSpPr>
              <a:spLocks noEditPoints="1"/>
            </p:cNvSpPr>
            <p:nvPr/>
          </p:nvSpPr>
          <p:spPr bwMode="auto">
            <a:xfrm>
              <a:off x="87312" y="60325"/>
              <a:ext cx="331787" cy="327025"/>
            </a:xfrm>
            <a:custGeom>
              <a:avLst/>
              <a:gdLst>
                <a:gd name="T0" fmla="*/ 221450 w 427"/>
                <a:gd name="T1" fmla="*/ 125841 h 408"/>
                <a:gd name="T2" fmla="*/ 216788 w 427"/>
                <a:gd name="T3" fmla="*/ 135459 h 408"/>
                <a:gd name="T4" fmla="*/ 216011 w 427"/>
                <a:gd name="T5" fmla="*/ 141871 h 408"/>
                <a:gd name="T6" fmla="*/ 216011 w 427"/>
                <a:gd name="T7" fmla="*/ 153894 h 408"/>
                <a:gd name="T8" fmla="*/ 220673 w 427"/>
                <a:gd name="T9" fmla="*/ 165917 h 408"/>
                <a:gd name="T10" fmla="*/ 223781 w 427"/>
                <a:gd name="T11" fmla="*/ 171528 h 408"/>
                <a:gd name="T12" fmla="*/ 233106 w 427"/>
                <a:gd name="T13" fmla="*/ 179543 h 408"/>
                <a:gd name="T14" fmla="*/ 239322 w 427"/>
                <a:gd name="T15" fmla="*/ 182749 h 408"/>
                <a:gd name="T16" fmla="*/ 252531 w 427"/>
                <a:gd name="T17" fmla="*/ 109008 h 408"/>
                <a:gd name="T18" fmla="*/ 236991 w 427"/>
                <a:gd name="T19" fmla="*/ 112214 h 408"/>
                <a:gd name="T20" fmla="*/ 228444 w 427"/>
                <a:gd name="T21" fmla="*/ 117825 h 408"/>
                <a:gd name="T22" fmla="*/ 224558 w 427"/>
                <a:gd name="T23" fmla="*/ 121833 h 408"/>
                <a:gd name="T24" fmla="*/ 202802 w 427"/>
                <a:gd name="T25" fmla="*/ 37672 h 408"/>
                <a:gd name="T26" fmla="*/ 165505 w 427"/>
                <a:gd name="T27" fmla="*/ 76146 h 408"/>
                <a:gd name="T28" fmla="*/ 200471 w 427"/>
                <a:gd name="T29" fmla="*/ 153894 h 408"/>
                <a:gd name="T30" fmla="*/ 200471 w 427"/>
                <a:gd name="T31" fmla="*/ 138665 h 408"/>
                <a:gd name="T32" fmla="*/ 189593 w 427"/>
                <a:gd name="T33" fmla="*/ 83359 h 408"/>
                <a:gd name="T34" fmla="*/ 131316 w 427"/>
                <a:gd name="T35" fmla="*/ 146680 h 408"/>
                <a:gd name="T36" fmla="*/ 165505 w 427"/>
                <a:gd name="T37" fmla="*/ 215612 h 408"/>
                <a:gd name="T38" fmla="*/ 149188 w 427"/>
                <a:gd name="T39" fmla="*/ 218017 h 408"/>
                <a:gd name="T40" fmla="*/ 140640 w 427"/>
                <a:gd name="T41" fmla="*/ 208398 h 408"/>
                <a:gd name="T42" fmla="*/ 135201 w 427"/>
                <a:gd name="T43" fmla="*/ 203589 h 408"/>
                <a:gd name="T44" fmla="*/ 112668 w 427"/>
                <a:gd name="T45" fmla="*/ 193971 h 408"/>
                <a:gd name="T46" fmla="*/ 103343 w 427"/>
                <a:gd name="T47" fmla="*/ 193169 h 408"/>
                <a:gd name="T48" fmla="*/ 0 w 427"/>
                <a:gd name="T49" fmla="*/ 327025 h 408"/>
                <a:gd name="T50" fmla="*/ 43513 w 427"/>
                <a:gd name="T51" fmla="*/ 247673 h 408"/>
                <a:gd name="T52" fmla="*/ 113445 w 427"/>
                <a:gd name="T53" fmla="*/ 247673 h 408"/>
                <a:gd name="T54" fmla="*/ 158512 w 427"/>
                <a:gd name="T55" fmla="*/ 327025 h 408"/>
                <a:gd name="T56" fmla="*/ 149188 w 427"/>
                <a:gd name="T57" fmla="*/ 218017 h 408"/>
                <a:gd name="T58" fmla="*/ 228444 w 427"/>
                <a:gd name="T59" fmla="*/ 193169 h 408"/>
                <a:gd name="T60" fmla="*/ 218342 w 427"/>
                <a:gd name="T61" fmla="*/ 193971 h 408"/>
                <a:gd name="T62" fmla="*/ 190370 w 427"/>
                <a:gd name="T63" fmla="*/ 208398 h 408"/>
                <a:gd name="T64" fmla="*/ 186484 w 427"/>
                <a:gd name="T65" fmla="*/ 213207 h 408"/>
                <a:gd name="T66" fmla="*/ 205133 w 427"/>
                <a:gd name="T67" fmla="*/ 327025 h 408"/>
                <a:gd name="T68" fmla="*/ 216788 w 427"/>
                <a:gd name="T69" fmla="*/ 327025 h 408"/>
                <a:gd name="T70" fmla="*/ 298375 w 427"/>
                <a:gd name="T71" fmla="*/ 247673 h 408"/>
                <a:gd name="T72" fmla="*/ 331787 w 427"/>
                <a:gd name="T73" fmla="*/ 250879 h 408"/>
                <a:gd name="T74" fmla="*/ 79256 w 427"/>
                <a:gd name="T75" fmla="*/ 185154 h 408"/>
                <a:gd name="T76" fmla="*/ 97904 w 427"/>
                <a:gd name="T77" fmla="*/ 179543 h 408"/>
                <a:gd name="T78" fmla="*/ 103343 w 427"/>
                <a:gd name="T79" fmla="*/ 176337 h 408"/>
                <a:gd name="T80" fmla="*/ 113445 w 427"/>
                <a:gd name="T81" fmla="*/ 160306 h 408"/>
                <a:gd name="T82" fmla="*/ 115776 w 427"/>
                <a:gd name="T83" fmla="*/ 153093 h 408"/>
                <a:gd name="T84" fmla="*/ 115776 w 427"/>
                <a:gd name="T85" fmla="*/ 140268 h 408"/>
                <a:gd name="T86" fmla="*/ 112668 w 427"/>
                <a:gd name="T87" fmla="*/ 131451 h 408"/>
                <a:gd name="T88" fmla="*/ 110337 w 427"/>
                <a:gd name="T89" fmla="*/ 125841 h 408"/>
                <a:gd name="T90" fmla="*/ 103343 w 427"/>
                <a:gd name="T91" fmla="*/ 117825 h 408"/>
                <a:gd name="T92" fmla="*/ 97904 w 427"/>
                <a:gd name="T93" fmla="*/ 114619 h 408"/>
                <a:gd name="T94" fmla="*/ 79256 w 427"/>
                <a:gd name="T95" fmla="*/ 109008 h 4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grpSp>
        <p:nvGrpSpPr>
          <p:cNvPr id="18" name="组合 35"/>
          <p:cNvGrpSpPr>
            <a:grpSpLocks/>
          </p:cNvGrpSpPr>
          <p:nvPr/>
        </p:nvGrpSpPr>
        <p:grpSpPr bwMode="auto">
          <a:xfrm>
            <a:off x="6747739" y="863823"/>
            <a:ext cx="468034" cy="481536"/>
            <a:chOff x="0" y="0"/>
            <a:chExt cx="495300" cy="509588"/>
          </a:xfrm>
        </p:grpSpPr>
        <p:sp>
          <p:nvSpPr>
            <p:cNvPr id="19" name="Oval 10"/>
            <p:cNvSpPr>
              <a:spLocks noChangeArrowheads="1"/>
            </p:cNvSpPr>
            <p:nvPr/>
          </p:nvSpPr>
          <p:spPr bwMode="auto">
            <a:xfrm>
              <a:off x="0" y="0"/>
              <a:ext cx="495300" cy="509588"/>
            </a:xfrm>
            <a:prstGeom prst="ellipse">
              <a:avLst/>
            </a:prstGeom>
            <a:solidFill>
              <a:srgbClr val="05448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143"/>
            </a:p>
          </p:txBody>
        </p:sp>
        <p:sp>
          <p:nvSpPr>
            <p:cNvPr id="20" name="Freeform 15"/>
            <p:cNvSpPr>
              <a:spLocks noEditPoints="1"/>
            </p:cNvSpPr>
            <p:nvPr/>
          </p:nvSpPr>
          <p:spPr bwMode="auto">
            <a:xfrm>
              <a:off x="90487" y="128588"/>
              <a:ext cx="311150" cy="250825"/>
            </a:xfrm>
            <a:custGeom>
              <a:avLst/>
              <a:gdLst>
                <a:gd name="T0" fmla="*/ 114348 w 400"/>
                <a:gd name="T1" fmla="*/ 126615 h 313"/>
                <a:gd name="T2" fmla="*/ 158687 w 400"/>
                <a:gd name="T3" fmla="*/ 103375 h 313"/>
                <a:gd name="T4" fmla="*/ 241919 w 400"/>
                <a:gd name="T5" fmla="*/ 88951 h 313"/>
                <a:gd name="T6" fmla="*/ 265255 w 400"/>
                <a:gd name="T7" fmla="*/ 53691 h 313"/>
                <a:gd name="T8" fmla="*/ 231029 w 400"/>
                <a:gd name="T9" fmla="*/ 77732 h 313"/>
                <a:gd name="T10" fmla="*/ 158687 w 400"/>
                <a:gd name="T11" fmla="*/ 81738 h 313"/>
                <a:gd name="T12" fmla="*/ 311150 w 400"/>
                <a:gd name="T13" fmla="*/ 33657 h 313"/>
                <a:gd name="T14" fmla="*/ 189024 w 400"/>
                <a:gd name="T15" fmla="*/ 12822 h 313"/>
                <a:gd name="T16" fmla="*/ 177356 w 400"/>
                <a:gd name="T17" fmla="*/ 0 h 313"/>
                <a:gd name="T18" fmla="*/ 62230 w 400"/>
                <a:gd name="T19" fmla="*/ 12822 h 313"/>
                <a:gd name="T20" fmla="*/ 70787 w 400"/>
                <a:gd name="T21" fmla="*/ 33657 h 313"/>
                <a:gd name="T22" fmla="*/ 87900 w 400"/>
                <a:gd name="T23" fmla="*/ 56896 h 313"/>
                <a:gd name="T24" fmla="*/ 286258 w 400"/>
                <a:gd name="T25" fmla="*/ 33657 h 313"/>
                <a:gd name="T26" fmla="*/ 143907 w 400"/>
                <a:gd name="T27" fmla="*/ 164278 h 313"/>
                <a:gd name="T28" fmla="*/ 286258 w 400"/>
                <a:gd name="T29" fmla="*/ 171491 h 313"/>
                <a:gd name="T30" fmla="*/ 146241 w 400"/>
                <a:gd name="T31" fmla="*/ 178703 h 313"/>
                <a:gd name="T32" fmla="*/ 147018 w 400"/>
                <a:gd name="T33" fmla="*/ 199538 h 313"/>
                <a:gd name="T34" fmla="*/ 177356 w 400"/>
                <a:gd name="T35" fmla="*/ 249222 h 313"/>
                <a:gd name="T36" fmla="*/ 189024 w 400"/>
                <a:gd name="T37" fmla="*/ 199538 h 313"/>
                <a:gd name="T38" fmla="*/ 245031 w 400"/>
                <a:gd name="T39" fmla="*/ 247620 h 313"/>
                <a:gd name="T40" fmla="*/ 239586 w 400"/>
                <a:gd name="T41" fmla="*/ 199538 h 313"/>
                <a:gd name="T42" fmla="*/ 311150 w 400"/>
                <a:gd name="T43" fmla="*/ 178703 h 313"/>
                <a:gd name="T44" fmla="*/ 303371 w 400"/>
                <a:gd name="T45" fmla="*/ 33657 h 313"/>
                <a:gd name="T46" fmla="*/ 65342 w 400"/>
                <a:gd name="T47" fmla="*/ 129820 h 313"/>
                <a:gd name="T48" fmla="*/ 95679 w 400"/>
                <a:gd name="T49" fmla="*/ 98567 h 313"/>
                <a:gd name="T50" fmla="*/ 35004 w 400"/>
                <a:gd name="T51" fmla="*/ 98567 h 313"/>
                <a:gd name="T52" fmla="*/ 84788 w 400"/>
                <a:gd name="T53" fmla="*/ 136231 h 313"/>
                <a:gd name="T54" fmla="*/ 73120 w 400"/>
                <a:gd name="T55" fmla="*/ 136231 h 313"/>
                <a:gd name="T56" fmla="*/ 76232 w 400"/>
                <a:gd name="T57" fmla="*/ 141840 h 313"/>
                <a:gd name="T58" fmla="*/ 79343 w 400"/>
                <a:gd name="T59" fmla="*/ 213161 h 313"/>
                <a:gd name="T60" fmla="*/ 52118 w 400"/>
                <a:gd name="T61" fmla="*/ 213161 h 313"/>
                <a:gd name="T62" fmla="*/ 55229 w 400"/>
                <a:gd name="T63" fmla="*/ 141840 h 313"/>
                <a:gd name="T64" fmla="*/ 59119 w 400"/>
                <a:gd name="T65" fmla="*/ 136231 h 313"/>
                <a:gd name="T66" fmla="*/ 0 w 400"/>
                <a:gd name="T67" fmla="*/ 182710 h 313"/>
                <a:gd name="T68" fmla="*/ 26448 w 400"/>
                <a:gd name="T69" fmla="*/ 250825 h 313"/>
                <a:gd name="T70" fmla="*/ 35782 w 400"/>
                <a:gd name="T71" fmla="*/ 181107 h 313"/>
                <a:gd name="T72" fmla="*/ 93345 w 400"/>
                <a:gd name="T73" fmla="*/ 250825 h 313"/>
                <a:gd name="T74" fmla="*/ 102680 w 400"/>
                <a:gd name="T75" fmla="*/ 181107 h 313"/>
                <a:gd name="T76" fmla="*/ 129905 w 400"/>
                <a:gd name="T77" fmla="*/ 250825 h 313"/>
                <a:gd name="T78" fmla="*/ 84788 w 400"/>
                <a:gd name="T79" fmla="*/ 136231 h 3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grpSp>
        <p:nvGrpSpPr>
          <p:cNvPr id="21" name="组合 36"/>
          <p:cNvGrpSpPr>
            <a:grpSpLocks/>
          </p:cNvGrpSpPr>
          <p:nvPr/>
        </p:nvGrpSpPr>
        <p:grpSpPr bwMode="auto">
          <a:xfrm>
            <a:off x="7298280" y="863823"/>
            <a:ext cx="468034" cy="481536"/>
            <a:chOff x="0" y="0"/>
            <a:chExt cx="495300" cy="509588"/>
          </a:xfrm>
        </p:grpSpPr>
        <p:sp>
          <p:nvSpPr>
            <p:cNvPr id="22" name="Oval 11"/>
            <p:cNvSpPr>
              <a:spLocks noChangeArrowheads="1"/>
            </p:cNvSpPr>
            <p:nvPr/>
          </p:nvSpPr>
          <p:spPr bwMode="auto">
            <a:xfrm>
              <a:off x="0" y="0"/>
              <a:ext cx="495300" cy="509588"/>
            </a:xfrm>
            <a:prstGeom prst="ellipse">
              <a:avLst/>
            </a:prstGeom>
            <a:solidFill>
              <a:srgbClr val="05448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143"/>
            </a:p>
          </p:txBody>
        </p:sp>
        <p:sp>
          <p:nvSpPr>
            <p:cNvPr id="23" name="Freeform 16"/>
            <p:cNvSpPr>
              <a:spLocks noEditPoints="1"/>
            </p:cNvSpPr>
            <p:nvPr/>
          </p:nvSpPr>
          <p:spPr bwMode="auto">
            <a:xfrm>
              <a:off x="117475" y="112713"/>
              <a:ext cx="279400" cy="284163"/>
            </a:xfrm>
            <a:custGeom>
              <a:avLst/>
              <a:gdLst>
                <a:gd name="T0" fmla="*/ 252865 w 358"/>
                <a:gd name="T1" fmla="*/ 244941 h 355"/>
                <a:gd name="T2" fmla="*/ 223988 w 358"/>
                <a:gd name="T3" fmla="*/ 244941 h 355"/>
                <a:gd name="T4" fmla="*/ 183405 w 358"/>
                <a:gd name="T5" fmla="*/ 165695 h 355"/>
                <a:gd name="T6" fmla="*/ 178722 w 358"/>
                <a:gd name="T7" fmla="*/ 180904 h 355"/>
                <a:gd name="T8" fmla="*/ 156870 w 358"/>
                <a:gd name="T9" fmla="*/ 198514 h 355"/>
                <a:gd name="T10" fmla="*/ 229451 w 358"/>
                <a:gd name="T11" fmla="*/ 280961 h 355"/>
                <a:gd name="T12" fmla="*/ 275498 w 358"/>
                <a:gd name="T13" fmla="*/ 248943 h 355"/>
                <a:gd name="T14" fmla="*/ 241939 w 358"/>
                <a:gd name="T15" fmla="*/ 212122 h 355"/>
                <a:gd name="T16" fmla="*/ 190429 w 358"/>
                <a:gd name="T17" fmla="*/ 168897 h 355"/>
                <a:gd name="T18" fmla="*/ 100678 w 358"/>
                <a:gd name="T19" fmla="*/ 100858 h 355"/>
                <a:gd name="T20" fmla="*/ 116287 w 358"/>
                <a:gd name="T21" fmla="*/ 96856 h 355"/>
                <a:gd name="T22" fmla="*/ 120189 w 358"/>
                <a:gd name="T23" fmla="*/ 81647 h 355"/>
                <a:gd name="T24" fmla="*/ 124091 w 358"/>
                <a:gd name="T25" fmla="*/ 66438 h 355"/>
                <a:gd name="T26" fmla="*/ 53851 w 358"/>
                <a:gd name="T27" fmla="*/ 6404 h 355"/>
                <a:gd name="T28" fmla="*/ 44485 w 358"/>
                <a:gd name="T29" fmla="*/ 80846 h 355"/>
                <a:gd name="T30" fmla="*/ 0 w 358"/>
                <a:gd name="T31" fmla="*/ 61635 h 355"/>
                <a:gd name="T32" fmla="*/ 82727 w 358"/>
                <a:gd name="T33" fmla="*/ 122470 h 355"/>
                <a:gd name="T34" fmla="*/ 93654 w 358"/>
                <a:gd name="T35" fmla="*/ 108862 h 355"/>
                <a:gd name="T36" fmla="*/ 269254 w 358"/>
                <a:gd name="T37" fmla="*/ 28016 h 355"/>
                <a:gd name="T38" fmla="*/ 231793 w 358"/>
                <a:gd name="T39" fmla="*/ 800 h 355"/>
                <a:gd name="T40" fmla="*/ 131115 w 358"/>
                <a:gd name="T41" fmla="*/ 92853 h 355"/>
                <a:gd name="T42" fmla="*/ 117067 w 358"/>
                <a:gd name="T43" fmla="*/ 113665 h 355"/>
                <a:gd name="T44" fmla="*/ 104580 w 358"/>
                <a:gd name="T45" fmla="*/ 120069 h 355"/>
                <a:gd name="T46" fmla="*/ 106141 w 358"/>
                <a:gd name="T47" fmla="*/ 159291 h 355"/>
                <a:gd name="T48" fmla="*/ 24974 w 358"/>
                <a:gd name="T49" fmla="*/ 231333 h 355"/>
                <a:gd name="T50" fmla="*/ 15609 w 358"/>
                <a:gd name="T51" fmla="*/ 284163 h 355"/>
                <a:gd name="T52" fmla="*/ 57753 w 358"/>
                <a:gd name="T53" fmla="*/ 240938 h 355"/>
                <a:gd name="T54" fmla="*/ 124091 w 358"/>
                <a:gd name="T55" fmla="*/ 177702 h 355"/>
                <a:gd name="T56" fmla="*/ 160772 w 358"/>
                <a:gd name="T57" fmla="*/ 177702 h 355"/>
                <a:gd name="T58" fmla="*/ 171698 w 358"/>
                <a:gd name="T59" fmla="*/ 153688 h 355"/>
                <a:gd name="T60" fmla="*/ 187307 w 358"/>
                <a:gd name="T61" fmla="*/ 150486 h 355"/>
                <a:gd name="T62" fmla="*/ 269254 w 358"/>
                <a:gd name="T63" fmla="*/ 28016 h 3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grpSp>
        <p:nvGrpSpPr>
          <p:cNvPr id="24" name="组合 39"/>
          <p:cNvGrpSpPr>
            <a:grpSpLocks/>
          </p:cNvGrpSpPr>
          <p:nvPr/>
        </p:nvGrpSpPr>
        <p:grpSpPr bwMode="auto">
          <a:xfrm>
            <a:off x="7878822" y="863823"/>
            <a:ext cx="466534" cy="481536"/>
            <a:chOff x="0" y="0"/>
            <a:chExt cx="493712" cy="509588"/>
          </a:xfrm>
        </p:grpSpPr>
        <p:sp>
          <p:nvSpPr>
            <p:cNvPr id="25" name="Oval 12"/>
            <p:cNvSpPr>
              <a:spLocks noChangeArrowheads="1"/>
            </p:cNvSpPr>
            <p:nvPr/>
          </p:nvSpPr>
          <p:spPr bwMode="auto">
            <a:xfrm>
              <a:off x="0" y="0"/>
              <a:ext cx="493712" cy="509588"/>
            </a:xfrm>
            <a:prstGeom prst="ellipse">
              <a:avLst/>
            </a:prstGeom>
            <a:solidFill>
              <a:srgbClr val="05448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sz="2143"/>
            </a:p>
          </p:txBody>
        </p:sp>
        <p:sp>
          <p:nvSpPr>
            <p:cNvPr id="26" name="Freeform 17"/>
            <p:cNvSpPr>
              <a:spLocks noEditPoints="1"/>
            </p:cNvSpPr>
            <p:nvPr/>
          </p:nvSpPr>
          <p:spPr bwMode="auto">
            <a:xfrm>
              <a:off x="103187" y="92075"/>
              <a:ext cx="300037" cy="330200"/>
            </a:xfrm>
            <a:custGeom>
              <a:avLst/>
              <a:gdLst>
                <a:gd name="T0" fmla="*/ 90709 w 387"/>
                <a:gd name="T1" fmla="*/ 50492 h 412"/>
                <a:gd name="T2" fmla="*/ 196148 w 387"/>
                <a:gd name="T3" fmla="*/ 36867 h 412"/>
                <a:gd name="T4" fmla="*/ 158159 w 387"/>
                <a:gd name="T5" fmla="*/ 22441 h 412"/>
                <a:gd name="T6" fmla="*/ 114743 w 387"/>
                <a:gd name="T7" fmla="*/ 22441 h 412"/>
                <a:gd name="T8" fmla="*/ 76754 w 387"/>
                <a:gd name="T9" fmla="*/ 36867 h 412"/>
                <a:gd name="T10" fmla="*/ 246542 w 387"/>
                <a:gd name="T11" fmla="*/ 286120 h 412"/>
                <a:gd name="T12" fmla="*/ 251194 w 387"/>
                <a:gd name="T13" fmla="*/ 276502 h 412"/>
                <a:gd name="T14" fmla="*/ 233362 w 387"/>
                <a:gd name="T15" fmla="*/ 214790 h 412"/>
                <a:gd name="T16" fmla="*/ 222508 w 387"/>
                <a:gd name="T17" fmla="*/ 214790 h 412"/>
                <a:gd name="T18" fmla="*/ 222508 w 387"/>
                <a:gd name="T19" fmla="*/ 262076 h 412"/>
                <a:gd name="T20" fmla="*/ 223283 w 387"/>
                <a:gd name="T21" fmla="*/ 262878 h 412"/>
                <a:gd name="T22" fmla="*/ 223283 w 387"/>
                <a:gd name="T23" fmla="*/ 264481 h 412"/>
                <a:gd name="T24" fmla="*/ 224059 w 387"/>
                <a:gd name="T25" fmla="*/ 265282 h 412"/>
                <a:gd name="T26" fmla="*/ 285307 w 387"/>
                <a:gd name="T27" fmla="*/ 217996 h 412"/>
                <a:gd name="T28" fmla="*/ 227935 w 387"/>
                <a:gd name="T29" fmla="*/ 186739 h 412"/>
                <a:gd name="T30" fmla="*/ 214755 w 387"/>
                <a:gd name="T31" fmla="*/ 329399 h 412"/>
                <a:gd name="T32" fmla="*/ 296161 w 387"/>
                <a:gd name="T33" fmla="*/ 271694 h 412"/>
                <a:gd name="T34" fmla="*/ 286082 w 387"/>
                <a:gd name="T35" fmla="*/ 270091 h 412"/>
                <a:gd name="T36" fmla="*/ 227935 w 387"/>
                <a:gd name="T37" fmla="*/ 318980 h 412"/>
                <a:gd name="T38" fmla="*/ 170564 w 387"/>
                <a:gd name="T39" fmla="*/ 246849 h 412"/>
                <a:gd name="T40" fmla="*/ 238789 w 387"/>
                <a:gd name="T41" fmla="*/ 198761 h 412"/>
                <a:gd name="T42" fmla="*/ 286082 w 387"/>
                <a:gd name="T43" fmla="*/ 270091 h 412"/>
                <a:gd name="T44" fmla="*/ 100788 w 387"/>
                <a:gd name="T45" fmla="*/ 269289 h 412"/>
                <a:gd name="T46" fmla="*/ 171339 w 387"/>
                <a:gd name="T47" fmla="*/ 196357 h 412"/>
                <a:gd name="T48" fmla="*/ 186069 w 387"/>
                <a:gd name="T49" fmla="*/ 185136 h 412"/>
                <a:gd name="T50" fmla="*/ 258947 w 387"/>
                <a:gd name="T51" fmla="*/ 112204 h 412"/>
                <a:gd name="T52" fmla="*/ 262048 w 387"/>
                <a:gd name="T53" fmla="*/ 181129 h 412"/>
                <a:gd name="T54" fmla="*/ 272902 w 387"/>
                <a:gd name="T55" fmla="*/ 185136 h 412"/>
                <a:gd name="T56" fmla="*/ 272902 w 387"/>
                <a:gd name="T57" fmla="*/ 76138 h 412"/>
                <a:gd name="T58" fmla="*/ 14730 w 387"/>
                <a:gd name="T59" fmla="*/ 61712 h 412"/>
                <a:gd name="T60" fmla="*/ 0 w 387"/>
                <a:gd name="T61" fmla="*/ 115410 h 412"/>
                <a:gd name="T62" fmla="*/ 0 w 387"/>
                <a:gd name="T63" fmla="*/ 196357 h 412"/>
                <a:gd name="T64" fmla="*/ 0 w 387"/>
                <a:gd name="T65" fmla="*/ 274900 h 412"/>
                <a:gd name="T66" fmla="*/ 151181 w 387"/>
                <a:gd name="T67" fmla="*/ 289326 h 412"/>
                <a:gd name="T68" fmla="*/ 11629 w 387"/>
                <a:gd name="T69" fmla="*/ 115410 h 412"/>
                <a:gd name="T70" fmla="*/ 14730 w 387"/>
                <a:gd name="T71" fmla="*/ 112204 h 412"/>
                <a:gd name="T72" fmla="*/ 89158 w 387"/>
                <a:gd name="T73" fmla="*/ 185136 h 412"/>
                <a:gd name="T74" fmla="*/ 11629 w 387"/>
                <a:gd name="T75" fmla="*/ 115410 h 412"/>
                <a:gd name="T76" fmla="*/ 89158 w 387"/>
                <a:gd name="T77" fmla="*/ 196357 h 412"/>
                <a:gd name="T78" fmla="*/ 14730 w 387"/>
                <a:gd name="T79" fmla="*/ 269289 h 412"/>
                <a:gd name="T80" fmla="*/ 11629 w 387"/>
                <a:gd name="T81" fmla="*/ 196357 h 412"/>
                <a:gd name="T82" fmla="*/ 100788 w 387"/>
                <a:gd name="T83" fmla="*/ 185136 h 412"/>
                <a:gd name="T84" fmla="*/ 100788 w 387"/>
                <a:gd name="T85" fmla="*/ 112204 h 412"/>
                <a:gd name="T86" fmla="*/ 175215 w 387"/>
                <a:gd name="T87" fmla="*/ 185136 h 412"/>
                <a:gd name="T88" fmla="*/ 180642 w 387"/>
                <a:gd name="T89" fmla="*/ 76138 h 412"/>
                <a:gd name="T90" fmla="*/ 190721 w 387"/>
                <a:gd name="T91" fmla="*/ 85756 h 412"/>
                <a:gd name="T92" fmla="*/ 171339 w 387"/>
                <a:gd name="T93" fmla="*/ 85756 h 412"/>
                <a:gd name="T94" fmla="*/ 95361 w 387"/>
                <a:gd name="T95" fmla="*/ 76138 h 412"/>
                <a:gd name="T96" fmla="*/ 104664 w 387"/>
                <a:gd name="T97" fmla="*/ 85756 h 412"/>
                <a:gd name="T98" fmla="*/ 85282 w 387"/>
                <a:gd name="T99" fmla="*/ 85756 h 4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sp>
        <p:nvSpPr>
          <p:cNvPr id="37" name="TextBox 60">
            <a:extLst>
              <a:ext uri="{FF2B5EF4-FFF2-40B4-BE49-F238E27FC236}">
                <a16:creationId xmlns:a16="http://schemas.microsoft.com/office/drawing/2014/main" id="{1B921DE3-B469-4C27-BEF8-E0B8BCECA5A7}"/>
              </a:ext>
            </a:extLst>
          </p:cNvPr>
          <p:cNvSpPr txBox="1">
            <a:spLocks noChangeArrowheads="1"/>
          </p:cNvSpPr>
          <p:nvPr/>
        </p:nvSpPr>
        <p:spPr bwMode="auto">
          <a:xfrm>
            <a:off x="1983681" y="4829239"/>
            <a:ext cx="4182015" cy="102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hangingPunct="1">
              <a:lnSpc>
                <a:spcPct val="150000"/>
              </a:lnSpc>
            </a:pPr>
            <a:r>
              <a:rPr lang="en-US" altLang="zh-CN" sz="2143" dirty="0">
                <a:solidFill>
                  <a:srgbClr val="054487"/>
                </a:solidFill>
                <a:latin typeface="微软雅黑" pitchFamily="34" charset="-122"/>
                <a:ea typeface="微软雅黑" pitchFamily="34" charset="-122"/>
              </a:rPr>
              <a:t>S32067061 </a:t>
            </a:r>
            <a:r>
              <a:rPr lang="zh-CN" altLang="en-US" sz="2143" dirty="0">
                <a:solidFill>
                  <a:srgbClr val="054487"/>
                </a:solidFill>
                <a:latin typeface="微软雅黑" pitchFamily="34" charset="-122"/>
                <a:ea typeface="微软雅黑" pitchFamily="34" charset="-122"/>
              </a:rPr>
              <a:t>明旭</a:t>
            </a:r>
            <a:endParaRPr lang="en-US" altLang="zh-CN" sz="2143" dirty="0">
              <a:solidFill>
                <a:srgbClr val="054487"/>
              </a:solidFill>
              <a:latin typeface="微软雅黑" pitchFamily="34" charset="-122"/>
              <a:ea typeface="微软雅黑" pitchFamily="34" charset="-122"/>
            </a:endParaRPr>
          </a:p>
          <a:p>
            <a:pPr algn="ctr" eaLnBrk="1" hangingPunct="1">
              <a:lnSpc>
                <a:spcPct val="150000"/>
              </a:lnSpc>
            </a:pPr>
            <a:r>
              <a:rPr lang="en-US" altLang="zh-CN" sz="2143" dirty="0">
                <a:solidFill>
                  <a:srgbClr val="054487"/>
                </a:solidFill>
                <a:latin typeface="微软雅黑" pitchFamily="34" charset="-122"/>
                <a:ea typeface="微软雅黑" pitchFamily="34" charset="-122"/>
              </a:rPr>
              <a:t>2020</a:t>
            </a:r>
            <a:r>
              <a:rPr lang="zh-CN" altLang="en-US" sz="2143" dirty="0">
                <a:solidFill>
                  <a:srgbClr val="054487"/>
                </a:solidFill>
                <a:latin typeface="微软雅黑" pitchFamily="34" charset="-122"/>
                <a:ea typeface="微软雅黑" pitchFamily="34" charset="-122"/>
              </a:rPr>
              <a:t>年</a:t>
            </a:r>
            <a:r>
              <a:rPr lang="en-US" altLang="zh-CN" sz="2143" dirty="0">
                <a:solidFill>
                  <a:srgbClr val="054487"/>
                </a:solidFill>
                <a:latin typeface="微软雅黑" pitchFamily="34" charset="-122"/>
                <a:ea typeface="微软雅黑" pitchFamily="34" charset="-122"/>
              </a:rPr>
              <a:t>11</a:t>
            </a:r>
            <a:r>
              <a:rPr lang="zh-CN" altLang="en-US" sz="2143" dirty="0">
                <a:solidFill>
                  <a:srgbClr val="054487"/>
                </a:solidFill>
                <a:latin typeface="微软雅黑" pitchFamily="34" charset="-122"/>
                <a:ea typeface="微软雅黑" pitchFamily="34" charset="-122"/>
              </a:rPr>
              <a:t>月</a:t>
            </a:r>
            <a:endParaRPr lang="en-US" sz="1701" dirty="0">
              <a:solidFill>
                <a:srgbClr val="054487"/>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03DDFF50-6876-46C9-818D-8B21C86F1F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573" y="718059"/>
            <a:ext cx="2646119" cy="793836"/>
          </a:xfrm>
          <a:prstGeom prst="rect">
            <a:avLst/>
          </a:prstGeom>
        </p:spPr>
      </p:pic>
    </p:spTree>
    <p:extLst>
      <p:ext uri="{BB962C8B-B14F-4D97-AF65-F5344CB8AC3E}">
        <p14:creationId xmlns:p14="http://schemas.microsoft.com/office/powerpoint/2010/main" val="202262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7765" y="2047468"/>
            <a:ext cx="3402201" cy="1488228"/>
          </a:xfrm>
          <a:prstGeom prst="rect">
            <a:avLst/>
          </a:prstGeom>
          <a:noFill/>
        </p:spPr>
        <p:txBody>
          <a:bodyPr wrap="square" rtlCol="0">
            <a:spAutoFit/>
          </a:bodyPr>
          <a:lstStyle/>
          <a:p>
            <a:r>
              <a:rPr lang="en-US" altLang="zh-CN" sz="9071" dirty="0">
                <a:solidFill>
                  <a:srgbClr val="054487"/>
                </a:solidFill>
                <a:latin typeface="Adobe Gothic Std B" pitchFamily="34" charset="-128"/>
                <a:ea typeface="Adobe Gothic Std B" pitchFamily="34" charset="-128"/>
              </a:rPr>
              <a:t>Part 4</a:t>
            </a:r>
            <a:endParaRPr lang="zh-CN" altLang="en-US" sz="9071" dirty="0">
              <a:solidFill>
                <a:srgbClr val="054487"/>
              </a:solidFill>
              <a:latin typeface="Adobe Gothic Std B" pitchFamily="34" charset="-128"/>
            </a:endParaRPr>
          </a:p>
        </p:txBody>
      </p:sp>
      <p:cxnSp>
        <p:nvCxnSpPr>
          <p:cNvPr id="13" name="直接连接符 12"/>
          <p:cNvCxnSpPr/>
          <p:nvPr/>
        </p:nvCxnSpPr>
        <p:spPr>
          <a:xfrm>
            <a:off x="3160841" y="3407916"/>
            <a:ext cx="3949345" cy="0"/>
          </a:xfrm>
          <a:prstGeom prst="line">
            <a:avLst/>
          </a:prstGeom>
          <a:ln w="12700">
            <a:solidFill>
              <a:srgbClr val="05448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22313" y="2287935"/>
            <a:ext cx="1687324" cy="1906177"/>
            <a:chOff x="1187624" y="1564129"/>
            <a:chExt cx="1785621" cy="2017224"/>
          </a:xfrm>
        </p:grpSpPr>
        <p:grpSp>
          <p:nvGrpSpPr>
            <p:cNvPr id="7" name="组合 6"/>
            <p:cNvGrpSpPr/>
            <p:nvPr/>
          </p:nvGrpSpPr>
          <p:grpSpPr>
            <a:xfrm>
              <a:off x="1187624" y="1564129"/>
              <a:ext cx="1785621" cy="2017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grpSp>
          <p:sp>
            <p:nvSpPr>
              <p:cNvPr id="5" name="TextBox 4"/>
              <p:cNvSpPr txBox="1"/>
              <p:nvPr/>
            </p:nvSpPr>
            <p:spPr>
              <a:xfrm>
                <a:off x="1434530" y="2496128"/>
                <a:ext cx="728783" cy="340894"/>
              </a:xfrm>
              <a:prstGeom prst="rect">
                <a:avLst/>
              </a:prstGeom>
              <a:noFill/>
            </p:spPr>
            <p:txBody>
              <a:bodyPr wrap="square" rtlCol="0">
                <a:spAutoFit/>
              </a:bodyPr>
              <a:lstStyle/>
              <a:p>
                <a:pPr algn="ctr"/>
                <a:r>
                  <a:rPr lang="en-US" altLang="zh-CN" sz="2646" dirty="0">
                    <a:solidFill>
                      <a:schemeClr val="bg1"/>
                    </a:solidFill>
                  </a:rPr>
                  <a:t>Part4</a:t>
                </a:r>
                <a:endParaRPr lang="zh-CN" altLang="en-US" sz="2646" dirty="0">
                  <a:solidFill>
                    <a:schemeClr val="bg1"/>
                  </a:solidFill>
                </a:endParaRPr>
              </a:p>
            </p:txBody>
          </p:sp>
        </p:grpSp>
        <p:sp>
          <p:nvSpPr>
            <p:cNvPr id="12" name="Freeform 17"/>
            <p:cNvSpPr>
              <a:spLocks noEditPoints="1"/>
            </p:cNvSpPr>
            <p:nvPr/>
          </p:nvSpPr>
          <p:spPr bwMode="auto">
            <a:xfrm>
              <a:off x="1692785" y="1881566"/>
              <a:ext cx="788522" cy="867790"/>
            </a:xfrm>
            <a:custGeom>
              <a:avLst/>
              <a:gdLst>
                <a:gd name="T0" fmla="*/ 90709 w 387"/>
                <a:gd name="T1" fmla="*/ 50492 h 412"/>
                <a:gd name="T2" fmla="*/ 196148 w 387"/>
                <a:gd name="T3" fmla="*/ 36867 h 412"/>
                <a:gd name="T4" fmla="*/ 158159 w 387"/>
                <a:gd name="T5" fmla="*/ 22441 h 412"/>
                <a:gd name="T6" fmla="*/ 114743 w 387"/>
                <a:gd name="T7" fmla="*/ 22441 h 412"/>
                <a:gd name="T8" fmla="*/ 76754 w 387"/>
                <a:gd name="T9" fmla="*/ 36867 h 412"/>
                <a:gd name="T10" fmla="*/ 246542 w 387"/>
                <a:gd name="T11" fmla="*/ 286120 h 412"/>
                <a:gd name="T12" fmla="*/ 251194 w 387"/>
                <a:gd name="T13" fmla="*/ 276502 h 412"/>
                <a:gd name="T14" fmla="*/ 233362 w 387"/>
                <a:gd name="T15" fmla="*/ 214790 h 412"/>
                <a:gd name="T16" fmla="*/ 222508 w 387"/>
                <a:gd name="T17" fmla="*/ 214790 h 412"/>
                <a:gd name="T18" fmla="*/ 222508 w 387"/>
                <a:gd name="T19" fmla="*/ 262076 h 412"/>
                <a:gd name="T20" fmla="*/ 223283 w 387"/>
                <a:gd name="T21" fmla="*/ 262878 h 412"/>
                <a:gd name="T22" fmla="*/ 223283 w 387"/>
                <a:gd name="T23" fmla="*/ 264481 h 412"/>
                <a:gd name="T24" fmla="*/ 224059 w 387"/>
                <a:gd name="T25" fmla="*/ 265282 h 412"/>
                <a:gd name="T26" fmla="*/ 285307 w 387"/>
                <a:gd name="T27" fmla="*/ 217996 h 412"/>
                <a:gd name="T28" fmla="*/ 227935 w 387"/>
                <a:gd name="T29" fmla="*/ 186739 h 412"/>
                <a:gd name="T30" fmla="*/ 214755 w 387"/>
                <a:gd name="T31" fmla="*/ 329399 h 412"/>
                <a:gd name="T32" fmla="*/ 296161 w 387"/>
                <a:gd name="T33" fmla="*/ 271694 h 412"/>
                <a:gd name="T34" fmla="*/ 286082 w 387"/>
                <a:gd name="T35" fmla="*/ 270091 h 412"/>
                <a:gd name="T36" fmla="*/ 227935 w 387"/>
                <a:gd name="T37" fmla="*/ 318980 h 412"/>
                <a:gd name="T38" fmla="*/ 170564 w 387"/>
                <a:gd name="T39" fmla="*/ 246849 h 412"/>
                <a:gd name="T40" fmla="*/ 238789 w 387"/>
                <a:gd name="T41" fmla="*/ 198761 h 412"/>
                <a:gd name="T42" fmla="*/ 286082 w 387"/>
                <a:gd name="T43" fmla="*/ 270091 h 412"/>
                <a:gd name="T44" fmla="*/ 100788 w 387"/>
                <a:gd name="T45" fmla="*/ 269289 h 412"/>
                <a:gd name="T46" fmla="*/ 171339 w 387"/>
                <a:gd name="T47" fmla="*/ 196357 h 412"/>
                <a:gd name="T48" fmla="*/ 186069 w 387"/>
                <a:gd name="T49" fmla="*/ 185136 h 412"/>
                <a:gd name="T50" fmla="*/ 258947 w 387"/>
                <a:gd name="T51" fmla="*/ 112204 h 412"/>
                <a:gd name="T52" fmla="*/ 262048 w 387"/>
                <a:gd name="T53" fmla="*/ 181129 h 412"/>
                <a:gd name="T54" fmla="*/ 272902 w 387"/>
                <a:gd name="T55" fmla="*/ 185136 h 412"/>
                <a:gd name="T56" fmla="*/ 272902 w 387"/>
                <a:gd name="T57" fmla="*/ 76138 h 412"/>
                <a:gd name="T58" fmla="*/ 14730 w 387"/>
                <a:gd name="T59" fmla="*/ 61712 h 412"/>
                <a:gd name="T60" fmla="*/ 0 w 387"/>
                <a:gd name="T61" fmla="*/ 115410 h 412"/>
                <a:gd name="T62" fmla="*/ 0 w 387"/>
                <a:gd name="T63" fmla="*/ 196357 h 412"/>
                <a:gd name="T64" fmla="*/ 0 w 387"/>
                <a:gd name="T65" fmla="*/ 274900 h 412"/>
                <a:gd name="T66" fmla="*/ 151181 w 387"/>
                <a:gd name="T67" fmla="*/ 289326 h 412"/>
                <a:gd name="T68" fmla="*/ 11629 w 387"/>
                <a:gd name="T69" fmla="*/ 115410 h 412"/>
                <a:gd name="T70" fmla="*/ 14730 w 387"/>
                <a:gd name="T71" fmla="*/ 112204 h 412"/>
                <a:gd name="T72" fmla="*/ 89158 w 387"/>
                <a:gd name="T73" fmla="*/ 185136 h 412"/>
                <a:gd name="T74" fmla="*/ 11629 w 387"/>
                <a:gd name="T75" fmla="*/ 115410 h 412"/>
                <a:gd name="T76" fmla="*/ 89158 w 387"/>
                <a:gd name="T77" fmla="*/ 196357 h 412"/>
                <a:gd name="T78" fmla="*/ 14730 w 387"/>
                <a:gd name="T79" fmla="*/ 269289 h 412"/>
                <a:gd name="T80" fmla="*/ 11629 w 387"/>
                <a:gd name="T81" fmla="*/ 196357 h 412"/>
                <a:gd name="T82" fmla="*/ 100788 w 387"/>
                <a:gd name="T83" fmla="*/ 185136 h 412"/>
                <a:gd name="T84" fmla="*/ 100788 w 387"/>
                <a:gd name="T85" fmla="*/ 112204 h 412"/>
                <a:gd name="T86" fmla="*/ 175215 w 387"/>
                <a:gd name="T87" fmla="*/ 185136 h 412"/>
                <a:gd name="T88" fmla="*/ 180642 w 387"/>
                <a:gd name="T89" fmla="*/ 76138 h 412"/>
                <a:gd name="T90" fmla="*/ 190721 w 387"/>
                <a:gd name="T91" fmla="*/ 85756 h 412"/>
                <a:gd name="T92" fmla="*/ 171339 w 387"/>
                <a:gd name="T93" fmla="*/ 85756 h 412"/>
                <a:gd name="T94" fmla="*/ 95361 w 387"/>
                <a:gd name="T95" fmla="*/ 76138 h 412"/>
                <a:gd name="T96" fmla="*/ 104664 w 387"/>
                <a:gd name="T97" fmla="*/ 85756 h 412"/>
                <a:gd name="T98" fmla="*/ 85282 w 387"/>
                <a:gd name="T99" fmla="*/ 85756 h 4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sp>
        <p:nvSpPr>
          <p:cNvPr id="14" name="Rectangle 22">
            <a:extLst>
              <a:ext uri="{FF2B5EF4-FFF2-40B4-BE49-F238E27FC236}">
                <a16:creationId xmlns:a16="http://schemas.microsoft.com/office/drawing/2014/main" id="{07AD5E43-EC18-43D9-9AC5-22B08663AB45}"/>
              </a:ext>
            </a:extLst>
          </p:cNvPr>
          <p:cNvSpPr>
            <a:spLocks noChangeArrowheads="1"/>
          </p:cNvSpPr>
          <p:nvPr/>
        </p:nvSpPr>
        <p:spPr bwMode="auto">
          <a:xfrm>
            <a:off x="2889068" y="3407916"/>
            <a:ext cx="4725831"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dirty="0"/>
              <a:t>基本方法的局限性</a:t>
            </a:r>
          </a:p>
        </p:txBody>
      </p:sp>
      <p:pic>
        <p:nvPicPr>
          <p:cNvPr id="16" name="图片 15">
            <a:extLst>
              <a:ext uri="{FF2B5EF4-FFF2-40B4-BE49-F238E27FC236}">
                <a16:creationId xmlns:a16="http://schemas.microsoft.com/office/drawing/2014/main" id="{B988DD57-EC67-4E93-AF66-1C44D45111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6754" y="143743"/>
            <a:ext cx="1917963" cy="575389"/>
          </a:xfrm>
          <a:prstGeom prst="rect">
            <a:avLst/>
          </a:prstGeom>
        </p:spPr>
      </p:pic>
    </p:spTree>
    <p:extLst>
      <p:ext uri="{BB962C8B-B14F-4D97-AF65-F5344CB8AC3E}">
        <p14:creationId xmlns:p14="http://schemas.microsoft.com/office/powerpoint/2010/main" val="634700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7"/>
          <p:cNvSpPr txBox="1">
            <a:spLocks noChangeArrowheads="1"/>
          </p:cNvSpPr>
          <p:nvPr/>
        </p:nvSpPr>
        <p:spPr bwMode="auto">
          <a:xfrm>
            <a:off x="710076" y="1871935"/>
            <a:ext cx="7056784"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39" tIns="46569" rIns="93139" bIns="46569"/>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1800" dirty="0">
                <a:solidFill>
                  <a:prstClr val="black"/>
                </a:solidFill>
                <a:latin typeface="宋体" panose="02010600030101010101" pitchFamily="2" charset="-122"/>
                <a:ea typeface="宋体" panose="02010600030101010101" pitchFamily="2" charset="-122"/>
              </a:rPr>
              <a:t>    </a:t>
            </a:r>
            <a:r>
              <a:rPr lang="zh-CN" altLang="en-US" sz="1800" dirty="0">
                <a:solidFill>
                  <a:prstClr val="black"/>
                </a:solidFill>
                <a:latin typeface="宋体" panose="02010600030101010101" pitchFamily="2" charset="-122"/>
                <a:ea typeface="宋体" panose="02010600030101010101" pitchFamily="2" charset="-122"/>
              </a:rPr>
              <a:t>用基本分区方法获得的分区是不平衡的。这是由于两个主要原因。首先，分区算法保留了原始</a:t>
            </a:r>
            <a:r>
              <a:rPr lang="en-US" altLang="zh-CN" sz="1800" dirty="0" err="1">
                <a:solidFill>
                  <a:prstClr val="black"/>
                </a:solidFill>
                <a:latin typeface="宋体" panose="02010600030101010101" pitchFamily="2" charset="-122"/>
                <a:ea typeface="宋体" panose="02010600030101010101" pitchFamily="2" charset="-122"/>
              </a:rPr>
              <a:t>iSAX</a:t>
            </a:r>
            <a:r>
              <a:rPr lang="zh-CN" altLang="en-US" sz="1800" dirty="0">
                <a:solidFill>
                  <a:prstClr val="black"/>
                </a:solidFill>
                <a:latin typeface="宋体" panose="02010600030101010101" pitchFamily="2" charset="-122"/>
                <a:ea typeface="宋体" panose="02010600030101010101" pitchFamily="2" charset="-122"/>
              </a:rPr>
              <a:t>索引的垂直划分，并且</a:t>
            </a:r>
            <a:r>
              <a:rPr lang="en-US" altLang="zh-CN" sz="1800" dirty="0" err="1">
                <a:solidFill>
                  <a:prstClr val="black"/>
                </a:solidFill>
                <a:latin typeface="宋体" panose="02010600030101010101" pitchFamily="2" charset="-122"/>
                <a:ea typeface="宋体" panose="02010600030101010101" pitchFamily="2" charset="-122"/>
              </a:rPr>
              <a:t>iSAX</a:t>
            </a:r>
            <a:r>
              <a:rPr lang="zh-CN" altLang="en-US" sz="1800" dirty="0">
                <a:solidFill>
                  <a:prstClr val="black"/>
                </a:solidFill>
                <a:latin typeface="宋体" panose="02010600030101010101" pitchFamily="2" charset="-122"/>
                <a:ea typeface="宋体" panose="02010600030101010101" pitchFamily="2" charset="-122"/>
              </a:rPr>
              <a:t>索引不平衡。第二个原因是，分区算法未考虑分区中的数据分布。由于符号数量的限制，最终可能会出现高度不平衡的分区，如图</a:t>
            </a:r>
            <a:r>
              <a:rPr lang="en-US" altLang="zh-CN" sz="1800" dirty="0">
                <a:solidFill>
                  <a:prstClr val="black"/>
                </a:solidFill>
                <a:latin typeface="宋体" panose="02010600030101010101" pitchFamily="2" charset="-122"/>
                <a:ea typeface="宋体" panose="02010600030101010101" pitchFamily="2" charset="-122"/>
              </a:rPr>
              <a:t>5a</a:t>
            </a:r>
            <a:r>
              <a:rPr lang="zh-CN" altLang="en-US" sz="1800" dirty="0">
                <a:solidFill>
                  <a:prstClr val="black"/>
                </a:solidFill>
                <a:latin typeface="宋体" panose="02010600030101010101" pitchFamily="2" charset="-122"/>
                <a:ea typeface="宋体" panose="02010600030101010101" pitchFamily="2" charset="-122"/>
              </a:rPr>
              <a:t>所示。以及我们的实验 由于数据的这种不平衡分配，基本方法在它可以处理的数据集的大小上受到限制。如果达到了计算节点的容量（即，负责最大分区的节点无法处理与其对应的数据），那么索引构建过程将无法进行。</a:t>
            </a:r>
          </a:p>
          <a:p>
            <a:pPr algn="just"/>
            <a:r>
              <a:rPr lang="zh-CN" altLang="en-US" sz="1800" dirty="0">
                <a:solidFill>
                  <a:prstClr val="black"/>
                </a:solidFill>
                <a:latin typeface="宋体" panose="02010600030101010101" pitchFamily="2" charset="-122"/>
                <a:ea typeface="宋体" panose="02010600030101010101" pitchFamily="2" charset="-122"/>
              </a:rPr>
              <a:t>    此外，可以生成的最大分区数是 </a:t>
            </a:r>
            <a:r>
              <a:rPr lang="en-US" altLang="zh-CN" sz="1800" dirty="0">
                <a:solidFill>
                  <a:prstClr val="black"/>
                </a:solidFill>
                <a:latin typeface="宋体" panose="02010600030101010101" pitchFamily="2" charset="-122"/>
                <a:ea typeface="宋体" panose="02010600030101010101" pitchFamily="2" charset="-122"/>
              </a:rPr>
              <a:t>2w </a:t>
            </a:r>
            <a:r>
              <a:rPr lang="zh-CN" altLang="en-US" sz="1800" dirty="0">
                <a:solidFill>
                  <a:prstClr val="black"/>
                </a:solidFill>
                <a:latin typeface="宋体" panose="02010600030101010101" pitchFamily="2" charset="-122"/>
                <a:ea typeface="宋体" panose="02010600030101010101" pitchFamily="2" charset="-122"/>
              </a:rPr>
              <a:t>（哪里 </a:t>
            </a:r>
            <a:r>
              <a:rPr lang="en-US" altLang="zh-CN" sz="1800" dirty="0">
                <a:solidFill>
                  <a:prstClr val="black"/>
                </a:solidFill>
                <a:latin typeface="宋体" panose="02010600030101010101" pitchFamily="2" charset="-122"/>
                <a:ea typeface="宋体" panose="02010600030101010101" pitchFamily="2" charset="-122"/>
              </a:rPr>
              <a:t>w</a:t>
            </a:r>
            <a:r>
              <a:rPr lang="zh-CN" altLang="en-US" sz="1800" dirty="0">
                <a:solidFill>
                  <a:prstClr val="black"/>
                </a:solidFill>
                <a:latin typeface="宋体" panose="02010600030101010101" pitchFamily="2" charset="-122"/>
                <a:ea typeface="宋体" panose="02010600030101010101" pitchFamily="2" charset="-122"/>
              </a:rPr>
              <a:t>是</a:t>
            </a:r>
            <a:r>
              <a:rPr lang="en-US" altLang="zh-CN" sz="1800" dirty="0">
                <a:solidFill>
                  <a:prstClr val="black"/>
                </a:solidFill>
                <a:latin typeface="宋体" panose="02010600030101010101" pitchFamily="2" charset="-122"/>
                <a:ea typeface="宋体" panose="02010600030101010101" pitchFamily="2" charset="-122"/>
              </a:rPr>
              <a:t>SAX</a:t>
            </a:r>
            <a:r>
              <a:rPr lang="zh-CN" altLang="en-US" sz="1800" dirty="0">
                <a:solidFill>
                  <a:prstClr val="black"/>
                </a:solidFill>
                <a:latin typeface="宋体" panose="02010600030101010101" pitchFamily="2" charset="-122"/>
                <a:ea typeface="宋体" panose="02010600030101010101" pitchFamily="2" charset="-122"/>
              </a:rPr>
              <a:t>字的长度）。由于每个分区都由用于本地索引构建的计算节点管理，因此，如果分区的数量少于可用计算节点的数量，则将有空闲节点。这将威胁到该方法的加速，并需要更好的解决方案。</a:t>
            </a:r>
          </a:p>
        </p:txBody>
      </p:sp>
      <p:sp>
        <p:nvSpPr>
          <p:cNvPr id="27" name="矩形 26">
            <a:extLst>
              <a:ext uri="{FF2B5EF4-FFF2-40B4-BE49-F238E27FC236}">
                <a16:creationId xmlns:a16="http://schemas.microsoft.com/office/drawing/2014/main" id="{8453E4F7-89FB-41ED-A74E-76DE27E82C70}"/>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28" name="TextBox 3">
            <a:extLst>
              <a:ext uri="{FF2B5EF4-FFF2-40B4-BE49-F238E27FC236}">
                <a16:creationId xmlns:a16="http://schemas.microsoft.com/office/drawing/2014/main" id="{F8018F53-C4F9-4131-8C09-34759684DCC8}"/>
              </a:ext>
            </a:extLst>
          </p:cNvPr>
          <p:cNvSpPr txBox="1"/>
          <p:nvPr/>
        </p:nvSpPr>
        <p:spPr>
          <a:xfrm>
            <a:off x="646004" y="310663"/>
            <a:ext cx="7184928" cy="441339"/>
          </a:xfrm>
          <a:prstGeom prst="rect">
            <a:avLst/>
          </a:prstGeom>
          <a:noFill/>
        </p:spPr>
        <p:txBody>
          <a:bodyPr wrap="square" rtlCol="0">
            <a:spAutoFit/>
          </a:bodyPr>
          <a:lstStyle/>
          <a:p>
            <a:r>
              <a:rPr lang="zh-CN" altLang="en-US" dirty="0"/>
              <a:t>基本方法的局限性</a:t>
            </a:r>
          </a:p>
        </p:txBody>
      </p:sp>
      <p:pic>
        <p:nvPicPr>
          <p:cNvPr id="29" name="图片 28">
            <a:extLst>
              <a:ext uri="{FF2B5EF4-FFF2-40B4-BE49-F238E27FC236}">
                <a16:creationId xmlns:a16="http://schemas.microsoft.com/office/drawing/2014/main" id="{C0A64B2A-28AC-4FF5-8C2E-26979168CC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spTree>
    <p:extLst>
      <p:ext uri="{BB962C8B-B14F-4D97-AF65-F5344CB8AC3E}">
        <p14:creationId xmlns:p14="http://schemas.microsoft.com/office/powerpoint/2010/main" val="265042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7765" y="2047468"/>
            <a:ext cx="3402201" cy="1488228"/>
          </a:xfrm>
          <a:prstGeom prst="rect">
            <a:avLst/>
          </a:prstGeom>
          <a:noFill/>
        </p:spPr>
        <p:txBody>
          <a:bodyPr wrap="square" rtlCol="0">
            <a:spAutoFit/>
          </a:bodyPr>
          <a:lstStyle/>
          <a:p>
            <a:r>
              <a:rPr lang="en-US" altLang="zh-CN" sz="9071" dirty="0">
                <a:solidFill>
                  <a:srgbClr val="054487"/>
                </a:solidFill>
                <a:latin typeface="Adobe Gothic Std B" pitchFamily="34" charset="-128"/>
                <a:ea typeface="Adobe Gothic Std B" pitchFamily="34" charset="-128"/>
              </a:rPr>
              <a:t>Part 5</a:t>
            </a:r>
            <a:endParaRPr lang="zh-CN" altLang="en-US" sz="9071" dirty="0">
              <a:solidFill>
                <a:srgbClr val="054487"/>
              </a:solidFill>
              <a:latin typeface="Adobe Gothic Std B" pitchFamily="34" charset="-128"/>
            </a:endParaRPr>
          </a:p>
        </p:txBody>
      </p:sp>
      <p:cxnSp>
        <p:nvCxnSpPr>
          <p:cNvPr id="13" name="直接连接符 12"/>
          <p:cNvCxnSpPr/>
          <p:nvPr/>
        </p:nvCxnSpPr>
        <p:spPr>
          <a:xfrm>
            <a:off x="3160841" y="3407916"/>
            <a:ext cx="3949345" cy="0"/>
          </a:xfrm>
          <a:prstGeom prst="line">
            <a:avLst/>
          </a:prstGeom>
          <a:ln w="12700">
            <a:solidFill>
              <a:srgbClr val="054487"/>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22313" y="2287935"/>
            <a:ext cx="1687324" cy="1906177"/>
            <a:chOff x="1187624" y="1564129"/>
            <a:chExt cx="1785621" cy="2017224"/>
          </a:xfrm>
        </p:grpSpPr>
        <p:grpSp>
          <p:nvGrpSpPr>
            <p:cNvPr id="7" name="组合 6"/>
            <p:cNvGrpSpPr/>
            <p:nvPr/>
          </p:nvGrpSpPr>
          <p:grpSpPr>
            <a:xfrm>
              <a:off x="1187624" y="1564129"/>
              <a:ext cx="1785621" cy="2017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grpSp>
          <p:sp>
            <p:nvSpPr>
              <p:cNvPr id="5" name="TextBox 4"/>
              <p:cNvSpPr txBox="1"/>
              <p:nvPr/>
            </p:nvSpPr>
            <p:spPr>
              <a:xfrm>
                <a:off x="1434530" y="2496128"/>
                <a:ext cx="728783" cy="340894"/>
              </a:xfrm>
              <a:prstGeom prst="rect">
                <a:avLst/>
              </a:prstGeom>
              <a:noFill/>
            </p:spPr>
            <p:txBody>
              <a:bodyPr wrap="square" rtlCol="0">
                <a:spAutoFit/>
              </a:bodyPr>
              <a:lstStyle/>
              <a:p>
                <a:pPr algn="ctr"/>
                <a:r>
                  <a:rPr lang="en-US" altLang="zh-CN" sz="2646" dirty="0">
                    <a:solidFill>
                      <a:schemeClr val="bg1"/>
                    </a:solidFill>
                  </a:rPr>
                  <a:t>Part4</a:t>
                </a:r>
                <a:endParaRPr lang="zh-CN" altLang="en-US" sz="2646" dirty="0">
                  <a:solidFill>
                    <a:schemeClr val="bg1"/>
                  </a:solidFill>
                </a:endParaRPr>
              </a:p>
            </p:txBody>
          </p:sp>
        </p:grpSp>
        <p:sp>
          <p:nvSpPr>
            <p:cNvPr id="12" name="Freeform 17"/>
            <p:cNvSpPr>
              <a:spLocks noEditPoints="1"/>
            </p:cNvSpPr>
            <p:nvPr/>
          </p:nvSpPr>
          <p:spPr bwMode="auto">
            <a:xfrm>
              <a:off x="1692785" y="1881566"/>
              <a:ext cx="788522" cy="867790"/>
            </a:xfrm>
            <a:custGeom>
              <a:avLst/>
              <a:gdLst>
                <a:gd name="T0" fmla="*/ 90709 w 387"/>
                <a:gd name="T1" fmla="*/ 50492 h 412"/>
                <a:gd name="T2" fmla="*/ 196148 w 387"/>
                <a:gd name="T3" fmla="*/ 36867 h 412"/>
                <a:gd name="T4" fmla="*/ 158159 w 387"/>
                <a:gd name="T5" fmla="*/ 22441 h 412"/>
                <a:gd name="T6" fmla="*/ 114743 w 387"/>
                <a:gd name="T7" fmla="*/ 22441 h 412"/>
                <a:gd name="T8" fmla="*/ 76754 w 387"/>
                <a:gd name="T9" fmla="*/ 36867 h 412"/>
                <a:gd name="T10" fmla="*/ 246542 w 387"/>
                <a:gd name="T11" fmla="*/ 286120 h 412"/>
                <a:gd name="T12" fmla="*/ 251194 w 387"/>
                <a:gd name="T13" fmla="*/ 276502 h 412"/>
                <a:gd name="T14" fmla="*/ 233362 w 387"/>
                <a:gd name="T15" fmla="*/ 214790 h 412"/>
                <a:gd name="T16" fmla="*/ 222508 w 387"/>
                <a:gd name="T17" fmla="*/ 214790 h 412"/>
                <a:gd name="T18" fmla="*/ 222508 w 387"/>
                <a:gd name="T19" fmla="*/ 262076 h 412"/>
                <a:gd name="T20" fmla="*/ 223283 w 387"/>
                <a:gd name="T21" fmla="*/ 262878 h 412"/>
                <a:gd name="T22" fmla="*/ 223283 w 387"/>
                <a:gd name="T23" fmla="*/ 264481 h 412"/>
                <a:gd name="T24" fmla="*/ 224059 w 387"/>
                <a:gd name="T25" fmla="*/ 265282 h 412"/>
                <a:gd name="T26" fmla="*/ 285307 w 387"/>
                <a:gd name="T27" fmla="*/ 217996 h 412"/>
                <a:gd name="T28" fmla="*/ 227935 w 387"/>
                <a:gd name="T29" fmla="*/ 186739 h 412"/>
                <a:gd name="T30" fmla="*/ 214755 w 387"/>
                <a:gd name="T31" fmla="*/ 329399 h 412"/>
                <a:gd name="T32" fmla="*/ 296161 w 387"/>
                <a:gd name="T33" fmla="*/ 271694 h 412"/>
                <a:gd name="T34" fmla="*/ 286082 w 387"/>
                <a:gd name="T35" fmla="*/ 270091 h 412"/>
                <a:gd name="T36" fmla="*/ 227935 w 387"/>
                <a:gd name="T37" fmla="*/ 318980 h 412"/>
                <a:gd name="T38" fmla="*/ 170564 w 387"/>
                <a:gd name="T39" fmla="*/ 246849 h 412"/>
                <a:gd name="T40" fmla="*/ 238789 w 387"/>
                <a:gd name="T41" fmla="*/ 198761 h 412"/>
                <a:gd name="T42" fmla="*/ 286082 w 387"/>
                <a:gd name="T43" fmla="*/ 270091 h 412"/>
                <a:gd name="T44" fmla="*/ 100788 w 387"/>
                <a:gd name="T45" fmla="*/ 269289 h 412"/>
                <a:gd name="T46" fmla="*/ 171339 w 387"/>
                <a:gd name="T47" fmla="*/ 196357 h 412"/>
                <a:gd name="T48" fmla="*/ 186069 w 387"/>
                <a:gd name="T49" fmla="*/ 185136 h 412"/>
                <a:gd name="T50" fmla="*/ 258947 w 387"/>
                <a:gd name="T51" fmla="*/ 112204 h 412"/>
                <a:gd name="T52" fmla="*/ 262048 w 387"/>
                <a:gd name="T53" fmla="*/ 181129 h 412"/>
                <a:gd name="T54" fmla="*/ 272902 w 387"/>
                <a:gd name="T55" fmla="*/ 185136 h 412"/>
                <a:gd name="T56" fmla="*/ 272902 w 387"/>
                <a:gd name="T57" fmla="*/ 76138 h 412"/>
                <a:gd name="T58" fmla="*/ 14730 w 387"/>
                <a:gd name="T59" fmla="*/ 61712 h 412"/>
                <a:gd name="T60" fmla="*/ 0 w 387"/>
                <a:gd name="T61" fmla="*/ 115410 h 412"/>
                <a:gd name="T62" fmla="*/ 0 w 387"/>
                <a:gd name="T63" fmla="*/ 196357 h 412"/>
                <a:gd name="T64" fmla="*/ 0 w 387"/>
                <a:gd name="T65" fmla="*/ 274900 h 412"/>
                <a:gd name="T66" fmla="*/ 151181 w 387"/>
                <a:gd name="T67" fmla="*/ 289326 h 412"/>
                <a:gd name="T68" fmla="*/ 11629 w 387"/>
                <a:gd name="T69" fmla="*/ 115410 h 412"/>
                <a:gd name="T70" fmla="*/ 14730 w 387"/>
                <a:gd name="T71" fmla="*/ 112204 h 412"/>
                <a:gd name="T72" fmla="*/ 89158 w 387"/>
                <a:gd name="T73" fmla="*/ 185136 h 412"/>
                <a:gd name="T74" fmla="*/ 11629 w 387"/>
                <a:gd name="T75" fmla="*/ 115410 h 412"/>
                <a:gd name="T76" fmla="*/ 89158 w 387"/>
                <a:gd name="T77" fmla="*/ 196357 h 412"/>
                <a:gd name="T78" fmla="*/ 14730 w 387"/>
                <a:gd name="T79" fmla="*/ 269289 h 412"/>
                <a:gd name="T80" fmla="*/ 11629 w 387"/>
                <a:gd name="T81" fmla="*/ 196357 h 412"/>
                <a:gd name="T82" fmla="*/ 100788 w 387"/>
                <a:gd name="T83" fmla="*/ 185136 h 412"/>
                <a:gd name="T84" fmla="*/ 100788 w 387"/>
                <a:gd name="T85" fmla="*/ 112204 h 412"/>
                <a:gd name="T86" fmla="*/ 175215 w 387"/>
                <a:gd name="T87" fmla="*/ 185136 h 412"/>
                <a:gd name="T88" fmla="*/ 180642 w 387"/>
                <a:gd name="T89" fmla="*/ 76138 h 412"/>
                <a:gd name="T90" fmla="*/ 190721 w 387"/>
                <a:gd name="T91" fmla="*/ 85756 h 412"/>
                <a:gd name="T92" fmla="*/ 171339 w 387"/>
                <a:gd name="T93" fmla="*/ 85756 h 412"/>
                <a:gd name="T94" fmla="*/ 95361 w 387"/>
                <a:gd name="T95" fmla="*/ 76138 h 412"/>
                <a:gd name="T96" fmla="*/ 104664 w 387"/>
                <a:gd name="T97" fmla="*/ 85756 h 412"/>
                <a:gd name="T98" fmla="*/ 85282 w 387"/>
                <a:gd name="T99" fmla="*/ 85756 h 4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87" h="412">
                  <a:moveTo>
                    <a:pt x="99" y="46"/>
                  </a:moveTo>
                  <a:cubicBezTo>
                    <a:pt x="99" y="55"/>
                    <a:pt x="107" y="63"/>
                    <a:pt x="117" y="63"/>
                  </a:cubicBezTo>
                  <a:lnTo>
                    <a:pt x="236" y="63"/>
                  </a:lnTo>
                  <a:cubicBezTo>
                    <a:pt x="246" y="63"/>
                    <a:pt x="253" y="55"/>
                    <a:pt x="253" y="46"/>
                  </a:cubicBezTo>
                  <a:cubicBezTo>
                    <a:pt x="253" y="36"/>
                    <a:pt x="246" y="28"/>
                    <a:pt x="236" y="28"/>
                  </a:cubicBezTo>
                  <a:lnTo>
                    <a:pt x="204" y="28"/>
                  </a:lnTo>
                  <a:cubicBezTo>
                    <a:pt x="204" y="13"/>
                    <a:pt x="192" y="0"/>
                    <a:pt x="176" y="0"/>
                  </a:cubicBezTo>
                  <a:cubicBezTo>
                    <a:pt x="161" y="0"/>
                    <a:pt x="148" y="13"/>
                    <a:pt x="148" y="28"/>
                  </a:cubicBezTo>
                  <a:lnTo>
                    <a:pt x="117" y="28"/>
                  </a:lnTo>
                  <a:cubicBezTo>
                    <a:pt x="107" y="28"/>
                    <a:pt x="99" y="36"/>
                    <a:pt x="99" y="46"/>
                  </a:cubicBezTo>
                  <a:close/>
                  <a:moveTo>
                    <a:pt x="313" y="355"/>
                  </a:moveTo>
                  <a:cubicBezTo>
                    <a:pt x="315" y="356"/>
                    <a:pt x="317" y="357"/>
                    <a:pt x="318" y="357"/>
                  </a:cubicBezTo>
                  <a:cubicBezTo>
                    <a:pt x="320" y="357"/>
                    <a:pt x="322" y="356"/>
                    <a:pt x="324" y="355"/>
                  </a:cubicBezTo>
                  <a:cubicBezTo>
                    <a:pt x="326" y="352"/>
                    <a:pt x="326" y="348"/>
                    <a:pt x="324" y="345"/>
                  </a:cubicBezTo>
                  <a:lnTo>
                    <a:pt x="301" y="323"/>
                  </a:lnTo>
                  <a:lnTo>
                    <a:pt x="301" y="268"/>
                  </a:lnTo>
                  <a:cubicBezTo>
                    <a:pt x="301" y="264"/>
                    <a:pt x="298" y="260"/>
                    <a:pt x="294" y="260"/>
                  </a:cubicBezTo>
                  <a:cubicBezTo>
                    <a:pt x="290" y="260"/>
                    <a:pt x="287" y="264"/>
                    <a:pt x="287" y="268"/>
                  </a:cubicBezTo>
                  <a:lnTo>
                    <a:pt x="287" y="326"/>
                  </a:lnTo>
                  <a:cubicBezTo>
                    <a:pt x="287" y="326"/>
                    <a:pt x="287" y="327"/>
                    <a:pt x="287" y="327"/>
                  </a:cubicBezTo>
                  <a:cubicBezTo>
                    <a:pt x="287" y="327"/>
                    <a:pt x="287" y="327"/>
                    <a:pt x="287" y="328"/>
                  </a:cubicBezTo>
                  <a:cubicBezTo>
                    <a:pt x="287" y="328"/>
                    <a:pt x="287" y="328"/>
                    <a:pt x="288" y="328"/>
                  </a:cubicBezTo>
                  <a:cubicBezTo>
                    <a:pt x="288" y="329"/>
                    <a:pt x="288" y="329"/>
                    <a:pt x="288" y="329"/>
                  </a:cubicBezTo>
                  <a:cubicBezTo>
                    <a:pt x="288" y="329"/>
                    <a:pt x="288" y="329"/>
                    <a:pt x="288" y="330"/>
                  </a:cubicBezTo>
                  <a:cubicBezTo>
                    <a:pt x="288" y="330"/>
                    <a:pt x="289" y="330"/>
                    <a:pt x="289" y="331"/>
                  </a:cubicBezTo>
                  <a:cubicBezTo>
                    <a:pt x="289" y="331"/>
                    <a:pt x="289" y="331"/>
                    <a:pt x="289" y="331"/>
                  </a:cubicBezTo>
                  <a:lnTo>
                    <a:pt x="313" y="355"/>
                  </a:lnTo>
                  <a:close/>
                  <a:moveTo>
                    <a:pt x="368" y="272"/>
                  </a:moveTo>
                  <a:cubicBezTo>
                    <a:pt x="355" y="252"/>
                    <a:pt x="335" y="239"/>
                    <a:pt x="311" y="234"/>
                  </a:cubicBezTo>
                  <a:cubicBezTo>
                    <a:pt x="305" y="233"/>
                    <a:pt x="300" y="233"/>
                    <a:pt x="294" y="233"/>
                  </a:cubicBezTo>
                  <a:cubicBezTo>
                    <a:pt x="251" y="233"/>
                    <a:pt x="214" y="264"/>
                    <a:pt x="206" y="306"/>
                  </a:cubicBezTo>
                  <a:cubicBezTo>
                    <a:pt x="197" y="354"/>
                    <a:pt x="229" y="401"/>
                    <a:pt x="277" y="411"/>
                  </a:cubicBezTo>
                  <a:cubicBezTo>
                    <a:pt x="283" y="412"/>
                    <a:pt x="289" y="412"/>
                    <a:pt x="294" y="412"/>
                  </a:cubicBezTo>
                  <a:cubicBezTo>
                    <a:pt x="337" y="412"/>
                    <a:pt x="374" y="382"/>
                    <a:pt x="382" y="339"/>
                  </a:cubicBezTo>
                  <a:cubicBezTo>
                    <a:pt x="387" y="316"/>
                    <a:pt x="382" y="292"/>
                    <a:pt x="368" y="272"/>
                  </a:cubicBezTo>
                  <a:close/>
                  <a:moveTo>
                    <a:pt x="369" y="337"/>
                  </a:moveTo>
                  <a:lnTo>
                    <a:pt x="369" y="337"/>
                  </a:lnTo>
                  <a:cubicBezTo>
                    <a:pt x="362" y="372"/>
                    <a:pt x="330" y="398"/>
                    <a:pt x="294" y="398"/>
                  </a:cubicBezTo>
                  <a:cubicBezTo>
                    <a:pt x="289" y="398"/>
                    <a:pt x="285" y="398"/>
                    <a:pt x="280" y="397"/>
                  </a:cubicBezTo>
                  <a:cubicBezTo>
                    <a:pt x="239" y="389"/>
                    <a:pt x="212" y="349"/>
                    <a:pt x="220" y="308"/>
                  </a:cubicBezTo>
                  <a:cubicBezTo>
                    <a:pt x="227" y="273"/>
                    <a:pt x="258" y="247"/>
                    <a:pt x="294" y="247"/>
                  </a:cubicBezTo>
                  <a:cubicBezTo>
                    <a:pt x="299" y="247"/>
                    <a:pt x="304" y="247"/>
                    <a:pt x="308" y="248"/>
                  </a:cubicBezTo>
                  <a:cubicBezTo>
                    <a:pt x="328" y="252"/>
                    <a:pt x="345" y="263"/>
                    <a:pt x="357" y="280"/>
                  </a:cubicBezTo>
                  <a:cubicBezTo>
                    <a:pt x="368" y="297"/>
                    <a:pt x="372" y="317"/>
                    <a:pt x="369" y="337"/>
                  </a:cubicBezTo>
                  <a:close/>
                  <a:moveTo>
                    <a:pt x="189" y="336"/>
                  </a:moveTo>
                  <a:lnTo>
                    <a:pt x="130" y="336"/>
                  </a:lnTo>
                  <a:lnTo>
                    <a:pt x="130" y="245"/>
                  </a:lnTo>
                  <a:lnTo>
                    <a:pt x="221" y="245"/>
                  </a:lnTo>
                  <a:cubicBezTo>
                    <a:pt x="227" y="240"/>
                    <a:pt x="234" y="235"/>
                    <a:pt x="241" y="231"/>
                  </a:cubicBezTo>
                  <a:lnTo>
                    <a:pt x="240" y="231"/>
                  </a:lnTo>
                  <a:lnTo>
                    <a:pt x="240" y="140"/>
                  </a:lnTo>
                  <a:lnTo>
                    <a:pt x="334" y="140"/>
                  </a:lnTo>
                  <a:cubicBezTo>
                    <a:pt x="336" y="140"/>
                    <a:pt x="338" y="142"/>
                    <a:pt x="338" y="144"/>
                  </a:cubicBezTo>
                  <a:lnTo>
                    <a:pt x="338" y="226"/>
                  </a:lnTo>
                  <a:cubicBezTo>
                    <a:pt x="343" y="228"/>
                    <a:pt x="348" y="231"/>
                    <a:pt x="352" y="234"/>
                  </a:cubicBezTo>
                  <a:lnTo>
                    <a:pt x="352" y="231"/>
                  </a:lnTo>
                  <a:lnTo>
                    <a:pt x="352" y="144"/>
                  </a:lnTo>
                  <a:lnTo>
                    <a:pt x="352" y="95"/>
                  </a:lnTo>
                  <a:cubicBezTo>
                    <a:pt x="352" y="85"/>
                    <a:pt x="344" y="77"/>
                    <a:pt x="334" y="77"/>
                  </a:cubicBezTo>
                  <a:lnTo>
                    <a:pt x="19" y="77"/>
                  </a:lnTo>
                  <a:cubicBezTo>
                    <a:pt x="8" y="77"/>
                    <a:pt x="0" y="85"/>
                    <a:pt x="0" y="95"/>
                  </a:cubicBezTo>
                  <a:lnTo>
                    <a:pt x="0" y="144"/>
                  </a:lnTo>
                  <a:lnTo>
                    <a:pt x="0" y="231"/>
                  </a:lnTo>
                  <a:lnTo>
                    <a:pt x="0" y="245"/>
                  </a:lnTo>
                  <a:lnTo>
                    <a:pt x="0" y="332"/>
                  </a:lnTo>
                  <a:lnTo>
                    <a:pt x="0" y="343"/>
                  </a:lnTo>
                  <a:cubicBezTo>
                    <a:pt x="0" y="353"/>
                    <a:pt x="8" y="361"/>
                    <a:pt x="19" y="361"/>
                  </a:cubicBezTo>
                  <a:lnTo>
                    <a:pt x="195" y="361"/>
                  </a:lnTo>
                  <a:cubicBezTo>
                    <a:pt x="192" y="353"/>
                    <a:pt x="190" y="345"/>
                    <a:pt x="189" y="336"/>
                  </a:cubicBezTo>
                  <a:close/>
                  <a:moveTo>
                    <a:pt x="15" y="144"/>
                  </a:moveTo>
                  <a:lnTo>
                    <a:pt x="15" y="144"/>
                  </a:lnTo>
                  <a:cubicBezTo>
                    <a:pt x="15" y="142"/>
                    <a:pt x="16" y="140"/>
                    <a:pt x="19" y="140"/>
                  </a:cubicBezTo>
                  <a:lnTo>
                    <a:pt x="115" y="140"/>
                  </a:lnTo>
                  <a:lnTo>
                    <a:pt x="115" y="231"/>
                  </a:lnTo>
                  <a:lnTo>
                    <a:pt x="15" y="231"/>
                  </a:lnTo>
                  <a:lnTo>
                    <a:pt x="15" y="144"/>
                  </a:lnTo>
                  <a:close/>
                  <a:moveTo>
                    <a:pt x="115" y="245"/>
                  </a:moveTo>
                  <a:lnTo>
                    <a:pt x="115" y="245"/>
                  </a:lnTo>
                  <a:lnTo>
                    <a:pt x="115" y="336"/>
                  </a:lnTo>
                  <a:lnTo>
                    <a:pt x="19" y="336"/>
                  </a:lnTo>
                  <a:cubicBezTo>
                    <a:pt x="16" y="336"/>
                    <a:pt x="15" y="334"/>
                    <a:pt x="15" y="332"/>
                  </a:cubicBezTo>
                  <a:lnTo>
                    <a:pt x="15" y="245"/>
                  </a:lnTo>
                  <a:lnTo>
                    <a:pt x="115" y="245"/>
                  </a:lnTo>
                  <a:close/>
                  <a:moveTo>
                    <a:pt x="130" y="231"/>
                  </a:moveTo>
                  <a:lnTo>
                    <a:pt x="130" y="231"/>
                  </a:lnTo>
                  <a:lnTo>
                    <a:pt x="130" y="140"/>
                  </a:lnTo>
                  <a:lnTo>
                    <a:pt x="226" y="140"/>
                  </a:lnTo>
                  <a:lnTo>
                    <a:pt x="226" y="231"/>
                  </a:lnTo>
                  <a:lnTo>
                    <a:pt x="130" y="231"/>
                  </a:lnTo>
                  <a:close/>
                  <a:moveTo>
                    <a:pt x="233" y="95"/>
                  </a:moveTo>
                  <a:lnTo>
                    <a:pt x="233" y="95"/>
                  </a:lnTo>
                  <a:cubicBezTo>
                    <a:pt x="240" y="95"/>
                    <a:pt x="246" y="101"/>
                    <a:pt x="246" y="107"/>
                  </a:cubicBezTo>
                  <a:cubicBezTo>
                    <a:pt x="246" y="114"/>
                    <a:pt x="240" y="120"/>
                    <a:pt x="233" y="120"/>
                  </a:cubicBezTo>
                  <a:cubicBezTo>
                    <a:pt x="226" y="120"/>
                    <a:pt x="221" y="114"/>
                    <a:pt x="221" y="107"/>
                  </a:cubicBezTo>
                  <a:cubicBezTo>
                    <a:pt x="221" y="101"/>
                    <a:pt x="226" y="95"/>
                    <a:pt x="233" y="95"/>
                  </a:cubicBezTo>
                  <a:close/>
                  <a:moveTo>
                    <a:pt x="123" y="95"/>
                  </a:moveTo>
                  <a:lnTo>
                    <a:pt x="123" y="95"/>
                  </a:lnTo>
                  <a:cubicBezTo>
                    <a:pt x="129" y="95"/>
                    <a:pt x="135" y="101"/>
                    <a:pt x="135" y="107"/>
                  </a:cubicBezTo>
                  <a:cubicBezTo>
                    <a:pt x="135" y="114"/>
                    <a:pt x="129" y="120"/>
                    <a:pt x="123" y="120"/>
                  </a:cubicBezTo>
                  <a:cubicBezTo>
                    <a:pt x="116" y="120"/>
                    <a:pt x="110" y="114"/>
                    <a:pt x="110" y="107"/>
                  </a:cubicBezTo>
                  <a:cubicBezTo>
                    <a:pt x="110" y="101"/>
                    <a:pt x="116" y="95"/>
                    <a:pt x="123"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sp>
        <p:nvSpPr>
          <p:cNvPr id="14" name="Rectangle 22">
            <a:extLst>
              <a:ext uri="{FF2B5EF4-FFF2-40B4-BE49-F238E27FC236}">
                <a16:creationId xmlns:a16="http://schemas.microsoft.com/office/drawing/2014/main" id="{07AD5E43-EC18-43D9-9AC5-22B08663AB45}"/>
              </a:ext>
            </a:extLst>
          </p:cNvPr>
          <p:cNvSpPr>
            <a:spLocks noChangeArrowheads="1"/>
          </p:cNvSpPr>
          <p:nvPr/>
        </p:nvSpPr>
        <p:spPr bwMode="auto">
          <a:xfrm>
            <a:off x="2889068" y="3407916"/>
            <a:ext cx="4725831"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dirty="0"/>
              <a:t>结论</a:t>
            </a:r>
          </a:p>
        </p:txBody>
      </p:sp>
      <p:pic>
        <p:nvPicPr>
          <p:cNvPr id="16" name="图片 15">
            <a:extLst>
              <a:ext uri="{FF2B5EF4-FFF2-40B4-BE49-F238E27FC236}">
                <a16:creationId xmlns:a16="http://schemas.microsoft.com/office/drawing/2014/main" id="{B988DD57-EC67-4E93-AF66-1C44D45111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6754" y="143743"/>
            <a:ext cx="1917963" cy="575389"/>
          </a:xfrm>
          <a:prstGeom prst="rect">
            <a:avLst/>
          </a:prstGeom>
        </p:spPr>
      </p:pic>
    </p:spTree>
    <p:extLst>
      <p:ext uri="{BB962C8B-B14F-4D97-AF65-F5344CB8AC3E}">
        <p14:creationId xmlns:p14="http://schemas.microsoft.com/office/powerpoint/2010/main" val="547864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7"/>
          <p:cNvSpPr txBox="1">
            <a:spLocks noChangeArrowheads="1"/>
          </p:cNvSpPr>
          <p:nvPr/>
        </p:nvSpPr>
        <p:spPr bwMode="auto">
          <a:xfrm>
            <a:off x="395945" y="1439887"/>
            <a:ext cx="7848872" cy="472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nSpc>
                <a:spcPct val="120000"/>
              </a:lnSpc>
            </a:pPr>
            <a:r>
              <a:rPr lang="zh-CN" altLang="en-US" sz="2000" dirty="0">
                <a:latin typeface="宋体" panose="02010600030101010101" pitchFamily="2" charset="-122"/>
                <a:ea typeface="宋体" panose="02010600030101010101" pitchFamily="2" charset="-122"/>
              </a:rPr>
              <a:t>    我们提出了</a:t>
            </a:r>
            <a:r>
              <a:rPr lang="en-US" altLang="zh-CN" sz="2000" dirty="0" err="1">
                <a:latin typeface="宋体" panose="02010600030101010101" pitchFamily="2" charset="-122"/>
                <a:ea typeface="宋体" panose="02010600030101010101" pitchFamily="2" charset="-122"/>
              </a:rPr>
              <a:t>DPiSAX</a:t>
            </a:r>
            <a:r>
              <a:rPr lang="zh-CN" altLang="en-US" sz="2000" dirty="0">
                <a:latin typeface="宋体" panose="02010600030101010101" pitchFamily="2" charset="-122"/>
                <a:ea typeface="宋体" panose="02010600030101010101" pitchFamily="2" charset="-122"/>
              </a:rPr>
              <a:t>，这是一种新颖而有效的并行解决方案，用于对数十亿个时间序列进行索引和查询。我们评估了我们的解决方案在大量现实世界和综合数据集（最多</a:t>
            </a:r>
            <a:r>
              <a:rPr lang="en-US" altLang="zh-CN" sz="2000" dirty="0">
                <a:latin typeface="宋体" panose="02010600030101010101" pitchFamily="2" charset="-122"/>
                <a:ea typeface="宋体" panose="02010600030101010101" pitchFamily="2" charset="-122"/>
              </a:rPr>
              <a:t>40</a:t>
            </a:r>
            <a:r>
              <a:rPr lang="zh-CN" altLang="en-US" sz="2000" dirty="0">
                <a:latin typeface="宋体" panose="02010600030101010101" pitchFamily="2" charset="-122"/>
                <a:ea typeface="宋体" panose="02010600030101010101" pitchFamily="2" charset="-122"/>
              </a:rPr>
              <a:t>亿个时间序列，总容量为</a:t>
            </a:r>
            <a:r>
              <a:rPr lang="en-US" altLang="zh-CN" sz="2000" dirty="0">
                <a:latin typeface="宋体" panose="02010600030101010101" pitchFamily="2" charset="-122"/>
                <a:ea typeface="宋体" panose="02010600030101010101" pitchFamily="2" charset="-122"/>
              </a:rPr>
              <a:t>6 TB</a:t>
            </a:r>
            <a:r>
              <a:rPr lang="zh-CN" altLang="en-US" sz="2000" dirty="0">
                <a:latin typeface="宋体" panose="02010600030101010101" pitchFamily="2" charset="-122"/>
                <a:ea typeface="宋体" panose="02010600030101010101" pitchFamily="2" charset="-122"/>
              </a:rPr>
              <a:t>）上的性能。实验结果说明了</a:t>
            </a:r>
            <a:r>
              <a:rPr lang="en-US" altLang="zh-CN" sz="2000" dirty="0" err="1">
                <a:latin typeface="宋体" panose="02010600030101010101" pitchFamily="2" charset="-122"/>
                <a:ea typeface="宋体" panose="02010600030101010101" pitchFamily="2" charset="-122"/>
              </a:rPr>
              <a:t>DPiSAX</a:t>
            </a:r>
            <a:r>
              <a:rPr lang="zh-CN" altLang="en-US" sz="2000" dirty="0">
                <a:latin typeface="宋体" panose="02010600030101010101" pitchFamily="2" charset="-122"/>
                <a:ea typeface="宋体" panose="02010600030101010101" pitchFamily="2" charset="-122"/>
              </a:rPr>
              <a:t>的出色性能（例如，对于超过十亿个时间序列的索引时间少于</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小时，而最新的集中式算法需要几天的时间）。结果还表明，得益于我们的负载平衡机制，</a:t>
            </a:r>
            <a:r>
              <a:rPr lang="en-US" altLang="zh-CN" sz="2000" dirty="0" err="1">
                <a:latin typeface="宋体" panose="02010600030101010101" pitchFamily="2" charset="-122"/>
                <a:ea typeface="宋体" panose="02010600030101010101" pitchFamily="2" charset="-122"/>
              </a:rPr>
              <a:t>DPiSAX</a:t>
            </a:r>
            <a:r>
              <a:rPr lang="zh-CN" altLang="en-US" sz="2000" dirty="0">
                <a:latin typeface="宋体" panose="02010600030101010101" pitchFamily="2" charset="-122"/>
                <a:ea typeface="宋体" panose="02010600030101010101" pitchFamily="2" charset="-122"/>
              </a:rPr>
              <a:t>的分布式查询算法能够以非常快的执行时间（例如，对于</a:t>
            </a:r>
            <a:r>
              <a:rPr lang="en-US" altLang="zh-CN" sz="2000" dirty="0">
                <a:latin typeface="宋体" panose="02010600030101010101" pitchFamily="2" charset="-122"/>
                <a:ea typeface="宋体" panose="02010600030101010101" pitchFamily="2" charset="-122"/>
              </a:rPr>
              <a:t>10M</a:t>
            </a:r>
            <a:r>
              <a:rPr lang="zh-CN" altLang="en-US" sz="2000" dirty="0">
                <a:latin typeface="宋体" panose="02010600030101010101" pitchFamily="2" charset="-122"/>
                <a:ea typeface="宋体" panose="02010600030101010101" pitchFamily="2" charset="-122"/>
              </a:rPr>
              <a:t>查询为</a:t>
            </a:r>
            <a:r>
              <a:rPr lang="en-US" altLang="zh-CN" sz="2000" dirty="0">
                <a:latin typeface="宋体" panose="02010600030101010101" pitchFamily="2" charset="-122"/>
                <a:ea typeface="宋体" panose="02010600030101010101" pitchFamily="2" charset="-122"/>
              </a:rPr>
              <a:t>140s</a:t>
            </a:r>
            <a:r>
              <a:rPr lang="zh-CN" altLang="en-US" sz="2000" dirty="0">
                <a:latin typeface="宋体" panose="02010600030101010101" pitchFamily="2" charset="-122"/>
                <a:ea typeface="宋体" panose="02010600030101010101" pitchFamily="2" charset="-122"/>
              </a:rPr>
              <a:t>）处理数十亿个时间序列集合中的数百万个相似性查询。</a:t>
            </a:r>
            <a:endParaRPr lang="zh-CN" altLang="en-US" sz="2000" dirty="0">
              <a:solidFill>
                <a:prstClr val="black">
                  <a:lumMod val="85000"/>
                  <a:lumOff val="15000"/>
                </a:prstClr>
              </a:solidFill>
              <a:latin typeface="宋体" panose="02010600030101010101" pitchFamily="2" charset="-122"/>
              <a:ea typeface="宋体" panose="02010600030101010101" pitchFamily="2" charset="-122"/>
            </a:endParaRPr>
          </a:p>
        </p:txBody>
      </p:sp>
      <p:sp>
        <p:nvSpPr>
          <p:cNvPr id="32" name="矩形 31">
            <a:extLst>
              <a:ext uri="{FF2B5EF4-FFF2-40B4-BE49-F238E27FC236}">
                <a16:creationId xmlns:a16="http://schemas.microsoft.com/office/drawing/2014/main" id="{875CCA73-7D18-4E8A-BEC5-F123F2A702D5}"/>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33" name="TextBox 3">
            <a:extLst>
              <a:ext uri="{FF2B5EF4-FFF2-40B4-BE49-F238E27FC236}">
                <a16:creationId xmlns:a16="http://schemas.microsoft.com/office/drawing/2014/main" id="{70B9A08A-61DE-4B0E-B05C-02780BEC28AC}"/>
              </a:ext>
            </a:extLst>
          </p:cNvPr>
          <p:cNvSpPr txBox="1"/>
          <p:nvPr/>
        </p:nvSpPr>
        <p:spPr>
          <a:xfrm>
            <a:off x="646004" y="310663"/>
            <a:ext cx="7184928" cy="441339"/>
          </a:xfrm>
          <a:prstGeom prst="rect">
            <a:avLst/>
          </a:prstGeom>
          <a:noFill/>
        </p:spPr>
        <p:txBody>
          <a:bodyPr wrap="square" rtlCol="0">
            <a:spAutoFit/>
          </a:bodyPr>
          <a:lstStyle/>
          <a:p>
            <a:r>
              <a:rPr lang="zh-CN" altLang="en-US" dirty="0"/>
              <a:t>结论</a:t>
            </a:r>
          </a:p>
        </p:txBody>
      </p:sp>
      <p:pic>
        <p:nvPicPr>
          <p:cNvPr id="34" name="图片 33">
            <a:extLst>
              <a:ext uri="{FF2B5EF4-FFF2-40B4-BE49-F238E27FC236}">
                <a16:creationId xmlns:a16="http://schemas.microsoft.com/office/drawing/2014/main" id="{1C2D0788-BD28-443A-9C33-3AD66A932D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spTree>
    <p:extLst>
      <p:ext uri="{BB962C8B-B14F-4D97-AF65-F5344CB8AC3E}">
        <p14:creationId xmlns:p14="http://schemas.microsoft.com/office/powerpoint/2010/main" val="341316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487" y="2219428"/>
            <a:ext cx="4965833" cy="1286406"/>
          </a:xfrm>
          <a:prstGeom prst="rect">
            <a:avLst/>
          </a:prstGeom>
          <a:noFill/>
          <a:ln w="25400" cap="flat" cmpd="sng" algn="ctr">
            <a:noFill/>
            <a:prstDash val="solid"/>
          </a:ln>
          <a:effectLst/>
        </p:spPr>
        <p:txBody>
          <a:bodyPr lIns="0" tIns="0" rIns="0" bIns="0" numCol="1" anchor="ctr">
            <a:prstTxWarp prst="textPlain">
              <a:avLst/>
            </a:prstTxWarp>
          </a:bodyPr>
          <a:lstStyle/>
          <a:p>
            <a:pPr algn="ctr" defTabSz="864040">
              <a:defRPr/>
            </a:pPr>
            <a:r>
              <a:rPr lang="en-US" altLang="zh-CN" sz="9733" kern="0" dirty="0">
                <a:solidFill>
                  <a:srgbClr val="054487"/>
                </a:solidFill>
                <a:latin typeface="Impact" panose="020B0806030902050204" pitchFamily="34" charset="0"/>
                <a:ea typeface="HanWangWCL10" panose="02020500000000000000" pitchFamily="18" charset="-120"/>
              </a:rPr>
              <a:t>THANKS</a:t>
            </a:r>
            <a:endParaRPr lang="zh-CN" altLang="en-US" sz="9733" kern="0" dirty="0">
              <a:solidFill>
                <a:srgbClr val="054487"/>
              </a:solidFill>
              <a:latin typeface="Impact" panose="020B0806030902050204" pitchFamily="34" charset="0"/>
              <a:ea typeface="HanWangWCL10" panose="02020500000000000000" pitchFamily="18" charset="-120"/>
            </a:endParaRPr>
          </a:p>
        </p:txBody>
      </p:sp>
      <p:cxnSp>
        <p:nvCxnSpPr>
          <p:cNvPr id="9" name="直接连接符 8"/>
          <p:cNvCxnSpPr/>
          <p:nvPr/>
        </p:nvCxnSpPr>
        <p:spPr>
          <a:xfrm>
            <a:off x="-9637" y="3653580"/>
            <a:ext cx="5777015" cy="0"/>
          </a:xfrm>
          <a:prstGeom prst="line">
            <a:avLst/>
          </a:prstGeom>
          <a:noFill/>
          <a:ln w="3175" cap="flat" cmpd="sng" algn="ctr">
            <a:solidFill>
              <a:srgbClr val="054487"/>
            </a:solidFill>
            <a:prstDash val="solid"/>
          </a:ln>
          <a:effectLst/>
        </p:spPr>
      </p:cxnSp>
      <p:cxnSp>
        <p:nvCxnSpPr>
          <p:cNvPr id="10" name="直接连接符 9"/>
          <p:cNvCxnSpPr/>
          <p:nvPr/>
        </p:nvCxnSpPr>
        <p:spPr>
          <a:xfrm>
            <a:off x="3341419" y="4640219"/>
            <a:ext cx="5272825" cy="0"/>
          </a:xfrm>
          <a:prstGeom prst="line">
            <a:avLst/>
          </a:prstGeom>
          <a:noFill/>
          <a:ln w="3175" cap="flat" cmpd="sng" algn="ctr">
            <a:solidFill>
              <a:srgbClr val="054487"/>
            </a:solidFill>
            <a:prstDash val="solid"/>
          </a:ln>
          <a:effectLst/>
        </p:spPr>
      </p:cxnSp>
      <p:sp>
        <p:nvSpPr>
          <p:cNvPr id="11" name="矩形 10"/>
          <p:cNvSpPr/>
          <p:nvPr/>
        </p:nvSpPr>
        <p:spPr>
          <a:xfrm>
            <a:off x="3145726" y="3750616"/>
            <a:ext cx="249042" cy="414025"/>
          </a:xfrm>
          <a:prstGeom prst="rect">
            <a:avLst/>
          </a:prstGeom>
        </p:spPr>
        <p:txBody>
          <a:bodyPr wrap="none" lIns="93154" tIns="46578" rIns="93154" bIns="46578">
            <a:spAutoFit/>
          </a:bodyPr>
          <a:lstStyle/>
          <a:p>
            <a:pPr defTabSz="864040">
              <a:defRPr/>
            </a:pPr>
            <a:r>
              <a:rPr lang="en-US" altLang="zh-CN" sz="2079" kern="0">
                <a:solidFill>
                  <a:srgbClr val="054487"/>
                </a:solidFill>
              </a:rPr>
              <a:t> </a:t>
            </a:r>
            <a:endParaRPr lang="zh-CN" altLang="en-US" sz="2079" kern="0">
              <a:solidFill>
                <a:srgbClr val="054487"/>
              </a:solidFill>
            </a:endParaRPr>
          </a:p>
        </p:txBody>
      </p:sp>
      <p:sp>
        <p:nvSpPr>
          <p:cNvPr id="12" name="文本框 15"/>
          <p:cNvSpPr txBox="1"/>
          <p:nvPr/>
        </p:nvSpPr>
        <p:spPr>
          <a:xfrm>
            <a:off x="3252932" y="3875262"/>
            <a:ext cx="3312333" cy="656779"/>
          </a:xfrm>
          <a:prstGeom prst="rect">
            <a:avLst/>
          </a:prstGeom>
          <a:noFill/>
        </p:spPr>
        <p:txBody>
          <a:bodyPr lIns="93154" tIns="46578" rIns="93154" bIns="46578" numCol="1">
            <a:prstTxWarp prst="textPlain">
              <a:avLst/>
            </a:prstTxWarp>
            <a:spAutoFit/>
          </a:bodyPr>
          <a:lstStyle/>
          <a:p>
            <a:pPr>
              <a:defRPr/>
            </a:pPr>
            <a:r>
              <a:rPr lang="zh-CN" altLang="en-US" sz="4442" dirty="0">
                <a:solidFill>
                  <a:srgbClr val="054487"/>
                </a:solidFill>
                <a:latin typeface="微软雅黑" pitchFamily="34" charset="-122"/>
                <a:ea typeface="微软雅黑" pitchFamily="34" charset="-122"/>
              </a:rPr>
              <a:t>感谢聆听！</a:t>
            </a:r>
          </a:p>
        </p:txBody>
      </p:sp>
      <p:pic>
        <p:nvPicPr>
          <p:cNvPr id="7" name="图片 6">
            <a:extLst>
              <a:ext uri="{FF2B5EF4-FFF2-40B4-BE49-F238E27FC236}">
                <a16:creationId xmlns:a16="http://schemas.microsoft.com/office/drawing/2014/main" id="{418CA6D5-73CB-44BC-91B3-DA3C6FE79B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737" y="1029801"/>
            <a:ext cx="2520255" cy="756077"/>
          </a:xfrm>
          <a:prstGeom prst="rect">
            <a:avLst/>
          </a:prstGeom>
        </p:spPr>
      </p:pic>
    </p:spTree>
    <p:extLst>
      <p:ext uri="{BB962C8B-B14F-4D97-AF65-F5344CB8AC3E}">
        <p14:creationId xmlns:p14="http://schemas.microsoft.com/office/powerpoint/2010/main" val="2870756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48960" y="2047468"/>
            <a:ext cx="3488247" cy="1488228"/>
          </a:xfrm>
          <a:prstGeom prst="rect">
            <a:avLst/>
          </a:prstGeom>
          <a:noFill/>
        </p:spPr>
        <p:txBody>
          <a:bodyPr wrap="square" rtlCol="0">
            <a:spAutoFit/>
          </a:bodyPr>
          <a:lstStyle/>
          <a:p>
            <a:r>
              <a:rPr lang="en-US" altLang="zh-CN" sz="9071" dirty="0">
                <a:solidFill>
                  <a:srgbClr val="054487"/>
                </a:solidFill>
                <a:latin typeface="Adobe Gothic Std B" pitchFamily="34" charset="-128"/>
                <a:ea typeface="Adobe Gothic Std B" pitchFamily="34" charset="-128"/>
              </a:rPr>
              <a:t>Part 1</a:t>
            </a:r>
            <a:endParaRPr lang="zh-CN" altLang="en-US" sz="9071" dirty="0">
              <a:solidFill>
                <a:srgbClr val="054487"/>
              </a:solidFill>
              <a:latin typeface="Adobe Gothic Std B" pitchFamily="34" charset="-128"/>
            </a:endParaRPr>
          </a:p>
        </p:txBody>
      </p:sp>
      <p:sp>
        <p:nvSpPr>
          <p:cNvPr id="9" name="Rectangle 22"/>
          <p:cNvSpPr>
            <a:spLocks noChangeArrowheads="1"/>
          </p:cNvSpPr>
          <p:nvPr/>
        </p:nvSpPr>
        <p:spPr bwMode="auto">
          <a:xfrm>
            <a:off x="3134777" y="3407916"/>
            <a:ext cx="4442099" cy="73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lnSpc>
                <a:spcPct val="120000"/>
              </a:lnSpc>
            </a:pPr>
            <a:r>
              <a:rPr lang="zh-CN" altLang="en-US" sz="3780" b="1" dirty="0">
                <a:solidFill>
                  <a:srgbClr val="054487"/>
                </a:solidFill>
                <a:latin typeface="微软雅黑" pitchFamily="34" charset="-122"/>
                <a:ea typeface="微软雅黑" pitchFamily="34" charset="-122"/>
              </a:rPr>
              <a:t>简介</a:t>
            </a:r>
          </a:p>
        </p:txBody>
      </p:sp>
      <p:cxnSp>
        <p:nvCxnSpPr>
          <p:cNvPr id="13" name="直接连接符 12"/>
          <p:cNvCxnSpPr/>
          <p:nvPr/>
        </p:nvCxnSpPr>
        <p:spPr>
          <a:xfrm>
            <a:off x="3280484" y="3407916"/>
            <a:ext cx="3761658" cy="0"/>
          </a:xfrm>
          <a:prstGeom prst="line">
            <a:avLst/>
          </a:prstGeom>
          <a:ln w="12700">
            <a:solidFill>
              <a:srgbClr val="054487"/>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241955" y="2287935"/>
            <a:ext cx="1687324" cy="1906177"/>
            <a:chOff x="1314236" y="1427600"/>
            <a:chExt cx="1785621" cy="2017224"/>
          </a:xfrm>
        </p:grpSpPr>
        <p:grpSp>
          <p:nvGrpSpPr>
            <p:cNvPr id="7" name="组合 6"/>
            <p:cNvGrpSpPr/>
            <p:nvPr/>
          </p:nvGrpSpPr>
          <p:grpSpPr>
            <a:xfrm>
              <a:off x="1314236" y="1427600"/>
              <a:ext cx="1785621" cy="2017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grpSp>
          <p:sp>
            <p:nvSpPr>
              <p:cNvPr id="5" name="TextBox 4"/>
              <p:cNvSpPr txBox="1"/>
              <p:nvPr/>
            </p:nvSpPr>
            <p:spPr>
              <a:xfrm>
                <a:off x="1434530" y="2496128"/>
                <a:ext cx="728783" cy="340894"/>
              </a:xfrm>
              <a:prstGeom prst="rect">
                <a:avLst/>
              </a:prstGeom>
              <a:noFill/>
            </p:spPr>
            <p:txBody>
              <a:bodyPr wrap="square" rtlCol="0">
                <a:spAutoFit/>
              </a:bodyPr>
              <a:lstStyle/>
              <a:p>
                <a:pPr algn="ctr"/>
                <a:r>
                  <a:rPr lang="en-US" altLang="zh-CN" sz="2646" dirty="0">
                    <a:solidFill>
                      <a:schemeClr val="bg1"/>
                    </a:solidFill>
                  </a:rPr>
                  <a:t>Part1</a:t>
                </a:r>
                <a:endParaRPr lang="zh-CN" altLang="en-US" sz="2646" dirty="0">
                  <a:solidFill>
                    <a:schemeClr val="bg1"/>
                  </a:solidFill>
                </a:endParaRPr>
              </a:p>
            </p:txBody>
          </p:sp>
        </p:grpSp>
        <p:sp>
          <p:nvSpPr>
            <p:cNvPr id="14" name="Freeform 14"/>
            <p:cNvSpPr>
              <a:spLocks noEditPoints="1"/>
            </p:cNvSpPr>
            <p:nvPr/>
          </p:nvSpPr>
          <p:spPr bwMode="auto">
            <a:xfrm>
              <a:off x="1794779" y="1721902"/>
              <a:ext cx="824533" cy="812699"/>
            </a:xfrm>
            <a:custGeom>
              <a:avLst/>
              <a:gdLst>
                <a:gd name="T0" fmla="*/ 221450 w 427"/>
                <a:gd name="T1" fmla="*/ 125841 h 408"/>
                <a:gd name="T2" fmla="*/ 216788 w 427"/>
                <a:gd name="T3" fmla="*/ 135459 h 408"/>
                <a:gd name="T4" fmla="*/ 216011 w 427"/>
                <a:gd name="T5" fmla="*/ 141871 h 408"/>
                <a:gd name="T6" fmla="*/ 216011 w 427"/>
                <a:gd name="T7" fmla="*/ 153894 h 408"/>
                <a:gd name="T8" fmla="*/ 220673 w 427"/>
                <a:gd name="T9" fmla="*/ 165917 h 408"/>
                <a:gd name="T10" fmla="*/ 223781 w 427"/>
                <a:gd name="T11" fmla="*/ 171528 h 408"/>
                <a:gd name="T12" fmla="*/ 233106 w 427"/>
                <a:gd name="T13" fmla="*/ 179543 h 408"/>
                <a:gd name="T14" fmla="*/ 239322 w 427"/>
                <a:gd name="T15" fmla="*/ 182749 h 408"/>
                <a:gd name="T16" fmla="*/ 252531 w 427"/>
                <a:gd name="T17" fmla="*/ 109008 h 408"/>
                <a:gd name="T18" fmla="*/ 236991 w 427"/>
                <a:gd name="T19" fmla="*/ 112214 h 408"/>
                <a:gd name="T20" fmla="*/ 228444 w 427"/>
                <a:gd name="T21" fmla="*/ 117825 h 408"/>
                <a:gd name="T22" fmla="*/ 224558 w 427"/>
                <a:gd name="T23" fmla="*/ 121833 h 408"/>
                <a:gd name="T24" fmla="*/ 202802 w 427"/>
                <a:gd name="T25" fmla="*/ 37672 h 408"/>
                <a:gd name="T26" fmla="*/ 165505 w 427"/>
                <a:gd name="T27" fmla="*/ 76146 h 408"/>
                <a:gd name="T28" fmla="*/ 200471 w 427"/>
                <a:gd name="T29" fmla="*/ 153894 h 408"/>
                <a:gd name="T30" fmla="*/ 200471 w 427"/>
                <a:gd name="T31" fmla="*/ 138665 h 408"/>
                <a:gd name="T32" fmla="*/ 189593 w 427"/>
                <a:gd name="T33" fmla="*/ 83359 h 408"/>
                <a:gd name="T34" fmla="*/ 131316 w 427"/>
                <a:gd name="T35" fmla="*/ 146680 h 408"/>
                <a:gd name="T36" fmla="*/ 165505 w 427"/>
                <a:gd name="T37" fmla="*/ 215612 h 408"/>
                <a:gd name="T38" fmla="*/ 149188 w 427"/>
                <a:gd name="T39" fmla="*/ 218017 h 408"/>
                <a:gd name="T40" fmla="*/ 140640 w 427"/>
                <a:gd name="T41" fmla="*/ 208398 h 408"/>
                <a:gd name="T42" fmla="*/ 135201 w 427"/>
                <a:gd name="T43" fmla="*/ 203589 h 408"/>
                <a:gd name="T44" fmla="*/ 112668 w 427"/>
                <a:gd name="T45" fmla="*/ 193971 h 408"/>
                <a:gd name="T46" fmla="*/ 103343 w 427"/>
                <a:gd name="T47" fmla="*/ 193169 h 408"/>
                <a:gd name="T48" fmla="*/ 0 w 427"/>
                <a:gd name="T49" fmla="*/ 327025 h 408"/>
                <a:gd name="T50" fmla="*/ 43513 w 427"/>
                <a:gd name="T51" fmla="*/ 247673 h 408"/>
                <a:gd name="T52" fmla="*/ 113445 w 427"/>
                <a:gd name="T53" fmla="*/ 247673 h 408"/>
                <a:gd name="T54" fmla="*/ 158512 w 427"/>
                <a:gd name="T55" fmla="*/ 327025 h 408"/>
                <a:gd name="T56" fmla="*/ 149188 w 427"/>
                <a:gd name="T57" fmla="*/ 218017 h 408"/>
                <a:gd name="T58" fmla="*/ 228444 w 427"/>
                <a:gd name="T59" fmla="*/ 193169 h 408"/>
                <a:gd name="T60" fmla="*/ 218342 w 427"/>
                <a:gd name="T61" fmla="*/ 193971 h 408"/>
                <a:gd name="T62" fmla="*/ 190370 w 427"/>
                <a:gd name="T63" fmla="*/ 208398 h 408"/>
                <a:gd name="T64" fmla="*/ 186484 w 427"/>
                <a:gd name="T65" fmla="*/ 213207 h 408"/>
                <a:gd name="T66" fmla="*/ 205133 w 427"/>
                <a:gd name="T67" fmla="*/ 327025 h 408"/>
                <a:gd name="T68" fmla="*/ 216788 w 427"/>
                <a:gd name="T69" fmla="*/ 327025 h 408"/>
                <a:gd name="T70" fmla="*/ 298375 w 427"/>
                <a:gd name="T71" fmla="*/ 247673 h 408"/>
                <a:gd name="T72" fmla="*/ 331787 w 427"/>
                <a:gd name="T73" fmla="*/ 250879 h 408"/>
                <a:gd name="T74" fmla="*/ 79256 w 427"/>
                <a:gd name="T75" fmla="*/ 185154 h 408"/>
                <a:gd name="T76" fmla="*/ 97904 w 427"/>
                <a:gd name="T77" fmla="*/ 179543 h 408"/>
                <a:gd name="T78" fmla="*/ 103343 w 427"/>
                <a:gd name="T79" fmla="*/ 176337 h 408"/>
                <a:gd name="T80" fmla="*/ 113445 w 427"/>
                <a:gd name="T81" fmla="*/ 160306 h 408"/>
                <a:gd name="T82" fmla="*/ 115776 w 427"/>
                <a:gd name="T83" fmla="*/ 153093 h 408"/>
                <a:gd name="T84" fmla="*/ 115776 w 427"/>
                <a:gd name="T85" fmla="*/ 140268 h 408"/>
                <a:gd name="T86" fmla="*/ 112668 w 427"/>
                <a:gd name="T87" fmla="*/ 131451 h 408"/>
                <a:gd name="T88" fmla="*/ 110337 w 427"/>
                <a:gd name="T89" fmla="*/ 125841 h 408"/>
                <a:gd name="T90" fmla="*/ 103343 w 427"/>
                <a:gd name="T91" fmla="*/ 117825 h 408"/>
                <a:gd name="T92" fmla="*/ 97904 w 427"/>
                <a:gd name="T93" fmla="*/ 114619 h 408"/>
                <a:gd name="T94" fmla="*/ 79256 w 427"/>
                <a:gd name="T95" fmla="*/ 109008 h 4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27" h="408">
                  <a:moveTo>
                    <a:pt x="289" y="152"/>
                  </a:moveTo>
                  <a:cubicBezTo>
                    <a:pt x="288" y="154"/>
                    <a:pt x="286" y="155"/>
                    <a:pt x="285" y="157"/>
                  </a:cubicBezTo>
                  <a:cubicBezTo>
                    <a:pt x="285" y="157"/>
                    <a:pt x="285" y="157"/>
                    <a:pt x="285" y="157"/>
                  </a:cubicBezTo>
                  <a:cubicBezTo>
                    <a:pt x="284" y="159"/>
                    <a:pt x="283" y="161"/>
                    <a:pt x="282" y="162"/>
                  </a:cubicBezTo>
                  <a:cubicBezTo>
                    <a:pt x="282" y="163"/>
                    <a:pt x="282" y="163"/>
                    <a:pt x="282" y="164"/>
                  </a:cubicBezTo>
                  <a:cubicBezTo>
                    <a:pt x="281" y="165"/>
                    <a:pt x="280" y="167"/>
                    <a:pt x="279" y="169"/>
                  </a:cubicBezTo>
                  <a:cubicBezTo>
                    <a:pt x="279" y="169"/>
                    <a:pt x="279" y="169"/>
                    <a:pt x="279" y="170"/>
                  </a:cubicBezTo>
                  <a:cubicBezTo>
                    <a:pt x="279" y="171"/>
                    <a:pt x="278" y="173"/>
                    <a:pt x="278" y="175"/>
                  </a:cubicBezTo>
                  <a:cubicBezTo>
                    <a:pt x="278" y="176"/>
                    <a:pt x="278" y="176"/>
                    <a:pt x="278" y="177"/>
                  </a:cubicBezTo>
                  <a:cubicBezTo>
                    <a:pt x="277" y="179"/>
                    <a:pt x="277" y="181"/>
                    <a:pt x="277" y="183"/>
                  </a:cubicBezTo>
                  <a:cubicBezTo>
                    <a:pt x="277" y="186"/>
                    <a:pt x="278" y="189"/>
                    <a:pt x="278" y="191"/>
                  </a:cubicBezTo>
                  <a:cubicBezTo>
                    <a:pt x="278" y="192"/>
                    <a:pt x="278" y="192"/>
                    <a:pt x="278" y="192"/>
                  </a:cubicBezTo>
                  <a:cubicBezTo>
                    <a:pt x="279" y="195"/>
                    <a:pt x="279" y="197"/>
                    <a:pt x="280" y="199"/>
                  </a:cubicBezTo>
                  <a:cubicBezTo>
                    <a:pt x="280" y="200"/>
                    <a:pt x="280" y="200"/>
                    <a:pt x="280" y="200"/>
                  </a:cubicBezTo>
                  <a:cubicBezTo>
                    <a:pt x="281" y="203"/>
                    <a:pt x="282" y="205"/>
                    <a:pt x="284" y="207"/>
                  </a:cubicBezTo>
                  <a:cubicBezTo>
                    <a:pt x="284" y="207"/>
                    <a:pt x="284" y="208"/>
                    <a:pt x="284" y="208"/>
                  </a:cubicBezTo>
                  <a:cubicBezTo>
                    <a:pt x="285" y="210"/>
                    <a:pt x="287" y="212"/>
                    <a:pt x="288" y="214"/>
                  </a:cubicBezTo>
                  <a:cubicBezTo>
                    <a:pt x="288" y="214"/>
                    <a:pt x="288" y="214"/>
                    <a:pt x="288" y="214"/>
                  </a:cubicBezTo>
                  <a:cubicBezTo>
                    <a:pt x="290" y="216"/>
                    <a:pt x="292" y="218"/>
                    <a:pt x="294" y="219"/>
                  </a:cubicBezTo>
                  <a:cubicBezTo>
                    <a:pt x="294" y="219"/>
                    <a:pt x="294" y="220"/>
                    <a:pt x="294" y="220"/>
                  </a:cubicBezTo>
                  <a:cubicBezTo>
                    <a:pt x="296" y="221"/>
                    <a:pt x="298" y="223"/>
                    <a:pt x="300" y="224"/>
                  </a:cubicBezTo>
                  <a:cubicBezTo>
                    <a:pt x="300" y="224"/>
                    <a:pt x="301" y="224"/>
                    <a:pt x="301" y="224"/>
                  </a:cubicBezTo>
                  <a:cubicBezTo>
                    <a:pt x="303" y="226"/>
                    <a:pt x="305" y="227"/>
                    <a:pt x="308" y="228"/>
                  </a:cubicBezTo>
                  <a:cubicBezTo>
                    <a:pt x="308" y="228"/>
                    <a:pt x="308" y="228"/>
                    <a:pt x="308" y="228"/>
                  </a:cubicBezTo>
                  <a:cubicBezTo>
                    <a:pt x="313" y="230"/>
                    <a:pt x="319" y="231"/>
                    <a:pt x="325" y="231"/>
                  </a:cubicBezTo>
                  <a:cubicBezTo>
                    <a:pt x="351" y="231"/>
                    <a:pt x="372" y="210"/>
                    <a:pt x="372" y="183"/>
                  </a:cubicBezTo>
                  <a:cubicBezTo>
                    <a:pt x="372" y="157"/>
                    <a:pt x="351" y="136"/>
                    <a:pt x="325" y="136"/>
                  </a:cubicBezTo>
                  <a:cubicBezTo>
                    <a:pt x="318" y="136"/>
                    <a:pt x="312" y="137"/>
                    <a:pt x="306" y="140"/>
                  </a:cubicBezTo>
                  <a:cubicBezTo>
                    <a:pt x="306" y="140"/>
                    <a:pt x="306" y="140"/>
                    <a:pt x="306" y="140"/>
                  </a:cubicBezTo>
                  <a:cubicBezTo>
                    <a:pt x="306" y="140"/>
                    <a:pt x="306" y="140"/>
                    <a:pt x="305" y="140"/>
                  </a:cubicBezTo>
                  <a:cubicBezTo>
                    <a:pt x="304" y="141"/>
                    <a:pt x="302" y="142"/>
                    <a:pt x="301" y="143"/>
                  </a:cubicBezTo>
                  <a:cubicBezTo>
                    <a:pt x="300" y="143"/>
                    <a:pt x="300" y="143"/>
                    <a:pt x="299" y="143"/>
                  </a:cubicBezTo>
                  <a:cubicBezTo>
                    <a:pt x="298" y="144"/>
                    <a:pt x="296" y="146"/>
                    <a:pt x="294" y="147"/>
                  </a:cubicBezTo>
                  <a:cubicBezTo>
                    <a:pt x="294" y="147"/>
                    <a:pt x="294" y="147"/>
                    <a:pt x="294" y="147"/>
                  </a:cubicBezTo>
                  <a:cubicBezTo>
                    <a:pt x="293" y="148"/>
                    <a:pt x="291" y="150"/>
                    <a:pt x="290" y="151"/>
                  </a:cubicBezTo>
                  <a:cubicBezTo>
                    <a:pt x="290" y="151"/>
                    <a:pt x="289" y="152"/>
                    <a:pt x="289" y="152"/>
                  </a:cubicBezTo>
                  <a:close/>
                  <a:moveTo>
                    <a:pt x="213" y="95"/>
                  </a:moveTo>
                  <a:lnTo>
                    <a:pt x="213" y="95"/>
                  </a:lnTo>
                  <a:cubicBezTo>
                    <a:pt x="240" y="95"/>
                    <a:pt x="261" y="73"/>
                    <a:pt x="261" y="47"/>
                  </a:cubicBezTo>
                  <a:cubicBezTo>
                    <a:pt x="261" y="21"/>
                    <a:pt x="240" y="0"/>
                    <a:pt x="213" y="0"/>
                  </a:cubicBezTo>
                  <a:cubicBezTo>
                    <a:pt x="187" y="0"/>
                    <a:pt x="166" y="21"/>
                    <a:pt x="166" y="47"/>
                  </a:cubicBezTo>
                  <a:cubicBezTo>
                    <a:pt x="166" y="73"/>
                    <a:pt x="187" y="95"/>
                    <a:pt x="213" y="95"/>
                  </a:cubicBezTo>
                  <a:close/>
                  <a:moveTo>
                    <a:pt x="258" y="228"/>
                  </a:moveTo>
                  <a:lnTo>
                    <a:pt x="258" y="228"/>
                  </a:lnTo>
                  <a:lnTo>
                    <a:pt x="258" y="192"/>
                  </a:lnTo>
                  <a:cubicBezTo>
                    <a:pt x="258" y="189"/>
                    <a:pt x="257" y="186"/>
                    <a:pt x="257" y="183"/>
                  </a:cubicBezTo>
                  <a:cubicBezTo>
                    <a:pt x="257" y="180"/>
                    <a:pt x="258" y="178"/>
                    <a:pt x="258" y="175"/>
                  </a:cubicBezTo>
                  <a:lnTo>
                    <a:pt x="258" y="173"/>
                  </a:lnTo>
                  <a:cubicBezTo>
                    <a:pt x="262" y="151"/>
                    <a:pt x="275" y="134"/>
                    <a:pt x="293" y="124"/>
                  </a:cubicBezTo>
                  <a:cubicBezTo>
                    <a:pt x="280" y="112"/>
                    <a:pt x="263" y="104"/>
                    <a:pt x="244" y="104"/>
                  </a:cubicBezTo>
                  <a:lnTo>
                    <a:pt x="183" y="104"/>
                  </a:lnTo>
                  <a:cubicBezTo>
                    <a:pt x="164" y="104"/>
                    <a:pt x="147" y="112"/>
                    <a:pt x="134" y="124"/>
                  </a:cubicBezTo>
                  <a:cubicBezTo>
                    <a:pt x="155" y="135"/>
                    <a:pt x="169" y="158"/>
                    <a:pt x="169" y="183"/>
                  </a:cubicBezTo>
                  <a:cubicBezTo>
                    <a:pt x="169" y="189"/>
                    <a:pt x="169" y="194"/>
                    <a:pt x="168" y="199"/>
                  </a:cubicBezTo>
                  <a:lnTo>
                    <a:pt x="168" y="228"/>
                  </a:lnTo>
                  <a:cubicBezTo>
                    <a:pt x="187" y="236"/>
                    <a:pt x="203" y="251"/>
                    <a:pt x="213" y="269"/>
                  </a:cubicBezTo>
                  <a:cubicBezTo>
                    <a:pt x="223" y="251"/>
                    <a:pt x="239" y="237"/>
                    <a:pt x="258" y="228"/>
                  </a:cubicBezTo>
                  <a:close/>
                  <a:moveTo>
                    <a:pt x="192" y="272"/>
                  </a:moveTo>
                  <a:lnTo>
                    <a:pt x="192" y="272"/>
                  </a:lnTo>
                  <a:cubicBezTo>
                    <a:pt x="190" y="270"/>
                    <a:pt x="189" y="268"/>
                    <a:pt x="187" y="266"/>
                  </a:cubicBezTo>
                  <a:cubicBezTo>
                    <a:pt x="187" y="265"/>
                    <a:pt x="186" y="265"/>
                    <a:pt x="186" y="265"/>
                  </a:cubicBezTo>
                  <a:cubicBezTo>
                    <a:pt x="185" y="263"/>
                    <a:pt x="183" y="262"/>
                    <a:pt x="181" y="260"/>
                  </a:cubicBezTo>
                  <a:cubicBezTo>
                    <a:pt x="181" y="260"/>
                    <a:pt x="181" y="259"/>
                    <a:pt x="181" y="259"/>
                  </a:cubicBezTo>
                  <a:cubicBezTo>
                    <a:pt x="179" y="258"/>
                    <a:pt x="177" y="256"/>
                    <a:pt x="175" y="255"/>
                  </a:cubicBezTo>
                  <a:cubicBezTo>
                    <a:pt x="175" y="255"/>
                    <a:pt x="175" y="254"/>
                    <a:pt x="174" y="254"/>
                  </a:cubicBezTo>
                  <a:cubicBezTo>
                    <a:pt x="168" y="250"/>
                    <a:pt x="161" y="246"/>
                    <a:pt x="153" y="244"/>
                  </a:cubicBezTo>
                  <a:cubicBezTo>
                    <a:pt x="151" y="243"/>
                    <a:pt x="150" y="243"/>
                    <a:pt x="148" y="242"/>
                  </a:cubicBezTo>
                  <a:cubicBezTo>
                    <a:pt x="147" y="242"/>
                    <a:pt x="146" y="242"/>
                    <a:pt x="145" y="242"/>
                  </a:cubicBezTo>
                  <a:cubicBezTo>
                    <a:pt x="144" y="242"/>
                    <a:pt x="143" y="241"/>
                    <a:pt x="141" y="241"/>
                  </a:cubicBezTo>
                  <a:cubicBezTo>
                    <a:pt x="141" y="241"/>
                    <a:pt x="140" y="241"/>
                    <a:pt x="139" y="241"/>
                  </a:cubicBezTo>
                  <a:cubicBezTo>
                    <a:pt x="137" y="241"/>
                    <a:pt x="135" y="241"/>
                    <a:pt x="133" y="241"/>
                  </a:cubicBezTo>
                  <a:lnTo>
                    <a:pt x="71" y="241"/>
                  </a:lnTo>
                  <a:cubicBezTo>
                    <a:pt x="32" y="241"/>
                    <a:pt x="0" y="273"/>
                    <a:pt x="0" y="313"/>
                  </a:cubicBezTo>
                  <a:lnTo>
                    <a:pt x="0" y="408"/>
                  </a:lnTo>
                  <a:lnTo>
                    <a:pt x="42" y="408"/>
                  </a:lnTo>
                  <a:lnTo>
                    <a:pt x="42" y="309"/>
                  </a:lnTo>
                  <a:lnTo>
                    <a:pt x="56" y="309"/>
                  </a:lnTo>
                  <a:lnTo>
                    <a:pt x="56" y="408"/>
                  </a:lnTo>
                  <a:lnTo>
                    <a:pt x="146" y="408"/>
                  </a:lnTo>
                  <a:lnTo>
                    <a:pt x="146" y="309"/>
                  </a:lnTo>
                  <a:lnTo>
                    <a:pt x="161" y="309"/>
                  </a:lnTo>
                  <a:lnTo>
                    <a:pt x="161" y="408"/>
                  </a:lnTo>
                  <a:lnTo>
                    <a:pt x="204" y="408"/>
                  </a:lnTo>
                  <a:lnTo>
                    <a:pt x="204" y="313"/>
                  </a:lnTo>
                  <a:cubicBezTo>
                    <a:pt x="204" y="297"/>
                    <a:pt x="200" y="283"/>
                    <a:pt x="192" y="272"/>
                  </a:cubicBezTo>
                  <a:cubicBezTo>
                    <a:pt x="192" y="272"/>
                    <a:pt x="192" y="272"/>
                    <a:pt x="192" y="272"/>
                  </a:cubicBezTo>
                  <a:close/>
                  <a:moveTo>
                    <a:pt x="355" y="241"/>
                  </a:moveTo>
                  <a:lnTo>
                    <a:pt x="355" y="241"/>
                  </a:lnTo>
                  <a:lnTo>
                    <a:pt x="294" y="241"/>
                  </a:lnTo>
                  <a:cubicBezTo>
                    <a:pt x="292" y="241"/>
                    <a:pt x="290" y="241"/>
                    <a:pt x="288" y="241"/>
                  </a:cubicBezTo>
                  <a:cubicBezTo>
                    <a:pt x="287" y="241"/>
                    <a:pt x="286" y="241"/>
                    <a:pt x="285" y="241"/>
                  </a:cubicBezTo>
                  <a:cubicBezTo>
                    <a:pt x="284" y="241"/>
                    <a:pt x="283" y="242"/>
                    <a:pt x="281" y="242"/>
                  </a:cubicBezTo>
                  <a:cubicBezTo>
                    <a:pt x="280" y="242"/>
                    <a:pt x="280" y="242"/>
                    <a:pt x="279" y="242"/>
                  </a:cubicBezTo>
                  <a:cubicBezTo>
                    <a:pt x="277" y="243"/>
                    <a:pt x="276" y="243"/>
                    <a:pt x="274" y="244"/>
                  </a:cubicBezTo>
                  <a:cubicBezTo>
                    <a:pt x="263" y="247"/>
                    <a:pt x="254" y="252"/>
                    <a:pt x="245" y="260"/>
                  </a:cubicBezTo>
                  <a:cubicBezTo>
                    <a:pt x="245" y="260"/>
                    <a:pt x="245" y="260"/>
                    <a:pt x="245" y="260"/>
                  </a:cubicBezTo>
                  <a:cubicBezTo>
                    <a:pt x="243" y="262"/>
                    <a:pt x="242" y="263"/>
                    <a:pt x="240" y="265"/>
                  </a:cubicBezTo>
                  <a:cubicBezTo>
                    <a:pt x="240" y="265"/>
                    <a:pt x="240" y="266"/>
                    <a:pt x="240" y="266"/>
                  </a:cubicBezTo>
                  <a:cubicBezTo>
                    <a:pt x="229" y="278"/>
                    <a:pt x="222" y="295"/>
                    <a:pt x="222" y="313"/>
                  </a:cubicBezTo>
                  <a:lnTo>
                    <a:pt x="222" y="408"/>
                  </a:lnTo>
                  <a:lnTo>
                    <a:pt x="264" y="408"/>
                  </a:lnTo>
                  <a:lnTo>
                    <a:pt x="264" y="309"/>
                  </a:lnTo>
                  <a:lnTo>
                    <a:pt x="279" y="309"/>
                  </a:lnTo>
                  <a:lnTo>
                    <a:pt x="279" y="408"/>
                  </a:lnTo>
                  <a:lnTo>
                    <a:pt x="369" y="408"/>
                  </a:lnTo>
                  <a:lnTo>
                    <a:pt x="369" y="309"/>
                  </a:lnTo>
                  <a:lnTo>
                    <a:pt x="384" y="309"/>
                  </a:lnTo>
                  <a:lnTo>
                    <a:pt x="384" y="408"/>
                  </a:lnTo>
                  <a:lnTo>
                    <a:pt x="427" y="408"/>
                  </a:lnTo>
                  <a:lnTo>
                    <a:pt x="427" y="313"/>
                  </a:lnTo>
                  <a:cubicBezTo>
                    <a:pt x="427" y="273"/>
                    <a:pt x="395" y="241"/>
                    <a:pt x="355" y="241"/>
                  </a:cubicBezTo>
                  <a:close/>
                  <a:moveTo>
                    <a:pt x="102" y="231"/>
                  </a:moveTo>
                  <a:lnTo>
                    <a:pt x="102" y="231"/>
                  </a:lnTo>
                  <a:cubicBezTo>
                    <a:pt x="108" y="231"/>
                    <a:pt x="114" y="230"/>
                    <a:pt x="119" y="228"/>
                  </a:cubicBezTo>
                  <a:cubicBezTo>
                    <a:pt x="119" y="228"/>
                    <a:pt x="119" y="228"/>
                    <a:pt x="119" y="228"/>
                  </a:cubicBezTo>
                  <a:cubicBezTo>
                    <a:pt x="122" y="227"/>
                    <a:pt x="124" y="226"/>
                    <a:pt x="126" y="224"/>
                  </a:cubicBezTo>
                  <a:cubicBezTo>
                    <a:pt x="126" y="224"/>
                    <a:pt x="126" y="224"/>
                    <a:pt x="126" y="224"/>
                  </a:cubicBezTo>
                  <a:cubicBezTo>
                    <a:pt x="129" y="223"/>
                    <a:pt x="131" y="221"/>
                    <a:pt x="133" y="220"/>
                  </a:cubicBezTo>
                  <a:cubicBezTo>
                    <a:pt x="133" y="220"/>
                    <a:pt x="133" y="220"/>
                    <a:pt x="133" y="220"/>
                  </a:cubicBezTo>
                  <a:cubicBezTo>
                    <a:pt x="137" y="216"/>
                    <a:pt x="140" y="212"/>
                    <a:pt x="143" y="208"/>
                  </a:cubicBezTo>
                  <a:cubicBezTo>
                    <a:pt x="143" y="207"/>
                    <a:pt x="143" y="207"/>
                    <a:pt x="143" y="207"/>
                  </a:cubicBezTo>
                  <a:cubicBezTo>
                    <a:pt x="144" y="205"/>
                    <a:pt x="145" y="203"/>
                    <a:pt x="146" y="200"/>
                  </a:cubicBezTo>
                  <a:cubicBezTo>
                    <a:pt x="146" y="200"/>
                    <a:pt x="147" y="200"/>
                    <a:pt x="147" y="199"/>
                  </a:cubicBezTo>
                  <a:cubicBezTo>
                    <a:pt x="148" y="197"/>
                    <a:pt x="148" y="195"/>
                    <a:pt x="149" y="192"/>
                  </a:cubicBezTo>
                  <a:cubicBezTo>
                    <a:pt x="149" y="192"/>
                    <a:pt x="149" y="192"/>
                    <a:pt x="149" y="191"/>
                  </a:cubicBezTo>
                  <a:cubicBezTo>
                    <a:pt x="149" y="189"/>
                    <a:pt x="150" y="186"/>
                    <a:pt x="150" y="183"/>
                  </a:cubicBezTo>
                  <a:cubicBezTo>
                    <a:pt x="150" y="181"/>
                    <a:pt x="149" y="179"/>
                    <a:pt x="149" y="177"/>
                  </a:cubicBezTo>
                  <a:cubicBezTo>
                    <a:pt x="149" y="176"/>
                    <a:pt x="149" y="176"/>
                    <a:pt x="149" y="175"/>
                  </a:cubicBezTo>
                  <a:cubicBezTo>
                    <a:pt x="148" y="173"/>
                    <a:pt x="148" y="171"/>
                    <a:pt x="147" y="169"/>
                  </a:cubicBezTo>
                  <a:cubicBezTo>
                    <a:pt x="147" y="169"/>
                    <a:pt x="147" y="169"/>
                    <a:pt x="147" y="169"/>
                  </a:cubicBezTo>
                  <a:cubicBezTo>
                    <a:pt x="147" y="167"/>
                    <a:pt x="146" y="165"/>
                    <a:pt x="145" y="164"/>
                  </a:cubicBezTo>
                  <a:cubicBezTo>
                    <a:pt x="145" y="163"/>
                    <a:pt x="145" y="163"/>
                    <a:pt x="145" y="162"/>
                  </a:cubicBezTo>
                  <a:cubicBezTo>
                    <a:pt x="144" y="161"/>
                    <a:pt x="143" y="159"/>
                    <a:pt x="142" y="157"/>
                  </a:cubicBezTo>
                  <a:cubicBezTo>
                    <a:pt x="140" y="155"/>
                    <a:pt x="139" y="154"/>
                    <a:pt x="138" y="152"/>
                  </a:cubicBezTo>
                  <a:cubicBezTo>
                    <a:pt x="137" y="152"/>
                    <a:pt x="137" y="151"/>
                    <a:pt x="137" y="151"/>
                  </a:cubicBezTo>
                  <a:cubicBezTo>
                    <a:pt x="136" y="150"/>
                    <a:pt x="134" y="148"/>
                    <a:pt x="133" y="147"/>
                  </a:cubicBezTo>
                  <a:cubicBezTo>
                    <a:pt x="133" y="147"/>
                    <a:pt x="133" y="147"/>
                    <a:pt x="132" y="147"/>
                  </a:cubicBezTo>
                  <a:cubicBezTo>
                    <a:pt x="131" y="146"/>
                    <a:pt x="129" y="144"/>
                    <a:pt x="127" y="143"/>
                  </a:cubicBezTo>
                  <a:cubicBezTo>
                    <a:pt x="127" y="143"/>
                    <a:pt x="127" y="143"/>
                    <a:pt x="126" y="143"/>
                  </a:cubicBezTo>
                  <a:cubicBezTo>
                    <a:pt x="125" y="142"/>
                    <a:pt x="123" y="141"/>
                    <a:pt x="121" y="140"/>
                  </a:cubicBezTo>
                  <a:cubicBezTo>
                    <a:pt x="121" y="140"/>
                    <a:pt x="121" y="140"/>
                    <a:pt x="121" y="140"/>
                  </a:cubicBezTo>
                  <a:cubicBezTo>
                    <a:pt x="115" y="137"/>
                    <a:pt x="109" y="136"/>
                    <a:pt x="102" y="136"/>
                  </a:cubicBezTo>
                  <a:cubicBezTo>
                    <a:pt x="76" y="136"/>
                    <a:pt x="54" y="157"/>
                    <a:pt x="54" y="183"/>
                  </a:cubicBezTo>
                  <a:cubicBezTo>
                    <a:pt x="54" y="210"/>
                    <a:pt x="76" y="231"/>
                    <a:pt x="102" y="2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pic>
        <p:nvPicPr>
          <p:cNvPr id="12" name="图片 11">
            <a:extLst>
              <a:ext uri="{FF2B5EF4-FFF2-40B4-BE49-F238E27FC236}">
                <a16:creationId xmlns:a16="http://schemas.microsoft.com/office/drawing/2014/main" id="{F97D73E3-9E93-4837-AFA3-2C660F8624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6754" y="143743"/>
            <a:ext cx="1917963" cy="575389"/>
          </a:xfrm>
          <a:prstGeom prst="rect">
            <a:avLst/>
          </a:prstGeom>
        </p:spPr>
      </p:pic>
    </p:spTree>
    <p:extLst>
      <p:ext uri="{BB962C8B-B14F-4D97-AF65-F5344CB8AC3E}">
        <p14:creationId xmlns:p14="http://schemas.microsoft.com/office/powerpoint/2010/main" val="1871683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33"/>
          <p:cNvSpPr>
            <a:spLocks noChangeArrowheads="1"/>
          </p:cNvSpPr>
          <p:nvPr/>
        </p:nvSpPr>
        <p:spPr bwMode="auto">
          <a:xfrm>
            <a:off x="395945" y="1232422"/>
            <a:ext cx="7848872" cy="401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索引对于许多依赖高效且有效的相似性查询处理的数据挖掘任务至关重要。因此，索引大量时间序列以及高性能相似性查询处理已成为人们高度关注的主题。但是，对于跨不同域的许多应用程序而言，对于一台机器而言，要处理的数据量可能很难处理，从而使现有的集中式索引解决方案效率低下。我们提出了一种并行索引解决方案，该方案可以适当地扩展到数十亿个时间序列，以及一种并行查询处理策略，该策略在给定一批查询的情况下可以有效地利用索引。我们在综合数据和现实数据上进行的实验表明，我们的索引创建算法可以在不到</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小时的时间内处理</a:t>
            </a:r>
            <a:r>
              <a:rPr lang="en-US" altLang="zh-CN" sz="1800" dirty="0">
                <a:latin typeface="宋体" panose="02010600030101010101" pitchFamily="2" charset="-122"/>
                <a:ea typeface="宋体" panose="02010600030101010101" pitchFamily="2" charset="-122"/>
              </a:rPr>
              <a:t>40</a:t>
            </a:r>
            <a:r>
              <a:rPr lang="zh-CN" altLang="en-US" sz="1800" dirty="0">
                <a:latin typeface="宋体" panose="02010600030101010101" pitchFamily="2" charset="-122"/>
                <a:ea typeface="宋体" panose="02010600030101010101" pitchFamily="2" charset="-122"/>
              </a:rPr>
              <a:t>亿个时间序列，而最先进的集中式算法无法扩展，并且限制了</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亿个时间序列，而这些时间序列需要</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天以上的时间。同样，由于有效的负载平衡机制，我们的分布式查询算法能够有效处理数十亿个时间序列集合中的数百万个查询。</a:t>
            </a:r>
            <a:endParaRPr lang="zh-CN" altLang="en-US" sz="1800" b="1" dirty="0">
              <a:solidFill>
                <a:srgbClr val="054487"/>
              </a:solidFill>
              <a:latin typeface="宋体" panose="02010600030101010101" pitchFamily="2" charset="-122"/>
              <a:ea typeface="宋体" panose="02010600030101010101" pitchFamily="2" charset="-122"/>
              <a:sym typeface="微软雅黑" pitchFamily="34" charset="-122"/>
            </a:endParaRPr>
          </a:p>
        </p:txBody>
      </p:sp>
      <p:sp>
        <p:nvSpPr>
          <p:cNvPr id="32" name="矩形 31">
            <a:extLst>
              <a:ext uri="{FF2B5EF4-FFF2-40B4-BE49-F238E27FC236}">
                <a16:creationId xmlns:a16="http://schemas.microsoft.com/office/drawing/2014/main" id="{3AF3E7FE-F53B-470B-9772-83048426EFC7}"/>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33" name="TextBox 3">
            <a:extLst>
              <a:ext uri="{FF2B5EF4-FFF2-40B4-BE49-F238E27FC236}">
                <a16:creationId xmlns:a16="http://schemas.microsoft.com/office/drawing/2014/main" id="{DE82AD86-5FD1-4244-B200-6DA81450644E}"/>
              </a:ext>
            </a:extLst>
          </p:cNvPr>
          <p:cNvSpPr txBox="1"/>
          <p:nvPr/>
        </p:nvSpPr>
        <p:spPr>
          <a:xfrm>
            <a:off x="646004" y="310663"/>
            <a:ext cx="7184928" cy="422103"/>
          </a:xfrm>
          <a:prstGeom prst="rect">
            <a:avLst/>
          </a:prstGeom>
          <a:noFill/>
        </p:spPr>
        <p:txBody>
          <a:bodyPr wrap="square" rtlCol="0">
            <a:spAutoFit/>
          </a:bodyPr>
          <a:lstStyle/>
          <a:p>
            <a:r>
              <a:rPr lang="zh-CN" altLang="en-US" sz="2143" dirty="0">
                <a:solidFill>
                  <a:srgbClr val="054487"/>
                </a:solidFill>
                <a:latin typeface="微软雅黑" pitchFamily="34" charset="-122"/>
                <a:ea typeface="微软雅黑" pitchFamily="34" charset="-122"/>
              </a:rPr>
              <a:t>简介</a:t>
            </a:r>
            <a:endParaRPr lang="zh-CN" altLang="en-US" sz="2143" dirty="0">
              <a:solidFill>
                <a:srgbClr val="F46970"/>
              </a:solidFill>
              <a:latin typeface="微软雅黑" pitchFamily="34" charset="-122"/>
              <a:ea typeface="微软雅黑" pitchFamily="34" charset="-122"/>
            </a:endParaRPr>
          </a:p>
        </p:txBody>
      </p:sp>
      <p:pic>
        <p:nvPicPr>
          <p:cNvPr id="34" name="图片 33">
            <a:extLst>
              <a:ext uri="{FF2B5EF4-FFF2-40B4-BE49-F238E27FC236}">
                <a16:creationId xmlns:a16="http://schemas.microsoft.com/office/drawing/2014/main" id="{B6FC4EF2-0F90-4B07-AE8A-B62205D6C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spTree>
    <p:extLst>
      <p:ext uri="{BB962C8B-B14F-4D97-AF65-F5344CB8AC3E}">
        <p14:creationId xmlns:p14="http://schemas.microsoft.com/office/powerpoint/2010/main" val="2850481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20299" y="2047468"/>
            <a:ext cx="3453799" cy="1488228"/>
          </a:xfrm>
          <a:prstGeom prst="rect">
            <a:avLst/>
          </a:prstGeom>
          <a:noFill/>
        </p:spPr>
        <p:txBody>
          <a:bodyPr wrap="square" rtlCol="0">
            <a:spAutoFit/>
          </a:bodyPr>
          <a:lstStyle/>
          <a:p>
            <a:r>
              <a:rPr lang="en-US" altLang="zh-CN" sz="9071" dirty="0">
                <a:solidFill>
                  <a:srgbClr val="054487"/>
                </a:solidFill>
                <a:latin typeface="Adobe Gothic Std B" pitchFamily="34" charset="-128"/>
                <a:ea typeface="Adobe Gothic Std B" pitchFamily="34" charset="-128"/>
              </a:rPr>
              <a:t>Part 2</a:t>
            </a:r>
            <a:endParaRPr lang="zh-CN" altLang="en-US" sz="9071" dirty="0">
              <a:solidFill>
                <a:srgbClr val="054487"/>
              </a:solidFill>
              <a:latin typeface="Adobe Gothic Std B" pitchFamily="34" charset="-128"/>
            </a:endParaRPr>
          </a:p>
        </p:txBody>
      </p:sp>
      <p:sp>
        <p:nvSpPr>
          <p:cNvPr id="9" name="Rectangle 22"/>
          <p:cNvSpPr>
            <a:spLocks noChangeArrowheads="1"/>
          </p:cNvSpPr>
          <p:nvPr/>
        </p:nvSpPr>
        <p:spPr bwMode="auto">
          <a:xfrm>
            <a:off x="3015135" y="3407916"/>
            <a:ext cx="458780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500" b="1" dirty="0"/>
              <a:t>分布式</a:t>
            </a:r>
            <a:r>
              <a:rPr lang="en-US" altLang="zh-CN" sz="2500" b="1" dirty="0" err="1"/>
              <a:t>iSAX</a:t>
            </a:r>
            <a:r>
              <a:rPr lang="zh-CN" altLang="en-US" sz="2500" b="1" dirty="0"/>
              <a:t>（</a:t>
            </a:r>
            <a:r>
              <a:rPr lang="en-US" altLang="zh-CN" sz="2500" b="1" dirty="0" err="1"/>
              <a:t>DiSAX</a:t>
            </a:r>
            <a:r>
              <a:rPr lang="zh-CN" altLang="en-US" sz="2500" b="1" dirty="0"/>
              <a:t>）</a:t>
            </a:r>
          </a:p>
        </p:txBody>
      </p:sp>
      <p:cxnSp>
        <p:nvCxnSpPr>
          <p:cNvPr id="13" name="直接连接符 12"/>
          <p:cNvCxnSpPr/>
          <p:nvPr/>
        </p:nvCxnSpPr>
        <p:spPr>
          <a:xfrm>
            <a:off x="3160841" y="3407916"/>
            <a:ext cx="4101878" cy="0"/>
          </a:xfrm>
          <a:prstGeom prst="line">
            <a:avLst/>
          </a:prstGeom>
          <a:ln w="12700">
            <a:solidFill>
              <a:srgbClr val="054487"/>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122313" y="2287935"/>
            <a:ext cx="1687324" cy="1906177"/>
            <a:chOff x="1187624" y="1564129"/>
            <a:chExt cx="1785621" cy="2017224"/>
          </a:xfrm>
        </p:grpSpPr>
        <p:grpSp>
          <p:nvGrpSpPr>
            <p:cNvPr id="7" name="组合 6"/>
            <p:cNvGrpSpPr/>
            <p:nvPr/>
          </p:nvGrpSpPr>
          <p:grpSpPr>
            <a:xfrm>
              <a:off x="1187624" y="1564129"/>
              <a:ext cx="1785621" cy="2017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grpSp>
          <p:sp>
            <p:nvSpPr>
              <p:cNvPr id="5" name="TextBox 4"/>
              <p:cNvSpPr txBox="1"/>
              <p:nvPr/>
            </p:nvSpPr>
            <p:spPr>
              <a:xfrm>
                <a:off x="1434530" y="2496128"/>
                <a:ext cx="728783" cy="340894"/>
              </a:xfrm>
              <a:prstGeom prst="rect">
                <a:avLst/>
              </a:prstGeom>
              <a:noFill/>
            </p:spPr>
            <p:txBody>
              <a:bodyPr wrap="square" rtlCol="0">
                <a:spAutoFit/>
              </a:bodyPr>
              <a:lstStyle/>
              <a:p>
                <a:pPr algn="ctr"/>
                <a:r>
                  <a:rPr lang="en-US" altLang="zh-CN" sz="2646" dirty="0">
                    <a:solidFill>
                      <a:schemeClr val="bg1"/>
                    </a:solidFill>
                  </a:rPr>
                  <a:t>Part2</a:t>
                </a:r>
                <a:endParaRPr lang="zh-CN" altLang="en-US" sz="2646" dirty="0">
                  <a:solidFill>
                    <a:schemeClr val="bg1"/>
                  </a:solidFill>
                </a:endParaRPr>
              </a:p>
            </p:txBody>
          </p:sp>
        </p:grpSp>
        <p:sp>
          <p:nvSpPr>
            <p:cNvPr id="16" name="Freeform 15"/>
            <p:cNvSpPr>
              <a:spLocks noEditPoints="1"/>
            </p:cNvSpPr>
            <p:nvPr/>
          </p:nvSpPr>
          <p:spPr bwMode="auto">
            <a:xfrm>
              <a:off x="1610119" y="1991093"/>
              <a:ext cx="940630" cy="758263"/>
            </a:xfrm>
            <a:custGeom>
              <a:avLst/>
              <a:gdLst>
                <a:gd name="T0" fmla="*/ 114348 w 400"/>
                <a:gd name="T1" fmla="*/ 126615 h 313"/>
                <a:gd name="T2" fmla="*/ 158687 w 400"/>
                <a:gd name="T3" fmla="*/ 103375 h 313"/>
                <a:gd name="T4" fmla="*/ 241919 w 400"/>
                <a:gd name="T5" fmla="*/ 88951 h 313"/>
                <a:gd name="T6" fmla="*/ 265255 w 400"/>
                <a:gd name="T7" fmla="*/ 53691 h 313"/>
                <a:gd name="T8" fmla="*/ 231029 w 400"/>
                <a:gd name="T9" fmla="*/ 77732 h 313"/>
                <a:gd name="T10" fmla="*/ 158687 w 400"/>
                <a:gd name="T11" fmla="*/ 81738 h 313"/>
                <a:gd name="T12" fmla="*/ 311150 w 400"/>
                <a:gd name="T13" fmla="*/ 33657 h 313"/>
                <a:gd name="T14" fmla="*/ 189024 w 400"/>
                <a:gd name="T15" fmla="*/ 12822 h 313"/>
                <a:gd name="T16" fmla="*/ 177356 w 400"/>
                <a:gd name="T17" fmla="*/ 0 h 313"/>
                <a:gd name="T18" fmla="*/ 62230 w 400"/>
                <a:gd name="T19" fmla="*/ 12822 h 313"/>
                <a:gd name="T20" fmla="*/ 70787 w 400"/>
                <a:gd name="T21" fmla="*/ 33657 h 313"/>
                <a:gd name="T22" fmla="*/ 87900 w 400"/>
                <a:gd name="T23" fmla="*/ 56896 h 313"/>
                <a:gd name="T24" fmla="*/ 286258 w 400"/>
                <a:gd name="T25" fmla="*/ 33657 h 313"/>
                <a:gd name="T26" fmla="*/ 143907 w 400"/>
                <a:gd name="T27" fmla="*/ 164278 h 313"/>
                <a:gd name="T28" fmla="*/ 286258 w 400"/>
                <a:gd name="T29" fmla="*/ 171491 h 313"/>
                <a:gd name="T30" fmla="*/ 146241 w 400"/>
                <a:gd name="T31" fmla="*/ 178703 h 313"/>
                <a:gd name="T32" fmla="*/ 147018 w 400"/>
                <a:gd name="T33" fmla="*/ 199538 h 313"/>
                <a:gd name="T34" fmla="*/ 177356 w 400"/>
                <a:gd name="T35" fmla="*/ 249222 h 313"/>
                <a:gd name="T36" fmla="*/ 189024 w 400"/>
                <a:gd name="T37" fmla="*/ 199538 h 313"/>
                <a:gd name="T38" fmla="*/ 245031 w 400"/>
                <a:gd name="T39" fmla="*/ 247620 h 313"/>
                <a:gd name="T40" fmla="*/ 239586 w 400"/>
                <a:gd name="T41" fmla="*/ 199538 h 313"/>
                <a:gd name="T42" fmla="*/ 311150 w 400"/>
                <a:gd name="T43" fmla="*/ 178703 h 313"/>
                <a:gd name="T44" fmla="*/ 303371 w 400"/>
                <a:gd name="T45" fmla="*/ 33657 h 313"/>
                <a:gd name="T46" fmla="*/ 65342 w 400"/>
                <a:gd name="T47" fmla="*/ 129820 h 313"/>
                <a:gd name="T48" fmla="*/ 95679 w 400"/>
                <a:gd name="T49" fmla="*/ 98567 h 313"/>
                <a:gd name="T50" fmla="*/ 35004 w 400"/>
                <a:gd name="T51" fmla="*/ 98567 h 313"/>
                <a:gd name="T52" fmla="*/ 84788 w 400"/>
                <a:gd name="T53" fmla="*/ 136231 h 313"/>
                <a:gd name="T54" fmla="*/ 73120 w 400"/>
                <a:gd name="T55" fmla="*/ 136231 h 313"/>
                <a:gd name="T56" fmla="*/ 76232 w 400"/>
                <a:gd name="T57" fmla="*/ 141840 h 313"/>
                <a:gd name="T58" fmla="*/ 79343 w 400"/>
                <a:gd name="T59" fmla="*/ 213161 h 313"/>
                <a:gd name="T60" fmla="*/ 52118 w 400"/>
                <a:gd name="T61" fmla="*/ 213161 h 313"/>
                <a:gd name="T62" fmla="*/ 55229 w 400"/>
                <a:gd name="T63" fmla="*/ 141840 h 313"/>
                <a:gd name="T64" fmla="*/ 59119 w 400"/>
                <a:gd name="T65" fmla="*/ 136231 h 313"/>
                <a:gd name="T66" fmla="*/ 0 w 400"/>
                <a:gd name="T67" fmla="*/ 182710 h 313"/>
                <a:gd name="T68" fmla="*/ 26448 w 400"/>
                <a:gd name="T69" fmla="*/ 250825 h 313"/>
                <a:gd name="T70" fmla="*/ 35782 w 400"/>
                <a:gd name="T71" fmla="*/ 181107 h 313"/>
                <a:gd name="T72" fmla="*/ 93345 w 400"/>
                <a:gd name="T73" fmla="*/ 250825 h 313"/>
                <a:gd name="T74" fmla="*/ 102680 w 400"/>
                <a:gd name="T75" fmla="*/ 181107 h 313"/>
                <a:gd name="T76" fmla="*/ 129905 w 400"/>
                <a:gd name="T77" fmla="*/ 250825 h 313"/>
                <a:gd name="T78" fmla="*/ 84788 w 400"/>
                <a:gd name="T79" fmla="*/ 136231 h 31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00" h="313">
                  <a:moveTo>
                    <a:pt x="204" y="102"/>
                  </a:moveTo>
                  <a:lnTo>
                    <a:pt x="147" y="158"/>
                  </a:lnTo>
                  <a:cubicBezTo>
                    <a:pt x="153" y="162"/>
                    <a:pt x="158" y="166"/>
                    <a:pt x="163" y="170"/>
                  </a:cubicBezTo>
                  <a:lnTo>
                    <a:pt x="204" y="129"/>
                  </a:lnTo>
                  <a:lnTo>
                    <a:pt x="248" y="174"/>
                  </a:lnTo>
                  <a:lnTo>
                    <a:pt x="311" y="111"/>
                  </a:lnTo>
                  <a:lnTo>
                    <a:pt x="321" y="135"/>
                  </a:lnTo>
                  <a:lnTo>
                    <a:pt x="341" y="67"/>
                  </a:lnTo>
                  <a:lnTo>
                    <a:pt x="272" y="87"/>
                  </a:lnTo>
                  <a:lnTo>
                    <a:pt x="297" y="97"/>
                  </a:lnTo>
                  <a:lnTo>
                    <a:pt x="248" y="146"/>
                  </a:lnTo>
                  <a:lnTo>
                    <a:pt x="204" y="102"/>
                  </a:lnTo>
                  <a:close/>
                  <a:moveTo>
                    <a:pt x="400" y="42"/>
                  </a:moveTo>
                  <a:lnTo>
                    <a:pt x="400" y="42"/>
                  </a:lnTo>
                  <a:lnTo>
                    <a:pt x="400" y="16"/>
                  </a:lnTo>
                  <a:lnTo>
                    <a:pt x="243" y="16"/>
                  </a:lnTo>
                  <a:lnTo>
                    <a:pt x="243" y="0"/>
                  </a:lnTo>
                  <a:lnTo>
                    <a:pt x="228" y="0"/>
                  </a:lnTo>
                  <a:lnTo>
                    <a:pt x="228" y="16"/>
                  </a:lnTo>
                  <a:lnTo>
                    <a:pt x="80" y="16"/>
                  </a:lnTo>
                  <a:lnTo>
                    <a:pt x="80" y="42"/>
                  </a:lnTo>
                  <a:lnTo>
                    <a:pt x="91" y="42"/>
                  </a:lnTo>
                  <a:lnTo>
                    <a:pt x="91" y="64"/>
                  </a:lnTo>
                  <a:cubicBezTo>
                    <a:pt x="99" y="65"/>
                    <a:pt x="106" y="67"/>
                    <a:pt x="113" y="71"/>
                  </a:cubicBezTo>
                  <a:lnTo>
                    <a:pt x="113" y="42"/>
                  </a:lnTo>
                  <a:lnTo>
                    <a:pt x="368" y="42"/>
                  </a:lnTo>
                  <a:lnTo>
                    <a:pt x="368" y="205"/>
                  </a:lnTo>
                  <a:lnTo>
                    <a:pt x="185" y="205"/>
                  </a:lnTo>
                  <a:cubicBezTo>
                    <a:pt x="186" y="208"/>
                    <a:pt x="187" y="211"/>
                    <a:pt x="187" y="214"/>
                  </a:cubicBezTo>
                  <a:lnTo>
                    <a:pt x="368" y="214"/>
                  </a:lnTo>
                  <a:lnTo>
                    <a:pt x="368" y="223"/>
                  </a:lnTo>
                  <a:lnTo>
                    <a:pt x="188" y="223"/>
                  </a:lnTo>
                  <a:cubicBezTo>
                    <a:pt x="188" y="225"/>
                    <a:pt x="189" y="226"/>
                    <a:pt x="189" y="228"/>
                  </a:cubicBezTo>
                  <a:lnTo>
                    <a:pt x="189" y="249"/>
                  </a:lnTo>
                  <a:lnTo>
                    <a:pt x="228" y="249"/>
                  </a:lnTo>
                  <a:lnTo>
                    <a:pt x="228" y="311"/>
                  </a:lnTo>
                  <a:lnTo>
                    <a:pt x="243" y="311"/>
                  </a:lnTo>
                  <a:lnTo>
                    <a:pt x="243" y="249"/>
                  </a:lnTo>
                  <a:lnTo>
                    <a:pt x="292" y="249"/>
                  </a:lnTo>
                  <a:lnTo>
                    <a:pt x="315" y="309"/>
                  </a:lnTo>
                  <a:lnTo>
                    <a:pt x="330" y="305"/>
                  </a:lnTo>
                  <a:lnTo>
                    <a:pt x="308" y="249"/>
                  </a:lnTo>
                  <a:lnTo>
                    <a:pt x="400" y="249"/>
                  </a:lnTo>
                  <a:lnTo>
                    <a:pt x="400" y="223"/>
                  </a:lnTo>
                  <a:lnTo>
                    <a:pt x="390" y="223"/>
                  </a:lnTo>
                  <a:lnTo>
                    <a:pt x="390" y="42"/>
                  </a:lnTo>
                  <a:lnTo>
                    <a:pt x="400" y="42"/>
                  </a:lnTo>
                  <a:close/>
                  <a:moveTo>
                    <a:pt x="84" y="162"/>
                  </a:moveTo>
                  <a:lnTo>
                    <a:pt x="84" y="162"/>
                  </a:lnTo>
                  <a:cubicBezTo>
                    <a:pt x="105" y="162"/>
                    <a:pt x="123" y="144"/>
                    <a:pt x="123" y="123"/>
                  </a:cubicBezTo>
                  <a:cubicBezTo>
                    <a:pt x="123" y="101"/>
                    <a:pt x="105" y="84"/>
                    <a:pt x="84" y="84"/>
                  </a:cubicBezTo>
                  <a:cubicBezTo>
                    <a:pt x="62" y="84"/>
                    <a:pt x="45" y="101"/>
                    <a:pt x="45" y="123"/>
                  </a:cubicBezTo>
                  <a:cubicBezTo>
                    <a:pt x="45" y="144"/>
                    <a:pt x="62" y="162"/>
                    <a:pt x="84" y="162"/>
                  </a:cubicBezTo>
                  <a:close/>
                  <a:moveTo>
                    <a:pt x="109" y="170"/>
                  </a:moveTo>
                  <a:lnTo>
                    <a:pt x="109" y="170"/>
                  </a:lnTo>
                  <a:lnTo>
                    <a:pt x="94" y="170"/>
                  </a:lnTo>
                  <a:lnTo>
                    <a:pt x="97" y="171"/>
                  </a:lnTo>
                  <a:cubicBezTo>
                    <a:pt x="98" y="172"/>
                    <a:pt x="99" y="175"/>
                    <a:pt x="98" y="177"/>
                  </a:cubicBezTo>
                  <a:lnTo>
                    <a:pt x="93" y="190"/>
                  </a:lnTo>
                  <a:lnTo>
                    <a:pt x="102" y="266"/>
                  </a:lnTo>
                  <a:lnTo>
                    <a:pt x="85" y="282"/>
                  </a:lnTo>
                  <a:lnTo>
                    <a:pt x="67" y="266"/>
                  </a:lnTo>
                  <a:lnTo>
                    <a:pt x="77" y="190"/>
                  </a:lnTo>
                  <a:lnTo>
                    <a:pt x="71" y="177"/>
                  </a:lnTo>
                  <a:cubicBezTo>
                    <a:pt x="71" y="175"/>
                    <a:pt x="71" y="172"/>
                    <a:pt x="73" y="171"/>
                  </a:cubicBezTo>
                  <a:lnTo>
                    <a:pt x="76" y="170"/>
                  </a:lnTo>
                  <a:lnTo>
                    <a:pt x="59" y="170"/>
                  </a:lnTo>
                  <a:cubicBezTo>
                    <a:pt x="26" y="170"/>
                    <a:pt x="0" y="196"/>
                    <a:pt x="0" y="228"/>
                  </a:cubicBezTo>
                  <a:lnTo>
                    <a:pt x="0" y="313"/>
                  </a:lnTo>
                  <a:lnTo>
                    <a:pt x="34" y="313"/>
                  </a:lnTo>
                  <a:lnTo>
                    <a:pt x="34" y="226"/>
                  </a:lnTo>
                  <a:lnTo>
                    <a:pt x="46" y="226"/>
                  </a:lnTo>
                  <a:lnTo>
                    <a:pt x="46" y="313"/>
                  </a:lnTo>
                  <a:lnTo>
                    <a:pt x="120" y="313"/>
                  </a:lnTo>
                  <a:lnTo>
                    <a:pt x="120" y="226"/>
                  </a:lnTo>
                  <a:lnTo>
                    <a:pt x="132" y="226"/>
                  </a:lnTo>
                  <a:lnTo>
                    <a:pt x="132" y="313"/>
                  </a:lnTo>
                  <a:lnTo>
                    <a:pt x="167" y="313"/>
                  </a:lnTo>
                  <a:lnTo>
                    <a:pt x="167" y="228"/>
                  </a:lnTo>
                  <a:cubicBezTo>
                    <a:pt x="167" y="196"/>
                    <a:pt x="141" y="170"/>
                    <a:pt x="10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pic>
        <p:nvPicPr>
          <p:cNvPr id="14" name="图片 13">
            <a:extLst>
              <a:ext uri="{FF2B5EF4-FFF2-40B4-BE49-F238E27FC236}">
                <a16:creationId xmlns:a16="http://schemas.microsoft.com/office/drawing/2014/main" id="{C0AA0E86-7003-4D4C-AA7B-C75F1AD6A4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6754" y="143743"/>
            <a:ext cx="1917963" cy="575389"/>
          </a:xfrm>
          <a:prstGeom prst="rect">
            <a:avLst/>
          </a:prstGeom>
        </p:spPr>
      </p:pic>
    </p:spTree>
    <p:extLst>
      <p:ext uri="{BB962C8B-B14F-4D97-AF65-F5344CB8AC3E}">
        <p14:creationId xmlns:p14="http://schemas.microsoft.com/office/powerpoint/2010/main" val="914418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3C73C709-EF5D-40B0-9A36-C08D73894D2D}"/>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20" name="TextBox 3">
            <a:extLst>
              <a:ext uri="{FF2B5EF4-FFF2-40B4-BE49-F238E27FC236}">
                <a16:creationId xmlns:a16="http://schemas.microsoft.com/office/drawing/2014/main" id="{C4DB7094-DE8A-497F-BC8E-640F139666C0}"/>
              </a:ext>
            </a:extLst>
          </p:cNvPr>
          <p:cNvSpPr txBox="1"/>
          <p:nvPr/>
        </p:nvSpPr>
        <p:spPr>
          <a:xfrm>
            <a:off x="646004" y="310663"/>
            <a:ext cx="7184928" cy="441339"/>
          </a:xfrm>
          <a:prstGeom prst="rect">
            <a:avLst/>
          </a:prstGeom>
          <a:noFill/>
        </p:spPr>
        <p:txBody>
          <a:bodyPr wrap="square" rtlCol="0">
            <a:spAutoFit/>
          </a:bodyPr>
          <a:lstStyle/>
          <a:p>
            <a:r>
              <a:rPr lang="zh-CN" altLang="en-US" dirty="0"/>
              <a:t>分布式</a:t>
            </a:r>
            <a:r>
              <a:rPr lang="en-US" altLang="zh-CN" dirty="0" err="1"/>
              <a:t>iSAX</a:t>
            </a:r>
            <a:r>
              <a:rPr lang="zh-CN" altLang="en-US" dirty="0"/>
              <a:t>（</a:t>
            </a:r>
            <a:r>
              <a:rPr lang="en-US" altLang="zh-CN" dirty="0" err="1"/>
              <a:t>DiSAX</a:t>
            </a:r>
            <a:r>
              <a:rPr lang="zh-CN" altLang="en-US" dirty="0"/>
              <a:t>）</a:t>
            </a:r>
          </a:p>
        </p:txBody>
      </p:sp>
      <p:pic>
        <p:nvPicPr>
          <p:cNvPr id="21" name="图片 20">
            <a:extLst>
              <a:ext uri="{FF2B5EF4-FFF2-40B4-BE49-F238E27FC236}">
                <a16:creationId xmlns:a16="http://schemas.microsoft.com/office/drawing/2014/main" id="{D65CFEDB-89F3-43CD-AF9C-FBE2D6502F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sp>
        <p:nvSpPr>
          <p:cNvPr id="2" name="文本框 1">
            <a:extLst>
              <a:ext uri="{FF2B5EF4-FFF2-40B4-BE49-F238E27FC236}">
                <a16:creationId xmlns:a16="http://schemas.microsoft.com/office/drawing/2014/main" id="{A490A2C9-ABD0-4ABA-B745-4EADCF40F5B7}"/>
              </a:ext>
            </a:extLst>
          </p:cNvPr>
          <p:cNvSpPr txBox="1"/>
          <p:nvPr/>
        </p:nvSpPr>
        <p:spPr>
          <a:xfrm>
            <a:off x="289013" y="1151855"/>
            <a:ext cx="8208912" cy="4629409"/>
          </a:xfrm>
          <a:prstGeom prst="rect">
            <a:avLst/>
          </a:prstGeom>
          <a:noFill/>
        </p:spPr>
        <p:txBody>
          <a:bodyPr wrap="square" rtlCol="0">
            <a:spAutoFit/>
          </a:bodyPr>
          <a:lstStyle/>
          <a:p>
            <a:r>
              <a:rPr lang="en-US" altLang="zh-CN" dirty="0"/>
              <a:t>         </a:t>
            </a:r>
            <a:r>
              <a:rPr lang="en-US" altLang="zh-CN" dirty="0" err="1"/>
              <a:t>DiSAX</a:t>
            </a:r>
            <a:r>
              <a:rPr lang="zh-CN" altLang="en-US" dirty="0"/>
              <a:t>是我们的第一个并行索引构造，它顺序地将数据集拆分以分配到分区中。然后，每个工作程序在其分区上构建一个独立的</a:t>
            </a:r>
            <a:r>
              <a:rPr lang="en-US" altLang="zh-CN" dirty="0" err="1"/>
              <a:t>iSAX</a:t>
            </a:r>
            <a:r>
              <a:rPr lang="zh-CN" altLang="en-US" dirty="0"/>
              <a:t>索引，其中</a:t>
            </a:r>
            <a:r>
              <a:rPr lang="en-US" altLang="zh-CN" dirty="0" err="1"/>
              <a:t>iSAX</a:t>
            </a:r>
            <a:r>
              <a:rPr lang="zh-CN" altLang="en-US" dirty="0"/>
              <a:t>表示具有最大的基数。用高基数的</a:t>
            </a:r>
            <a:r>
              <a:rPr lang="en-US" altLang="zh-CN" dirty="0" err="1"/>
              <a:t>iSAX</a:t>
            </a:r>
            <a:r>
              <a:rPr lang="zh-CN" altLang="en-US" dirty="0"/>
              <a:t>词表示每个时间序列，使我们可以通过在基数之间“实时”导航来决定真正需要什么基数。通过去除较高基数的单词中每个符号的尾随位来获得较低基数的单词。此阶段的输出，包含</a:t>
            </a:r>
            <a:r>
              <a:rPr lang="en-US" altLang="zh-CN" dirty="0"/>
              <a:t>w ^ </a:t>
            </a:r>
            <a:r>
              <a:rPr lang="zh-CN" altLang="en-US" dirty="0"/>
              <a:t>节点，是一组 </a:t>
            </a:r>
            <a:r>
              <a:rPr lang="en-US" altLang="zh-CN" dirty="0"/>
              <a:t>w ^ </a:t>
            </a:r>
            <a:r>
              <a:rPr lang="zh-CN" altLang="en-US" dirty="0"/>
              <a:t>基于每个拆分的</a:t>
            </a:r>
            <a:r>
              <a:rPr lang="en-US" altLang="zh-CN" dirty="0" err="1"/>
              <a:t>iSAX</a:t>
            </a:r>
            <a:r>
              <a:rPr lang="zh-CN" altLang="en-US" dirty="0"/>
              <a:t>索引。</a:t>
            </a:r>
          </a:p>
          <a:p>
            <a:endParaRPr lang="zh-CN" altLang="en-US" dirty="0"/>
          </a:p>
          <a:p>
            <a:r>
              <a:rPr lang="zh-CN" altLang="en-US" dirty="0"/>
              <a:t>可以在算法</a:t>
            </a:r>
            <a:r>
              <a:rPr lang="en-US" altLang="zh-CN" dirty="0"/>
              <a:t>1</a:t>
            </a:r>
            <a:r>
              <a:rPr lang="zh-CN" altLang="en-US" dirty="0"/>
              <a:t>中看到此索引构造的伪代码。输入是一个数据分区，其中包含</a:t>
            </a:r>
            <a:r>
              <a:rPr lang="en-US" altLang="zh-CN" dirty="0"/>
              <a:t>ASCII</a:t>
            </a:r>
            <a:r>
              <a:rPr lang="zh-CN" altLang="en-US" dirty="0"/>
              <a:t>格式的时间序列。首先，该算法使用可能的最高基数（第</a:t>
            </a:r>
            <a:r>
              <a:rPr lang="en-US" altLang="zh-CN" dirty="0"/>
              <a:t>2-4</a:t>
            </a:r>
            <a:r>
              <a:rPr lang="zh-CN" altLang="en-US" dirty="0"/>
              <a:t>行）获得所有时间序列的</a:t>
            </a:r>
            <a:r>
              <a:rPr lang="en-US" altLang="zh-CN" dirty="0" err="1"/>
              <a:t>iSAX</a:t>
            </a:r>
            <a:r>
              <a:rPr lang="zh-CN" altLang="en-US" dirty="0"/>
              <a:t>表示。然后，每个工作人员使用</a:t>
            </a:r>
            <a:r>
              <a:rPr lang="en-US" altLang="zh-CN" dirty="0" err="1"/>
              <a:t>iSAX</a:t>
            </a:r>
            <a:r>
              <a:rPr lang="zh-CN" altLang="en-US" dirty="0"/>
              <a:t>索引插入功能（第</a:t>
            </a:r>
            <a:r>
              <a:rPr lang="en-US" altLang="zh-CN" dirty="0"/>
              <a:t>10-26</a:t>
            </a:r>
            <a:r>
              <a:rPr lang="zh-CN" altLang="en-US" dirty="0"/>
              <a:t>行）在其分区（第</a:t>
            </a:r>
            <a:r>
              <a:rPr lang="en-US" altLang="zh-CN" dirty="0"/>
              <a:t>5-9</a:t>
            </a:r>
            <a:r>
              <a:rPr lang="zh-CN" altLang="en-US" dirty="0"/>
              <a:t>行）上构建独立的</a:t>
            </a:r>
            <a:r>
              <a:rPr lang="en-US" altLang="zh-CN" dirty="0" err="1"/>
              <a:t>iSAX</a:t>
            </a:r>
            <a:r>
              <a:rPr lang="zh-CN" altLang="en-US" dirty="0"/>
              <a:t>索引。</a:t>
            </a:r>
          </a:p>
        </p:txBody>
      </p:sp>
    </p:spTree>
    <p:extLst>
      <p:ext uri="{BB962C8B-B14F-4D97-AF65-F5344CB8AC3E}">
        <p14:creationId xmlns:p14="http://schemas.microsoft.com/office/powerpoint/2010/main" val="163112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367765" y="2047468"/>
            <a:ext cx="3470245" cy="1488228"/>
          </a:xfrm>
          <a:prstGeom prst="rect">
            <a:avLst/>
          </a:prstGeom>
          <a:noFill/>
        </p:spPr>
        <p:txBody>
          <a:bodyPr wrap="square" rtlCol="0">
            <a:spAutoFit/>
          </a:bodyPr>
          <a:lstStyle/>
          <a:p>
            <a:r>
              <a:rPr lang="en-US" altLang="zh-CN" sz="9071" dirty="0">
                <a:solidFill>
                  <a:srgbClr val="054487"/>
                </a:solidFill>
                <a:latin typeface="Adobe Gothic Std B" pitchFamily="34" charset="-128"/>
                <a:ea typeface="Adobe Gothic Std B" pitchFamily="34" charset="-128"/>
              </a:rPr>
              <a:t>Part 3</a:t>
            </a:r>
            <a:endParaRPr lang="zh-CN" altLang="en-US" sz="9071" dirty="0">
              <a:solidFill>
                <a:srgbClr val="054487"/>
              </a:solidFill>
              <a:latin typeface="Adobe Gothic Std B" pitchFamily="34" charset="-128"/>
            </a:endParaRPr>
          </a:p>
        </p:txBody>
      </p:sp>
      <p:sp>
        <p:nvSpPr>
          <p:cNvPr id="9" name="Rectangle 22"/>
          <p:cNvSpPr>
            <a:spLocks noChangeArrowheads="1"/>
          </p:cNvSpPr>
          <p:nvPr/>
        </p:nvSpPr>
        <p:spPr bwMode="auto">
          <a:xfrm>
            <a:off x="2889068" y="3407916"/>
            <a:ext cx="4725831" cy="79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i="1" dirty="0"/>
              <a:t>分布式分区的</a:t>
            </a:r>
            <a:r>
              <a:rPr lang="en-US" altLang="zh-CN" i="1" dirty="0" err="1"/>
              <a:t>iSAX</a:t>
            </a:r>
            <a:r>
              <a:rPr lang="zh-CN" altLang="en-US" i="1" dirty="0"/>
              <a:t>（</a:t>
            </a:r>
            <a:r>
              <a:rPr lang="en-US" altLang="zh-CN" i="1" dirty="0" err="1"/>
              <a:t>DbasicPiSAX</a:t>
            </a:r>
            <a:r>
              <a:rPr lang="zh-CN" altLang="en-US" i="1" dirty="0"/>
              <a:t>和</a:t>
            </a:r>
            <a:r>
              <a:rPr lang="en-US" altLang="zh-CN" i="1" dirty="0" err="1"/>
              <a:t>DPiSAX</a:t>
            </a:r>
            <a:r>
              <a:rPr lang="zh-CN" altLang="en-US" i="1" dirty="0"/>
              <a:t>）</a:t>
            </a:r>
          </a:p>
        </p:txBody>
      </p:sp>
      <p:cxnSp>
        <p:nvCxnSpPr>
          <p:cNvPr id="13" name="直接连接符 12"/>
          <p:cNvCxnSpPr/>
          <p:nvPr/>
        </p:nvCxnSpPr>
        <p:spPr>
          <a:xfrm>
            <a:off x="3160841" y="3407916"/>
            <a:ext cx="3949345" cy="0"/>
          </a:xfrm>
          <a:prstGeom prst="line">
            <a:avLst/>
          </a:prstGeom>
          <a:ln w="12700">
            <a:solidFill>
              <a:srgbClr val="054487"/>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122313" y="2287935"/>
            <a:ext cx="1687324" cy="1906177"/>
            <a:chOff x="1187624" y="1564129"/>
            <a:chExt cx="1785621" cy="2017224"/>
          </a:xfrm>
        </p:grpSpPr>
        <p:grpSp>
          <p:nvGrpSpPr>
            <p:cNvPr id="7" name="组合 6"/>
            <p:cNvGrpSpPr/>
            <p:nvPr/>
          </p:nvGrpSpPr>
          <p:grpSpPr>
            <a:xfrm>
              <a:off x="1187624" y="1564129"/>
              <a:ext cx="1785621" cy="2017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grpSp>
          <p:sp>
            <p:nvSpPr>
              <p:cNvPr id="5" name="TextBox 4"/>
              <p:cNvSpPr txBox="1"/>
              <p:nvPr/>
            </p:nvSpPr>
            <p:spPr>
              <a:xfrm>
                <a:off x="1434530" y="2496128"/>
                <a:ext cx="728783" cy="340894"/>
              </a:xfrm>
              <a:prstGeom prst="rect">
                <a:avLst/>
              </a:prstGeom>
              <a:noFill/>
            </p:spPr>
            <p:txBody>
              <a:bodyPr wrap="square" rtlCol="0">
                <a:spAutoFit/>
              </a:bodyPr>
              <a:lstStyle/>
              <a:p>
                <a:pPr algn="ctr"/>
                <a:r>
                  <a:rPr lang="en-US" altLang="zh-CN" sz="2646" dirty="0">
                    <a:solidFill>
                      <a:schemeClr val="bg1"/>
                    </a:solidFill>
                  </a:rPr>
                  <a:t>Part3</a:t>
                </a:r>
                <a:endParaRPr lang="zh-CN" altLang="en-US" sz="2646" dirty="0">
                  <a:solidFill>
                    <a:schemeClr val="bg1"/>
                  </a:solidFill>
                </a:endParaRPr>
              </a:p>
            </p:txBody>
          </p:sp>
        </p:grpSp>
        <p:sp>
          <p:nvSpPr>
            <p:cNvPr id="14" name="Freeform 16"/>
            <p:cNvSpPr>
              <a:spLocks noEditPoints="1"/>
            </p:cNvSpPr>
            <p:nvPr/>
          </p:nvSpPr>
          <p:spPr bwMode="auto">
            <a:xfrm>
              <a:off x="1695079" y="1872969"/>
              <a:ext cx="800920" cy="814573"/>
            </a:xfrm>
            <a:custGeom>
              <a:avLst/>
              <a:gdLst>
                <a:gd name="T0" fmla="*/ 252865 w 358"/>
                <a:gd name="T1" fmla="*/ 244941 h 355"/>
                <a:gd name="T2" fmla="*/ 223988 w 358"/>
                <a:gd name="T3" fmla="*/ 244941 h 355"/>
                <a:gd name="T4" fmla="*/ 183405 w 358"/>
                <a:gd name="T5" fmla="*/ 165695 h 355"/>
                <a:gd name="T6" fmla="*/ 178722 w 358"/>
                <a:gd name="T7" fmla="*/ 180904 h 355"/>
                <a:gd name="T8" fmla="*/ 156870 w 358"/>
                <a:gd name="T9" fmla="*/ 198514 h 355"/>
                <a:gd name="T10" fmla="*/ 229451 w 358"/>
                <a:gd name="T11" fmla="*/ 280961 h 355"/>
                <a:gd name="T12" fmla="*/ 275498 w 358"/>
                <a:gd name="T13" fmla="*/ 248943 h 355"/>
                <a:gd name="T14" fmla="*/ 241939 w 358"/>
                <a:gd name="T15" fmla="*/ 212122 h 355"/>
                <a:gd name="T16" fmla="*/ 190429 w 358"/>
                <a:gd name="T17" fmla="*/ 168897 h 355"/>
                <a:gd name="T18" fmla="*/ 100678 w 358"/>
                <a:gd name="T19" fmla="*/ 100858 h 355"/>
                <a:gd name="T20" fmla="*/ 116287 w 358"/>
                <a:gd name="T21" fmla="*/ 96856 h 355"/>
                <a:gd name="T22" fmla="*/ 120189 w 358"/>
                <a:gd name="T23" fmla="*/ 81647 h 355"/>
                <a:gd name="T24" fmla="*/ 124091 w 358"/>
                <a:gd name="T25" fmla="*/ 66438 h 355"/>
                <a:gd name="T26" fmla="*/ 53851 w 358"/>
                <a:gd name="T27" fmla="*/ 6404 h 355"/>
                <a:gd name="T28" fmla="*/ 44485 w 358"/>
                <a:gd name="T29" fmla="*/ 80846 h 355"/>
                <a:gd name="T30" fmla="*/ 0 w 358"/>
                <a:gd name="T31" fmla="*/ 61635 h 355"/>
                <a:gd name="T32" fmla="*/ 82727 w 358"/>
                <a:gd name="T33" fmla="*/ 122470 h 355"/>
                <a:gd name="T34" fmla="*/ 93654 w 358"/>
                <a:gd name="T35" fmla="*/ 108862 h 355"/>
                <a:gd name="T36" fmla="*/ 269254 w 358"/>
                <a:gd name="T37" fmla="*/ 28016 h 355"/>
                <a:gd name="T38" fmla="*/ 231793 w 358"/>
                <a:gd name="T39" fmla="*/ 800 h 355"/>
                <a:gd name="T40" fmla="*/ 131115 w 358"/>
                <a:gd name="T41" fmla="*/ 92853 h 355"/>
                <a:gd name="T42" fmla="*/ 117067 w 358"/>
                <a:gd name="T43" fmla="*/ 113665 h 355"/>
                <a:gd name="T44" fmla="*/ 104580 w 358"/>
                <a:gd name="T45" fmla="*/ 120069 h 355"/>
                <a:gd name="T46" fmla="*/ 106141 w 358"/>
                <a:gd name="T47" fmla="*/ 159291 h 355"/>
                <a:gd name="T48" fmla="*/ 24974 w 358"/>
                <a:gd name="T49" fmla="*/ 231333 h 355"/>
                <a:gd name="T50" fmla="*/ 15609 w 358"/>
                <a:gd name="T51" fmla="*/ 284163 h 355"/>
                <a:gd name="T52" fmla="*/ 57753 w 358"/>
                <a:gd name="T53" fmla="*/ 240938 h 355"/>
                <a:gd name="T54" fmla="*/ 124091 w 358"/>
                <a:gd name="T55" fmla="*/ 177702 h 355"/>
                <a:gd name="T56" fmla="*/ 160772 w 358"/>
                <a:gd name="T57" fmla="*/ 177702 h 355"/>
                <a:gd name="T58" fmla="*/ 171698 w 358"/>
                <a:gd name="T59" fmla="*/ 153688 h 355"/>
                <a:gd name="T60" fmla="*/ 187307 w 358"/>
                <a:gd name="T61" fmla="*/ 150486 h 355"/>
                <a:gd name="T62" fmla="*/ 269254 w 358"/>
                <a:gd name="T63" fmla="*/ 28016 h 3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58" h="355">
                  <a:moveTo>
                    <a:pt x="305" y="288"/>
                  </a:moveTo>
                  <a:cubicBezTo>
                    <a:pt x="316" y="288"/>
                    <a:pt x="324" y="296"/>
                    <a:pt x="324" y="306"/>
                  </a:cubicBezTo>
                  <a:cubicBezTo>
                    <a:pt x="324" y="316"/>
                    <a:pt x="316" y="325"/>
                    <a:pt x="305" y="325"/>
                  </a:cubicBezTo>
                  <a:cubicBezTo>
                    <a:pt x="295" y="325"/>
                    <a:pt x="287" y="316"/>
                    <a:pt x="287" y="306"/>
                  </a:cubicBezTo>
                  <a:cubicBezTo>
                    <a:pt x="287" y="296"/>
                    <a:pt x="295" y="288"/>
                    <a:pt x="305" y="288"/>
                  </a:cubicBezTo>
                  <a:close/>
                  <a:moveTo>
                    <a:pt x="235" y="207"/>
                  </a:moveTo>
                  <a:lnTo>
                    <a:pt x="239" y="216"/>
                  </a:lnTo>
                  <a:lnTo>
                    <a:pt x="229" y="226"/>
                  </a:lnTo>
                  <a:lnTo>
                    <a:pt x="220" y="235"/>
                  </a:lnTo>
                  <a:cubicBezTo>
                    <a:pt x="215" y="241"/>
                    <a:pt x="208" y="245"/>
                    <a:pt x="201" y="248"/>
                  </a:cubicBezTo>
                  <a:lnTo>
                    <a:pt x="264" y="311"/>
                  </a:lnTo>
                  <a:lnTo>
                    <a:pt x="294" y="351"/>
                  </a:lnTo>
                  <a:lnTo>
                    <a:pt x="309" y="355"/>
                  </a:lnTo>
                  <a:lnTo>
                    <a:pt x="353" y="311"/>
                  </a:lnTo>
                  <a:lnTo>
                    <a:pt x="349" y="295"/>
                  </a:lnTo>
                  <a:lnTo>
                    <a:pt x="310" y="265"/>
                  </a:lnTo>
                  <a:lnTo>
                    <a:pt x="250" y="205"/>
                  </a:lnTo>
                  <a:lnTo>
                    <a:pt x="244" y="211"/>
                  </a:lnTo>
                  <a:lnTo>
                    <a:pt x="235" y="207"/>
                  </a:lnTo>
                  <a:close/>
                  <a:moveTo>
                    <a:pt x="129" y="126"/>
                  </a:moveTo>
                  <a:lnTo>
                    <a:pt x="140" y="116"/>
                  </a:lnTo>
                  <a:lnTo>
                    <a:pt x="149" y="121"/>
                  </a:lnTo>
                  <a:lnTo>
                    <a:pt x="144" y="112"/>
                  </a:lnTo>
                  <a:lnTo>
                    <a:pt x="154" y="102"/>
                  </a:lnTo>
                  <a:lnTo>
                    <a:pt x="155" y="101"/>
                  </a:lnTo>
                  <a:cubicBezTo>
                    <a:pt x="158" y="95"/>
                    <a:pt x="159" y="89"/>
                    <a:pt x="159" y="83"/>
                  </a:cubicBezTo>
                  <a:cubicBezTo>
                    <a:pt x="159" y="41"/>
                    <a:pt x="119" y="0"/>
                    <a:pt x="76" y="1"/>
                  </a:cubicBezTo>
                  <a:cubicBezTo>
                    <a:pt x="76" y="1"/>
                    <a:pt x="72" y="6"/>
                    <a:pt x="69" y="8"/>
                  </a:cubicBezTo>
                  <a:cubicBezTo>
                    <a:pt x="103" y="42"/>
                    <a:pt x="100" y="37"/>
                    <a:pt x="100" y="57"/>
                  </a:cubicBezTo>
                  <a:cubicBezTo>
                    <a:pt x="100" y="74"/>
                    <a:pt x="73" y="101"/>
                    <a:pt x="57" y="101"/>
                  </a:cubicBezTo>
                  <a:cubicBezTo>
                    <a:pt x="35" y="101"/>
                    <a:pt x="42" y="104"/>
                    <a:pt x="8" y="70"/>
                  </a:cubicBezTo>
                  <a:cubicBezTo>
                    <a:pt x="5" y="72"/>
                    <a:pt x="0" y="77"/>
                    <a:pt x="0" y="77"/>
                  </a:cubicBezTo>
                  <a:cubicBezTo>
                    <a:pt x="1" y="119"/>
                    <a:pt x="40" y="160"/>
                    <a:pt x="83" y="160"/>
                  </a:cubicBezTo>
                  <a:cubicBezTo>
                    <a:pt x="90" y="160"/>
                    <a:pt x="98" y="157"/>
                    <a:pt x="106" y="153"/>
                  </a:cubicBezTo>
                  <a:lnTo>
                    <a:pt x="108" y="155"/>
                  </a:lnTo>
                  <a:cubicBezTo>
                    <a:pt x="111" y="148"/>
                    <a:pt x="115" y="141"/>
                    <a:pt x="120" y="136"/>
                  </a:cubicBezTo>
                  <a:lnTo>
                    <a:pt x="129" y="126"/>
                  </a:lnTo>
                  <a:close/>
                  <a:moveTo>
                    <a:pt x="345" y="35"/>
                  </a:moveTo>
                  <a:lnTo>
                    <a:pt x="321" y="10"/>
                  </a:lnTo>
                  <a:cubicBezTo>
                    <a:pt x="314" y="4"/>
                    <a:pt x="306" y="1"/>
                    <a:pt x="297" y="1"/>
                  </a:cubicBezTo>
                  <a:cubicBezTo>
                    <a:pt x="289" y="1"/>
                    <a:pt x="280" y="4"/>
                    <a:pt x="273" y="10"/>
                  </a:cubicBezTo>
                  <a:lnTo>
                    <a:pt x="168" y="116"/>
                  </a:lnTo>
                  <a:cubicBezTo>
                    <a:pt x="171" y="122"/>
                    <a:pt x="169" y="131"/>
                    <a:pt x="164" y="136"/>
                  </a:cubicBezTo>
                  <a:cubicBezTo>
                    <a:pt x="161" y="140"/>
                    <a:pt x="155" y="142"/>
                    <a:pt x="150" y="142"/>
                  </a:cubicBezTo>
                  <a:cubicBezTo>
                    <a:pt x="148" y="142"/>
                    <a:pt x="145" y="141"/>
                    <a:pt x="143" y="140"/>
                  </a:cubicBezTo>
                  <a:lnTo>
                    <a:pt x="134" y="150"/>
                  </a:lnTo>
                  <a:cubicBezTo>
                    <a:pt x="121" y="163"/>
                    <a:pt x="121" y="184"/>
                    <a:pt x="134" y="197"/>
                  </a:cubicBezTo>
                  <a:lnTo>
                    <a:pt x="136" y="199"/>
                  </a:lnTo>
                  <a:lnTo>
                    <a:pt x="54" y="281"/>
                  </a:lnTo>
                  <a:lnTo>
                    <a:pt x="32" y="289"/>
                  </a:lnTo>
                  <a:lnTo>
                    <a:pt x="0" y="335"/>
                  </a:lnTo>
                  <a:lnTo>
                    <a:pt x="20" y="355"/>
                  </a:lnTo>
                  <a:lnTo>
                    <a:pt x="66" y="323"/>
                  </a:lnTo>
                  <a:lnTo>
                    <a:pt x="74" y="301"/>
                  </a:lnTo>
                  <a:lnTo>
                    <a:pt x="156" y="219"/>
                  </a:lnTo>
                  <a:lnTo>
                    <a:pt x="159" y="222"/>
                  </a:lnTo>
                  <a:cubicBezTo>
                    <a:pt x="165" y="228"/>
                    <a:pt x="174" y="231"/>
                    <a:pt x="182" y="231"/>
                  </a:cubicBezTo>
                  <a:cubicBezTo>
                    <a:pt x="191" y="231"/>
                    <a:pt x="200" y="228"/>
                    <a:pt x="206" y="222"/>
                  </a:cubicBezTo>
                  <a:lnTo>
                    <a:pt x="215" y="212"/>
                  </a:lnTo>
                  <a:cubicBezTo>
                    <a:pt x="212" y="206"/>
                    <a:pt x="215" y="197"/>
                    <a:pt x="220" y="192"/>
                  </a:cubicBezTo>
                  <a:cubicBezTo>
                    <a:pt x="223" y="188"/>
                    <a:pt x="229" y="186"/>
                    <a:pt x="234" y="186"/>
                  </a:cubicBezTo>
                  <a:cubicBezTo>
                    <a:pt x="236" y="186"/>
                    <a:pt x="238" y="187"/>
                    <a:pt x="240" y="188"/>
                  </a:cubicBezTo>
                  <a:lnTo>
                    <a:pt x="345" y="82"/>
                  </a:lnTo>
                  <a:cubicBezTo>
                    <a:pt x="358" y="69"/>
                    <a:pt x="358" y="48"/>
                    <a:pt x="345"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43"/>
            </a:p>
          </p:txBody>
        </p:sp>
      </p:grpSp>
      <p:pic>
        <p:nvPicPr>
          <p:cNvPr id="15" name="图片 14">
            <a:extLst>
              <a:ext uri="{FF2B5EF4-FFF2-40B4-BE49-F238E27FC236}">
                <a16:creationId xmlns:a16="http://schemas.microsoft.com/office/drawing/2014/main" id="{52BA91E5-FF1E-47B6-97D5-EDFEE3047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6754" y="143743"/>
            <a:ext cx="1917963" cy="575389"/>
          </a:xfrm>
          <a:prstGeom prst="rect">
            <a:avLst/>
          </a:prstGeom>
        </p:spPr>
      </p:pic>
    </p:spTree>
    <p:extLst>
      <p:ext uri="{BB962C8B-B14F-4D97-AF65-F5344CB8AC3E}">
        <p14:creationId xmlns:p14="http://schemas.microsoft.com/office/powerpoint/2010/main" val="1699553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
          <p:cNvSpPr>
            <a:spLocks noChangeArrowheads="1"/>
          </p:cNvSpPr>
          <p:nvPr/>
        </p:nvSpPr>
        <p:spPr bwMode="auto">
          <a:xfrm>
            <a:off x="359941" y="2129747"/>
            <a:ext cx="7920880" cy="2982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0"/>
              </a:spcBef>
              <a:spcAft>
                <a:spcPct val="0"/>
              </a:spcAft>
            </a:pPr>
            <a:r>
              <a:rPr lang="zh-CN" altLang="en-US" dirty="0"/>
              <a:t>         我们的方法基于采样阶段，该阶段可以预期时间序列在计算节点之间的分布。这种预期对于有效的查询处理是必不可少的，因为以后它可以决定哪个分区包含实际与查询相对应的时间序列。为此，我们首先从时间序列数据集中提取一个样本，然后对其进行分析，以便根据其</a:t>
            </a:r>
            <a:r>
              <a:rPr lang="en-US" altLang="zh-CN" dirty="0" err="1"/>
              <a:t>iSAX</a:t>
            </a:r>
            <a:r>
              <a:rPr lang="zh-CN" altLang="en-US" dirty="0"/>
              <a:t>表示来决定如何在拆分中分配时间序列。但是，确定好的拆分标准需要引起注意，因为错误的选择可能会导致分区高度不平衡。</a:t>
            </a:r>
            <a:endParaRPr lang="zh-CN" altLang="en-US" sz="1134" dirty="0">
              <a:solidFill>
                <a:srgbClr val="000000">
                  <a:lumMod val="95000"/>
                  <a:lumOff val="5000"/>
                </a:srgbClr>
              </a:solidFill>
              <a:latin typeface="Arial" charset="0"/>
              <a:ea typeface="黑体" pitchFamily="2" charset="-122"/>
            </a:endParaRPr>
          </a:p>
        </p:txBody>
      </p:sp>
      <p:sp>
        <p:nvSpPr>
          <p:cNvPr id="24" name="矩形 23">
            <a:extLst>
              <a:ext uri="{FF2B5EF4-FFF2-40B4-BE49-F238E27FC236}">
                <a16:creationId xmlns:a16="http://schemas.microsoft.com/office/drawing/2014/main" id="{42270F44-A3AF-4049-9459-259D6671F6E6}"/>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25" name="TextBox 3">
            <a:extLst>
              <a:ext uri="{FF2B5EF4-FFF2-40B4-BE49-F238E27FC236}">
                <a16:creationId xmlns:a16="http://schemas.microsoft.com/office/drawing/2014/main" id="{D6BFB1DB-0F78-410A-AD88-8EA806899462}"/>
              </a:ext>
            </a:extLst>
          </p:cNvPr>
          <p:cNvSpPr txBox="1"/>
          <p:nvPr/>
        </p:nvSpPr>
        <p:spPr>
          <a:xfrm>
            <a:off x="646004" y="310663"/>
            <a:ext cx="7184928" cy="441339"/>
          </a:xfrm>
          <a:prstGeom prst="rect">
            <a:avLst/>
          </a:prstGeom>
          <a:noFill/>
        </p:spPr>
        <p:txBody>
          <a:bodyPr wrap="square" rtlCol="0">
            <a:spAutoFit/>
          </a:bodyPr>
          <a:lstStyle/>
          <a:p>
            <a:r>
              <a:rPr lang="zh-CN" altLang="en-US" dirty="0"/>
              <a:t>分布式分区的</a:t>
            </a:r>
            <a:r>
              <a:rPr lang="en-US" altLang="zh-CN" dirty="0" err="1"/>
              <a:t>iSAX</a:t>
            </a:r>
            <a:r>
              <a:rPr lang="zh-CN" altLang="en-US" dirty="0"/>
              <a:t>（</a:t>
            </a:r>
            <a:r>
              <a:rPr lang="en-US" altLang="zh-CN" dirty="0" err="1"/>
              <a:t>DbasicPiSAX</a:t>
            </a:r>
            <a:r>
              <a:rPr lang="zh-CN" altLang="en-US" dirty="0"/>
              <a:t>和</a:t>
            </a:r>
            <a:r>
              <a:rPr lang="en-US" altLang="zh-CN" dirty="0" err="1"/>
              <a:t>DPiSAX</a:t>
            </a:r>
            <a:r>
              <a:rPr lang="zh-CN" altLang="en-US" dirty="0"/>
              <a:t>）</a:t>
            </a:r>
          </a:p>
        </p:txBody>
      </p:sp>
      <p:pic>
        <p:nvPicPr>
          <p:cNvPr id="26" name="图片 25">
            <a:extLst>
              <a:ext uri="{FF2B5EF4-FFF2-40B4-BE49-F238E27FC236}">
                <a16:creationId xmlns:a16="http://schemas.microsoft.com/office/drawing/2014/main" id="{8353DB73-9304-473B-85D6-28243FD634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spTree>
    <p:extLst>
      <p:ext uri="{BB962C8B-B14F-4D97-AF65-F5344CB8AC3E}">
        <p14:creationId xmlns:p14="http://schemas.microsoft.com/office/powerpoint/2010/main" val="154022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
          <p:cNvSpPr>
            <a:spLocks noChangeArrowheads="1"/>
          </p:cNvSpPr>
          <p:nvPr/>
        </p:nvSpPr>
        <p:spPr bwMode="auto">
          <a:xfrm>
            <a:off x="431949" y="1799927"/>
            <a:ext cx="7920880" cy="43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0"/>
              </a:spcBef>
              <a:spcAft>
                <a:spcPct val="0"/>
              </a:spcAft>
            </a:pPr>
            <a:r>
              <a:rPr lang="zh-CN" altLang="en-US" sz="2000" dirty="0"/>
              <a:t>样本小号八个时间序列的</a:t>
            </a:r>
            <a:r>
              <a:rPr lang="en-US" altLang="zh-CN" sz="2000" dirty="0"/>
              <a:t>S</a:t>
            </a:r>
            <a:r>
              <a:rPr lang="zh-CN" altLang="en-US" sz="2000" dirty="0"/>
              <a:t>转换为长度为</a:t>
            </a:r>
            <a:r>
              <a:rPr lang="en-US" altLang="zh-CN" sz="2000" dirty="0"/>
              <a:t>2</a:t>
            </a:r>
            <a:r>
              <a:rPr lang="zh-CN" altLang="en-US" sz="2000" dirty="0"/>
              <a:t>的</a:t>
            </a:r>
            <a:r>
              <a:rPr lang="en-US" altLang="zh-CN" sz="2000" dirty="0" err="1"/>
              <a:t>iSAX</a:t>
            </a:r>
            <a:r>
              <a:rPr lang="zh-CN" altLang="en-US" sz="2000" dirty="0"/>
              <a:t>字的</a:t>
            </a:r>
            <a:r>
              <a:rPr lang="en-US" altLang="zh-CN" sz="2000" dirty="0" err="1"/>
              <a:t>iSAX</a:t>
            </a:r>
            <a:r>
              <a:rPr lang="zh-CN" altLang="en-US" sz="2000" dirty="0"/>
              <a:t>表示形式</a:t>
            </a:r>
            <a:endParaRPr lang="zh-CN" altLang="en-US" sz="2000" dirty="0">
              <a:solidFill>
                <a:srgbClr val="000000">
                  <a:lumMod val="95000"/>
                  <a:lumOff val="5000"/>
                </a:srgbClr>
              </a:solidFill>
              <a:latin typeface="Arial" charset="0"/>
              <a:ea typeface="黑体" pitchFamily="2" charset="-122"/>
            </a:endParaRPr>
          </a:p>
        </p:txBody>
      </p:sp>
      <p:sp>
        <p:nvSpPr>
          <p:cNvPr id="24" name="矩形 23">
            <a:extLst>
              <a:ext uri="{FF2B5EF4-FFF2-40B4-BE49-F238E27FC236}">
                <a16:creationId xmlns:a16="http://schemas.microsoft.com/office/drawing/2014/main" id="{42270F44-A3AF-4049-9459-259D6671F6E6}"/>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25" name="TextBox 3">
            <a:extLst>
              <a:ext uri="{FF2B5EF4-FFF2-40B4-BE49-F238E27FC236}">
                <a16:creationId xmlns:a16="http://schemas.microsoft.com/office/drawing/2014/main" id="{D6BFB1DB-0F78-410A-AD88-8EA806899462}"/>
              </a:ext>
            </a:extLst>
          </p:cNvPr>
          <p:cNvSpPr txBox="1"/>
          <p:nvPr/>
        </p:nvSpPr>
        <p:spPr>
          <a:xfrm>
            <a:off x="646004" y="310663"/>
            <a:ext cx="7184928" cy="441339"/>
          </a:xfrm>
          <a:prstGeom prst="rect">
            <a:avLst/>
          </a:prstGeom>
          <a:noFill/>
        </p:spPr>
        <p:txBody>
          <a:bodyPr wrap="square" rtlCol="0">
            <a:spAutoFit/>
          </a:bodyPr>
          <a:lstStyle/>
          <a:p>
            <a:r>
              <a:rPr lang="zh-CN" altLang="en-US" dirty="0"/>
              <a:t>分布式分区的</a:t>
            </a:r>
            <a:r>
              <a:rPr lang="en-US" altLang="zh-CN" dirty="0" err="1"/>
              <a:t>iSAX</a:t>
            </a:r>
            <a:r>
              <a:rPr lang="zh-CN" altLang="en-US" dirty="0"/>
              <a:t>（</a:t>
            </a:r>
            <a:r>
              <a:rPr lang="en-US" altLang="zh-CN" dirty="0" err="1"/>
              <a:t>DbasicPiSAX</a:t>
            </a:r>
            <a:r>
              <a:rPr lang="zh-CN" altLang="en-US" dirty="0"/>
              <a:t>和</a:t>
            </a:r>
            <a:r>
              <a:rPr lang="en-US" altLang="zh-CN" dirty="0" err="1"/>
              <a:t>DPiSAX</a:t>
            </a:r>
            <a:r>
              <a:rPr lang="zh-CN" altLang="en-US" dirty="0"/>
              <a:t>）</a:t>
            </a:r>
          </a:p>
        </p:txBody>
      </p:sp>
      <p:pic>
        <p:nvPicPr>
          <p:cNvPr id="26" name="图片 25">
            <a:extLst>
              <a:ext uri="{FF2B5EF4-FFF2-40B4-BE49-F238E27FC236}">
                <a16:creationId xmlns:a16="http://schemas.microsoft.com/office/drawing/2014/main" id="{8353DB73-9304-473B-85D6-28243FD634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pic>
        <p:nvPicPr>
          <p:cNvPr id="3" name="图片 2">
            <a:extLst>
              <a:ext uri="{FF2B5EF4-FFF2-40B4-BE49-F238E27FC236}">
                <a16:creationId xmlns:a16="http://schemas.microsoft.com/office/drawing/2014/main" id="{8C4D1099-4276-4E98-A1DD-2A2BD4BA5228}"/>
              </a:ext>
            </a:extLst>
          </p:cNvPr>
          <p:cNvPicPr>
            <a:picLocks noChangeAspect="1"/>
          </p:cNvPicPr>
          <p:nvPr/>
        </p:nvPicPr>
        <p:blipFill>
          <a:blip r:embed="rId3"/>
          <a:stretch>
            <a:fillRect/>
          </a:stretch>
        </p:blipFill>
        <p:spPr>
          <a:xfrm>
            <a:off x="431949" y="2524506"/>
            <a:ext cx="7800975" cy="1695450"/>
          </a:xfrm>
          <a:prstGeom prst="rect">
            <a:avLst/>
          </a:prstGeom>
        </p:spPr>
      </p:pic>
    </p:spTree>
    <p:extLst>
      <p:ext uri="{BB962C8B-B14F-4D97-AF65-F5344CB8AC3E}">
        <p14:creationId xmlns:p14="http://schemas.microsoft.com/office/powerpoint/2010/main" val="3119014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
          <p:cNvSpPr>
            <a:spLocks noChangeArrowheads="1"/>
          </p:cNvSpPr>
          <p:nvPr/>
        </p:nvSpPr>
        <p:spPr bwMode="auto">
          <a:xfrm>
            <a:off x="282435" y="1223863"/>
            <a:ext cx="4320480" cy="4779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20000"/>
              </a:lnSpc>
              <a:spcBef>
                <a:spcPct val="0"/>
              </a:spcBef>
              <a:spcAft>
                <a:spcPct val="0"/>
              </a:spcAft>
            </a:pPr>
            <a:r>
              <a:rPr lang="zh-CN" altLang="en-US" sz="1500" dirty="0"/>
              <a:t>其中我们使用长度为</a:t>
            </a:r>
            <a:r>
              <a:rPr lang="en-US" altLang="zh-CN" sz="1500" dirty="0"/>
              <a:t>2</a:t>
            </a:r>
            <a:r>
              <a:rPr lang="zh-CN" altLang="en-US" sz="1500" dirty="0"/>
              <a:t>的</a:t>
            </a:r>
            <a:r>
              <a:rPr lang="en-US" altLang="zh-CN" sz="1500" dirty="0" err="1"/>
              <a:t>iSAX</a:t>
            </a:r>
            <a:r>
              <a:rPr lang="zh-CN" altLang="en-US" sz="1500" dirty="0"/>
              <a:t>词表示样本的时间序列 小号。假设我们需要生成四个分区。首先，我们使用第一段的第一位来定义两个分区。第一个分区包含所有时间序列，其第一个</a:t>
            </a:r>
            <a:r>
              <a:rPr lang="en-US" altLang="zh-CN" sz="1500" dirty="0" err="1"/>
              <a:t>iSAX</a:t>
            </a:r>
            <a:r>
              <a:rPr lang="zh-CN" altLang="en-US" sz="1500" dirty="0"/>
              <a:t>字以</a:t>
            </a:r>
            <a:r>
              <a:rPr lang="en-US" altLang="zh-CN" sz="1500" dirty="0"/>
              <a:t>1</a:t>
            </a:r>
            <a:r>
              <a:rPr lang="zh-CN" altLang="en-US" sz="1500" dirty="0"/>
              <a:t>开头，第二个分区包含时间序列，其第一个</a:t>
            </a:r>
            <a:r>
              <a:rPr lang="en-US" altLang="zh-CN" sz="1500" dirty="0" err="1"/>
              <a:t>iSAX</a:t>
            </a:r>
            <a:r>
              <a:rPr lang="zh-CN" altLang="en-US" sz="1500" dirty="0"/>
              <a:t>字以</a:t>
            </a:r>
            <a:r>
              <a:rPr lang="en-US" altLang="zh-CN" sz="1500" dirty="0"/>
              <a:t>0</a:t>
            </a:r>
            <a:r>
              <a:rPr lang="zh-CN" altLang="en-US" sz="1500" dirty="0"/>
              <a:t>开头。我们获得两个分区：“ </a:t>
            </a:r>
            <a:r>
              <a:rPr lang="en-US" altLang="zh-CN" sz="1500" dirty="0"/>
              <a:t>0”</a:t>
            </a:r>
            <a:r>
              <a:rPr lang="zh-CN" altLang="en-US" sz="1500" dirty="0"/>
              <a:t>和“ </a:t>
            </a:r>
            <a:r>
              <a:rPr lang="en-US" altLang="zh-CN" sz="1500" dirty="0"/>
              <a:t>1”</a:t>
            </a:r>
            <a:r>
              <a:rPr lang="zh-CN" altLang="en-US" sz="1500" dirty="0"/>
              <a:t>。最大的分区是“ </a:t>
            </a:r>
            <a:r>
              <a:rPr lang="en-US" altLang="zh-CN" sz="1500" dirty="0"/>
              <a:t>0”</a:t>
            </a:r>
            <a:r>
              <a:rPr lang="zh-CN" altLang="en-US" sz="1500" dirty="0"/>
              <a:t>（即包含时间序列）</a:t>
            </a:r>
            <a:r>
              <a:rPr lang="en-US" altLang="zh-CN" sz="1500" dirty="0"/>
              <a:t>Ť</a:t>
            </a:r>
            <a:r>
              <a:rPr lang="zh-CN" altLang="en-US" sz="1500" dirty="0"/>
              <a:t>小号</a:t>
            </a:r>
            <a:r>
              <a:rPr lang="en-US" altLang="zh-CN" sz="1500" dirty="0"/>
              <a:t>1</a:t>
            </a:r>
            <a:r>
              <a:rPr lang="zh-CN" altLang="en-US" sz="1500" dirty="0"/>
              <a:t>个 至 </a:t>
            </a:r>
            <a:r>
              <a:rPr lang="en-US" altLang="zh-CN" sz="1500" dirty="0"/>
              <a:t>Ť</a:t>
            </a:r>
            <a:r>
              <a:rPr lang="zh-CN" altLang="en-US" sz="1500" dirty="0"/>
              <a:t>小号</a:t>
            </a:r>
            <a:r>
              <a:rPr lang="en-US" altLang="zh-CN" sz="1500" dirty="0"/>
              <a:t>6</a:t>
            </a:r>
            <a:r>
              <a:rPr lang="zh-CN" altLang="en-US" sz="1500" dirty="0"/>
              <a:t>）。根据第二个符号的第一位，再次分割该分区。现在，我们有以下分区：从第一步开始，分区为“ </a:t>
            </a:r>
            <a:r>
              <a:rPr lang="en-US" altLang="zh-CN" sz="1500" dirty="0"/>
              <a:t>1”</a:t>
            </a:r>
            <a:r>
              <a:rPr lang="zh-CN" altLang="en-US" sz="1500" dirty="0"/>
              <a:t>，从第二步开始，分区为“ </a:t>
            </a:r>
            <a:r>
              <a:rPr lang="en-US" altLang="zh-CN" sz="1500" dirty="0"/>
              <a:t>00”</a:t>
            </a:r>
            <a:r>
              <a:rPr lang="zh-CN" altLang="en-US" sz="1500" dirty="0"/>
              <a:t>和“ </a:t>
            </a:r>
            <a:r>
              <a:rPr lang="en-US" altLang="zh-CN" sz="1500" dirty="0"/>
              <a:t>01”</a:t>
            </a:r>
            <a:r>
              <a:rPr lang="zh-CN" altLang="en-US" sz="1500" dirty="0"/>
              <a:t>。现在，分区“ </a:t>
            </a:r>
            <a:r>
              <a:rPr lang="en-US" altLang="zh-CN" sz="1500" dirty="0"/>
              <a:t>00”</a:t>
            </a:r>
            <a:r>
              <a:rPr lang="zh-CN" altLang="en-US" sz="1500" dirty="0"/>
              <a:t>是最大的分区。但是，由于已达到最大符号数，因此无法再对其进行拆分。我们选择下一个最大的分区，即“ </a:t>
            </a:r>
            <a:r>
              <a:rPr lang="en-US" altLang="zh-CN" sz="1500" dirty="0"/>
              <a:t>1”</a:t>
            </a:r>
            <a:r>
              <a:rPr lang="zh-CN" altLang="en-US" sz="1500" dirty="0"/>
              <a:t>。在使用第二段的第一位分割该分区之后，我们获得了两个新分区：“ </a:t>
            </a:r>
            <a:r>
              <a:rPr lang="en-US" altLang="zh-CN" sz="1500" dirty="0"/>
              <a:t>11”</a:t>
            </a:r>
            <a:r>
              <a:rPr lang="zh-CN" altLang="en-US" sz="1500" dirty="0"/>
              <a:t>和“ </a:t>
            </a:r>
            <a:r>
              <a:rPr lang="en-US" altLang="zh-CN" sz="1500" dirty="0"/>
              <a:t>10”</a:t>
            </a:r>
            <a:r>
              <a:rPr lang="zh-CN" altLang="en-US" sz="1500" dirty="0"/>
              <a:t>。分区“ </a:t>
            </a:r>
            <a:r>
              <a:rPr lang="en-US" altLang="zh-CN" sz="1500" dirty="0"/>
              <a:t>10”</a:t>
            </a:r>
            <a:r>
              <a:rPr lang="zh-CN" altLang="en-US" sz="1500" dirty="0"/>
              <a:t>包含旧分区（即分区“ </a:t>
            </a:r>
            <a:r>
              <a:rPr lang="en-US" altLang="zh-CN" sz="1500" dirty="0"/>
              <a:t>1”</a:t>
            </a:r>
            <a:r>
              <a:rPr lang="zh-CN" altLang="en-US" sz="1500" dirty="0"/>
              <a:t>）的所有时间序列。因此，我们有四个分区，其中分区“ </a:t>
            </a:r>
            <a:r>
              <a:rPr lang="en-US" altLang="zh-CN" sz="1500" dirty="0"/>
              <a:t>11”</a:t>
            </a:r>
            <a:r>
              <a:rPr lang="zh-CN" altLang="en-US" sz="1500" dirty="0"/>
              <a:t>为空。</a:t>
            </a:r>
            <a:endParaRPr lang="zh-CN" altLang="en-US" sz="1500" dirty="0">
              <a:solidFill>
                <a:srgbClr val="000000">
                  <a:lumMod val="95000"/>
                  <a:lumOff val="5000"/>
                </a:srgbClr>
              </a:solidFill>
              <a:latin typeface="Arial" charset="0"/>
              <a:ea typeface="黑体" pitchFamily="2" charset="-122"/>
            </a:endParaRPr>
          </a:p>
        </p:txBody>
      </p:sp>
      <p:sp>
        <p:nvSpPr>
          <p:cNvPr id="24" name="矩形 23">
            <a:extLst>
              <a:ext uri="{FF2B5EF4-FFF2-40B4-BE49-F238E27FC236}">
                <a16:creationId xmlns:a16="http://schemas.microsoft.com/office/drawing/2014/main" id="{42270F44-A3AF-4049-9459-259D6671F6E6}"/>
              </a:ext>
            </a:extLst>
          </p:cNvPr>
          <p:cNvSpPr/>
          <p:nvPr/>
        </p:nvSpPr>
        <p:spPr>
          <a:xfrm>
            <a:off x="66" y="310663"/>
            <a:ext cx="577894" cy="349001"/>
          </a:xfrm>
          <a:prstGeom prst="rect">
            <a:avLst/>
          </a:prstGeom>
          <a:solidFill>
            <a:srgbClr val="054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43"/>
          </a:p>
        </p:txBody>
      </p:sp>
      <p:sp>
        <p:nvSpPr>
          <p:cNvPr id="25" name="TextBox 3">
            <a:extLst>
              <a:ext uri="{FF2B5EF4-FFF2-40B4-BE49-F238E27FC236}">
                <a16:creationId xmlns:a16="http://schemas.microsoft.com/office/drawing/2014/main" id="{D6BFB1DB-0F78-410A-AD88-8EA806899462}"/>
              </a:ext>
            </a:extLst>
          </p:cNvPr>
          <p:cNvSpPr txBox="1"/>
          <p:nvPr/>
        </p:nvSpPr>
        <p:spPr>
          <a:xfrm>
            <a:off x="646004" y="310663"/>
            <a:ext cx="7184928" cy="441339"/>
          </a:xfrm>
          <a:prstGeom prst="rect">
            <a:avLst/>
          </a:prstGeom>
          <a:noFill/>
        </p:spPr>
        <p:txBody>
          <a:bodyPr wrap="square" rtlCol="0">
            <a:spAutoFit/>
          </a:bodyPr>
          <a:lstStyle/>
          <a:p>
            <a:r>
              <a:rPr lang="zh-CN" altLang="en-US" dirty="0"/>
              <a:t>分布式分区的</a:t>
            </a:r>
            <a:r>
              <a:rPr lang="en-US" altLang="zh-CN" dirty="0" err="1"/>
              <a:t>iSAX</a:t>
            </a:r>
            <a:r>
              <a:rPr lang="zh-CN" altLang="en-US" dirty="0"/>
              <a:t>（</a:t>
            </a:r>
            <a:r>
              <a:rPr lang="en-US" altLang="zh-CN" dirty="0" err="1"/>
              <a:t>DbasicPiSAX</a:t>
            </a:r>
            <a:r>
              <a:rPr lang="zh-CN" altLang="en-US" dirty="0"/>
              <a:t>和</a:t>
            </a:r>
            <a:r>
              <a:rPr lang="en-US" altLang="zh-CN" dirty="0" err="1"/>
              <a:t>DPiSAX</a:t>
            </a:r>
            <a:r>
              <a:rPr lang="zh-CN" altLang="en-US" dirty="0"/>
              <a:t>）</a:t>
            </a:r>
          </a:p>
        </p:txBody>
      </p:sp>
      <p:pic>
        <p:nvPicPr>
          <p:cNvPr id="26" name="图片 25">
            <a:extLst>
              <a:ext uri="{FF2B5EF4-FFF2-40B4-BE49-F238E27FC236}">
                <a16:creationId xmlns:a16="http://schemas.microsoft.com/office/drawing/2014/main" id="{8353DB73-9304-473B-85D6-28243FD634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4416" y="287759"/>
            <a:ext cx="1350301" cy="405091"/>
          </a:xfrm>
          <a:prstGeom prst="rect">
            <a:avLst/>
          </a:prstGeom>
        </p:spPr>
      </p:pic>
      <p:pic>
        <p:nvPicPr>
          <p:cNvPr id="4" name="图片 3">
            <a:extLst>
              <a:ext uri="{FF2B5EF4-FFF2-40B4-BE49-F238E27FC236}">
                <a16:creationId xmlns:a16="http://schemas.microsoft.com/office/drawing/2014/main" id="{7CA94543-1EBD-4F5D-B68F-9D272996EC53}"/>
              </a:ext>
            </a:extLst>
          </p:cNvPr>
          <p:cNvPicPr>
            <a:picLocks noChangeAspect="1"/>
          </p:cNvPicPr>
          <p:nvPr/>
        </p:nvPicPr>
        <p:blipFill>
          <a:blip r:embed="rId3"/>
          <a:stretch>
            <a:fillRect/>
          </a:stretch>
        </p:blipFill>
        <p:spPr>
          <a:xfrm>
            <a:off x="4999294" y="950939"/>
            <a:ext cx="2810779" cy="5052053"/>
          </a:xfrm>
          <a:prstGeom prst="rect">
            <a:avLst/>
          </a:prstGeom>
        </p:spPr>
      </p:pic>
    </p:spTree>
    <p:extLst>
      <p:ext uri="{BB962C8B-B14F-4D97-AF65-F5344CB8AC3E}">
        <p14:creationId xmlns:p14="http://schemas.microsoft.com/office/powerpoint/2010/main" val="193573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1173</Words>
  <Application>Microsoft Office PowerPoint</Application>
  <PresentationFormat>自定义</PresentationFormat>
  <Paragraphs>39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Adobe Gothic Std B</vt:lpstr>
      <vt:lpstr>HanWangWCL10</vt:lpstr>
      <vt:lpstr>黑体</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M</cp:lastModifiedBy>
  <cp:revision>33</cp:revision>
  <dcterms:created xsi:type="dcterms:W3CDTF">2014-07-22T07:42:39Z</dcterms:created>
  <dcterms:modified xsi:type="dcterms:W3CDTF">2020-12-10T15:40:29Z</dcterms:modified>
  <cp:category>tukuppt</cp:category>
</cp:coreProperties>
</file>