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7" r:id="rId2"/>
    <p:sldId id="264" r:id="rId3"/>
    <p:sldId id="309" r:id="rId4"/>
    <p:sldId id="259" r:id="rId5"/>
    <p:sldId id="274" r:id="rId6"/>
    <p:sldId id="310" r:id="rId7"/>
    <p:sldId id="288" r:id="rId8"/>
    <p:sldId id="311" r:id="rId9"/>
    <p:sldId id="266" r:id="rId10"/>
    <p:sldId id="312" r:id="rId11"/>
    <p:sldId id="268" r:id="rId12"/>
    <p:sldId id="313" r:id="rId13"/>
    <p:sldId id="271" r:id="rId14"/>
    <p:sldId id="318" r:id="rId15"/>
  </p:sldIdLst>
  <p:sldSz cx="11520488" cy="6480175"/>
  <p:notesSz cx="6858000" cy="9144000"/>
  <p:custDataLst>
    <p:tags r:id="rId18"/>
  </p:custDataLst>
  <p:defaultTextStyle>
    <a:defPPr>
      <a:defRPr lang="zh-CN"/>
    </a:defPPr>
    <a:lvl1pPr marL="0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1pPr>
    <a:lvl2pPr marL="575981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2pPr>
    <a:lvl3pPr marL="1151961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3pPr>
    <a:lvl4pPr marL="1727942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4pPr>
    <a:lvl5pPr marL="2303922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5pPr>
    <a:lvl6pPr marL="2879903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6pPr>
    <a:lvl7pPr marL="3455883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7pPr>
    <a:lvl8pPr marL="4031864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8pPr>
    <a:lvl9pPr marL="4607844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41" userDrawn="1">
          <p15:clr>
            <a:srgbClr val="A4A3A4"/>
          </p15:clr>
        </p15:guide>
        <p15:guide id="2" pos="380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1211F"/>
    <a:srgbClr val="404040"/>
    <a:srgbClr val="005DA2"/>
    <a:srgbClr val="584B3F"/>
    <a:srgbClr val="76675D"/>
    <a:srgbClr val="9C7F7B"/>
    <a:srgbClr val="DCDAE3"/>
    <a:srgbClr val="AB8C62"/>
    <a:srgbClr val="343430"/>
    <a:srgbClr val="9A7E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5" autoAdjust="0"/>
    <p:restoredTop sz="94660" autoAdjust="0"/>
  </p:normalViewPr>
  <p:slideViewPr>
    <p:cSldViewPr>
      <p:cViewPr varScale="1">
        <p:scale>
          <a:sx n="92" d="100"/>
          <a:sy n="92" d="100"/>
        </p:scale>
        <p:origin x="-672" y="-86"/>
      </p:cViewPr>
      <p:guideLst>
        <p:guide orient="horz" pos="2041"/>
        <p:guide pos="3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pPr/>
              <a:t>2020/12/7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pPr/>
              <a:t>2020/12/7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196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1pPr>
    <a:lvl2pPr marL="575981" algn="l" defTabSz="115196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2pPr>
    <a:lvl3pPr marL="1151961" algn="l" defTabSz="115196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3pPr>
    <a:lvl4pPr marL="1727942" algn="l" defTabSz="115196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4pPr>
    <a:lvl5pPr marL="2303922" algn="l" defTabSz="115196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5pPr>
    <a:lvl6pPr marL="2879903" algn="l" defTabSz="115196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6pPr>
    <a:lvl7pPr marL="3455883" algn="l" defTabSz="115196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7pPr>
    <a:lvl8pPr marL="4031864" algn="l" defTabSz="115196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8pPr>
    <a:lvl9pPr marL="4607844" algn="l" defTabSz="115196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26197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24700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99484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24700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24458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4639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2470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24700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38327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53118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24700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69423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24700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833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037" y="2013055"/>
            <a:ext cx="9792415" cy="13890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073" y="3672099"/>
            <a:ext cx="8064342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026" y="258006"/>
            <a:ext cx="3790161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191" y="258008"/>
            <a:ext cx="6440273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026" y="1356038"/>
            <a:ext cx="3790161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096" y="4536122"/>
            <a:ext cx="6912293" cy="5355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096" y="579015"/>
            <a:ext cx="6912293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096" y="5071637"/>
            <a:ext cx="6912293" cy="7605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2354" y="259508"/>
            <a:ext cx="2592110" cy="55291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025" y="259508"/>
            <a:ext cx="7584321" cy="55291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611"/>
            <a:ext cx="11520489" cy="6483786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951947" y="787924"/>
            <a:ext cx="98887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07612" y="369012"/>
            <a:ext cx="491828" cy="259508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268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268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268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8068F572-FB7B-4D09-93FC-96679F62F0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731" y="139134"/>
            <a:ext cx="1845278" cy="553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611"/>
            <a:ext cx="11520489" cy="64837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611"/>
            <a:ext cx="11520489" cy="64837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039" y="4164114"/>
            <a:ext cx="9792415" cy="12870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039" y="2746575"/>
            <a:ext cx="9792415" cy="1417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024" y="1512042"/>
            <a:ext cx="5088216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6248" y="1512042"/>
            <a:ext cx="5088216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025" y="1450540"/>
            <a:ext cx="5090216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025" y="2055055"/>
            <a:ext cx="5090216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2250" y="1450540"/>
            <a:ext cx="5092216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2250" y="2055055"/>
            <a:ext cx="5092216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55D295AF-6CA2-4DAD-B2AF-53913A9DB2DC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611"/>
            <a:ext cx="11520489" cy="648378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025" y="259508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025" y="1512042"/>
            <a:ext cx="10368439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024" y="6006163"/>
            <a:ext cx="2688114" cy="345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167" y="6006163"/>
            <a:ext cx="3648155" cy="345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6350" y="6006163"/>
            <a:ext cx="2688114" cy="345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33196121-F342-4933-B8F4-8733444C376D}"/>
              </a:ext>
            </a:extLst>
          </p:cNvPr>
          <p:cNvSpPr/>
          <p:nvPr/>
        </p:nvSpPr>
        <p:spPr>
          <a:xfrm>
            <a:off x="4032052" y="2015951"/>
            <a:ext cx="6732240" cy="1934233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平行四边形 13">
            <a:extLst>
              <a:ext uri="{FF2B5EF4-FFF2-40B4-BE49-F238E27FC236}">
                <a16:creationId xmlns="" xmlns:a16="http://schemas.microsoft.com/office/drawing/2014/main" id="{6CD17600-149D-4CC7-AA04-EB2AD6971DB3}"/>
              </a:ext>
            </a:extLst>
          </p:cNvPr>
          <p:cNvSpPr/>
          <p:nvPr/>
        </p:nvSpPr>
        <p:spPr>
          <a:xfrm>
            <a:off x="431652" y="2015951"/>
            <a:ext cx="4073415" cy="2366272"/>
          </a:xfrm>
          <a:prstGeom prst="parallelogram">
            <a:avLst/>
          </a:prstGeom>
          <a:blipFill dpi="0" rotWithShape="0">
            <a:blip r:embed="rId3" cstate="print"/>
            <a:srcRect/>
            <a:stretch>
              <a:fillRect t="-3464" b="-1448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4382498" y="2231975"/>
            <a:ext cx="6346298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于深度神经网络的交通流量预测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536108" y="3240087"/>
            <a:ext cx="549197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Rectangle 4">
            <a:extLst>
              <a:ext uri="{FF2B5EF4-FFF2-40B4-BE49-F238E27FC236}">
                <a16:creationId xmlns="" xmlns:a16="http://schemas.microsoft.com/office/drawing/2014/main" id="{E6C2BBF8-ADBE-4BE2-AC74-3F2E92F94502}"/>
              </a:ext>
            </a:extLst>
          </p:cNvPr>
          <p:cNvSpPr txBox="1">
            <a:spLocks noChangeArrowheads="1"/>
          </p:cNvSpPr>
          <p:nvPr/>
        </p:nvSpPr>
        <p:spPr>
          <a:xfrm>
            <a:off x="4547547" y="3186771"/>
            <a:ext cx="5491972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学科：新一代数据库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指导老师：初妍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="" xmlns:a16="http://schemas.microsoft.com/office/drawing/2014/main" id="{2130E1DA-4191-4C44-9F8E-0FC2AD20653B}"/>
              </a:ext>
            </a:extLst>
          </p:cNvPr>
          <p:cNvSpPr txBox="1"/>
          <p:nvPr/>
        </p:nvSpPr>
        <p:spPr>
          <a:xfrm>
            <a:off x="4320085" y="4062973"/>
            <a:ext cx="20882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计算机科学与技术学院</a:t>
            </a:r>
            <a:endParaRPr lang="zh-CN" altLang="en-US" sz="16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="" xmlns:a16="http://schemas.microsoft.com/office/drawing/2014/main" id="{C8F6F727-A2AC-4A49-A28E-42A15477C1E2}"/>
              </a:ext>
            </a:extLst>
          </p:cNvPr>
          <p:cNvSpPr txBox="1"/>
          <p:nvPr/>
        </p:nvSpPr>
        <p:spPr>
          <a:xfrm>
            <a:off x="7272412" y="4032175"/>
            <a:ext cx="11649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2020</a:t>
            </a:r>
            <a:r>
              <a:rPr lang="zh-CN" altLang="en-US" sz="16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600" b="1" dirty="0" smtClean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b="1" dirty="0" smtClean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sz="16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781A1717-6D7A-49B7-BD28-51DD80DD3E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612" y="301156"/>
            <a:ext cx="2205318" cy="661596"/>
          </a:xfrm>
          <a:prstGeom prst="rect">
            <a:avLst/>
          </a:prstGeom>
        </p:spPr>
      </p:pic>
      <p:sp>
        <p:nvSpPr>
          <p:cNvPr id="18" name="文本框 76">
            <a:extLst>
              <a:ext uri="{FF2B5EF4-FFF2-40B4-BE49-F238E27FC236}">
                <a16:creationId xmlns="" xmlns:a16="http://schemas.microsoft.com/office/drawing/2014/main" id="{C8F6F727-A2AC-4A49-A28E-42A15477C1E2}"/>
              </a:ext>
            </a:extLst>
          </p:cNvPr>
          <p:cNvSpPr txBox="1"/>
          <p:nvPr/>
        </p:nvSpPr>
        <p:spPr>
          <a:xfrm>
            <a:off x="9072612" y="4032175"/>
            <a:ext cx="16561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汇报人：田泽登</a:t>
            </a:r>
            <a:endParaRPr lang="zh-CN" altLang="en-US" sz="16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367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188243" y="2320168"/>
            <a:ext cx="9144000" cy="1814777"/>
            <a:chOff x="170694" y="177982"/>
            <a:chExt cx="3936003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166220" y="2715107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62E2EEE-B9BB-40F2-8EDC-09C56A3A8A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46342" y="3024063"/>
            <a:ext cx="685902" cy="9124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0937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013"/>
          <p:cNvSpPr/>
          <p:nvPr/>
        </p:nvSpPr>
        <p:spPr>
          <a:xfrm>
            <a:off x="6479813" y="1079847"/>
            <a:ext cx="2664807" cy="4680520"/>
          </a:xfrm>
          <a:prstGeom prst="roundRect">
            <a:avLst>
              <a:gd name="adj" fmla="val 6925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5" name="Shape 2017"/>
          <p:cNvSpPr/>
          <p:nvPr/>
        </p:nvSpPr>
        <p:spPr>
          <a:xfrm>
            <a:off x="2374708" y="1007839"/>
            <a:ext cx="2881479" cy="4752528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6" name="Shape 2017"/>
          <p:cNvSpPr/>
          <p:nvPr/>
        </p:nvSpPr>
        <p:spPr>
          <a:xfrm>
            <a:off x="4677190" y="2375403"/>
            <a:ext cx="2165927" cy="2165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7" name="Shape 2021"/>
          <p:cNvSpPr/>
          <p:nvPr/>
        </p:nvSpPr>
        <p:spPr>
          <a:xfrm>
            <a:off x="2879924" y="1439887"/>
            <a:ext cx="1741450" cy="1224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网络中的道路作为链接，图中的节点表示交叉口，预计不同道路的交通流量作为节点信息，便于进一步分析。假设一个无向图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）表示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中的节点集合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）表示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中的边。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Shape 2022"/>
          <p:cNvSpPr/>
          <p:nvPr/>
        </p:nvSpPr>
        <p:spPr>
          <a:xfrm>
            <a:off x="2951932" y="1151855"/>
            <a:ext cx="1401999" cy="301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线图变换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Shape 2027"/>
          <p:cNvSpPr/>
          <p:nvPr/>
        </p:nvSpPr>
        <p:spPr>
          <a:xfrm>
            <a:off x="7056388" y="1439887"/>
            <a:ext cx="1734500" cy="720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数据处理和交通流量预测组成系统的主要部分。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Shape 2028"/>
          <p:cNvSpPr/>
          <p:nvPr/>
        </p:nvSpPr>
        <p:spPr>
          <a:xfrm>
            <a:off x="7344420" y="1151855"/>
            <a:ext cx="1401999" cy="301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统架构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2031"/>
          <p:cNvGrpSpPr/>
          <p:nvPr/>
        </p:nvGrpSpPr>
        <p:grpSpPr>
          <a:xfrm>
            <a:off x="2018724" y="2373845"/>
            <a:ext cx="716614" cy="716614"/>
            <a:chOff x="0" y="0"/>
            <a:chExt cx="1910968" cy="1910968"/>
          </a:xfrm>
        </p:grpSpPr>
        <p:sp>
          <p:nvSpPr>
            <p:cNvPr id="16" name="Shape 2029"/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lvl="0"/>
              <a:endParaRPr sz="1300"/>
            </a:p>
          </p:txBody>
        </p:sp>
        <p:sp>
          <p:nvSpPr>
            <p:cNvPr id="17" name="Shape 2030"/>
            <p:cNvSpPr/>
            <p:nvPr/>
          </p:nvSpPr>
          <p:spPr>
            <a:xfrm>
              <a:off x="553362" y="560070"/>
              <a:ext cx="804244" cy="706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1300"/>
            </a:p>
          </p:txBody>
        </p:sp>
      </p:grpSp>
      <p:sp>
        <p:nvSpPr>
          <p:cNvPr id="21" name="Shape 2035"/>
          <p:cNvSpPr/>
          <p:nvPr/>
        </p:nvSpPr>
        <p:spPr>
          <a:xfrm>
            <a:off x="8790950" y="3823032"/>
            <a:ext cx="712614" cy="712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26" name="Text Placeholder 5"/>
          <p:cNvSpPr txBox="1">
            <a:spLocks/>
          </p:cNvSpPr>
          <p:nvPr/>
        </p:nvSpPr>
        <p:spPr>
          <a:xfrm>
            <a:off x="5184180" y="3204309"/>
            <a:ext cx="1151616" cy="5398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GB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Shape 2036"/>
          <p:cNvSpPr/>
          <p:nvPr/>
        </p:nvSpPr>
        <p:spPr>
          <a:xfrm>
            <a:off x="8996461" y="4018487"/>
            <a:ext cx="301592" cy="321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3" h="21260" extrusionOk="0">
                <a:moveTo>
                  <a:pt x="11752" y="11733"/>
                </a:moveTo>
                <a:lnTo>
                  <a:pt x="9401" y="11733"/>
                </a:lnTo>
                <a:lnTo>
                  <a:pt x="9401" y="5975"/>
                </a:lnTo>
                <a:lnTo>
                  <a:pt x="11752" y="5975"/>
                </a:lnTo>
                <a:cubicBezTo>
                  <a:pt x="11752" y="5975"/>
                  <a:pt x="11752" y="11733"/>
                  <a:pt x="11752" y="11733"/>
                </a:cubicBezTo>
                <a:close/>
                <a:moveTo>
                  <a:pt x="11752" y="15276"/>
                </a:moveTo>
                <a:lnTo>
                  <a:pt x="9401" y="15276"/>
                </a:lnTo>
                <a:lnTo>
                  <a:pt x="9401" y="12951"/>
                </a:lnTo>
                <a:lnTo>
                  <a:pt x="11752" y="12951"/>
                </a:lnTo>
                <a:cubicBezTo>
                  <a:pt x="11752" y="12951"/>
                  <a:pt x="11752" y="15276"/>
                  <a:pt x="11752" y="15276"/>
                </a:cubicBezTo>
                <a:close/>
                <a:moveTo>
                  <a:pt x="20789" y="13227"/>
                </a:moveTo>
                <a:lnTo>
                  <a:pt x="18761" y="11523"/>
                </a:lnTo>
                <a:cubicBezTo>
                  <a:pt x="18172" y="11029"/>
                  <a:pt x="18172" y="10223"/>
                  <a:pt x="18761" y="9729"/>
                </a:cubicBezTo>
                <a:lnTo>
                  <a:pt x="20789" y="8025"/>
                </a:lnTo>
                <a:cubicBezTo>
                  <a:pt x="21376" y="7532"/>
                  <a:pt x="21220" y="7072"/>
                  <a:pt x="20441" y="7001"/>
                </a:cubicBezTo>
                <a:lnTo>
                  <a:pt x="17751" y="6761"/>
                </a:lnTo>
                <a:cubicBezTo>
                  <a:pt x="16971" y="6692"/>
                  <a:pt x="16552" y="6061"/>
                  <a:pt x="16819" y="5360"/>
                </a:cubicBezTo>
                <a:lnTo>
                  <a:pt x="18247" y="1615"/>
                </a:lnTo>
                <a:cubicBezTo>
                  <a:pt x="18515" y="912"/>
                  <a:pt x="18188" y="656"/>
                  <a:pt x="17520" y="1047"/>
                </a:cubicBezTo>
                <a:lnTo>
                  <a:pt x="14346" y="2896"/>
                </a:lnTo>
                <a:cubicBezTo>
                  <a:pt x="13678" y="3285"/>
                  <a:pt x="12815" y="3072"/>
                  <a:pt x="12430" y="2423"/>
                </a:cubicBezTo>
                <a:lnTo>
                  <a:pt x="11279" y="489"/>
                </a:lnTo>
                <a:cubicBezTo>
                  <a:pt x="10893" y="-160"/>
                  <a:pt x="10255" y="-164"/>
                  <a:pt x="9860" y="481"/>
                </a:cubicBezTo>
                <a:lnTo>
                  <a:pt x="8793" y="2232"/>
                </a:lnTo>
                <a:cubicBezTo>
                  <a:pt x="8398" y="2877"/>
                  <a:pt x="7493" y="3153"/>
                  <a:pt x="6781" y="2844"/>
                </a:cubicBezTo>
                <a:lnTo>
                  <a:pt x="4900" y="2031"/>
                </a:lnTo>
                <a:cubicBezTo>
                  <a:pt x="4188" y="1723"/>
                  <a:pt x="3639" y="2080"/>
                  <a:pt x="3682" y="2825"/>
                </a:cubicBezTo>
                <a:lnTo>
                  <a:pt x="3784" y="4615"/>
                </a:lnTo>
                <a:cubicBezTo>
                  <a:pt x="3826" y="5360"/>
                  <a:pt x="3242" y="6128"/>
                  <a:pt x="2486" y="6320"/>
                </a:cubicBezTo>
                <a:lnTo>
                  <a:pt x="670" y="6780"/>
                </a:lnTo>
                <a:cubicBezTo>
                  <a:pt x="-85" y="6972"/>
                  <a:pt x="-224" y="7532"/>
                  <a:pt x="365" y="8025"/>
                </a:cubicBezTo>
                <a:lnTo>
                  <a:pt x="2394" y="9729"/>
                </a:lnTo>
                <a:cubicBezTo>
                  <a:pt x="2981" y="10223"/>
                  <a:pt x="2981" y="11029"/>
                  <a:pt x="2394" y="11523"/>
                </a:cubicBezTo>
                <a:lnTo>
                  <a:pt x="365" y="13225"/>
                </a:lnTo>
                <a:cubicBezTo>
                  <a:pt x="-224" y="13720"/>
                  <a:pt x="-68" y="14196"/>
                  <a:pt x="709" y="14285"/>
                </a:cubicBezTo>
                <a:lnTo>
                  <a:pt x="3171" y="14567"/>
                </a:lnTo>
                <a:cubicBezTo>
                  <a:pt x="3948" y="14656"/>
                  <a:pt x="4381" y="15309"/>
                  <a:pt x="4133" y="16017"/>
                </a:cubicBezTo>
                <a:lnTo>
                  <a:pt x="2869" y="19625"/>
                </a:lnTo>
                <a:cubicBezTo>
                  <a:pt x="2622" y="20333"/>
                  <a:pt x="2976" y="20609"/>
                  <a:pt x="3655" y="20240"/>
                </a:cubicBezTo>
                <a:lnTo>
                  <a:pt x="6549" y="18661"/>
                </a:lnTo>
                <a:cubicBezTo>
                  <a:pt x="7229" y="18291"/>
                  <a:pt x="8143" y="18495"/>
                  <a:pt x="8581" y="19113"/>
                </a:cubicBezTo>
                <a:lnTo>
                  <a:pt x="9782" y="20816"/>
                </a:lnTo>
                <a:cubicBezTo>
                  <a:pt x="10219" y="21436"/>
                  <a:pt x="10875" y="21403"/>
                  <a:pt x="11240" y="20741"/>
                </a:cubicBezTo>
                <a:lnTo>
                  <a:pt x="12297" y="18823"/>
                </a:lnTo>
                <a:cubicBezTo>
                  <a:pt x="12660" y="18160"/>
                  <a:pt x="13532" y="17891"/>
                  <a:pt x="14234" y="18221"/>
                </a:cubicBezTo>
                <a:lnTo>
                  <a:pt x="16272" y="19181"/>
                </a:lnTo>
                <a:cubicBezTo>
                  <a:pt x="16974" y="19511"/>
                  <a:pt x="17514" y="19172"/>
                  <a:pt x="17472" y="18427"/>
                </a:cubicBezTo>
                <a:lnTo>
                  <a:pt x="17370" y="16637"/>
                </a:lnTo>
                <a:cubicBezTo>
                  <a:pt x="17327" y="15891"/>
                  <a:pt x="17912" y="15124"/>
                  <a:pt x="18668" y="14932"/>
                </a:cubicBezTo>
                <a:lnTo>
                  <a:pt x="20482" y="14472"/>
                </a:lnTo>
                <a:cubicBezTo>
                  <a:pt x="21239" y="14280"/>
                  <a:pt x="21376" y="13720"/>
                  <a:pt x="20789" y="1322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29" name="Title 1">
            <a:extLst>
              <a:ext uri="{FF2B5EF4-FFF2-40B4-BE49-F238E27FC236}">
                <a16:creationId xmlns="" xmlns:a16="http://schemas.microsoft.com/office/drawing/2014/main" id="{573FFAD3-3635-4DF7-B837-C4BD1ED444C0}"/>
              </a:ext>
            </a:extLst>
          </p:cNvPr>
          <p:cNvSpPr txBox="1">
            <a:spLocks/>
          </p:cNvSpPr>
          <p:nvPr/>
        </p:nvSpPr>
        <p:spPr>
          <a:xfrm>
            <a:off x="1169501" y="241037"/>
            <a:ext cx="811913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9924" y="2520007"/>
            <a:ext cx="1728192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0324" y="1799927"/>
            <a:ext cx="266429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6500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188243" y="2320168"/>
            <a:ext cx="9144000" cy="1814777"/>
            <a:chOff x="170694" y="177982"/>
            <a:chExt cx="3936003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05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166220" y="2715107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991D41D-0059-4FDC-BC0C-545BCE6AAD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46342" y="3024063"/>
            <a:ext cx="685902" cy="9124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94755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883"/>
          <p:cNvSpPr/>
          <p:nvPr/>
        </p:nvSpPr>
        <p:spPr>
          <a:xfrm>
            <a:off x="2254496" y="1799928"/>
            <a:ext cx="7003405" cy="4519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 algn="ctr"/>
            <a:r>
              <a:rPr lang="zh-CN" altLang="en-US" sz="1300" dirty="0" smtClean="0">
                <a:solidFill>
                  <a:schemeClr val="bg1"/>
                </a:solidFill>
              </a:rPr>
              <a:t>总结</a:t>
            </a:r>
            <a:endParaRPr sz="1300" dirty="0">
              <a:solidFill>
                <a:schemeClr val="bg1"/>
              </a:solidFill>
            </a:endParaRPr>
          </a:p>
        </p:txBody>
      </p:sp>
      <p:sp>
        <p:nvSpPr>
          <p:cNvPr id="3" name="Shape 3885"/>
          <p:cNvSpPr/>
          <p:nvPr/>
        </p:nvSpPr>
        <p:spPr>
          <a:xfrm>
            <a:off x="2973041" y="2374459"/>
            <a:ext cx="558393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本片文章主要是解决交通流量预测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的时空提取问题，并且提出基于深度学习的交通流量预测系统，主要方法就是利用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GCN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和线图变换来实现。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Shape 3886"/>
          <p:cNvSpPr/>
          <p:nvPr/>
        </p:nvSpPr>
        <p:spPr>
          <a:xfrm>
            <a:off x="2254496" y="3030768"/>
            <a:ext cx="7003405" cy="4519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5" name="Shape 3888"/>
          <p:cNvSpPr/>
          <p:nvPr/>
        </p:nvSpPr>
        <p:spPr>
          <a:xfrm>
            <a:off x="2973041" y="3605298"/>
            <a:ext cx="558393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）添加更多的时空特征来提高预测的精确性（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）应用学习在不同预测模式方面的权重分布来实现最优预测结果。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251893" y="1872599"/>
            <a:ext cx="3026229" cy="30655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251893" y="4301838"/>
            <a:ext cx="3026229" cy="306559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Q3       </a:t>
            </a:r>
            <a:r>
              <a:rPr lang="zh-CN" altLang="en-US" sz="14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点击输入您的问题标题文本内容</a:t>
            </a:r>
            <a:r>
              <a:rPr lang="en-US" altLang="zh-CN" sz="14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?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251893" y="3103439"/>
            <a:ext cx="3026229" cy="30655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</a:t>
            </a:r>
            <a:r>
              <a:rPr lang="zh-CN" altLang="en-US" sz="14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步工作</a:t>
            </a:r>
            <a:endParaRPr lang="en-US" altLang="zh-CN" sz="1400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CA482441-1773-481F-B1BE-D63F4A6DDD62}"/>
              </a:ext>
            </a:extLst>
          </p:cNvPr>
          <p:cNvSpPr txBox="1">
            <a:spLocks/>
          </p:cNvSpPr>
          <p:nvPr/>
        </p:nvSpPr>
        <p:spPr>
          <a:xfrm>
            <a:off x="1169501" y="241037"/>
            <a:ext cx="811913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5051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33196121-F342-4933-B8F4-8733444C376D}"/>
              </a:ext>
            </a:extLst>
          </p:cNvPr>
          <p:cNvSpPr/>
          <p:nvPr/>
        </p:nvSpPr>
        <p:spPr>
          <a:xfrm>
            <a:off x="3600004" y="1943943"/>
            <a:ext cx="6732240" cy="1934233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4457787" y="2466119"/>
            <a:ext cx="5671494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感谢您的聆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547548" y="3096071"/>
            <a:ext cx="549197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Rectangle 4">
            <a:extLst>
              <a:ext uri="{FF2B5EF4-FFF2-40B4-BE49-F238E27FC236}">
                <a16:creationId xmlns="" xmlns:a16="http://schemas.microsoft.com/office/drawing/2014/main" id="{E6C2BBF8-ADBE-4BE2-AC74-3F2E92F94502}"/>
              </a:ext>
            </a:extLst>
          </p:cNvPr>
          <p:cNvSpPr txBox="1">
            <a:spLocks noChangeArrowheads="1"/>
          </p:cNvSpPr>
          <p:nvPr/>
        </p:nvSpPr>
        <p:spPr>
          <a:xfrm>
            <a:off x="4547548" y="3186771"/>
            <a:ext cx="5491972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谢谢！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67938722-DE53-4EA8-B001-88D70CEA0B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612" y="301156"/>
            <a:ext cx="2205318" cy="661596"/>
          </a:xfrm>
          <a:prstGeom prst="rect">
            <a:avLst/>
          </a:prstGeom>
        </p:spPr>
      </p:pic>
      <p:sp>
        <p:nvSpPr>
          <p:cNvPr id="16" name="平行四边形 15">
            <a:extLst>
              <a:ext uri="{FF2B5EF4-FFF2-40B4-BE49-F238E27FC236}">
                <a16:creationId xmlns="" xmlns:a16="http://schemas.microsoft.com/office/drawing/2014/main" id="{D841EB25-8158-4C1C-8234-C1F96254D4A5}"/>
              </a:ext>
            </a:extLst>
          </p:cNvPr>
          <p:cNvSpPr/>
          <p:nvPr/>
        </p:nvSpPr>
        <p:spPr>
          <a:xfrm>
            <a:off x="555185" y="1953926"/>
            <a:ext cx="4073415" cy="2366272"/>
          </a:xfrm>
          <a:prstGeom prst="parallelogram">
            <a:avLst/>
          </a:prstGeom>
          <a:blipFill dpi="0" rotWithShape="0">
            <a:blip r:embed="rId4" cstate="print"/>
            <a:srcRect/>
            <a:stretch>
              <a:fillRect t="-3464" b="-1448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3503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3717D5C4-3B99-4DAC-A897-2DAC5DAD259B}"/>
              </a:ext>
            </a:extLst>
          </p:cNvPr>
          <p:cNvGrpSpPr/>
          <p:nvPr/>
        </p:nvGrpSpPr>
        <p:grpSpPr>
          <a:xfrm>
            <a:off x="1670534" y="2416639"/>
            <a:ext cx="3221132" cy="1692605"/>
            <a:chOff x="599173" y="1327698"/>
            <a:chExt cx="3221132" cy="1692605"/>
          </a:xfrm>
        </p:grpSpPr>
        <p:sp>
          <p:nvSpPr>
            <p:cNvPr id="52" name="平行四边形 51"/>
            <p:cNvSpPr/>
            <p:nvPr/>
          </p:nvSpPr>
          <p:spPr>
            <a:xfrm>
              <a:off x="599173" y="1327698"/>
              <a:ext cx="3221132" cy="16926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5" name="Text Placeholder 4"/>
            <p:cNvSpPr txBox="1">
              <a:spLocks/>
            </p:cNvSpPr>
            <p:nvPr/>
          </p:nvSpPr>
          <p:spPr>
            <a:xfrm>
              <a:off x="1113211" y="1873516"/>
              <a:ext cx="2256285" cy="496784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7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ctr"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en-GB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="" xmlns:a16="http://schemas.microsoft.com/office/drawing/2014/main" id="{1A751DA5-AB0D-4551-A7FB-145D7387CF6C}"/>
              </a:ext>
            </a:extLst>
          </p:cNvPr>
          <p:cNvGrpSpPr/>
          <p:nvPr/>
        </p:nvGrpSpPr>
        <p:grpSpPr>
          <a:xfrm>
            <a:off x="5991365" y="2226926"/>
            <a:ext cx="526267" cy="526267"/>
            <a:chOff x="3995936" y="1495374"/>
            <a:chExt cx="720080" cy="720080"/>
          </a:xfrm>
        </p:grpSpPr>
        <p:sp>
          <p:nvSpPr>
            <p:cNvPr id="82" name="椭圆 81">
              <a:extLst>
                <a:ext uri="{FF2B5EF4-FFF2-40B4-BE49-F238E27FC236}">
                  <a16:creationId xmlns="" xmlns:a16="http://schemas.microsoft.com/office/drawing/2014/main" id="{62447B69-16D1-4CB3-9A4F-AAA171F1789E}"/>
                </a:ext>
              </a:extLst>
            </p:cNvPr>
            <p:cNvSpPr/>
            <p:nvPr/>
          </p:nvSpPr>
          <p:spPr>
            <a:xfrm>
              <a:off x="3995936" y="1495374"/>
              <a:ext cx="720080" cy="720080"/>
            </a:xfrm>
            <a:prstGeom prst="ellipse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TextBox 15">
              <a:extLst>
                <a:ext uri="{FF2B5EF4-FFF2-40B4-BE49-F238E27FC236}">
                  <a16:creationId xmlns="" xmlns:a16="http://schemas.microsoft.com/office/drawing/2014/main" id="{97800192-58E1-4129-997B-165089E2098A}"/>
                </a:ext>
              </a:extLst>
            </p:cNvPr>
            <p:cNvSpPr txBox="1"/>
            <p:nvPr/>
          </p:nvSpPr>
          <p:spPr>
            <a:xfrm>
              <a:off x="4023348" y="1567957"/>
              <a:ext cx="665025" cy="54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="" xmlns:a16="http://schemas.microsoft.com/office/drawing/2014/main" id="{3B010C03-ACC4-4BA5-AAA9-945AFA75CE5A}"/>
              </a:ext>
            </a:extLst>
          </p:cNvPr>
          <p:cNvGrpSpPr/>
          <p:nvPr/>
        </p:nvGrpSpPr>
        <p:grpSpPr>
          <a:xfrm>
            <a:off x="5962131" y="3049679"/>
            <a:ext cx="526267" cy="526267"/>
            <a:chOff x="3995936" y="1495374"/>
            <a:chExt cx="720080" cy="720080"/>
          </a:xfrm>
        </p:grpSpPr>
        <p:sp>
          <p:nvSpPr>
            <p:cNvPr id="85" name="椭圆 84">
              <a:extLst>
                <a:ext uri="{FF2B5EF4-FFF2-40B4-BE49-F238E27FC236}">
                  <a16:creationId xmlns="" xmlns:a16="http://schemas.microsoft.com/office/drawing/2014/main" id="{716AECF9-1DA1-4732-BCA7-927AABAA9811}"/>
                </a:ext>
              </a:extLst>
            </p:cNvPr>
            <p:cNvSpPr/>
            <p:nvPr/>
          </p:nvSpPr>
          <p:spPr>
            <a:xfrm>
              <a:off x="3995936" y="1495374"/>
              <a:ext cx="720080" cy="720080"/>
            </a:xfrm>
            <a:prstGeom prst="ellipse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15">
              <a:extLst>
                <a:ext uri="{FF2B5EF4-FFF2-40B4-BE49-F238E27FC236}">
                  <a16:creationId xmlns="" xmlns:a16="http://schemas.microsoft.com/office/drawing/2014/main" id="{FD21B08D-6018-4DAC-9BBD-3460A4617EA8}"/>
                </a:ext>
              </a:extLst>
            </p:cNvPr>
            <p:cNvSpPr txBox="1"/>
            <p:nvPr/>
          </p:nvSpPr>
          <p:spPr>
            <a:xfrm>
              <a:off x="4023348" y="1567957"/>
              <a:ext cx="665025" cy="54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="" xmlns:a16="http://schemas.microsoft.com/office/drawing/2014/main" id="{E942ABB5-66F9-49E7-A564-EDC2EF83C9F9}"/>
              </a:ext>
            </a:extLst>
          </p:cNvPr>
          <p:cNvGrpSpPr/>
          <p:nvPr/>
        </p:nvGrpSpPr>
        <p:grpSpPr>
          <a:xfrm>
            <a:off x="5969234" y="3872708"/>
            <a:ext cx="526267" cy="526267"/>
            <a:chOff x="3995936" y="1495374"/>
            <a:chExt cx="720080" cy="720080"/>
          </a:xfrm>
        </p:grpSpPr>
        <p:sp>
          <p:nvSpPr>
            <p:cNvPr id="88" name="椭圆 87">
              <a:extLst>
                <a:ext uri="{FF2B5EF4-FFF2-40B4-BE49-F238E27FC236}">
                  <a16:creationId xmlns="" xmlns:a16="http://schemas.microsoft.com/office/drawing/2014/main" id="{BA99E097-93B8-41AD-8995-71E64B4744B6}"/>
                </a:ext>
              </a:extLst>
            </p:cNvPr>
            <p:cNvSpPr/>
            <p:nvPr/>
          </p:nvSpPr>
          <p:spPr>
            <a:xfrm>
              <a:off x="3995936" y="1495374"/>
              <a:ext cx="720080" cy="720080"/>
            </a:xfrm>
            <a:prstGeom prst="ellipse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TextBox 15">
              <a:extLst>
                <a:ext uri="{FF2B5EF4-FFF2-40B4-BE49-F238E27FC236}">
                  <a16:creationId xmlns="" xmlns:a16="http://schemas.microsoft.com/office/drawing/2014/main" id="{31C18FDC-FA39-4063-9381-CB8A4BBCDA2C}"/>
                </a:ext>
              </a:extLst>
            </p:cNvPr>
            <p:cNvSpPr txBox="1"/>
            <p:nvPr/>
          </p:nvSpPr>
          <p:spPr>
            <a:xfrm>
              <a:off x="4023348" y="1567957"/>
              <a:ext cx="665025" cy="54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="" xmlns:a16="http://schemas.microsoft.com/office/drawing/2014/main" id="{1E2240AD-E5BD-432C-80C9-D4608992E5C3}"/>
              </a:ext>
            </a:extLst>
          </p:cNvPr>
          <p:cNvGrpSpPr/>
          <p:nvPr/>
        </p:nvGrpSpPr>
        <p:grpSpPr>
          <a:xfrm>
            <a:off x="5983096" y="4725952"/>
            <a:ext cx="526267" cy="526267"/>
            <a:chOff x="3995936" y="1495374"/>
            <a:chExt cx="720080" cy="720080"/>
          </a:xfrm>
        </p:grpSpPr>
        <p:sp>
          <p:nvSpPr>
            <p:cNvPr id="91" name="椭圆 90">
              <a:extLst>
                <a:ext uri="{FF2B5EF4-FFF2-40B4-BE49-F238E27FC236}">
                  <a16:creationId xmlns="" xmlns:a16="http://schemas.microsoft.com/office/drawing/2014/main" id="{19CBBD8C-C211-4800-B5BF-544BEBD08D7A}"/>
                </a:ext>
              </a:extLst>
            </p:cNvPr>
            <p:cNvSpPr/>
            <p:nvPr/>
          </p:nvSpPr>
          <p:spPr>
            <a:xfrm>
              <a:off x="3995936" y="1495374"/>
              <a:ext cx="720080" cy="720080"/>
            </a:xfrm>
            <a:prstGeom prst="ellipse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TextBox 15">
              <a:extLst>
                <a:ext uri="{FF2B5EF4-FFF2-40B4-BE49-F238E27FC236}">
                  <a16:creationId xmlns="" xmlns:a16="http://schemas.microsoft.com/office/drawing/2014/main" id="{7CCDCB26-4EF3-47CE-96CB-448B94143D0F}"/>
                </a:ext>
              </a:extLst>
            </p:cNvPr>
            <p:cNvSpPr txBox="1"/>
            <p:nvPr/>
          </p:nvSpPr>
          <p:spPr>
            <a:xfrm>
              <a:off x="4023348" y="1567957"/>
              <a:ext cx="665025" cy="54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370CEC8A-04DF-4AE8-B83A-6FAD798611AB}"/>
              </a:ext>
            </a:extLst>
          </p:cNvPr>
          <p:cNvGrpSpPr/>
          <p:nvPr/>
        </p:nvGrpSpPr>
        <p:grpSpPr>
          <a:xfrm>
            <a:off x="5962131" y="1414666"/>
            <a:ext cx="526267" cy="526267"/>
            <a:chOff x="3995936" y="1495374"/>
            <a:chExt cx="720080" cy="720080"/>
          </a:xfrm>
        </p:grpSpPr>
        <p:sp>
          <p:nvSpPr>
            <p:cNvPr id="23" name="椭圆 22">
              <a:extLst>
                <a:ext uri="{FF2B5EF4-FFF2-40B4-BE49-F238E27FC236}">
                  <a16:creationId xmlns="" xmlns:a16="http://schemas.microsoft.com/office/drawing/2014/main" id="{034C1821-9DA5-4395-A05C-69E447A05284}"/>
                </a:ext>
              </a:extLst>
            </p:cNvPr>
            <p:cNvSpPr/>
            <p:nvPr/>
          </p:nvSpPr>
          <p:spPr>
            <a:xfrm>
              <a:off x="3995936" y="1495374"/>
              <a:ext cx="720080" cy="720080"/>
            </a:xfrm>
            <a:prstGeom prst="ellipse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15">
              <a:extLst>
                <a:ext uri="{FF2B5EF4-FFF2-40B4-BE49-F238E27FC236}">
                  <a16:creationId xmlns="" xmlns:a16="http://schemas.microsoft.com/office/drawing/2014/main" id="{9CDA9B0D-D67D-46AA-907B-FCCA9488CBCC}"/>
                </a:ext>
              </a:extLst>
            </p:cNvPr>
            <p:cNvSpPr txBox="1"/>
            <p:nvPr/>
          </p:nvSpPr>
          <p:spPr>
            <a:xfrm>
              <a:off x="4023348" y="1567957"/>
              <a:ext cx="665025" cy="54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TextBox 48">
            <a:extLst>
              <a:ext uri="{FF2B5EF4-FFF2-40B4-BE49-F238E27FC236}">
                <a16:creationId xmlns="" xmlns:a16="http://schemas.microsoft.com/office/drawing/2014/main" id="{A3679223-152C-4E40-8FD5-75FC3CDCB588}"/>
              </a:ext>
            </a:extLst>
          </p:cNvPr>
          <p:cNvSpPr txBox="1"/>
          <p:nvPr/>
        </p:nvSpPr>
        <p:spPr>
          <a:xfrm>
            <a:off x="6664828" y="1475500"/>
            <a:ext cx="4568024" cy="418258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摘要以及介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绍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48">
            <a:extLst>
              <a:ext uri="{FF2B5EF4-FFF2-40B4-BE49-F238E27FC236}">
                <a16:creationId xmlns="" xmlns:a16="http://schemas.microsoft.com/office/drawing/2014/main" id="{DABB619E-99C5-4D54-81D7-EEF3434CB45F}"/>
              </a:ext>
            </a:extLst>
          </p:cNvPr>
          <p:cNvSpPr txBox="1"/>
          <p:nvPr/>
        </p:nvSpPr>
        <p:spPr>
          <a:xfrm>
            <a:off x="6664828" y="2270318"/>
            <a:ext cx="4568024" cy="418258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关工作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48">
            <a:extLst>
              <a:ext uri="{FF2B5EF4-FFF2-40B4-BE49-F238E27FC236}">
                <a16:creationId xmlns="" xmlns:a16="http://schemas.microsoft.com/office/drawing/2014/main" id="{C6318B5A-2C54-4BEB-B92E-59E024FC2BC3}"/>
              </a:ext>
            </a:extLst>
          </p:cNvPr>
          <p:cNvSpPr txBox="1"/>
          <p:nvPr/>
        </p:nvSpPr>
        <p:spPr>
          <a:xfrm>
            <a:off x="6664828" y="3093652"/>
            <a:ext cx="4568024" cy="418258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备工作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48">
            <a:extLst>
              <a:ext uri="{FF2B5EF4-FFF2-40B4-BE49-F238E27FC236}">
                <a16:creationId xmlns="" xmlns:a16="http://schemas.microsoft.com/office/drawing/2014/main" id="{E2424B44-97F9-4939-BBB1-7C62DCAF72D1}"/>
              </a:ext>
            </a:extLst>
          </p:cNvPr>
          <p:cNvSpPr txBox="1"/>
          <p:nvPr/>
        </p:nvSpPr>
        <p:spPr>
          <a:xfrm>
            <a:off x="6664828" y="3944356"/>
            <a:ext cx="4568024" cy="418258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48">
            <a:extLst>
              <a:ext uri="{FF2B5EF4-FFF2-40B4-BE49-F238E27FC236}">
                <a16:creationId xmlns="" xmlns:a16="http://schemas.microsoft.com/office/drawing/2014/main" id="{46BEF1D2-7F4A-4E36-90AA-7A280153D964}"/>
              </a:ext>
            </a:extLst>
          </p:cNvPr>
          <p:cNvSpPr txBox="1"/>
          <p:nvPr/>
        </p:nvSpPr>
        <p:spPr>
          <a:xfrm>
            <a:off x="6664828" y="4795060"/>
            <a:ext cx="4568024" cy="418258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933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188244" y="2320168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01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166220" y="2715107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要以及介绍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E082D753-D1D4-41C6-B862-76B83C9495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46342" y="3024063"/>
            <a:ext cx="685902" cy="9124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8019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1169501" y="241037"/>
            <a:ext cx="811913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摘要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="" xmlns:a16="http://schemas.microsoft.com/office/drawing/2014/main" id="{5F1B61A1-FA92-4624-945D-CC1E568D98F2}"/>
              </a:ext>
            </a:extLst>
          </p:cNvPr>
          <p:cNvSpPr/>
          <p:nvPr/>
        </p:nvSpPr>
        <p:spPr>
          <a:xfrm>
            <a:off x="2058371" y="2202510"/>
            <a:ext cx="2363189" cy="2363189"/>
          </a:xfrm>
          <a:prstGeom prst="ellipse">
            <a:avLst/>
          </a:prstGeom>
          <a:solidFill>
            <a:srgbClr val="005DA2"/>
          </a:solidFill>
          <a:ln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="" xmlns:a16="http://schemas.microsoft.com/office/drawing/2014/main" id="{AC745DBA-3E58-4464-8B04-9E832583FED6}"/>
              </a:ext>
            </a:extLst>
          </p:cNvPr>
          <p:cNvSpPr/>
          <p:nvPr/>
        </p:nvSpPr>
        <p:spPr>
          <a:xfrm>
            <a:off x="1943820" y="2087959"/>
            <a:ext cx="2592288" cy="2592288"/>
          </a:xfrm>
          <a:prstGeom prst="ellipse">
            <a:avLst/>
          </a:prstGeom>
          <a:noFill/>
          <a:ln cmpd="sng">
            <a:solidFill>
              <a:srgbClr val="005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>
            <a:extLst>
              <a:ext uri="{FF2B5EF4-FFF2-40B4-BE49-F238E27FC236}">
                <a16:creationId xmlns="" xmlns:a16="http://schemas.microsoft.com/office/drawing/2014/main" id="{B75AC734-B8D2-4C67-8F0E-F0A9B5AEB210}"/>
              </a:ext>
            </a:extLst>
          </p:cNvPr>
          <p:cNvCxnSpPr>
            <a:stCxn id="48" idx="6"/>
          </p:cNvCxnSpPr>
          <p:nvPr/>
        </p:nvCxnSpPr>
        <p:spPr>
          <a:xfrm>
            <a:off x="4536108" y="3384103"/>
            <a:ext cx="115168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="" xmlns:a16="http://schemas.microsoft.com/office/drawing/2014/main" id="{F6FE9D51-4074-435C-B743-5C4FA6B99316}"/>
              </a:ext>
            </a:extLst>
          </p:cNvPr>
          <p:cNvCxnSpPr>
            <a:stCxn id="48" idx="4"/>
          </p:cNvCxnSpPr>
          <p:nvPr/>
        </p:nvCxnSpPr>
        <p:spPr>
          <a:xfrm>
            <a:off x="3239964" y="4680247"/>
            <a:ext cx="244782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="" xmlns:a16="http://schemas.microsoft.com/office/drawing/2014/main" id="{456D9EE8-111B-4B9C-9343-A5D70E785A46}"/>
              </a:ext>
            </a:extLst>
          </p:cNvPr>
          <p:cNvGrpSpPr/>
          <p:nvPr/>
        </p:nvGrpSpPr>
        <p:grpSpPr>
          <a:xfrm>
            <a:off x="5328196" y="1727919"/>
            <a:ext cx="738356" cy="720080"/>
            <a:chOff x="3995936" y="1495374"/>
            <a:chExt cx="738356" cy="720080"/>
          </a:xfrm>
        </p:grpSpPr>
        <p:sp>
          <p:nvSpPr>
            <p:cNvPr id="53" name="椭圆 52">
              <a:extLst>
                <a:ext uri="{FF2B5EF4-FFF2-40B4-BE49-F238E27FC236}">
                  <a16:creationId xmlns="" xmlns:a16="http://schemas.microsoft.com/office/drawing/2014/main" id="{54626FDA-BDD6-4118-8F6C-EBA28B8BC827}"/>
                </a:ext>
              </a:extLst>
            </p:cNvPr>
            <p:cNvSpPr/>
            <p:nvPr/>
          </p:nvSpPr>
          <p:spPr>
            <a:xfrm>
              <a:off x="3995936" y="1495374"/>
              <a:ext cx="720080" cy="720080"/>
            </a:xfrm>
            <a:prstGeom prst="ellipse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Box 15">
              <a:extLst>
                <a:ext uri="{FF2B5EF4-FFF2-40B4-BE49-F238E27FC236}">
                  <a16:creationId xmlns="" xmlns:a16="http://schemas.microsoft.com/office/drawing/2014/main" id="{B55964BE-1B5B-44E6-8CE2-8CBEA5E1D99C}"/>
                </a:ext>
              </a:extLst>
            </p:cNvPr>
            <p:cNvSpPr txBox="1"/>
            <p:nvPr/>
          </p:nvSpPr>
          <p:spPr>
            <a:xfrm>
              <a:off x="4007811" y="1569123"/>
              <a:ext cx="726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="" xmlns:a16="http://schemas.microsoft.com/office/drawing/2014/main" id="{68CAAF16-74E9-4E9E-97B6-81AE7EBCF70E}"/>
              </a:ext>
            </a:extLst>
          </p:cNvPr>
          <p:cNvGrpSpPr/>
          <p:nvPr/>
        </p:nvGrpSpPr>
        <p:grpSpPr>
          <a:xfrm>
            <a:off x="5328197" y="4320207"/>
            <a:ext cx="726481" cy="720080"/>
            <a:chOff x="3995936" y="4087662"/>
            <a:chExt cx="726481" cy="720080"/>
          </a:xfrm>
        </p:grpSpPr>
        <p:sp>
          <p:nvSpPr>
            <p:cNvPr id="56" name="椭圆 55">
              <a:extLst>
                <a:ext uri="{FF2B5EF4-FFF2-40B4-BE49-F238E27FC236}">
                  <a16:creationId xmlns="" xmlns:a16="http://schemas.microsoft.com/office/drawing/2014/main" id="{F98DC67F-3F3F-4468-A530-A808236D50AB}"/>
                </a:ext>
              </a:extLst>
            </p:cNvPr>
            <p:cNvSpPr/>
            <p:nvPr/>
          </p:nvSpPr>
          <p:spPr>
            <a:xfrm>
              <a:off x="3995936" y="4087662"/>
              <a:ext cx="720080" cy="720080"/>
            </a:xfrm>
            <a:prstGeom prst="ellipse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Box 21">
              <a:extLst>
                <a:ext uri="{FF2B5EF4-FFF2-40B4-BE49-F238E27FC236}">
                  <a16:creationId xmlns="" xmlns:a16="http://schemas.microsoft.com/office/drawing/2014/main" id="{F054C8A3-930A-4351-BEC1-54CFC1A45148}"/>
                </a:ext>
              </a:extLst>
            </p:cNvPr>
            <p:cNvSpPr txBox="1"/>
            <p:nvPr/>
          </p:nvSpPr>
          <p:spPr>
            <a:xfrm>
              <a:off x="3995936" y="4129253"/>
              <a:ext cx="726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22">
            <a:extLst>
              <a:ext uri="{FF2B5EF4-FFF2-40B4-BE49-F238E27FC236}">
                <a16:creationId xmlns="" xmlns:a16="http://schemas.microsoft.com/office/drawing/2014/main" id="{3FFC9DAC-DAE5-460B-9E0E-CCED965336B7}"/>
              </a:ext>
            </a:extLst>
          </p:cNvPr>
          <p:cNvSpPr txBox="1"/>
          <p:nvPr/>
        </p:nvSpPr>
        <p:spPr bwMode="auto">
          <a:xfrm>
            <a:off x="6219133" y="2015951"/>
            <a:ext cx="3546569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GCN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（图卷积神经网路），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LSTM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（长短时记忆模型）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="" xmlns:a16="http://schemas.microsoft.com/office/drawing/2014/main" id="{8BA273E3-B93B-411D-BBBA-26BFA5D0A251}"/>
              </a:ext>
            </a:extLst>
          </p:cNvPr>
          <p:cNvSpPr/>
          <p:nvPr/>
        </p:nvSpPr>
        <p:spPr bwMode="auto">
          <a:xfrm>
            <a:off x="6233498" y="1649885"/>
            <a:ext cx="2020887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的预测方法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24">
            <a:extLst>
              <a:ext uri="{FF2B5EF4-FFF2-40B4-BE49-F238E27FC236}">
                <a16:creationId xmlns="" xmlns:a16="http://schemas.microsoft.com/office/drawing/2014/main" id="{643A6188-1C10-4F26-9373-D0136352CC40}"/>
              </a:ext>
            </a:extLst>
          </p:cNvPr>
          <p:cNvSpPr txBox="1"/>
          <p:nvPr/>
        </p:nvSpPr>
        <p:spPr bwMode="auto">
          <a:xfrm>
            <a:off x="6246124" y="3246113"/>
            <a:ext cx="3546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基于深度学习的优化的时空特征交通流量预测模型，引入线图变换。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="" xmlns:a16="http://schemas.microsoft.com/office/drawing/2014/main" id="{EE8D439E-F5A5-4C37-9FB2-0BB450D39562}"/>
              </a:ext>
            </a:extLst>
          </p:cNvPr>
          <p:cNvSpPr/>
          <p:nvPr/>
        </p:nvSpPr>
        <p:spPr bwMode="auto">
          <a:xfrm>
            <a:off x="6260489" y="2880047"/>
            <a:ext cx="2020887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本文提到的方法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TextBox 26">
            <a:extLst>
              <a:ext uri="{FF2B5EF4-FFF2-40B4-BE49-F238E27FC236}">
                <a16:creationId xmlns="" xmlns:a16="http://schemas.microsoft.com/office/drawing/2014/main" id="{1F9991FE-4E4D-4D30-A1B9-8019D117DA81}"/>
              </a:ext>
            </a:extLst>
          </p:cNvPr>
          <p:cNvSpPr txBox="1"/>
          <p:nvPr/>
        </p:nvSpPr>
        <p:spPr bwMode="auto">
          <a:xfrm>
            <a:off x="6264301" y="4542257"/>
            <a:ext cx="3546569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时空相关性，深度学习，交通流量预测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="" xmlns:a16="http://schemas.microsoft.com/office/drawing/2014/main" id="{58030DA7-43A6-4E45-9C3A-B4E1394D1291}"/>
              </a:ext>
            </a:extLst>
          </p:cNvPr>
          <p:cNvSpPr/>
          <p:nvPr/>
        </p:nvSpPr>
        <p:spPr bwMode="auto">
          <a:xfrm>
            <a:off x="6278666" y="4176191"/>
            <a:ext cx="2020887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="" xmlns:a16="http://schemas.microsoft.com/office/drawing/2014/main" id="{2C8E45AC-6F94-4BF6-A74B-CEDB3532E6A3}"/>
              </a:ext>
            </a:extLst>
          </p:cNvPr>
          <p:cNvGrpSpPr/>
          <p:nvPr/>
        </p:nvGrpSpPr>
        <p:grpSpPr>
          <a:xfrm>
            <a:off x="5432522" y="3051525"/>
            <a:ext cx="726481" cy="720080"/>
            <a:chOff x="3989535" y="2786571"/>
            <a:chExt cx="726481" cy="720080"/>
          </a:xfrm>
        </p:grpSpPr>
        <p:sp>
          <p:nvSpPr>
            <p:cNvPr id="65" name="椭圆 64">
              <a:extLst>
                <a:ext uri="{FF2B5EF4-FFF2-40B4-BE49-F238E27FC236}">
                  <a16:creationId xmlns="" xmlns:a16="http://schemas.microsoft.com/office/drawing/2014/main" id="{D4E61FDB-231B-4E6C-88C1-560093D98C9C}"/>
                </a:ext>
              </a:extLst>
            </p:cNvPr>
            <p:cNvSpPr/>
            <p:nvPr/>
          </p:nvSpPr>
          <p:spPr>
            <a:xfrm>
              <a:off x="3995936" y="2786571"/>
              <a:ext cx="720080" cy="720080"/>
            </a:xfrm>
            <a:prstGeom prst="ellipse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TextBox 18">
              <a:extLst>
                <a:ext uri="{FF2B5EF4-FFF2-40B4-BE49-F238E27FC236}">
                  <a16:creationId xmlns="" xmlns:a16="http://schemas.microsoft.com/office/drawing/2014/main" id="{4EFC0E05-2EA1-4C4D-AF76-F651F1B17723}"/>
                </a:ext>
              </a:extLst>
            </p:cNvPr>
            <p:cNvSpPr txBox="1"/>
            <p:nvPr/>
          </p:nvSpPr>
          <p:spPr>
            <a:xfrm>
              <a:off x="3989535" y="2816779"/>
              <a:ext cx="726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7" name="直接连接符 66">
            <a:extLst>
              <a:ext uri="{FF2B5EF4-FFF2-40B4-BE49-F238E27FC236}">
                <a16:creationId xmlns="" xmlns:a16="http://schemas.microsoft.com/office/drawing/2014/main" id="{820ABEAC-A660-4A64-9B7C-9A7FC0DEB4D2}"/>
              </a:ext>
            </a:extLst>
          </p:cNvPr>
          <p:cNvCxnSpPr>
            <a:cxnSpLocks/>
          </p:cNvCxnSpPr>
          <p:nvPr/>
        </p:nvCxnSpPr>
        <p:spPr>
          <a:xfrm>
            <a:off x="3618726" y="2124833"/>
            <a:ext cx="170947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71">
            <a:extLst>
              <a:ext uri="{FF2B5EF4-FFF2-40B4-BE49-F238E27FC236}">
                <a16:creationId xmlns="" xmlns:a16="http://schemas.microsoft.com/office/drawing/2014/main" id="{EBF16537-412E-45B6-8F2C-AE2999F5D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020" y="3077421"/>
            <a:ext cx="728366" cy="42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61" tIns="34282" rIns="68561" bIns="34282">
            <a:spAutoFit/>
          </a:bodyPr>
          <a:lstStyle/>
          <a:p>
            <a:pPr defTabSz="684008"/>
            <a:r>
              <a:rPr lang="zh-CN" altLang="en-US" sz="2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摘要</a:t>
            </a:r>
            <a:endParaRPr lang="zh-CN" altLang="en-US" sz="23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800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452">
            <a:extLst>
              <a:ext uri="{FF2B5EF4-FFF2-40B4-BE49-F238E27FC236}">
                <a16:creationId xmlns="" xmlns:a16="http://schemas.microsoft.com/office/drawing/2014/main" id="{BF5FB1D4-DCC9-4E8D-9D92-B5113D84A004}"/>
              </a:ext>
            </a:extLst>
          </p:cNvPr>
          <p:cNvSpPr/>
          <p:nvPr/>
        </p:nvSpPr>
        <p:spPr>
          <a:xfrm>
            <a:off x="2043229" y="2575264"/>
            <a:ext cx="1700791" cy="2104983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4285" tIns="14285" rIns="14285" bIns="14285" anchor="ctr"/>
          <a:lstStyle>
            <a:defPPr>
              <a:defRPr lang="zh-CN"/>
            </a:defPPr>
            <a:lvl1pPr marL="0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0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2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2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63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04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45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85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26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20000"/>
              </a:lnSpc>
            </a:pPr>
            <a:endParaRPr sz="13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Shape 1454">
            <a:extLst>
              <a:ext uri="{FF2B5EF4-FFF2-40B4-BE49-F238E27FC236}">
                <a16:creationId xmlns="" xmlns:a16="http://schemas.microsoft.com/office/drawing/2014/main" id="{B3B68843-3994-4A53-98FE-5A0D60ECDD48}"/>
              </a:ext>
            </a:extLst>
          </p:cNvPr>
          <p:cNvSpPr/>
          <p:nvPr/>
        </p:nvSpPr>
        <p:spPr>
          <a:xfrm>
            <a:off x="3953278" y="2575264"/>
            <a:ext cx="1734958" cy="2104983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4285" tIns="14285" rIns="14285" bIns="14285" anchor="ctr"/>
          <a:lstStyle>
            <a:defPPr>
              <a:defRPr lang="zh-CN"/>
            </a:defPPr>
            <a:lvl1pPr marL="0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0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2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2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63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04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45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85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26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20000"/>
              </a:lnSpc>
            </a:pPr>
            <a:endParaRPr sz="13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Shape 1456">
            <a:extLst>
              <a:ext uri="{FF2B5EF4-FFF2-40B4-BE49-F238E27FC236}">
                <a16:creationId xmlns="" xmlns:a16="http://schemas.microsoft.com/office/drawing/2014/main" id="{086598B3-35BD-4AEC-88C4-7448E4113679}"/>
              </a:ext>
            </a:extLst>
          </p:cNvPr>
          <p:cNvSpPr/>
          <p:nvPr/>
        </p:nvSpPr>
        <p:spPr>
          <a:xfrm>
            <a:off x="5847999" y="2575264"/>
            <a:ext cx="1712446" cy="2104983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4285" tIns="14285" rIns="14285" bIns="14285" anchor="ctr"/>
          <a:lstStyle>
            <a:defPPr>
              <a:defRPr lang="zh-CN"/>
            </a:defPPr>
            <a:lvl1pPr marL="0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0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2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2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63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04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45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85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26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20000"/>
              </a:lnSpc>
            </a:pPr>
            <a:endParaRPr sz="13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Shape 1458">
            <a:extLst>
              <a:ext uri="{FF2B5EF4-FFF2-40B4-BE49-F238E27FC236}">
                <a16:creationId xmlns="" xmlns:a16="http://schemas.microsoft.com/office/drawing/2014/main" id="{0A1D3606-E941-4246-92B6-159D9258E385}"/>
              </a:ext>
            </a:extLst>
          </p:cNvPr>
          <p:cNvSpPr/>
          <p:nvPr/>
        </p:nvSpPr>
        <p:spPr>
          <a:xfrm>
            <a:off x="7758048" y="2575264"/>
            <a:ext cx="1746612" cy="2104983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4285" tIns="14285" rIns="14285" bIns="14285" anchor="ctr"/>
          <a:lstStyle>
            <a:defPPr>
              <a:defRPr lang="zh-CN"/>
            </a:defPPr>
            <a:lvl1pPr marL="0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0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2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2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63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04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45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85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26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20000"/>
              </a:lnSpc>
            </a:pPr>
            <a:endParaRPr sz="13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B7DA726-707B-4A90-B1EB-8340624720EE}"/>
              </a:ext>
            </a:extLst>
          </p:cNvPr>
          <p:cNvGrpSpPr/>
          <p:nvPr/>
        </p:nvGrpSpPr>
        <p:grpSpPr>
          <a:xfrm>
            <a:off x="7933960" y="1947405"/>
            <a:ext cx="1330515" cy="1263041"/>
            <a:chOff x="6745715" y="1279067"/>
            <a:chExt cx="1330515" cy="1263041"/>
          </a:xfrm>
        </p:grpSpPr>
        <p:sp>
          <p:nvSpPr>
            <p:cNvPr id="50" name="Shape 1471">
              <a:extLst>
                <a:ext uri="{FF2B5EF4-FFF2-40B4-BE49-F238E27FC236}">
                  <a16:creationId xmlns="" xmlns:a16="http://schemas.microsoft.com/office/drawing/2014/main" id="{9F56B902-9FF1-43D3-ABCD-091066DE2F42}"/>
                </a:ext>
              </a:extLst>
            </p:cNvPr>
            <p:cNvSpPr/>
            <p:nvPr/>
          </p:nvSpPr>
          <p:spPr>
            <a:xfrm>
              <a:off x="6813258" y="1279067"/>
              <a:ext cx="1262972" cy="1263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14285" tIns="14285" rIns="14285" bIns="14285" numCol="1" anchor="ctr">
              <a:noAutofit/>
            </a:bodyPr>
            <a:lstStyle>
              <a:defPPr>
                <a:defRPr lang="zh-CN"/>
              </a:defPPr>
              <a:lvl1pPr marL="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63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04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4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8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26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20000"/>
                </a:lnSpc>
              </a:pPr>
              <a:endParaRPr sz="13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51" name="Group 40">
              <a:extLst>
                <a:ext uri="{FF2B5EF4-FFF2-40B4-BE49-F238E27FC236}">
                  <a16:creationId xmlns="" xmlns:a16="http://schemas.microsoft.com/office/drawing/2014/main" id="{3DC17712-EF31-4FFA-8CEF-FAEDFB15A44E}"/>
                </a:ext>
              </a:extLst>
            </p:cNvPr>
            <p:cNvGrpSpPr/>
            <p:nvPr/>
          </p:nvGrpSpPr>
          <p:grpSpPr>
            <a:xfrm>
              <a:off x="6745715" y="1307941"/>
              <a:ext cx="355430" cy="355450"/>
              <a:chOff x="8994965" y="2088733"/>
              <a:chExt cx="474017" cy="474017"/>
            </a:xfrm>
          </p:grpSpPr>
          <p:sp>
            <p:nvSpPr>
              <p:cNvPr id="57" name="Shape 1476">
                <a:extLst>
                  <a:ext uri="{FF2B5EF4-FFF2-40B4-BE49-F238E27FC236}">
                    <a16:creationId xmlns="" xmlns:a16="http://schemas.microsoft.com/office/drawing/2014/main" id="{0A3C6436-4359-4F88-BEB7-9351FC568141}"/>
                  </a:ext>
                </a:extLst>
              </p:cNvPr>
              <p:cNvSpPr/>
              <p:nvPr/>
            </p:nvSpPr>
            <p:spPr>
              <a:xfrm>
                <a:off x="8994965" y="2088733"/>
                <a:ext cx="474017" cy="4740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12700">
                <a:miter lim="400000"/>
              </a:ln>
            </p:spPr>
            <p:txBody>
              <a:bodyPr lIns="26784" tIns="26784" rIns="26784" bIns="26784" anchor="ctr"/>
              <a:lstStyle>
                <a:defPPr>
                  <a:defRPr lang="zh-CN"/>
                </a:defPPr>
                <a:lvl1pPr marL="0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0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2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2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63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04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45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985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26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20000"/>
                  </a:lnSpc>
                </a:pPr>
                <a:endParaRPr sz="13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8" name="Shape 1481">
                <a:extLst>
                  <a:ext uri="{FF2B5EF4-FFF2-40B4-BE49-F238E27FC236}">
                    <a16:creationId xmlns="" xmlns:a16="http://schemas.microsoft.com/office/drawing/2014/main" id="{A6F63A0D-24EA-4705-96A0-9A740195DE1B}"/>
                  </a:ext>
                </a:extLst>
              </p:cNvPr>
              <p:cNvSpPr/>
              <p:nvPr/>
            </p:nvSpPr>
            <p:spPr>
              <a:xfrm>
                <a:off x="9132223" y="2211790"/>
                <a:ext cx="194606" cy="186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913" y="16137"/>
                    </a:moveTo>
                    <a:cubicBezTo>
                      <a:pt x="14080" y="15059"/>
                      <a:pt x="13176" y="14150"/>
                      <a:pt x="13176" y="12203"/>
                    </a:cubicBezTo>
                    <a:cubicBezTo>
                      <a:pt x="13176" y="11034"/>
                      <a:pt x="14040" y="11415"/>
                      <a:pt x="14419" y="9274"/>
                    </a:cubicBezTo>
                    <a:cubicBezTo>
                      <a:pt x="14577" y="8387"/>
                      <a:pt x="15341" y="9261"/>
                      <a:pt x="15487" y="7233"/>
                    </a:cubicBezTo>
                    <a:cubicBezTo>
                      <a:pt x="15487" y="6425"/>
                      <a:pt x="15071" y="6224"/>
                      <a:pt x="15071" y="6224"/>
                    </a:cubicBezTo>
                    <a:cubicBezTo>
                      <a:pt x="15071" y="6224"/>
                      <a:pt x="15283" y="5028"/>
                      <a:pt x="15366" y="4109"/>
                    </a:cubicBezTo>
                    <a:cubicBezTo>
                      <a:pt x="15468" y="2962"/>
                      <a:pt x="14731" y="0"/>
                      <a:pt x="10800" y="0"/>
                    </a:cubicBezTo>
                    <a:cubicBezTo>
                      <a:pt x="6869" y="0"/>
                      <a:pt x="6131" y="2962"/>
                      <a:pt x="6234" y="4109"/>
                    </a:cubicBezTo>
                    <a:cubicBezTo>
                      <a:pt x="6317" y="5028"/>
                      <a:pt x="6529" y="6224"/>
                      <a:pt x="6529" y="6224"/>
                    </a:cubicBezTo>
                    <a:cubicBezTo>
                      <a:pt x="6529" y="6224"/>
                      <a:pt x="6113" y="6425"/>
                      <a:pt x="6113" y="7233"/>
                    </a:cubicBezTo>
                    <a:cubicBezTo>
                      <a:pt x="6258" y="9261"/>
                      <a:pt x="7022" y="8387"/>
                      <a:pt x="7179" y="9274"/>
                    </a:cubicBezTo>
                    <a:cubicBezTo>
                      <a:pt x="7560" y="11415"/>
                      <a:pt x="8424" y="11034"/>
                      <a:pt x="8424" y="12203"/>
                    </a:cubicBezTo>
                    <a:cubicBezTo>
                      <a:pt x="8424" y="14150"/>
                      <a:pt x="7520" y="15059"/>
                      <a:pt x="4687" y="16137"/>
                    </a:cubicBezTo>
                    <a:cubicBezTo>
                      <a:pt x="1846" y="17219"/>
                      <a:pt x="0" y="18321"/>
                      <a:pt x="0" y="19073"/>
                    </a:cubicBezTo>
                    <a:cubicBezTo>
                      <a:pt x="0" y="19825"/>
                      <a:pt x="0" y="21600"/>
                      <a:pt x="0" y="21600"/>
                    </a:cubicBezTo>
                    <a:lnTo>
                      <a:pt x="10800" y="21600"/>
                    </a:lnTo>
                    <a:lnTo>
                      <a:pt x="21600" y="21600"/>
                    </a:lnTo>
                    <a:cubicBezTo>
                      <a:pt x="21600" y="21600"/>
                      <a:pt x="21600" y="19825"/>
                      <a:pt x="21600" y="19073"/>
                    </a:cubicBezTo>
                    <a:cubicBezTo>
                      <a:pt x="21600" y="18321"/>
                      <a:pt x="19754" y="17219"/>
                      <a:pt x="16913" y="16137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zh-CN"/>
                </a:defPPr>
                <a:lvl1pPr marL="0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0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2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2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63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04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45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985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26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20000"/>
                  </a:lnSpc>
                </a:pPr>
                <a:endParaRPr sz="13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3" name="Text Placeholder 5">
              <a:extLst>
                <a:ext uri="{FF2B5EF4-FFF2-40B4-BE49-F238E27FC236}">
                  <a16:creationId xmlns="" xmlns:a16="http://schemas.microsoft.com/office/drawing/2014/main" id="{FD5C65DB-8A87-4AE5-A35F-3D5B8C8A4A31}"/>
                </a:ext>
              </a:extLst>
            </p:cNvPr>
            <p:cNvSpPr txBox="1">
              <a:spLocks/>
            </p:cNvSpPr>
            <p:nvPr/>
          </p:nvSpPr>
          <p:spPr>
            <a:xfrm>
              <a:off x="7013964" y="1764360"/>
              <a:ext cx="912354" cy="292463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63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04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4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8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26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精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确度的提高</a:t>
              </a:r>
              <a:endPara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E388D3B7-1C1E-4E87-9FDE-19B221AF4C37}"/>
              </a:ext>
            </a:extLst>
          </p:cNvPr>
          <p:cNvGrpSpPr/>
          <p:nvPr/>
        </p:nvGrpSpPr>
        <p:grpSpPr>
          <a:xfrm>
            <a:off x="2270049" y="1910025"/>
            <a:ext cx="1265564" cy="1301718"/>
            <a:chOff x="1081805" y="1241688"/>
            <a:chExt cx="1265564" cy="1301718"/>
          </a:xfrm>
        </p:grpSpPr>
        <p:sp>
          <p:nvSpPr>
            <p:cNvPr id="47" name="Shape 1460">
              <a:extLst>
                <a:ext uri="{FF2B5EF4-FFF2-40B4-BE49-F238E27FC236}">
                  <a16:creationId xmlns="" xmlns:a16="http://schemas.microsoft.com/office/drawing/2014/main" id="{9A775BDC-61D2-4FE6-9ABC-AF9EC2DAA619}"/>
                </a:ext>
              </a:extLst>
            </p:cNvPr>
            <p:cNvSpPr/>
            <p:nvPr/>
          </p:nvSpPr>
          <p:spPr>
            <a:xfrm>
              <a:off x="1081805" y="1277772"/>
              <a:ext cx="1265564" cy="1265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14285" tIns="14285" rIns="14285" bIns="14285" numCol="1" anchor="ctr">
              <a:noAutofit/>
            </a:bodyPr>
            <a:lstStyle>
              <a:defPPr>
                <a:defRPr lang="zh-CN"/>
              </a:defPPr>
              <a:lvl1pPr marL="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63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04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4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8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26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20000"/>
                </a:lnSpc>
              </a:pPr>
              <a:endParaRPr sz="13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59" name="Group 20">
              <a:extLst>
                <a:ext uri="{FF2B5EF4-FFF2-40B4-BE49-F238E27FC236}">
                  <a16:creationId xmlns="" xmlns:a16="http://schemas.microsoft.com/office/drawing/2014/main" id="{6E77AC94-820F-452C-B57E-0616F8D6C683}"/>
                </a:ext>
              </a:extLst>
            </p:cNvPr>
            <p:cNvGrpSpPr/>
            <p:nvPr/>
          </p:nvGrpSpPr>
          <p:grpSpPr>
            <a:xfrm>
              <a:off x="1094997" y="1241688"/>
              <a:ext cx="355430" cy="355450"/>
              <a:chOff x="1369087" y="2088729"/>
              <a:chExt cx="474017" cy="474016"/>
            </a:xfrm>
          </p:grpSpPr>
          <p:sp>
            <p:nvSpPr>
              <p:cNvPr id="69" name="Shape 1463">
                <a:extLst>
                  <a:ext uri="{FF2B5EF4-FFF2-40B4-BE49-F238E27FC236}">
                    <a16:creationId xmlns="" xmlns:a16="http://schemas.microsoft.com/office/drawing/2014/main" id="{09FA20B1-1715-41C8-9240-10190B6D9EDE}"/>
                  </a:ext>
                </a:extLst>
              </p:cNvPr>
              <p:cNvSpPr/>
              <p:nvPr/>
            </p:nvSpPr>
            <p:spPr>
              <a:xfrm>
                <a:off x="1369087" y="2088729"/>
                <a:ext cx="474017" cy="474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miter lim="400000"/>
              </a:ln>
            </p:spPr>
            <p:txBody>
              <a:bodyPr lIns="26784" tIns="26784" rIns="26784" bIns="26784" anchor="ctr"/>
              <a:lstStyle>
                <a:defPPr>
                  <a:defRPr lang="zh-CN"/>
                </a:defPPr>
                <a:lvl1pPr marL="0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0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2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2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63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04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45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985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26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20000"/>
                  </a:lnSpc>
                </a:pPr>
                <a:endParaRPr sz="13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0" name="Shape 1464">
                <a:extLst>
                  <a:ext uri="{FF2B5EF4-FFF2-40B4-BE49-F238E27FC236}">
                    <a16:creationId xmlns="" xmlns:a16="http://schemas.microsoft.com/office/drawing/2014/main" id="{F651F6ED-E0BC-48FC-A8CE-BCD9B424B43B}"/>
                  </a:ext>
                </a:extLst>
              </p:cNvPr>
              <p:cNvSpPr/>
              <p:nvPr/>
            </p:nvSpPr>
            <p:spPr>
              <a:xfrm>
                <a:off x="1477567" y="2232573"/>
                <a:ext cx="231656" cy="186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00" h="21363" extrusionOk="0">
                    <a:moveTo>
                      <a:pt x="7274" y="21020"/>
                    </a:moveTo>
                    <a:cubicBezTo>
                      <a:pt x="7274" y="21376"/>
                      <a:pt x="7435" y="21475"/>
                      <a:pt x="7659" y="21222"/>
                    </a:cubicBezTo>
                    <a:cubicBezTo>
                      <a:pt x="7951" y="20894"/>
                      <a:pt x="10973" y="17529"/>
                      <a:pt x="10973" y="17529"/>
                    </a:cubicBezTo>
                    <a:lnTo>
                      <a:pt x="7274" y="15153"/>
                    </a:lnTo>
                    <a:cubicBezTo>
                      <a:pt x="7274" y="15153"/>
                      <a:pt x="7274" y="21020"/>
                      <a:pt x="7274" y="21020"/>
                    </a:cubicBezTo>
                    <a:close/>
                    <a:moveTo>
                      <a:pt x="20812" y="50"/>
                    </a:moveTo>
                    <a:cubicBezTo>
                      <a:pt x="20412" y="224"/>
                      <a:pt x="667" y="8860"/>
                      <a:pt x="277" y="9030"/>
                    </a:cubicBezTo>
                    <a:cubicBezTo>
                      <a:pt x="-53" y="9174"/>
                      <a:pt x="-126" y="9528"/>
                      <a:pt x="266" y="9723"/>
                    </a:cubicBezTo>
                    <a:cubicBezTo>
                      <a:pt x="733" y="9955"/>
                      <a:pt x="4681" y="11919"/>
                      <a:pt x="4681" y="11919"/>
                    </a:cubicBezTo>
                    <a:lnTo>
                      <a:pt x="4681" y="11919"/>
                    </a:lnTo>
                    <a:lnTo>
                      <a:pt x="7298" y="13221"/>
                    </a:lnTo>
                    <a:cubicBezTo>
                      <a:pt x="7298" y="13221"/>
                      <a:pt x="19903" y="1732"/>
                      <a:pt x="20073" y="1577"/>
                    </a:cubicBezTo>
                    <a:cubicBezTo>
                      <a:pt x="20246" y="1420"/>
                      <a:pt x="20443" y="1713"/>
                      <a:pt x="20319" y="1881"/>
                    </a:cubicBezTo>
                    <a:cubicBezTo>
                      <a:pt x="20194" y="2050"/>
                      <a:pt x="11163" y="14170"/>
                      <a:pt x="11163" y="14170"/>
                    </a:cubicBezTo>
                    <a:cubicBezTo>
                      <a:pt x="11163" y="14170"/>
                      <a:pt x="11163" y="14170"/>
                      <a:pt x="11163" y="14171"/>
                    </a:cubicBezTo>
                    <a:lnTo>
                      <a:pt x="10637" y="14898"/>
                    </a:lnTo>
                    <a:lnTo>
                      <a:pt x="11333" y="15363"/>
                    </a:lnTo>
                    <a:lnTo>
                      <a:pt x="11333" y="15363"/>
                    </a:lnTo>
                    <a:cubicBezTo>
                      <a:pt x="11333" y="15363"/>
                      <a:pt x="16742" y="18976"/>
                      <a:pt x="17127" y="19234"/>
                    </a:cubicBezTo>
                    <a:cubicBezTo>
                      <a:pt x="17464" y="19459"/>
                      <a:pt x="17904" y="19272"/>
                      <a:pt x="18001" y="18750"/>
                    </a:cubicBezTo>
                    <a:cubicBezTo>
                      <a:pt x="18117" y="18135"/>
                      <a:pt x="21310" y="1052"/>
                      <a:pt x="21382" y="671"/>
                    </a:cubicBezTo>
                    <a:cubicBezTo>
                      <a:pt x="21474" y="177"/>
                      <a:pt x="21211" y="-125"/>
                      <a:pt x="20812" y="5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zh-CN"/>
                </a:defPPr>
                <a:lvl1pPr marL="0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0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2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2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63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04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45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985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26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20000"/>
                  </a:lnSpc>
                </a:pPr>
                <a:endParaRPr sz="13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1" name="Text Placeholder 5">
              <a:extLst>
                <a:ext uri="{FF2B5EF4-FFF2-40B4-BE49-F238E27FC236}">
                  <a16:creationId xmlns="" xmlns:a16="http://schemas.microsoft.com/office/drawing/2014/main" id="{6D33DB59-77CD-4571-B220-38A10AB768D8}"/>
                </a:ext>
              </a:extLst>
            </p:cNvPr>
            <p:cNvSpPr txBox="1">
              <a:spLocks/>
            </p:cNvSpPr>
            <p:nvPr/>
          </p:nvSpPr>
          <p:spPr>
            <a:xfrm>
              <a:off x="1267391" y="1698106"/>
              <a:ext cx="980976" cy="292463"/>
            </a:xfrm>
            <a:prstGeom prst="rect">
              <a:avLst/>
            </a:prstGeom>
          </p:spPr>
          <p:txBody>
            <a:bodyPr lIns="65023" tIns="32511" rIns="65023" bIns="32511" anchor="ctr">
              <a:noAutofit/>
            </a:bodyPr>
            <a:lstStyle>
              <a:defPPr>
                <a:defRPr lang="zh-CN"/>
              </a:defPPr>
              <a:lvl1pPr marL="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63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04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4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8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26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研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究现状</a:t>
              </a:r>
              <a:endPara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1891F7B1-D5F8-47EB-95F3-84AEF3D2972F}"/>
              </a:ext>
            </a:extLst>
          </p:cNvPr>
          <p:cNvGrpSpPr/>
          <p:nvPr/>
        </p:nvGrpSpPr>
        <p:grpSpPr>
          <a:xfrm>
            <a:off x="4150211" y="1882095"/>
            <a:ext cx="1265564" cy="1265634"/>
            <a:chOff x="2961967" y="1213758"/>
            <a:chExt cx="1265564" cy="1265634"/>
          </a:xfrm>
        </p:grpSpPr>
        <p:sp>
          <p:nvSpPr>
            <p:cNvPr id="48" name="Shape 1465">
              <a:extLst>
                <a:ext uri="{FF2B5EF4-FFF2-40B4-BE49-F238E27FC236}">
                  <a16:creationId xmlns="" xmlns:a16="http://schemas.microsoft.com/office/drawing/2014/main" id="{5E0D28B1-E728-4C8F-9D0C-46FB8064F8FA}"/>
                </a:ext>
              </a:extLst>
            </p:cNvPr>
            <p:cNvSpPr/>
            <p:nvPr/>
          </p:nvSpPr>
          <p:spPr>
            <a:xfrm>
              <a:off x="2961967" y="1213758"/>
              <a:ext cx="1265564" cy="1265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14285" tIns="14285" rIns="14285" bIns="14285" numCol="1" anchor="ctr">
              <a:noAutofit/>
            </a:bodyPr>
            <a:lstStyle>
              <a:defPPr>
                <a:defRPr lang="zh-CN"/>
              </a:defPPr>
              <a:lvl1pPr marL="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63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04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4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8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26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20000"/>
                </a:lnSpc>
              </a:pPr>
              <a:endParaRPr sz="13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60" name="Group 32">
              <a:extLst>
                <a:ext uri="{FF2B5EF4-FFF2-40B4-BE49-F238E27FC236}">
                  <a16:creationId xmlns="" xmlns:a16="http://schemas.microsoft.com/office/drawing/2014/main" id="{71BB32A8-5EFC-4093-8AF6-ADD92CB9002B}"/>
                </a:ext>
              </a:extLst>
            </p:cNvPr>
            <p:cNvGrpSpPr/>
            <p:nvPr/>
          </p:nvGrpSpPr>
          <p:grpSpPr>
            <a:xfrm>
              <a:off x="2997680" y="1241686"/>
              <a:ext cx="355430" cy="355450"/>
              <a:chOff x="3906591" y="2088732"/>
              <a:chExt cx="474017" cy="474017"/>
            </a:xfrm>
          </p:grpSpPr>
          <p:sp>
            <p:nvSpPr>
              <p:cNvPr id="65" name="Shape 1474">
                <a:extLst>
                  <a:ext uri="{FF2B5EF4-FFF2-40B4-BE49-F238E27FC236}">
                    <a16:creationId xmlns="" xmlns:a16="http://schemas.microsoft.com/office/drawing/2014/main" id="{087887AC-E6FF-494C-AD24-7BC2F4C7EB40}"/>
                  </a:ext>
                </a:extLst>
              </p:cNvPr>
              <p:cNvSpPr/>
              <p:nvPr/>
            </p:nvSpPr>
            <p:spPr>
              <a:xfrm>
                <a:off x="3906591" y="2088732"/>
                <a:ext cx="474017" cy="4740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2700">
                <a:miter lim="400000"/>
              </a:ln>
            </p:spPr>
            <p:txBody>
              <a:bodyPr lIns="26784" tIns="26784" rIns="26784" bIns="26784" anchor="ctr"/>
              <a:lstStyle>
                <a:defPPr>
                  <a:defRPr lang="zh-CN"/>
                </a:defPPr>
                <a:lvl1pPr marL="0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0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2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2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63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04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45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985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26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20000"/>
                  </a:lnSpc>
                </a:pPr>
                <a:endParaRPr sz="13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grpSp>
            <p:nvGrpSpPr>
              <p:cNvPr id="66" name="Group 1479">
                <a:extLst>
                  <a:ext uri="{FF2B5EF4-FFF2-40B4-BE49-F238E27FC236}">
                    <a16:creationId xmlns="" xmlns:a16="http://schemas.microsoft.com/office/drawing/2014/main" id="{56D8EBF7-C04C-475A-9C0D-0489EA7FB739}"/>
                  </a:ext>
                </a:extLst>
              </p:cNvPr>
              <p:cNvGrpSpPr/>
              <p:nvPr/>
            </p:nvGrpSpPr>
            <p:grpSpPr>
              <a:xfrm>
                <a:off x="4031314" y="2211790"/>
                <a:ext cx="199171" cy="186336"/>
                <a:chOff x="0" y="0"/>
                <a:chExt cx="398341" cy="372668"/>
              </a:xfrm>
            </p:grpSpPr>
            <p:sp>
              <p:nvSpPr>
                <p:cNvPr id="67" name="Shape 1477">
                  <a:extLst>
                    <a:ext uri="{FF2B5EF4-FFF2-40B4-BE49-F238E27FC236}">
                      <a16:creationId xmlns="" xmlns:a16="http://schemas.microsoft.com/office/drawing/2014/main" id="{E25E0FCA-404A-483E-BA6D-95D89C56DEC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46395" cy="24198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74" h="21420" extrusionOk="0">
                      <a:moveTo>
                        <a:pt x="21474" y="11049"/>
                      </a:moveTo>
                      <a:lnTo>
                        <a:pt x="18909" y="958"/>
                      </a:lnTo>
                      <a:cubicBezTo>
                        <a:pt x="18720" y="217"/>
                        <a:pt x="18164" y="-180"/>
                        <a:pt x="17669" y="79"/>
                      </a:cubicBezTo>
                      <a:lnTo>
                        <a:pt x="618" y="8962"/>
                      </a:lnTo>
                      <a:cubicBezTo>
                        <a:pt x="123" y="9221"/>
                        <a:pt x="-126" y="10036"/>
                        <a:pt x="64" y="10782"/>
                      </a:cubicBezTo>
                      <a:lnTo>
                        <a:pt x="2769" y="21420"/>
                      </a:lnTo>
                      <a:lnTo>
                        <a:pt x="2769" y="15715"/>
                      </a:lnTo>
                      <a:cubicBezTo>
                        <a:pt x="2769" y="13145"/>
                        <a:pt x="4209" y="11049"/>
                        <a:pt x="5979" y="11049"/>
                      </a:cubicBezTo>
                      <a:lnTo>
                        <a:pt x="10484" y="11049"/>
                      </a:lnTo>
                      <a:lnTo>
                        <a:pt x="15858" y="5663"/>
                      </a:lnTo>
                      <a:lnTo>
                        <a:pt x="18967" y="11049"/>
                      </a:lnTo>
                      <a:cubicBezTo>
                        <a:pt x="18967" y="11049"/>
                        <a:pt x="21474" y="11049"/>
                        <a:pt x="21474" y="1104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zh-CN"/>
                  </a:defPPr>
                  <a:lvl1pPr marL="0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40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82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22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63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704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45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985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126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lnSpc>
                      <a:spcPct val="120000"/>
                    </a:lnSpc>
                  </a:pPr>
                  <a:endParaRPr sz="1300" dirty="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8" name="Shape 1478">
                  <a:extLst>
                    <a:ext uri="{FF2B5EF4-FFF2-40B4-BE49-F238E27FC236}">
                      <a16:creationId xmlns="" xmlns:a16="http://schemas.microsoft.com/office/drawing/2014/main" id="{BE64D4D8-CCD8-4515-9FAC-E3FB4FA4AF4A}"/>
                    </a:ext>
                  </a:extLst>
                </p:cNvPr>
                <p:cNvSpPr/>
                <p:nvPr/>
              </p:nvSpPr>
              <p:spPr>
                <a:xfrm>
                  <a:off x="74826" y="149651"/>
                  <a:ext cx="323515" cy="2230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571" y="0"/>
                      </a:moveTo>
                      <a:lnTo>
                        <a:pt x="1028" y="0"/>
                      </a:lnTo>
                      <a:cubicBezTo>
                        <a:pt x="460" y="0"/>
                        <a:pt x="0" y="708"/>
                        <a:pt x="0" y="1571"/>
                      </a:cubicBezTo>
                      <a:lnTo>
                        <a:pt x="0" y="20029"/>
                      </a:lnTo>
                      <a:cubicBezTo>
                        <a:pt x="0" y="20897"/>
                        <a:pt x="460" y="21600"/>
                        <a:pt x="1028" y="21600"/>
                      </a:cubicBezTo>
                      <a:lnTo>
                        <a:pt x="20571" y="21600"/>
                      </a:lnTo>
                      <a:cubicBezTo>
                        <a:pt x="21140" y="21600"/>
                        <a:pt x="21600" y="20897"/>
                        <a:pt x="21600" y="20029"/>
                      </a:cubicBezTo>
                      <a:lnTo>
                        <a:pt x="21600" y="1571"/>
                      </a:lnTo>
                      <a:cubicBezTo>
                        <a:pt x="21600" y="708"/>
                        <a:pt x="21140" y="0"/>
                        <a:pt x="20571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zh-CN"/>
                  </a:defPPr>
                  <a:lvl1pPr marL="0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40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82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22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63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704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45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985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126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lnSpc>
                      <a:spcPct val="120000"/>
                    </a:lnSpc>
                  </a:pPr>
                  <a:endParaRPr sz="1300" dirty="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2" name="Text Placeholder 5">
              <a:extLst>
                <a:ext uri="{FF2B5EF4-FFF2-40B4-BE49-F238E27FC236}">
                  <a16:creationId xmlns="" xmlns:a16="http://schemas.microsoft.com/office/drawing/2014/main" id="{C49236EF-A904-44AA-BAAC-2322E1D2CEF7}"/>
                </a:ext>
              </a:extLst>
            </p:cNvPr>
            <p:cNvSpPr txBox="1">
              <a:spLocks/>
            </p:cNvSpPr>
            <p:nvPr/>
          </p:nvSpPr>
          <p:spPr>
            <a:xfrm>
              <a:off x="3261216" y="1698106"/>
              <a:ext cx="912354" cy="292463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63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04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4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8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26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rgbClr val="21211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交</a:t>
              </a:r>
              <a:r>
                <a:rPr lang="zh-CN" altLang="en-US" sz="1000" dirty="0" smtClean="0">
                  <a:solidFill>
                    <a:srgbClr val="21211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通预测的挑战</a:t>
              </a:r>
              <a:endParaRPr lang="zh-CN" altLang="en-US" sz="1000" dirty="0">
                <a:solidFill>
                  <a:srgbClr val="21211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28CDA2E2-B07A-4F03-BD9B-8E3062EB0DFD}"/>
              </a:ext>
            </a:extLst>
          </p:cNvPr>
          <p:cNvGrpSpPr/>
          <p:nvPr/>
        </p:nvGrpSpPr>
        <p:grpSpPr>
          <a:xfrm>
            <a:off x="6088219" y="1946108"/>
            <a:ext cx="1262972" cy="1263144"/>
            <a:chOff x="4899975" y="1277771"/>
            <a:chExt cx="1262972" cy="1263144"/>
          </a:xfrm>
        </p:grpSpPr>
        <p:sp>
          <p:nvSpPr>
            <p:cNvPr id="49" name="Shape 1468">
              <a:extLst>
                <a:ext uri="{FF2B5EF4-FFF2-40B4-BE49-F238E27FC236}">
                  <a16:creationId xmlns="" xmlns:a16="http://schemas.microsoft.com/office/drawing/2014/main" id="{265056F5-FA17-4829-A8AF-2DB20C0EA26B}"/>
                </a:ext>
              </a:extLst>
            </p:cNvPr>
            <p:cNvSpPr/>
            <p:nvPr/>
          </p:nvSpPr>
          <p:spPr>
            <a:xfrm>
              <a:off x="4899975" y="1277874"/>
              <a:ext cx="1262972" cy="1263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5DA2"/>
            </a:solidFill>
            <a:ln w="12700" cap="flat">
              <a:noFill/>
              <a:miter lim="400000"/>
            </a:ln>
            <a:effectLst/>
          </p:spPr>
          <p:txBody>
            <a:bodyPr wrap="square" lIns="14285" tIns="14285" rIns="14285" bIns="14285" numCol="1" anchor="ctr">
              <a:noAutofit/>
            </a:bodyPr>
            <a:lstStyle>
              <a:defPPr>
                <a:defRPr lang="zh-CN"/>
              </a:defPPr>
              <a:lvl1pPr marL="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63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04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4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8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26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20000"/>
                </a:lnSpc>
              </a:pPr>
              <a:endParaRPr sz="13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Text Placeholder 5">
              <a:extLst>
                <a:ext uri="{FF2B5EF4-FFF2-40B4-BE49-F238E27FC236}">
                  <a16:creationId xmlns="" xmlns:a16="http://schemas.microsoft.com/office/drawing/2014/main" id="{8876338A-4760-4273-B7B1-EBEE83B081ED}"/>
                </a:ext>
              </a:extLst>
            </p:cNvPr>
            <p:cNvSpPr txBox="1">
              <a:spLocks/>
            </p:cNvSpPr>
            <p:nvPr/>
          </p:nvSpPr>
          <p:spPr>
            <a:xfrm>
              <a:off x="5164305" y="1698106"/>
              <a:ext cx="912354" cy="292463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63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04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4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8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26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方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法的提出</a:t>
              </a:r>
              <a:endPara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" name="Shape 1475">
              <a:extLst>
                <a:ext uri="{FF2B5EF4-FFF2-40B4-BE49-F238E27FC236}">
                  <a16:creationId xmlns="" xmlns:a16="http://schemas.microsoft.com/office/drawing/2014/main" id="{EC5CCB74-5BED-4666-A567-1C96700B2126}"/>
                </a:ext>
              </a:extLst>
            </p:cNvPr>
            <p:cNvSpPr/>
            <p:nvPr/>
          </p:nvSpPr>
          <p:spPr>
            <a:xfrm>
              <a:off x="4901163" y="1277771"/>
              <a:ext cx="355430" cy="355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14285" tIns="14285" rIns="14285" bIns="14285" anchor="ctr"/>
            <a:lstStyle>
              <a:defPPr>
                <a:defRPr lang="zh-CN"/>
              </a:defPPr>
              <a:lvl1pPr marL="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63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04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4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8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26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20000"/>
                </a:lnSpc>
              </a:pPr>
              <a:endParaRPr sz="13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1" name="Shape 1480">
            <a:extLst>
              <a:ext uri="{FF2B5EF4-FFF2-40B4-BE49-F238E27FC236}">
                <a16:creationId xmlns="" xmlns:a16="http://schemas.microsoft.com/office/drawing/2014/main" id="{CA66F923-DB77-46BA-854D-539651CAFD5A}"/>
              </a:ext>
            </a:extLst>
          </p:cNvPr>
          <p:cNvSpPr/>
          <p:nvPr/>
        </p:nvSpPr>
        <p:spPr>
          <a:xfrm>
            <a:off x="6197258" y="2014277"/>
            <a:ext cx="139728" cy="139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43" y="20435"/>
                </a:moveTo>
                <a:cubicBezTo>
                  <a:pt x="17964" y="20435"/>
                  <a:pt x="17252" y="19721"/>
                  <a:pt x="17252" y="18844"/>
                </a:cubicBezTo>
                <a:cubicBezTo>
                  <a:pt x="17252" y="17964"/>
                  <a:pt x="17964" y="17253"/>
                  <a:pt x="18843" y="17253"/>
                </a:cubicBezTo>
                <a:cubicBezTo>
                  <a:pt x="19721" y="17253"/>
                  <a:pt x="20434" y="17964"/>
                  <a:pt x="20434" y="18844"/>
                </a:cubicBezTo>
                <a:cubicBezTo>
                  <a:pt x="20434" y="19721"/>
                  <a:pt x="19721" y="20435"/>
                  <a:pt x="18843" y="20435"/>
                </a:cubicBezTo>
                <a:close/>
                <a:moveTo>
                  <a:pt x="12390" y="18844"/>
                </a:moveTo>
                <a:cubicBezTo>
                  <a:pt x="12390" y="19721"/>
                  <a:pt x="11679" y="20435"/>
                  <a:pt x="10801" y="20435"/>
                </a:cubicBezTo>
                <a:cubicBezTo>
                  <a:pt x="9922" y="20435"/>
                  <a:pt x="9210" y="19721"/>
                  <a:pt x="9210" y="18844"/>
                </a:cubicBezTo>
                <a:cubicBezTo>
                  <a:pt x="9210" y="17964"/>
                  <a:pt x="9922" y="17253"/>
                  <a:pt x="10801" y="17253"/>
                </a:cubicBezTo>
                <a:cubicBezTo>
                  <a:pt x="11679" y="17253"/>
                  <a:pt x="12390" y="17964"/>
                  <a:pt x="12390" y="18844"/>
                </a:cubicBezTo>
                <a:close/>
                <a:moveTo>
                  <a:pt x="9210" y="2756"/>
                </a:moveTo>
                <a:cubicBezTo>
                  <a:pt x="9210" y="1879"/>
                  <a:pt x="9922" y="1165"/>
                  <a:pt x="10801" y="1165"/>
                </a:cubicBezTo>
                <a:cubicBezTo>
                  <a:pt x="11679" y="1165"/>
                  <a:pt x="12390" y="1879"/>
                  <a:pt x="12390" y="2756"/>
                </a:cubicBezTo>
                <a:cubicBezTo>
                  <a:pt x="12390" y="3636"/>
                  <a:pt x="11679" y="4347"/>
                  <a:pt x="10801" y="4347"/>
                </a:cubicBezTo>
                <a:cubicBezTo>
                  <a:pt x="9922" y="4347"/>
                  <a:pt x="9210" y="3636"/>
                  <a:pt x="9210" y="2756"/>
                </a:cubicBezTo>
                <a:close/>
                <a:moveTo>
                  <a:pt x="4348" y="18844"/>
                </a:moveTo>
                <a:cubicBezTo>
                  <a:pt x="4348" y="19721"/>
                  <a:pt x="3636" y="20435"/>
                  <a:pt x="2757" y="20435"/>
                </a:cubicBezTo>
                <a:cubicBezTo>
                  <a:pt x="1879" y="20435"/>
                  <a:pt x="1168" y="19721"/>
                  <a:pt x="1168" y="18844"/>
                </a:cubicBezTo>
                <a:cubicBezTo>
                  <a:pt x="1168" y="17964"/>
                  <a:pt x="1879" y="17253"/>
                  <a:pt x="2757" y="17253"/>
                </a:cubicBezTo>
                <a:cubicBezTo>
                  <a:pt x="3636" y="17253"/>
                  <a:pt x="4348" y="17964"/>
                  <a:pt x="4348" y="18844"/>
                </a:cubicBezTo>
                <a:close/>
                <a:moveTo>
                  <a:pt x="19934" y="16312"/>
                </a:moveTo>
                <a:lnTo>
                  <a:pt x="19934" y="13672"/>
                </a:lnTo>
                <a:cubicBezTo>
                  <a:pt x="19934" y="12078"/>
                  <a:pt x="18879" y="9707"/>
                  <a:pt x="15971" y="9707"/>
                </a:cubicBezTo>
                <a:lnTo>
                  <a:pt x="13673" y="9707"/>
                </a:lnTo>
                <a:cubicBezTo>
                  <a:pt x="12050" y="9707"/>
                  <a:pt x="11899" y="8913"/>
                  <a:pt x="11892" y="8503"/>
                </a:cubicBezTo>
                <a:lnTo>
                  <a:pt x="11892" y="5288"/>
                </a:lnTo>
                <a:cubicBezTo>
                  <a:pt x="12872" y="4867"/>
                  <a:pt x="13558" y="3893"/>
                  <a:pt x="13558" y="2756"/>
                </a:cubicBezTo>
                <a:cubicBezTo>
                  <a:pt x="13558" y="1234"/>
                  <a:pt x="12323" y="0"/>
                  <a:pt x="10801" y="0"/>
                </a:cubicBezTo>
                <a:cubicBezTo>
                  <a:pt x="9277" y="0"/>
                  <a:pt x="8043" y="1234"/>
                  <a:pt x="8043" y="2756"/>
                </a:cubicBezTo>
                <a:cubicBezTo>
                  <a:pt x="8043" y="3893"/>
                  <a:pt x="8730" y="4867"/>
                  <a:pt x="9709" y="5288"/>
                </a:cubicBezTo>
                <a:lnTo>
                  <a:pt x="9709" y="8503"/>
                </a:lnTo>
                <a:cubicBezTo>
                  <a:pt x="9709" y="8799"/>
                  <a:pt x="9623" y="9707"/>
                  <a:pt x="7927" y="9707"/>
                </a:cubicBezTo>
                <a:lnTo>
                  <a:pt x="5631" y="9707"/>
                </a:lnTo>
                <a:cubicBezTo>
                  <a:pt x="2723" y="9707"/>
                  <a:pt x="1666" y="12078"/>
                  <a:pt x="1666" y="13672"/>
                </a:cubicBezTo>
                <a:lnTo>
                  <a:pt x="1666" y="16312"/>
                </a:lnTo>
                <a:cubicBezTo>
                  <a:pt x="686" y="16733"/>
                  <a:pt x="0" y="17707"/>
                  <a:pt x="0" y="18844"/>
                </a:cubicBezTo>
                <a:cubicBezTo>
                  <a:pt x="0" y="20366"/>
                  <a:pt x="1235" y="21600"/>
                  <a:pt x="2757" y="21600"/>
                </a:cubicBezTo>
                <a:cubicBezTo>
                  <a:pt x="4280" y="21600"/>
                  <a:pt x="5516" y="20366"/>
                  <a:pt x="5516" y="18844"/>
                </a:cubicBezTo>
                <a:cubicBezTo>
                  <a:pt x="5516" y="17707"/>
                  <a:pt x="4828" y="16733"/>
                  <a:pt x="3849" y="16312"/>
                </a:cubicBezTo>
                <a:lnTo>
                  <a:pt x="3849" y="13672"/>
                </a:lnTo>
                <a:cubicBezTo>
                  <a:pt x="3849" y="13376"/>
                  <a:pt x="3935" y="11890"/>
                  <a:pt x="5631" y="11890"/>
                </a:cubicBezTo>
                <a:lnTo>
                  <a:pt x="7927" y="11890"/>
                </a:lnTo>
                <a:cubicBezTo>
                  <a:pt x="8626" y="11890"/>
                  <a:pt x="9214" y="11785"/>
                  <a:pt x="9709" y="11608"/>
                </a:cubicBezTo>
                <a:lnTo>
                  <a:pt x="9709" y="16312"/>
                </a:lnTo>
                <a:cubicBezTo>
                  <a:pt x="8730" y="16733"/>
                  <a:pt x="8043" y="17707"/>
                  <a:pt x="8043" y="18844"/>
                </a:cubicBezTo>
                <a:cubicBezTo>
                  <a:pt x="8043" y="20366"/>
                  <a:pt x="9277" y="21600"/>
                  <a:pt x="10801" y="21600"/>
                </a:cubicBezTo>
                <a:cubicBezTo>
                  <a:pt x="12323" y="21600"/>
                  <a:pt x="13558" y="20366"/>
                  <a:pt x="13558" y="18844"/>
                </a:cubicBezTo>
                <a:cubicBezTo>
                  <a:pt x="13558" y="17707"/>
                  <a:pt x="12872" y="16733"/>
                  <a:pt x="11892" y="16312"/>
                </a:cubicBezTo>
                <a:lnTo>
                  <a:pt x="11892" y="11608"/>
                </a:lnTo>
                <a:cubicBezTo>
                  <a:pt x="12388" y="11785"/>
                  <a:pt x="12975" y="11890"/>
                  <a:pt x="13673" y="11890"/>
                </a:cubicBezTo>
                <a:lnTo>
                  <a:pt x="15971" y="11890"/>
                </a:lnTo>
                <a:cubicBezTo>
                  <a:pt x="17592" y="11890"/>
                  <a:pt x="17743" y="13263"/>
                  <a:pt x="17751" y="13672"/>
                </a:cubicBezTo>
                <a:lnTo>
                  <a:pt x="17751" y="16312"/>
                </a:lnTo>
                <a:cubicBezTo>
                  <a:pt x="16772" y="16733"/>
                  <a:pt x="16086" y="17707"/>
                  <a:pt x="16086" y="18844"/>
                </a:cubicBezTo>
                <a:cubicBezTo>
                  <a:pt x="16086" y="20366"/>
                  <a:pt x="17320" y="21600"/>
                  <a:pt x="18843" y="21600"/>
                </a:cubicBezTo>
                <a:cubicBezTo>
                  <a:pt x="20366" y="21600"/>
                  <a:pt x="21600" y="20366"/>
                  <a:pt x="21600" y="18844"/>
                </a:cubicBezTo>
                <a:cubicBezTo>
                  <a:pt x="21600" y="17707"/>
                  <a:pt x="20914" y="16733"/>
                  <a:pt x="19934" y="1631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>
            <a:defPPr>
              <a:defRPr lang="zh-CN"/>
            </a:defPPr>
            <a:lvl1pPr marL="0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0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2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2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63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04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45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85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26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20000"/>
              </a:lnSpc>
            </a:pPr>
            <a:endParaRPr sz="13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TextBox 24">
            <a:extLst>
              <a:ext uri="{FF2B5EF4-FFF2-40B4-BE49-F238E27FC236}">
                <a16:creationId xmlns="" xmlns:a16="http://schemas.microsoft.com/office/drawing/2014/main" id="{E75515C2-39C3-4B3E-B2CF-4E61CEED23BC}"/>
              </a:ext>
            </a:extLst>
          </p:cNvPr>
          <p:cNvSpPr txBox="1"/>
          <p:nvPr/>
        </p:nvSpPr>
        <p:spPr>
          <a:xfrm>
            <a:off x="2314637" y="3168079"/>
            <a:ext cx="1262972" cy="1511952"/>
          </a:xfrm>
          <a:prstGeom prst="rect">
            <a:avLst/>
          </a:prstGeom>
          <a:noFill/>
        </p:spPr>
        <p:txBody>
          <a:bodyPr wrap="square" lIns="34290" tIns="17145" rIns="34290" bIns="17145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随着社会的发展，交通拥堵日益突出。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ITS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成为越来越流行的有效解决交通问题的手段，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然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而，这篇这文章提到的</a:t>
            </a:r>
            <a:r>
              <a:rPr lang="zh-CN" altLang="en-US" sz="1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交通流量预测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就是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ITS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的关键。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24">
            <a:extLst>
              <a:ext uri="{FF2B5EF4-FFF2-40B4-BE49-F238E27FC236}">
                <a16:creationId xmlns="" xmlns:a16="http://schemas.microsoft.com/office/drawing/2014/main" id="{203BF5C4-30C1-49EB-9D2F-1F15F09F1070}"/>
              </a:ext>
            </a:extLst>
          </p:cNvPr>
          <p:cNvSpPr txBox="1"/>
          <p:nvPr/>
        </p:nvSpPr>
        <p:spPr>
          <a:xfrm>
            <a:off x="4205524" y="3420280"/>
            <a:ext cx="1262972" cy="957955"/>
          </a:xfrm>
          <a:prstGeom prst="rect">
            <a:avLst/>
          </a:prstGeom>
          <a:noFill/>
        </p:spPr>
        <p:txBody>
          <a:bodyPr wrap="square" lIns="34290" tIns="17145" rIns="34290" bIns="17145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在公路网中，需要充分利用时间，空间和其它特征。很多方法都只是单方面考虑到其中一点。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Box 24">
            <a:extLst>
              <a:ext uri="{FF2B5EF4-FFF2-40B4-BE49-F238E27FC236}">
                <a16:creationId xmlns="" xmlns:a16="http://schemas.microsoft.com/office/drawing/2014/main" id="{F8675AE9-279D-4A74-85B7-50B659BB5C25}"/>
              </a:ext>
            </a:extLst>
          </p:cNvPr>
          <p:cNvSpPr txBox="1"/>
          <p:nvPr/>
        </p:nvSpPr>
        <p:spPr>
          <a:xfrm>
            <a:off x="6100244" y="3420280"/>
            <a:ext cx="1388192" cy="1142620"/>
          </a:xfrm>
          <a:prstGeom prst="rect">
            <a:avLst/>
          </a:prstGeom>
          <a:noFill/>
        </p:spPr>
        <p:txBody>
          <a:bodyPr wrap="square" lIns="34290" tIns="17145" rIns="34290" bIns="17145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基于深度神经网络的交通流量预测模型的提出，利用线图变换构建道路交通拓扑图：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GCN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LSTM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的结合来提取时空特征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24">
            <a:extLst>
              <a:ext uri="{FF2B5EF4-FFF2-40B4-BE49-F238E27FC236}">
                <a16:creationId xmlns="" xmlns:a16="http://schemas.microsoft.com/office/drawing/2014/main" id="{71DAF679-590B-43A8-9CA5-8144E570D3FF}"/>
              </a:ext>
            </a:extLst>
          </p:cNvPr>
          <p:cNvSpPr txBox="1"/>
          <p:nvPr/>
        </p:nvSpPr>
        <p:spPr>
          <a:xfrm>
            <a:off x="7920484" y="3410632"/>
            <a:ext cx="1508878" cy="773289"/>
          </a:xfrm>
          <a:prstGeom prst="rect">
            <a:avLst/>
          </a:prstGeom>
          <a:noFill/>
        </p:spPr>
        <p:txBody>
          <a:bodyPr wrap="square" lIns="34290" tIns="17145" rIns="34290" bIns="17145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采用周期性特征和天气信息来长期性提预测的精确度，在大规模的数据集中，这种方法会表现的更好。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="" xmlns:a16="http://schemas.microsoft.com/office/drawing/2014/main" id="{3A1CBC5C-6E63-4F92-96F2-DC2311E074BA}"/>
              </a:ext>
            </a:extLst>
          </p:cNvPr>
          <p:cNvSpPr txBox="1">
            <a:spLocks/>
          </p:cNvSpPr>
          <p:nvPr/>
        </p:nvSpPr>
        <p:spPr>
          <a:xfrm>
            <a:off x="1169501" y="241037"/>
            <a:ext cx="811913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159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188243" y="2320168"/>
            <a:ext cx="9144000" cy="1814777"/>
            <a:chOff x="170694" y="177982"/>
            <a:chExt cx="3936003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02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166220" y="2715107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关工作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C058754-2453-41C8-9758-2F8A49A4F9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46342" y="3024063"/>
            <a:ext cx="685902" cy="9124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3671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4035003" y="2012035"/>
            <a:ext cx="5102700" cy="83913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824140" y="1871935"/>
            <a:ext cx="3515183" cy="3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ConvLSTM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六边形 29"/>
          <p:cNvSpPr/>
          <p:nvPr/>
        </p:nvSpPr>
        <p:spPr>
          <a:xfrm>
            <a:off x="2091873" y="3094033"/>
            <a:ext cx="1190447" cy="1026114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相关模型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30" idx="5"/>
            <a:endCxn id="28" idx="1"/>
          </p:cNvCxnSpPr>
          <p:nvPr/>
        </p:nvCxnSpPr>
        <p:spPr>
          <a:xfrm flipV="1">
            <a:off x="3025791" y="2431603"/>
            <a:ext cx="1009212" cy="6624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35" idx="1"/>
          </p:cNvCxnSpPr>
          <p:nvPr/>
        </p:nvCxnSpPr>
        <p:spPr>
          <a:xfrm flipV="1">
            <a:off x="3282319" y="3604924"/>
            <a:ext cx="752684" cy="216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0" idx="1"/>
            <a:endCxn id="38" idx="1"/>
          </p:cNvCxnSpPr>
          <p:nvPr/>
        </p:nvCxnSpPr>
        <p:spPr>
          <a:xfrm>
            <a:off x="3025791" y="4120148"/>
            <a:ext cx="1009212" cy="67903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30544" y="2283787"/>
            <a:ext cx="4537095" cy="249814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这是一个新颖的模型，卷积长短时记忆模型，对道路交通的整个网络都有帮助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35003" y="3185357"/>
            <a:ext cx="5102700" cy="83913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841500" y="3029887"/>
            <a:ext cx="3515183" cy="3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30544" y="3475109"/>
            <a:ext cx="4537095" cy="249814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能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够实现高精确度的速度预测。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035003" y="4379619"/>
            <a:ext cx="5102700" cy="83913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41500" y="4224150"/>
            <a:ext cx="3515183" cy="3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SRCN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STGCN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0544" y="4669371"/>
            <a:ext cx="4537095" cy="469361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SRCN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：捕获空间依赖和学习交通流量的时间动态来完成预期任务。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STGCN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：处理速度预测问题。（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GCN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GCNN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）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EE3C3F7E-C0EF-4528-9EFE-FD2807B01065}"/>
              </a:ext>
            </a:extLst>
          </p:cNvPr>
          <p:cNvSpPr txBox="1">
            <a:spLocks/>
          </p:cNvSpPr>
          <p:nvPr/>
        </p:nvSpPr>
        <p:spPr>
          <a:xfrm>
            <a:off x="1169501" y="241037"/>
            <a:ext cx="811913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关工作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10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188243" y="2320168"/>
            <a:ext cx="9144000" cy="1814777"/>
            <a:chOff x="170694" y="177982"/>
            <a:chExt cx="3936003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166220" y="2715107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2CEB9D89-78EE-4F5F-B280-EF30FE0C69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46342" y="3024063"/>
            <a:ext cx="685902" cy="9124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45683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24"/>
          <p:cNvSpPr/>
          <p:nvPr/>
        </p:nvSpPr>
        <p:spPr>
          <a:xfrm>
            <a:off x="3187982" y="2316162"/>
            <a:ext cx="5196206" cy="2909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730" y="16970"/>
                  <a:pt x="4055" y="13284"/>
                  <a:pt x="7055" y="10308"/>
                </a:cubicBezTo>
                <a:cubicBezTo>
                  <a:pt x="10098" y="7290"/>
                  <a:pt x="13901" y="4973"/>
                  <a:pt x="18380" y="2877"/>
                </a:cubicBezTo>
                <a:lnTo>
                  <a:pt x="18198" y="0"/>
                </a:lnTo>
                <a:lnTo>
                  <a:pt x="21600" y="4603"/>
                </a:lnTo>
                <a:lnTo>
                  <a:pt x="18924" y="11507"/>
                </a:lnTo>
                <a:lnTo>
                  <a:pt x="18743" y="8630"/>
                </a:lnTo>
                <a:cubicBezTo>
                  <a:pt x="14655" y="9764"/>
                  <a:pt x="11069" y="11155"/>
                  <a:pt x="8004" y="13185"/>
                </a:cubicBezTo>
                <a:cubicBezTo>
                  <a:pt x="4885" y="15251"/>
                  <a:pt x="2242" y="17999"/>
                  <a:pt x="0" y="2160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1695692" y="3620127"/>
            <a:ext cx="1564386" cy="30655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交通预测问题的制定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1767701" y="3926085"/>
            <a:ext cx="1472263" cy="118621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个相关的街道的之间相邻的关系构成一个图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G(V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l-GR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ε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是一组节点，表示选择的街道。</a:t>
            </a:r>
            <a:r>
              <a:rPr lang="el-GR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l-GR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ε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是边，表示两个街道的连线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Shape 1626"/>
          <p:cNvSpPr/>
          <p:nvPr/>
        </p:nvSpPr>
        <p:spPr>
          <a:xfrm flipV="1">
            <a:off x="3575020" y="3780256"/>
            <a:ext cx="1" cy="1040216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6" name="Shape 1627"/>
          <p:cNvSpPr/>
          <p:nvPr/>
        </p:nvSpPr>
        <p:spPr>
          <a:xfrm flipV="1">
            <a:off x="4571212" y="2644271"/>
            <a:ext cx="1" cy="1477275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7" name="Shape 1628"/>
          <p:cNvSpPr/>
          <p:nvPr/>
        </p:nvSpPr>
        <p:spPr>
          <a:xfrm flipV="1">
            <a:off x="5531663" y="2140914"/>
            <a:ext cx="1" cy="1537162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8" name="Shape 1629"/>
          <p:cNvSpPr/>
          <p:nvPr/>
        </p:nvSpPr>
        <p:spPr>
          <a:xfrm flipH="1" flipV="1">
            <a:off x="6408316" y="3456110"/>
            <a:ext cx="1" cy="1020712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9" name="Shape 1630"/>
          <p:cNvSpPr/>
          <p:nvPr/>
        </p:nvSpPr>
        <p:spPr>
          <a:xfrm>
            <a:off x="3416492" y="3623050"/>
            <a:ext cx="317057" cy="317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10" name="Shape 1636"/>
          <p:cNvSpPr/>
          <p:nvPr/>
        </p:nvSpPr>
        <p:spPr>
          <a:xfrm>
            <a:off x="4410175" y="2471174"/>
            <a:ext cx="317058" cy="317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11" name="Shape 1642"/>
          <p:cNvSpPr/>
          <p:nvPr/>
        </p:nvSpPr>
        <p:spPr>
          <a:xfrm>
            <a:off x="5375253" y="1842909"/>
            <a:ext cx="317058" cy="317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12" name="Shape 1648"/>
          <p:cNvSpPr/>
          <p:nvPr/>
        </p:nvSpPr>
        <p:spPr>
          <a:xfrm>
            <a:off x="6264300" y="4464223"/>
            <a:ext cx="317058" cy="317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13" name="Shape 1653"/>
          <p:cNvSpPr/>
          <p:nvPr/>
        </p:nvSpPr>
        <p:spPr>
          <a:xfrm>
            <a:off x="3531689" y="4783308"/>
            <a:ext cx="86660" cy="86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14" name="Shape 1654"/>
          <p:cNvSpPr/>
          <p:nvPr/>
        </p:nvSpPr>
        <p:spPr>
          <a:xfrm>
            <a:off x="4503800" y="4055976"/>
            <a:ext cx="134823" cy="13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15" name="Shape 1655"/>
          <p:cNvSpPr/>
          <p:nvPr/>
        </p:nvSpPr>
        <p:spPr>
          <a:xfrm>
            <a:off x="5445011" y="3594140"/>
            <a:ext cx="173305" cy="173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16" name="Shape 1656"/>
          <p:cNvSpPr/>
          <p:nvPr/>
        </p:nvSpPr>
        <p:spPr>
          <a:xfrm>
            <a:off x="6264300" y="3240087"/>
            <a:ext cx="288032" cy="214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18" name="Text Placeholder 3"/>
          <p:cNvSpPr txBox="1">
            <a:spLocks/>
          </p:cNvSpPr>
          <p:nvPr/>
        </p:nvSpPr>
        <p:spPr>
          <a:xfrm>
            <a:off x="2559790" y="2480361"/>
            <a:ext cx="1687871" cy="3065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度学习模型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Placeholder 4"/>
          <p:cNvSpPr txBox="1">
            <a:spLocks/>
          </p:cNvSpPr>
          <p:nvPr/>
        </p:nvSpPr>
        <p:spPr>
          <a:xfrm>
            <a:off x="2526234" y="2736031"/>
            <a:ext cx="1689738" cy="8640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）时间动态模型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）空间依赖模型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）数据集的描述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0000"/>
              </a:lnSpc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 Placeholder 3"/>
          <p:cNvSpPr txBox="1">
            <a:spLocks/>
          </p:cNvSpPr>
          <p:nvPr/>
        </p:nvSpPr>
        <p:spPr>
          <a:xfrm>
            <a:off x="5848719" y="1864953"/>
            <a:ext cx="1391589" cy="3065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时间动态模型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Placeholder 4"/>
          <p:cNvSpPr txBox="1">
            <a:spLocks/>
          </p:cNvSpPr>
          <p:nvPr/>
        </p:nvSpPr>
        <p:spPr>
          <a:xfrm>
            <a:off x="5838603" y="2166399"/>
            <a:ext cx="1401705" cy="7136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RNN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LSTM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的结合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5904260" y="4824263"/>
            <a:ext cx="1390717" cy="3065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空间动态模型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Placeholder 4"/>
          <p:cNvSpPr txBox="1">
            <a:spLocks/>
          </p:cNvSpPr>
          <p:nvPr/>
        </p:nvSpPr>
        <p:spPr>
          <a:xfrm>
            <a:off x="5688236" y="5040287"/>
            <a:ext cx="1832304" cy="7143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GCN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的引入弥补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CNN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的不足。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CNN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仅仅适合于解决欧氏结构的相关问题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 Placeholder 4"/>
          <p:cNvSpPr txBox="1">
            <a:spLocks/>
          </p:cNvSpPr>
          <p:nvPr/>
        </p:nvSpPr>
        <p:spPr>
          <a:xfrm>
            <a:off x="3478592" y="3676240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1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4472278" y="2513807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1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26" name="Text Placeholder 4"/>
          <p:cNvSpPr txBox="1">
            <a:spLocks/>
          </p:cNvSpPr>
          <p:nvPr/>
        </p:nvSpPr>
        <p:spPr>
          <a:xfrm>
            <a:off x="5440193" y="1885545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1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27" name="Text Placeholder 4"/>
          <p:cNvSpPr txBox="1">
            <a:spLocks/>
          </p:cNvSpPr>
          <p:nvPr/>
        </p:nvSpPr>
        <p:spPr>
          <a:xfrm>
            <a:off x="6336308" y="4464223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1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28" name="Shape 1625"/>
          <p:cNvSpPr/>
          <p:nvPr/>
        </p:nvSpPr>
        <p:spPr>
          <a:xfrm>
            <a:off x="8464444" y="2271879"/>
            <a:ext cx="1040216" cy="1040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29" name="Shape 1657"/>
          <p:cNvSpPr/>
          <p:nvPr/>
        </p:nvSpPr>
        <p:spPr>
          <a:xfrm>
            <a:off x="8829573" y="2411904"/>
            <a:ext cx="310148" cy="317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sz="1300"/>
          </a:p>
        </p:txBody>
      </p:sp>
      <p:sp>
        <p:nvSpPr>
          <p:cNvPr id="30" name="Text Placeholder 3"/>
          <p:cNvSpPr txBox="1">
            <a:spLocks/>
          </p:cNvSpPr>
          <p:nvPr/>
        </p:nvSpPr>
        <p:spPr>
          <a:xfrm>
            <a:off x="8595632" y="2771944"/>
            <a:ext cx="765012" cy="30655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</a:t>
            </a:r>
            <a:endParaRPr lang="id-ID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="" xmlns:a16="http://schemas.microsoft.com/office/drawing/2014/main" id="{FF12274F-9178-4463-A8FB-D15056DD8211}"/>
              </a:ext>
            </a:extLst>
          </p:cNvPr>
          <p:cNvSpPr txBox="1">
            <a:spLocks/>
          </p:cNvSpPr>
          <p:nvPr/>
        </p:nvSpPr>
        <p:spPr>
          <a:xfrm>
            <a:off x="1169501" y="241037"/>
            <a:ext cx="811913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备工作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Shape 1656"/>
          <p:cNvSpPr/>
          <p:nvPr/>
        </p:nvSpPr>
        <p:spPr>
          <a:xfrm>
            <a:off x="7128396" y="3024063"/>
            <a:ext cx="288032" cy="214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34" name="Shape 1629"/>
          <p:cNvSpPr/>
          <p:nvPr/>
        </p:nvSpPr>
        <p:spPr>
          <a:xfrm flipH="1" flipV="1">
            <a:off x="7272412" y="2015951"/>
            <a:ext cx="1" cy="1020712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36" name="Shape 1648"/>
          <p:cNvSpPr/>
          <p:nvPr/>
        </p:nvSpPr>
        <p:spPr>
          <a:xfrm>
            <a:off x="7128396" y="1727919"/>
            <a:ext cx="317058" cy="317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algn="ctr"/>
            <a:r>
              <a:rPr lang="id-ID" altLang="zh-CN" sz="14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4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id-ID" altLang="zh-CN" sz="1400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Placeholder 3"/>
          <p:cNvSpPr txBox="1">
            <a:spLocks/>
          </p:cNvSpPr>
          <p:nvPr/>
        </p:nvSpPr>
        <p:spPr>
          <a:xfrm>
            <a:off x="6696348" y="1439887"/>
            <a:ext cx="1296144" cy="28803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集的描述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Placeholder 4"/>
          <p:cNvSpPr txBox="1">
            <a:spLocks/>
          </p:cNvSpPr>
          <p:nvPr/>
        </p:nvSpPr>
        <p:spPr>
          <a:xfrm>
            <a:off x="6408316" y="935831"/>
            <a:ext cx="1832304" cy="5040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北京市区收集车辆的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GPS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记录，包括多维信息，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，时间，经度，维度，每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30~60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秒更新。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9759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985</Words>
  <Application>Microsoft Office PowerPoint</Application>
  <PresentationFormat>自定义</PresentationFormat>
  <Paragraphs>105</Paragraphs>
  <Slides>14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>熊猫办公</dc:creator>
  <cp:keywords>www.tukuppt.com</cp:keywords>
  <cp:lastModifiedBy>Administrator</cp:lastModifiedBy>
  <cp:revision>58</cp:revision>
  <dcterms:created xsi:type="dcterms:W3CDTF">2015-12-11T17:46:17Z</dcterms:created>
  <dcterms:modified xsi:type="dcterms:W3CDTF">2020-12-07T04:55:10Z</dcterms:modified>
</cp:coreProperties>
</file>