
<file path=[Content_Types].xml><?xml version="1.0" encoding="utf-8"?>
<Types xmlns="http://schemas.openxmlformats.org/package/2006/content-types">
  <Default Extension="hc"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7"/>
  </p:notesMasterIdLst>
  <p:sldIdLst>
    <p:sldId id="282" r:id="rId3"/>
    <p:sldId id="362" r:id="rId4"/>
    <p:sldId id="459" r:id="rId5"/>
    <p:sldId id="364" r:id="rId6"/>
    <p:sldId id="463" r:id="rId7"/>
    <p:sldId id="388" r:id="rId8"/>
    <p:sldId id="458" r:id="rId9"/>
    <p:sldId id="464" r:id="rId10"/>
    <p:sldId id="466" r:id="rId11"/>
    <p:sldId id="394" r:id="rId12"/>
    <p:sldId id="397" r:id="rId13"/>
    <p:sldId id="398" r:id="rId14"/>
    <p:sldId id="429" r:id="rId15"/>
    <p:sldId id="467" r:id="rId16"/>
    <p:sldId id="409" r:id="rId17"/>
    <p:sldId id="470" r:id="rId18"/>
    <p:sldId id="471" r:id="rId19"/>
    <p:sldId id="469" r:id="rId20"/>
    <p:sldId id="472" r:id="rId21"/>
    <p:sldId id="473" r:id="rId22"/>
    <p:sldId id="474" r:id="rId23"/>
    <p:sldId id="465" r:id="rId24"/>
    <p:sldId id="468"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F0FF"/>
    <a:srgbClr val="004EA2"/>
    <a:srgbClr val="A7C6DC"/>
    <a:srgbClr val="7F7F7F"/>
    <a:srgbClr val="047EDA"/>
    <a:srgbClr val="0A55A6"/>
    <a:srgbClr val="2C7CB3"/>
    <a:srgbClr val="035C9C"/>
    <a:srgbClr val="0363A5"/>
    <a:srgbClr val="035C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4" autoAdjust="0"/>
    <p:restoredTop sz="93541"/>
  </p:normalViewPr>
  <p:slideViewPr>
    <p:cSldViewPr snapToGrid="0" showGuides="1">
      <p:cViewPr varScale="1">
        <p:scale>
          <a:sx n="63" d="100"/>
          <a:sy n="63" d="100"/>
        </p:scale>
        <p:origin x="920" y="44"/>
      </p:cViewPr>
      <p:guideLst>
        <p:guide orient="horz" pos="2160"/>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3166953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139123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17</a:t>
            </a:fld>
            <a:endParaRPr lang="zh-CN" altLang="en-US"/>
          </a:p>
        </p:txBody>
      </p:sp>
    </p:spTree>
    <p:extLst>
      <p:ext uri="{BB962C8B-B14F-4D97-AF65-F5344CB8AC3E}">
        <p14:creationId xmlns:p14="http://schemas.microsoft.com/office/powerpoint/2010/main" val="999714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18</a:t>
            </a:fld>
            <a:endParaRPr lang="zh-CN" altLang="en-US"/>
          </a:p>
        </p:txBody>
      </p:sp>
    </p:spTree>
    <p:extLst>
      <p:ext uri="{BB962C8B-B14F-4D97-AF65-F5344CB8AC3E}">
        <p14:creationId xmlns:p14="http://schemas.microsoft.com/office/powerpoint/2010/main" val="409231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19</a:t>
            </a:fld>
            <a:endParaRPr lang="zh-CN" altLang="en-US"/>
          </a:p>
        </p:txBody>
      </p:sp>
    </p:spTree>
    <p:extLst>
      <p:ext uri="{BB962C8B-B14F-4D97-AF65-F5344CB8AC3E}">
        <p14:creationId xmlns:p14="http://schemas.microsoft.com/office/powerpoint/2010/main" val="387459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20</a:t>
            </a:fld>
            <a:endParaRPr lang="zh-CN" altLang="en-US"/>
          </a:p>
        </p:txBody>
      </p:sp>
    </p:spTree>
    <p:extLst>
      <p:ext uri="{BB962C8B-B14F-4D97-AF65-F5344CB8AC3E}">
        <p14:creationId xmlns:p14="http://schemas.microsoft.com/office/powerpoint/2010/main" val="3464123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21</a:t>
            </a:fld>
            <a:endParaRPr lang="zh-CN" altLang="en-US"/>
          </a:p>
        </p:txBody>
      </p:sp>
    </p:spTree>
    <p:extLst>
      <p:ext uri="{BB962C8B-B14F-4D97-AF65-F5344CB8AC3E}">
        <p14:creationId xmlns:p14="http://schemas.microsoft.com/office/powerpoint/2010/main" val="369131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22</a:t>
            </a:fld>
            <a:endParaRPr lang="zh-CN" altLang="en-US"/>
          </a:p>
        </p:txBody>
      </p:sp>
    </p:spTree>
    <p:extLst>
      <p:ext uri="{BB962C8B-B14F-4D97-AF65-F5344CB8AC3E}">
        <p14:creationId xmlns:p14="http://schemas.microsoft.com/office/powerpoint/2010/main" val="103202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23</a:t>
            </a:fld>
            <a:endParaRPr lang="zh-CN" altLang="en-US"/>
          </a:p>
        </p:txBody>
      </p:sp>
    </p:spTree>
    <p:extLst>
      <p:ext uri="{BB962C8B-B14F-4D97-AF65-F5344CB8AC3E}">
        <p14:creationId xmlns:p14="http://schemas.microsoft.com/office/powerpoint/2010/main" val="1478558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extLst>
      <p:ext uri="{BB962C8B-B14F-4D97-AF65-F5344CB8AC3E}">
        <p14:creationId xmlns:p14="http://schemas.microsoft.com/office/powerpoint/2010/main" val="35681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346839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138666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339930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5.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xml"/><Relationship Id="rId7" Type="http://schemas.openxmlformats.org/officeDocument/2006/relationships/image" Target="../media/image1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notesSlide" Target="../notesSlides/notesSlide11.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5.xml"/><Relationship Id="rId7" Type="http://schemas.openxmlformats.org/officeDocument/2006/relationships/image" Target="../media/image1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notesSlide" Target="../notesSlides/notesSlide1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5.xml"/><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4.png"/><Relationship Id="rId10" Type="http://schemas.openxmlformats.org/officeDocument/2006/relationships/image" Target="../media/image21.png"/><Relationship Id="rId4" Type="http://schemas.openxmlformats.org/officeDocument/2006/relationships/notesSlide" Target="../notesSlides/notesSlide13.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9.png"/><Relationship Id="rId5" Type="http://schemas.openxmlformats.org/officeDocument/2006/relationships/image" Target="../media/image4.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0.hc"/><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9.hc"/><Relationship Id="rId5" Type="http://schemas.openxmlformats.org/officeDocument/2006/relationships/image" Target="../media/image4.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3327662" y="1754679"/>
            <a:ext cx="8864338" cy="289796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221211" y="2090254"/>
            <a:ext cx="7720616" cy="2554545"/>
          </a:xfrm>
          <a:prstGeom prst="rect">
            <a:avLst/>
          </a:prstGeom>
          <a:noFill/>
        </p:spPr>
        <p:txBody>
          <a:bodyPr wrap="square" rtlCol="0">
            <a:spAutoFit/>
          </a:bodyPr>
          <a:lstStyle/>
          <a:p>
            <a:pPr algn="ctr"/>
            <a:r>
              <a:rPr lang="zh-CN" altLang="zh-CN" sz="4000" dirty="0">
                <a:solidFill>
                  <a:schemeClr val="bg2"/>
                </a:solidFill>
                <a:effectLst/>
                <a:latin typeface="MS Shell Dlg" panose="020B0604020202020204" pitchFamily="34" charset="0"/>
                <a:ea typeface="黑体" panose="02010609060101010101" pitchFamily="49" charset="-122"/>
              </a:rPr>
              <a:t>用户根据在线客户评论生成情感词典</a:t>
            </a:r>
            <a:endParaRPr lang="en-US" altLang="zh-CN" sz="4000" dirty="0">
              <a:solidFill>
                <a:schemeClr val="bg2"/>
              </a:solidFill>
              <a:effectLst/>
              <a:latin typeface="MS Shell Dlg" panose="020B0604020202020204" pitchFamily="34" charset="0"/>
              <a:ea typeface="黑体" panose="02010609060101010101" pitchFamily="49" charset="-122"/>
            </a:endParaRPr>
          </a:p>
          <a:p>
            <a:pPr algn="ctr"/>
            <a:r>
              <a:rPr lang="en-US" altLang="zh-CN" sz="2800" dirty="0">
                <a:solidFill>
                  <a:schemeClr val="bg2"/>
                </a:solidFill>
                <a:effectLst/>
                <a:latin typeface="Arial" panose="020B0604020202020204" pitchFamily="34" charset="0"/>
                <a:ea typeface="黑体" panose="02010609060101010101" pitchFamily="49" charset="-122"/>
                <a:cs typeface="Arial" panose="020B0604020202020204" pitchFamily="34" charset="0"/>
              </a:rPr>
              <a:t>UGSD</a:t>
            </a:r>
            <a:r>
              <a:rPr lang="zh-CN" altLang="en-US" sz="2800">
                <a:solidFill>
                  <a:schemeClr val="bg2"/>
                </a:solidFill>
                <a:effectLst/>
                <a:latin typeface="Arial" panose="020B0604020202020204" pitchFamily="34" charset="0"/>
                <a:ea typeface="黑体" panose="02010609060101010101" pitchFamily="49" charset="-122"/>
                <a:cs typeface="Arial" panose="020B0604020202020204" pitchFamily="34" charset="0"/>
              </a:rPr>
              <a:t>：</a:t>
            </a:r>
            <a:r>
              <a:rPr lang="en-US" altLang="zh-CN" sz="2800">
                <a:solidFill>
                  <a:schemeClr val="bg2"/>
                </a:solidFill>
                <a:effectLst/>
                <a:latin typeface="Arial" panose="020B0604020202020204" pitchFamily="34" charset="0"/>
                <a:ea typeface="黑体" panose="02010609060101010101" pitchFamily="49" charset="-122"/>
                <a:cs typeface="Arial" panose="020B0604020202020204" pitchFamily="34" charset="0"/>
              </a:rPr>
              <a:t>User </a:t>
            </a:r>
            <a:r>
              <a:rPr lang="en-US" altLang="zh-CN" sz="2800" dirty="0">
                <a:solidFill>
                  <a:schemeClr val="bg2"/>
                </a:solidFill>
                <a:effectLst/>
                <a:latin typeface="Arial" panose="020B0604020202020204" pitchFamily="34" charset="0"/>
                <a:ea typeface="黑体" panose="02010609060101010101" pitchFamily="49" charset="-122"/>
                <a:cs typeface="Arial" panose="020B0604020202020204" pitchFamily="34" charset="0"/>
              </a:rPr>
              <a:t>Generated Sentiment Dictionaries from Online Customer Reviews</a:t>
            </a:r>
          </a:p>
          <a:p>
            <a:pPr algn="ctr"/>
            <a:r>
              <a:rPr lang="en-US" altLang="zh-CN" sz="2400" b="1" dirty="0">
                <a:solidFill>
                  <a:schemeClr val="bg2"/>
                </a:solidFill>
                <a:latin typeface="宋体" panose="02010600030101010101" pitchFamily="2" charset="-122"/>
                <a:ea typeface="宋体" panose="02010600030101010101" pitchFamily="2" charset="-122"/>
                <a:cs typeface="Arial" panose="020B0604020202020204" pitchFamily="34" charset="0"/>
              </a:rPr>
              <a:t>From AAAI 2019</a:t>
            </a:r>
            <a:endParaRPr lang="zh-CN" altLang="en-US" sz="2400" b="1" dirty="0">
              <a:solidFill>
                <a:schemeClr val="bg2"/>
              </a:solidFill>
              <a:latin typeface="宋体" panose="02010600030101010101" pitchFamily="2" charset="-122"/>
              <a:ea typeface="宋体" panose="02010600030101010101" pitchFamily="2" charset="-122"/>
            </a:endParaRP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副标题 2">
            <a:extLst>
              <a:ext uri="{FF2B5EF4-FFF2-40B4-BE49-F238E27FC236}">
                <a16:creationId xmlns:a16="http://schemas.microsoft.com/office/drawing/2014/main" id="{352F844E-FE91-4BA6-84F4-E6EB4320E02D}"/>
              </a:ext>
            </a:extLst>
          </p:cNvPr>
          <p:cNvSpPr>
            <a:spLocks noGrp="1"/>
          </p:cNvSpPr>
          <p:nvPr>
            <p:ph type="subTitle" idx="1"/>
          </p:nvPr>
        </p:nvSpPr>
        <p:spPr>
          <a:xfrm>
            <a:off x="9059647" y="5727326"/>
            <a:ext cx="2601306" cy="742279"/>
          </a:xfrm>
        </p:spPr>
        <p:txBody>
          <a:bodyPr>
            <a:normAutofit fontScale="92500" lnSpcReduction="20000"/>
          </a:bodyPr>
          <a:lstStyle/>
          <a:p>
            <a:r>
              <a:rPr kumimoji="1" lang="zh-CN" altLang="en-US" b="1" dirty="0"/>
              <a:t>姓名：徐静如   </a:t>
            </a:r>
            <a:endParaRPr kumimoji="1" lang="en-US" altLang="zh-CN" b="1" dirty="0"/>
          </a:p>
          <a:p>
            <a:r>
              <a:rPr kumimoji="1" lang="zh-CN" altLang="en-US" b="1" dirty="0"/>
              <a:t>学号：</a:t>
            </a:r>
            <a:r>
              <a:rPr kumimoji="1" lang="en-US" altLang="zh-CN" b="1" dirty="0"/>
              <a:t>S320060123</a:t>
            </a:r>
            <a:endParaRPr kumimoji="1" lang="zh-CN" altLang="en-US" b="1" dirty="0"/>
          </a:p>
        </p:txBody>
      </p:sp>
      <p:sp>
        <p:nvSpPr>
          <p:cNvPr id="17" name="文本框 16">
            <a:extLst>
              <a:ext uri="{FF2B5EF4-FFF2-40B4-BE49-F238E27FC236}">
                <a16:creationId xmlns:a16="http://schemas.microsoft.com/office/drawing/2014/main" id="{356C926C-0605-4F86-9400-5FD14E739119}"/>
              </a:ext>
            </a:extLst>
          </p:cNvPr>
          <p:cNvSpPr txBox="1"/>
          <p:nvPr/>
        </p:nvSpPr>
        <p:spPr>
          <a:xfrm>
            <a:off x="5247371" y="4763617"/>
            <a:ext cx="8356621" cy="738664"/>
          </a:xfrm>
          <a:prstGeom prst="rect">
            <a:avLst/>
          </a:prstGeom>
          <a:noFill/>
        </p:spPr>
        <p:txBody>
          <a:bodyPr wrap="square">
            <a:spAutoFit/>
          </a:bodyPr>
          <a:lstStyle/>
          <a:p>
            <a:r>
              <a:rPr lang="zh-CN" altLang="en-US" sz="1400" dirty="0"/>
              <a:t>作者情况：</a:t>
            </a:r>
            <a:r>
              <a:rPr lang="en-US" altLang="zh-CN" sz="1400" dirty="0"/>
              <a:t>Chun-Hsiang Wang, Kang-Chun Fan, </a:t>
            </a:r>
            <a:r>
              <a:rPr lang="en-US" altLang="zh-CN" sz="1400" dirty="0" err="1"/>
              <a:t>Chuan</a:t>
            </a:r>
            <a:r>
              <a:rPr lang="en-US" altLang="zh-CN" sz="1400" dirty="0"/>
              <a:t>-Ju Wang, Ming-Feng Tsai </a:t>
            </a:r>
          </a:p>
          <a:p>
            <a:r>
              <a:rPr lang="en-US" altLang="zh-CN" sz="1400" dirty="0"/>
              <a:t>Department of Computer Science, National </a:t>
            </a:r>
            <a:r>
              <a:rPr lang="en-US" altLang="zh-CN" sz="1400" dirty="0" err="1"/>
              <a:t>Chengchi</a:t>
            </a:r>
            <a:r>
              <a:rPr lang="en-US" altLang="zh-CN" sz="1400" dirty="0"/>
              <a:t> University</a:t>
            </a:r>
          </a:p>
          <a:p>
            <a:r>
              <a:rPr lang="en-US" altLang="zh-CN" sz="1400" dirty="0"/>
              <a:t>Taiwan Research Center for Information Technology Innovation</a:t>
            </a:r>
            <a:endParaRPr lang="zh-CN" altLang="en-US" sz="1400"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600070" y="23131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评论转化</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3F69ABCD-9366-40D1-ABDD-6EE246B26F37}"/>
                  </a:ext>
                </a:extLst>
              </p:cNvPr>
              <p:cNvSpPr>
                <a:spLocks noGrp="1"/>
              </p:cNvSpPr>
              <p:nvPr>
                <p:ph idx="1"/>
              </p:nvPr>
            </p:nvSpPr>
            <p:spPr>
              <a:xfrm>
                <a:off x="1251678" y="1874517"/>
                <a:ext cx="10178322" cy="3593591"/>
              </a:xfrm>
            </p:spPr>
            <p:txBody>
              <a:bodyPr>
                <a:normAutofit/>
              </a:bodyPr>
              <a:lstStyle/>
              <a:p>
                <a:r>
                  <a:rPr kumimoji="1" lang="zh-CN" altLang="zh-CN" sz="2000" dirty="0"/>
                  <a:t>在客户评论中与实体相关联的高评价通常意味着客户对实体具有积极态度，并倾向于用积极的情感词语来描述它。</a:t>
                </a:r>
                <a:r>
                  <a:rPr kumimoji="1" lang="zh-CN" altLang="en-US" sz="2000" dirty="0"/>
                  <a:t>因此</a:t>
                </a:r>
                <a:r>
                  <a:rPr kumimoji="1" lang="zh-CN" altLang="zh-CN" sz="2000" dirty="0"/>
                  <a:t>对于每个评论</a:t>
                </a:r>
                <a14:m>
                  <m:oMath xmlns:m="http://schemas.openxmlformats.org/officeDocument/2006/math">
                    <m:sSub>
                      <m:sSubPr>
                        <m:ctrlPr>
                          <a:rPr kumimoji="1" lang="zh-CN" altLang="zh-CN" sz="2000" i="1">
                            <a:latin typeface="Cambria Math" panose="02040503050406030204" pitchFamily="18" charset="0"/>
                          </a:rPr>
                        </m:ctrlPr>
                      </m:sSubPr>
                      <m:e>
                        <m:r>
                          <a:rPr kumimoji="1" lang="en-US" altLang="zh-CN" sz="2000">
                            <a:latin typeface="Cambria Math" panose="02040503050406030204" pitchFamily="18" charset="0"/>
                          </a:rPr>
                          <m:t>ⅆ</m:t>
                        </m:r>
                      </m:e>
                      <m:sub>
                        <m:acc>
                          <m:accPr>
                            <m:chr m:val="̇"/>
                            <m:ctrlPr>
                              <a:rPr kumimoji="1" lang="zh-CN" altLang="zh-CN" sz="2000" i="1">
                                <a:latin typeface="Cambria Math" panose="02040503050406030204" pitchFamily="18" charset="0"/>
                              </a:rPr>
                            </m:ctrlPr>
                          </m:accPr>
                          <m:e>
                            <m:r>
                              <a:rPr kumimoji="1" lang="en-US" altLang="zh-CN" sz="2000">
                                <a:latin typeface="Cambria Math" panose="02040503050406030204" pitchFamily="18" charset="0"/>
                              </a:rPr>
                              <m:t>𝑖</m:t>
                            </m:r>
                          </m:e>
                        </m:acc>
                      </m:sub>
                    </m:sSub>
                  </m:oMath>
                </a14:m>
                <a:r>
                  <a:rPr kumimoji="1" lang="zh-CN" altLang="zh-CN" sz="2000" dirty="0"/>
                  <a:t>∈</a:t>
                </a:r>
                <a:r>
                  <a:rPr kumimoji="1" lang="en-US" altLang="zh-CN" sz="2000" dirty="0"/>
                  <a:t>D</a:t>
                </a:r>
                <a:r>
                  <a:rPr kumimoji="1" lang="zh-CN" altLang="zh-CN" sz="2000" dirty="0"/>
                  <a:t>，通过给定的</a:t>
                </a:r>
                <a:r>
                  <a:rPr kumimoji="1" lang="zh-CN" altLang="zh-CN" sz="2000" dirty="0">
                    <a:solidFill>
                      <a:srgbClr val="FF0000"/>
                    </a:solidFill>
                  </a:rPr>
                  <a:t>映射函数</a:t>
                </a:r>
                <a:r>
                  <a:rPr kumimoji="1" lang="en-US" altLang="zh-CN" sz="2000" dirty="0">
                    <a:solidFill>
                      <a:srgbClr val="FF0000"/>
                    </a:solidFill>
                  </a:rPr>
                  <a:t>M</a:t>
                </a:r>
                <a:r>
                  <a:rPr kumimoji="1" lang="zh-CN" altLang="zh-CN" sz="2000" dirty="0">
                    <a:solidFill>
                      <a:srgbClr val="FF0000"/>
                    </a:solidFill>
                  </a:rPr>
                  <a:t>（</a:t>
                </a:r>
                <a14:m>
                  <m:oMath xmlns:m="http://schemas.openxmlformats.org/officeDocument/2006/math">
                    <m:sSub>
                      <m:sSubPr>
                        <m:ctrlPr>
                          <a:rPr kumimoji="1" lang="zh-CN" altLang="zh-CN" sz="2000" i="1">
                            <a:solidFill>
                              <a:srgbClr val="FF0000"/>
                            </a:solidFill>
                            <a:latin typeface="Cambria Math" panose="02040503050406030204" pitchFamily="18" charset="0"/>
                          </a:rPr>
                        </m:ctrlPr>
                      </m:sSubPr>
                      <m:e>
                        <m:r>
                          <a:rPr kumimoji="1" lang="en-US" altLang="zh-CN" sz="2000">
                            <a:solidFill>
                              <a:srgbClr val="FF0000"/>
                            </a:solidFill>
                            <a:latin typeface="Cambria Math" panose="02040503050406030204" pitchFamily="18" charset="0"/>
                          </a:rPr>
                          <m:t>ⅆ</m:t>
                        </m:r>
                      </m:e>
                      <m:sub>
                        <m:acc>
                          <m:accPr>
                            <m:chr m:val="̇"/>
                            <m:ctrlPr>
                              <a:rPr kumimoji="1" lang="zh-CN" altLang="zh-CN" sz="2000" i="1">
                                <a:solidFill>
                                  <a:srgbClr val="FF0000"/>
                                </a:solidFill>
                                <a:latin typeface="Cambria Math" panose="02040503050406030204" pitchFamily="18" charset="0"/>
                              </a:rPr>
                            </m:ctrlPr>
                          </m:accPr>
                          <m:e>
                            <m:r>
                              <a:rPr kumimoji="1" lang="en-US" altLang="zh-CN" sz="2000">
                                <a:solidFill>
                                  <a:srgbClr val="FF0000"/>
                                </a:solidFill>
                                <a:latin typeface="Cambria Math" panose="02040503050406030204" pitchFamily="18" charset="0"/>
                              </a:rPr>
                              <m:t>𝑖</m:t>
                            </m:r>
                          </m:e>
                        </m:acc>
                      </m:sub>
                    </m:sSub>
                  </m:oMath>
                </a14:m>
                <a:r>
                  <a:rPr kumimoji="1" lang="zh-CN" altLang="zh-CN" sz="2000" dirty="0">
                    <a:solidFill>
                      <a:srgbClr val="FF0000"/>
                    </a:solidFill>
                  </a:rPr>
                  <a:t>，</a:t>
                </a:r>
                <a:r>
                  <a:rPr kumimoji="1" lang="en-US" altLang="zh-CN" sz="2000" dirty="0">
                    <a:solidFill>
                      <a:srgbClr val="FF0000"/>
                    </a:solidFill>
                  </a:rPr>
                  <a:t>e</a:t>
                </a:r>
                <a:r>
                  <a:rPr kumimoji="1" lang="zh-CN" altLang="zh-CN" sz="2000" dirty="0">
                    <a:solidFill>
                      <a:srgbClr val="FF0000"/>
                    </a:solidFill>
                  </a:rPr>
                  <a:t>）</a:t>
                </a:r>
                <a:r>
                  <a:rPr kumimoji="1" lang="zh-CN" altLang="zh-CN" sz="2000" dirty="0"/>
                  <a:t>将每个提及的实体</a:t>
                </a:r>
                <a:r>
                  <a:rPr kumimoji="1" lang="en-US" altLang="zh-CN" sz="2000" dirty="0"/>
                  <a:t>e</a:t>
                </a:r>
                <a:r>
                  <a:rPr kumimoji="1" lang="zh-CN" altLang="zh-CN" sz="2000" dirty="0"/>
                  <a:t>∈</a:t>
                </a:r>
                <a:r>
                  <a:rPr kumimoji="1" lang="en-US" altLang="zh-CN" sz="2000" dirty="0"/>
                  <a:t>E</a:t>
                </a:r>
                <a:r>
                  <a:rPr kumimoji="1" lang="zh-CN" altLang="zh-CN" sz="2000" dirty="0"/>
                  <a:t>替换为对应的评级符号</a:t>
                </a:r>
                <a:r>
                  <a:rPr kumimoji="1" lang="en-US" altLang="zh-CN" sz="2000" dirty="0"/>
                  <a:t>r</a:t>
                </a:r>
                <a:r>
                  <a:rPr kumimoji="1" lang="zh-CN" altLang="zh-CN" sz="2000" dirty="0"/>
                  <a:t>∈</a:t>
                </a:r>
                <a:r>
                  <a:rPr kumimoji="1" lang="en-US" altLang="zh-CN" sz="2000" dirty="0"/>
                  <a:t>R</a:t>
                </a:r>
                <a:r>
                  <a:rPr kumimoji="1" lang="zh-CN" altLang="zh-CN" sz="2000" dirty="0"/>
                  <a:t>，从而对评论进行转换。从形式上讲，它可以概括为序列变换</a:t>
                </a:r>
                <a:r>
                  <a:rPr kumimoji="1" lang="zh-CN" altLang="en-US" sz="2000" dirty="0"/>
                  <a:t>。</a:t>
                </a:r>
                <a:endParaRPr kumimoji="1" lang="en-US" altLang="zh-CN" sz="2000" dirty="0"/>
              </a:p>
              <a:p>
                <a:pPr marL="0" indent="0">
                  <a:buNone/>
                </a:pPr>
                <a:endParaRPr kumimoji="1" lang="zh-CN" altLang="en-US" dirty="0"/>
              </a:p>
            </p:txBody>
          </p:sp>
        </mc:Choice>
        <mc:Fallback xmlns="">
          <p:sp>
            <p:nvSpPr>
              <p:cNvPr id="11" name="内容占位符 2">
                <a:extLst>
                  <a:ext uri="{FF2B5EF4-FFF2-40B4-BE49-F238E27FC236}">
                    <a16:creationId xmlns:a16="http://schemas.microsoft.com/office/drawing/2014/main" id="{3F69ABCD-9366-40D1-ABDD-6EE246B26F37}"/>
                  </a:ext>
                </a:extLst>
              </p:cNvPr>
              <p:cNvSpPr>
                <a:spLocks noGrp="1" noRot="1" noChangeAspect="1" noMove="1" noResize="1" noEditPoints="1" noAdjustHandles="1" noChangeArrowheads="1" noChangeShapeType="1" noTextEdit="1"/>
              </p:cNvSpPr>
              <p:nvPr>
                <p:ph idx="1"/>
              </p:nvPr>
            </p:nvSpPr>
            <p:spPr>
              <a:xfrm>
                <a:off x="1251678" y="1874517"/>
                <a:ext cx="10178322" cy="3593591"/>
              </a:xfrm>
              <a:blipFill>
                <a:blip r:embed="rId6"/>
                <a:stretch>
                  <a:fillRect l="-539" t="-1695" r="-185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C7E6AF76-20D3-4126-9277-35ED1079EC1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17151" y="3429000"/>
            <a:ext cx="5319161" cy="858407"/>
          </a:xfrm>
          <a:prstGeom prst="rect">
            <a:avLst/>
          </a:prstGeom>
          <a:noFill/>
          <a:ln>
            <a:noFill/>
          </a:ln>
        </p:spPr>
      </p:pic>
      <p:pic>
        <p:nvPicPr>
          <p:cNvPr id="13" name="图片 12">
            <a:extLst>
              <a:ext uri="{FF2B5EF4-FFF2-40B4-BE49-F238E27FC236}">
                <a16:creationId xmlns:a16="http://schemas.microsoft.com/office/drawing/2014/main" id="{80D776B2-A1B2-4155-A619-4EF5EA6B4B7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017151" y="4603891"/>
            <a:ext cx="4943174" cy="5764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600070" y="23131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同现邻近学习</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094C48DB-D28F-41C8-B72E-8BFF83943FDF}"/>
                  </a:ext>
                </a:extLst>
              </p:cNvPr>
              <p:cNvSpPr>
                <a:spLocks noGrp="1"/>
              </p:cNvSpPr>
              <p:nvPr>
                <p:ph idx="1"/>
              </p:nvPr>
            </p:nvSpPr>
            <p:spPr>
              <a:xfrm>
                <a:off x="862502" y="1255330"/>
                <a:ext cx="10178322" cy="3550350"/>
              </a:xfrm>
            </p:spPr>
            <p:txBody>
              <a:bodyPr>
                <a:normAutofit/>
              </a:bodyPr>
              <a:lstStyle/>
              <a:p>
                <a:r>
                  <a:rPr lang="en-US" altLang="zh-CN" sz="2400" b="1" dirty="0"/>
                  <a:t>k</a:t>
                </a:r>
                <a:r>
                  <a:rPr lang="zh-CN" altLang="zh-CN" sz="2400" b="1" dirty="0"/>
                  <a:t>同现邻近性</a:t>
                </a:r>
                <a:endParaRPr lang="en-US" altLang="zh-CN" sz="2400" b="1" dirty="0"/>
              </a:p>
              <a:p>
                <a:r>
                  <a:rPr lang="zh-CN" altLang="zh-CN" sz="2000" dirty="0"/>
                  <a:t>同现邻近性是指语料库</a:t>
                </a:r>
                <a:r>
                  <a:rPr lang="en-US" altLang="zh-CN" sz="2000" dirty="0"/>
                  <a:t>D</a:t>
                </a:r>
                <a:r>
                  <a:rPr lang="zh-CN" altLang="zh-CN" sz="2000" dirty="0"/>
                  <a:t>中各词之间的成对邻近性，即由一组唯一的词</a:t>
                </a:r>
                <a:r>
                  <a:rPr lang="en-US" altLang="zh-CN" sz="2000" dirty="0"/>
                  <a:t>V</a:t>
                </a:r>
                <a:r>
                  <a:rPr lang="zh-CN" altLang="zh-CN" sz="2000" dirty="0"/>
                  <a:t>组成。两个词之间的同现频率</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𝑓</m:t>
                        </m:r>
                      </m:e>
                      <m:sub>
                        <m:r>
                          <a:rPr lang="en-US" altLang="zh-CN" sz="2000">
                            <a:latin typeface="Cambria Math" panose="02040503050406030204" pitchFamily="18" charset="0"/>
                          </a:rPr>
                          <m:t>𝑖</m:t>
                        </m:r>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𝑗</m:t>
                            </m:r>
                          </m:e>
                        </m:acc>
                      </m:sub>
                    </m:sSub>
                  </m:oMath>
                </a14:m>
                <a:r>
                  <a:rPr lang="en-US" altLang="zh-CN" sz="2000" dirty="0"/>
                  <a:t>≥0</a:t>
                </a:r>
                <a:r>
                  <a:rPr lang="zh-CN" altLang="zh-CN" sz="2000" dirty="0"/>
                  <a:t>，</a:t>
                </a:r>
                <a:r>
                  <a:rPr lang="en-US" altLang="zh-CN" sz="2000" dirty="0" err="1"/>
                  <a:t>i</a:t>
                </a:r>
                <a:r>
                  <a:rPr lang="en-US" altLang="zh-CN" sz="2000" dirty="0"/>
                  <a:t>, j</a:t>
                </a:r>
                <a:r>
                  <a:rPr lang="zh-CN" altLang="zh-CN" sz="2000" dirty="0"/>
                  <a:t>∈</a:t>
                </a:r>
                <a:r>
                  <a:rPr lang="en-US" altLang="zh-CN" sz="2000" dirty="0"/>
                  <a:t>V</a:t>
                </a:r>
                <a:r>
                  <a:rPr lang="zh-CN" altLang="zh-CN" sz="2000" dirty="0"/>
                  <a:t>，表示在从</a:t>
                </a:r>
                <a:r>
                  <a:rPr lang="en-US" altLang="zh-CN" sz="2000" dirty="0"/>
                  <a:t>D</a:t>
                </a:r>
                <a:r>
                  <a:rPr lang="zh-CN" altLang="zh-CN" sz="2000" dirty="0"/>
                  <a:t>中的所有文档计算出的</a:t>
                </a:r>
                <a:r>
                  <a:rPr lang="zh-CN" altLang="zh-CN" sz="2000" dirty="0">
                    <a:solidFill>
                      <a:srgbClr val="FF0000"/>
                    </a:solidFill>
                  </a:rPr>
                  <a:t>预定义窗口大小</a:t>
                </a:r>
                <a:r>
                  <a:rPr lang="en-US" altLang="zh-CN" sz="2000" dirty="0">
                    <a:solidFill>
                      <a:srgbClr val="FF0000"/>
                    </a:solidFill>
                  </a:rPr>
                  <a:t>k</a:t>
                </a:r>
                <a:r>
                  <a:rPr lang="zh-CN" altLang="zh-CN" sz="2000" dirty="0">
                    <a:solidFill>
                      <a:srgbClr val="FF0000"/>
                    </a:solidFill>
                  </a:rPr>
                  <a:t>内在单词</a:t>
                </a:r>
                <a:r>
                  <a:rPr lang="en-US" altLang="zh-CN" sz="2000" dirty="0" err="1">
                    <a:solidFill>
                      <a:srgbClr val="FF0000"/>
                    </a:solidFill>
                  </a:rPr>
                  <a:t>i</a:t>
                </a:r>
                <a:r>
                  <a:rPr lang="zh-CN" altLang="zh-CN" sz="2000" dirty="0">
                    <a:solidFill>
                      <a:srgbClr val="FF0000"/>
                    </a:solidFill>
                  </a:rPr>
                  <a:t>的上下文中出现的单词</a:t>
                </a:r>
                <a:r>
                  <a:rPr lang="en-US" altLang="zh-CN" sz="2000" dirty="0">
                    <a:solidFill>
                      <a:srgbClr val="FF0000"/>
                    </a:solidFill>
                  </a:rPr>
                  <a:t>j</a:t>
                </a:r>
                <a:r>
                  <a:rPr lang="zh-CN" altLang="zh-CN" sz="2000" dirty="0">
                    <a:solidFill>
                      <a:srgbClr val="FF0000"/>
                    </a:solidFill>
                  </a:rPr>
                  <a:t>的频率</a:t>
                </a:r>
                <a:r>
                  <a:rPr lang="zh-CN" altLang="en-US" sz="2000" dirty="0"/>
                  <a:t>，</a:t>
                </a:r>
                <a:r>
                  <a:rPr lang="zh-CN" altLang="zh-CN" sz="2000" dirty="0"/>
                  <a:t>这用于量化单词对（</a:t>
                </a:r>
                <a:r>
                  <a:rPr lang="en-US" altLang="zh-CN" sz="2000" dirty="0" err="1"/>
                  <a:t>i</a:t>
                </a:r>
                <a:r>
                  <a:rPr lang="zh-CN" altLang="zh-CN" sz="2000" dirty="0"/>
                  <a:t>，</a:t>
                </a:r>
                <a:r>
                  <a:rPr lang="en-US" altLang="zh-CN" sz="2000" dirty="0"/>
                  <a:t>j</a:t>
                </a:r>
                <a:r>
                  <a:rPr lang="zh-CN" altLang="zh-CN" sz="2000" dirty="0"/>
                  <a:t>）∈</a:t>
                </a:r>
                <a:r>
                  <a:rPr lang="en-US" altLang="zh-CN" sz="2000" dirty="0"/>
                  <a:t>A</a:t>
                </a:r>
                <a:r>
                  <a:rPr lang="zh-CN" altLang="zh-CN" sz="2000" dirty="0"/>
                  <a:t>的</a:t>
                </a:r>
                <a:r>
                  <a:rPr lang="en-US" altLang="zh-CN" sz="2000" dirty="0"/>
                  <a:t>k</a:t>
                </a:r>
                <a:r>
                  <a:rPr lang="zh-CN" altLang="zh-CN" sz="2000" dirty="0"/>
                  <a:t>同现邻近度，其中</a:t>
                </a:r>
                <a:r>
                  <a:rPr lang="en-US" altLang="zh-CN" sz="2000" dirty="0"/>
                  <a:t>A</a:t>
                </a:r>
                <a:r>
                  <a:rPr lang="zh-CN" altLang="zh-CN" sz="2000" dirty="0"/>
                  <a:t>表示所有单词对的集合。具有强同现邻近性的单词是相关的，因此在低维向量空间中表示时应该彼此靠近放置。</a:t>
                </a:r>
                <a:r>
                  <a:rPr lang="en-US" altLang="zh-CN" sz="2000" dirty="0"/>
                  <a:t>     </a:t>
                </a:r>
              </a:p>
              <a:p>
                <a:r>
                  <a:rPr lang="zh-CN" altLang="zh-CN" sz="2000" dirty="0"/>
                  <a:t>对于每个</a:t>
                </a:r>
                <a:r>
                  <a:rPr lang="zh-CN" altLang="zh-CN" sz="2000" dirty="0">
                    <a:solidFill>
                      <a:srgbClr val="FF0000"/>
                    </a:solidFill>
                  </a:rPr>
                  <a:t>单词对（</a:t>
                </a:r>
                <a:r>
                  <a:rPr lang="en-US" altLang="zh-CN" sz="2000" dirty="0" err="1">
                    <a:solidFill>
                      <a:srgbClr val="FF0000"/>
                    </a:solidFill>
                  </a:rPr>
                  <a:t>i</a:t>
                </a:r>
                <a:r>
                  <a:rPr lang="zh-CN" altLang="zh-CN" sz="2000" dirty="0">
                    <a:solidFill>
                      <a:srgbClr val="FF0000"/>
                    </a:solidFill>
                  </a:rPr>
                  <a:t>，</a:t>
                </a:r>
                <a:r>
                  <a:rPr lang="en-US" altLang="zh-CN" sz="2000" dirty="0">
                    <a:solidFill>
                      <a:srgbClr val="FF0000"/>
                    </a:solidFill>
                  </a:rPr>
                  <a:t>j</a:t>
                </a:r>
                <a:r>
                  <a:rPr lang="zh-CN" altLang="zh-CN" sz="2000" dirty="0">
                    <a:solidFill>
                      <a:srgbClr val="FF0000"/>
                    </a:solidFill>
                  </a:rPr>
                  <a:t>）</a:t>
                </a:r>
                <a:r>
                  <a:rPr lang="zh-CN" altLang="zh-CN" sz="2000" dirty="0"/>
                  <a:t>，单词</a:t>
                </a:r>
                <a:r>
                  <a:rPr lang="en-US" altLang="zh-CN" sz="2000" dirty="0" err="1"/>
                  <a:t>i</a:t>
                </a:r>
                <a:r>
                  <a:rPr lang="zh-CN" altLang="zh-CN" sz="2000" dirty="0"/>
                  <a:t>、</a:t>
                </a:r>
                <a:r>
                  <a:rPr lang="en-US" altLang="zh-CN" sz="2000" dirty="0"/>
                  <a:t>j</a:t>
                </a:r>
                <a:r>
                  <a:rPr lang="zh-CN" altLang="zh-CN" sz="2000" dirty="0"/>
                  <a:t>之间的联合概率被定义为</a:t>
                </a:r>
                <a:r>
                  <a:rPr lang="en-US" altLang="zh-CN" sz="2000" dirty="0"/>
                  <a:t>p</a:t>
                </a:r>
                <a:r>
                  <a:rPr lang="zh-CN" altLang="zh-CN" sz="2000" dirty="0"/>
                  <a:t>（</a:t>
                </a:r>
                <a:r>
                  <a:rPr lang="en-US" altLang="zh-CN" sz="2000" dirty="0" err="1"/>
                  <a:t>i</a:t>
                </a:r>
                <a:r>
                  <a:rPr lang="zh-CN" altLang="zh-CN" sz="2000" dirty="0"/>
                  <a:t>，</a:t>
                </a:r>
                <a:r>
                  <a:rPr lang="en-US" altLang="zh-CN" sz="2000" dirty="0"/>
                  <a:t>j</a:t>
                </a:r>
                <a:r>
                  <a:rPr lang="zh-CN" altLang="zh-CN" sz="2000" dirty="0"/>
                  <a:t>）</a:t>
                </a:r>
                <a:r>
                  <a:rPr lang="en-US" altLang="zh-CN" sz="2000" dirty="0"/>
                  <a:t>,</a:t>
                </a:r>
                <a:r>
                  <a:rPr lang="zh-CN" altLang="zh-CN" sz="2000" dirty="0"/>
                  <a:t>经验概率表示为</a:t>
                </a:r>
                <a14:m>
                  <m:oMath xmlns:m="http://schemas.openxmlformats.org/officeDocument/2006/math">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𝑝</m:t>
                        </m:r>
                      </m:e>
                    </m:acc>
                  </m:oMath>
                </a14:m>
                <a:r>
                  <a:rPr lang="zh-CN" altLang="zh-CN" sz="2000" dirty="0"/>
                  <a:t>（</a:t>
                </a:r>
                <a:r>
                  <a:rPr lang="en-US" altLang="zh-CN" sz="2000" dirty="0" err="1"/>
                  <a:t>i</a:t>
                </a:r>
                <a:r>
                  <a:rPr lang="zh-CN" altLang="zh-CN" sz="2000" dirty="0"/>
                  <a:t>，</a:t>
                </a:r>
                <a:r>
                  <a:rPr lang="en-US" altLang="zh-CN" sz="2000" dirty="0"/>
                  <a:t>j</a:t>
                </a:r>
                <a:r>
                  <a:rPr lang="zh-CN" altLang="zh-CN" sz="2000" dirty="0"/>
                  <a:t>）</a:t>
                </a:r>
                <a:r>
                  <a:rPr lang="en-US" altLang="zh-CN" sz="2000" dirty="0"/>
                  <a:t>, A</a:t>
                </a:r>
                <a:r>
                  <a:rPr lang="zh-CN" altLang="zh-CN" sz="2000" dirty="0"/>
                  <a:t>表示所有单词对（</a:t>
                </a:r>
                <a:r>
                  <a:rPr lang="en-US" altLang="zh-CN" sz="2000" dirty="0" err="1"/>
                  <a:t>i</a:t>
                </a:r>
                <a:r>
                  <a:rPr lang="zh-CN" altLang="zh-CN" sz="2000" dirty="0"/>
                  <a:t>，</a:t>
                </a:r>
                <a:r>
                  <a:rPr lang="en-US" altLang="zh-CN" sz="2000" dirty="0"/>
                  <a:t>j</a:t>
                </a:r>
                <a:r>
                  <a:rPr lang="zh-CN" altLang="zh-CN" sz="2000" dirty="0"/>
                  <a:t>）的集合</a:t>
                </a:r>
                <a:r>
                  <a:rPr lang="zh-CN" altLang="en-US" sz="2000" dirty="0"/>
                  <a:t>。</a:t>
                </a:r>
                <a:r>
                  <a:rPr lang="zh-CN" altLang="zh-CN" sz="2000" dirty="0"/>
                  <a:t>保持同现邻近度的一种方法是最小化经验分布与学习分布之间的距离，目标函数构造为</a:t>
                </a:r>
                <a:r>
                  <a:rPr lang="en-US" altLang="zh-CN" sz="2000" dirty="0"/>
                  <a:t>O = </a:t>
                </a:r>
                <a:r>
                  <a:rPr lang="en-US" altLang="zh-CN" sz="2000" dirty="0" err="1"/>
                  <a:t>dist</a:t>
                </a:r>
                <a:r>
                  <a:rPr lang="zh-CN" altLang="zh-CN" sz="2000" dirty="0"/>
                  <a:t>（</a:t>
                </a:r>
                <a14:m>
                  <m:oMath xmlns:m="http://schemas.openxmlformats.org/officeDocument/2006/math">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𝑝</m:t>
                        </m:r>
                      </m:e>
                    </m:acc>
                  </m:oMath>
                </a14:m>
                <a:r>
                  <a:rPr lang="zh-CN" altLang="zh-CN" sz="2000" dirty="0"/>
                  <a:t>（·，·），</a:t>
                </a:r>
                <a:r>
                  <a:rPr lang="en-US" altLang="zh-CN" sz="2000" dirty="0"/>
                  <a:t>p</a:t>
                </a:r>
                <a:r>
                  <a:rPr lang="zh-CN" altLang="zh-CN" sz="2000" dirty="0"/>
                  <a:t>（·，·）），</a:t>
                </a:r>
                <a:r>
                  <a:rPr lang="zh-CN" altLang="en-US" sz="2000" dirty="0"/>
                  <a:t>用</a:t>
                </a:r>
                <a:r>
                  <a:rPr lang="en-US" altLang="zh-CN" sz="2000" dirty="0" err="1">
                    <a:solidFill>
                      <a:srgbClr val="FF0000"/>
                    </a:solidFill>
                  </a:rPr>
                  <a:t>Kullback-Leibler</a:t>
                </a:r>
                <a:r>
                  <a:rPr lang="zh-CN" altLang="zh-CN" sz="2000" dirty="0">
                    <a:solidFill>
                      <a:srgbClr val="FF0000"/>
                    </a:solidFill>
                  </a:rPr>
                  <a:t>散度</a:t>
                </a:r>
                <a:r>
                  <a:rPr lang="zh-CN" altLang="en-US" sz="2000" dirty="0"/>
                  <a:t>（是度量两个分布之间差异的函数）代替距离函数，对函数</a:t>
                </a:r>
                <a:r>
                  <a:rPr lang="zh-CN" altLang="zh-CN" sz="2000" dirty="0"/>
                  <a:t>最小化，从而为所有词</a:t>
                </a:r>
                <a:r>
                  <a:rPr lang="en-US" altLang="zh-CN" sz="2000" dirty="0"/>
                  <a:t>c</a:t>
                </a:r>
                <a:r>
                  <a:rPr lang="zh-CN" altLang="zh-CN" sz="2000" dirty="0"/>
                  <a:t>∈</a:t>
                </a:r>
                <a:r>
                  <a:rPr lang="en-US" altLang="zh-CN" sz="2000" dirty="0"/>
                  <a:t>V</a:t>
                </a:r>
                <a:r>
                  <a:rPr lang="zh-CN" altLang="zh-CN" sz="2000" dirty="0"/>
                  <a:t>产生了一组优化的表示</a:t>
                </a:r>
                <a:r>
                  <a:rPr lang="en-US" altLang="zh-CN" sz="2000" dirty="0"/>
                  <a:t>{</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𝑣</m:t>
                            </m:r>
                          </m:e>
                          <m:sub>
                            <m:r>
                              <a:rPr lang="en-US" altLang="zh-CN" sz="2000">
                                <a:latin typeface="Cambria Math" panose="02040503050406030204" pitchFamily="18" charset="0"/>
                              </a:rPr>
                              <m:t>𝑐</m:t>
                            </m:r>
                          </m:sub>
                        </m:sSub>
                      </m:e>
                    </m:acc>
                  </m:oMath>
                </a14:m>
                <a:r>
                  <a:rPr lang="en-US" altLang="zh-CN" sz="2000" dirty="0"/>
                  <a:t> } </a:t>
                </a:r>
                <a:r>
                  <a:rPr lang="zh-CN" altLang="en-US" sz="2000" dirty="0"/>
                  <a:t>。</a:t>
                </a:r>
                <a:endParaRPr lang="en-US" altLang="zh-CN" sz="2000" dirty="0"/>
              </a:p>
            </p:txBody>
          </p:sp>
        </mc:Choice>
        <mc:Fallback xmlns="">
          <p:sp>
            <p:nvSpPr>
              <p:cNvPr id="15" name="内容占位符 2">
                <a:extLst>
                  <a:ext uri="{FF2B5EF4-FFF2-40B4-BE49-F238E27FC236}">
                    <a16:creationId xmlns:a16="http://schemas.microsoft.com/office/drawing/2014/main" id="{094C48DB-D28F-41C8-B72E-8BFF83943FDF}"/>
                  </a:ext>
                </a:extLst>
              </p:cNvPr>
              <p:cNvSpPr>
                <a:spLocks noGrp="1" noRot="1" noChangeAspect="1" noMove="1" noResize="1" noEditPoints="1" noAdjustHandles="1" noChangeArrowheads="1" noChangeShapeType="1" noTextEdit="1"/>
              </p:cNvSpPr>
              <p:nvPr>
                <p:ph idx="1"/>
              </p:nvPr>
            </p:nvSpPr>
            <p:spPr>
              <a:xfrm>
                <a:off x="862502" y="1255330"/>
                <a:ext cx="10178322" cy="3550350"/>
              </a:xfrm>
              <a:blipFill>
                <a:blip r:embed="rId6"/>
                <a:stretch>
                  <a:fillRect l="-778" t="-2234" r="-1796"/>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313BA66A-3589-4D76-A285-AF3AC5153732}"/>
              </a:ext>
            </a:extLst>
          </p:cNvPr>
          <p:cNvPicPr/>
          <p:nvPr/>
        </p:nvPicPr>
        <p:blipFill rotWithShape="1">
          <a:blip r:embed="rId7">
            <a:extLst>
              <a:ext uri="{28A0092B-C50C-407E-A947-70E740481C1C}">
                <a14:useLocalDpi xmlns:a14="http://schemas.microsoft.com/office/drawing/2010/main" val="0"/>
              </a:ext>
            </a:extLst>
          </a:blip>
          <a:srcRect l="26094" r="27931"/>
          <a:stretch/>
        </p:blipFill>
        <p:spPr bwMode="auto">
          <a:xfrm>
            <a:off x="2614826" y="4771505"/>
            <a:ext cx="2647951" cy="762635"/>
          </a:xfrm>
          <a:prstGeom prst="rect">
            <a:avLst/>
          </a:prstGeom>
          <a:noFill/>
          <a:ln>
            <a:noFill/>
          </a:ln>
        </p:spPr>
      </p:pic>
      <p:pic>
        <p:nvPicPr>
          <p:cNvPr id="24" name="图片 23">
            <a:extLst>
              <a:ext uri="{FF2B5EF4-FFF2-40B4-BE49-F238E27FC236}">
                <a16:creationId xmlns:a16="http://schemas.microsoft.com/office/drawing/2014/main" id="{DBBCB5D8-8803-4747-96AD-CF67C1EE1509}"/>
              </a:ext>
            </a:extLst>
          </p:cNvPr>
          <p:cNvPicPr>
            <a:picLocks noChangeAspect="1"/>
          </p:cNvPicPr>
          <p:nvPr/>
        </p:nvPicPr>
        <p:blipFill>
          <a:blip r:embed="rId8"/>
          <a:stretch>
            <a:fillRect/>
          </a:stretch>
        </p:blipFill>
        <p:spPr>
          <a:xfrm>
            <a:off x="6521785" y="4857547"/>
            <a:ext cx="2400300" cy="590550"/>
          </a:xfrm>
          <a:prstGeom prst="rect">
            <a:avLst/>
          </a:prstGeom>
        </p:spPr>
      </p:pic>
      <p:pic>
        <p:nvPicPr>
          <p:cNvPr id="25" name="图片 24">
            <a:extLst>
              <a:ext uri="{FF2B5EF4-FFF2-40B4-BE49-F238E27FC236}">
                <a16:creationId xmlns:a16="http://schemas.microsoft.com/office/drawing/2014/main" id="{65897E56-E129-4A39-B737-A4E9603B3946}"/>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635413" y="5939596"/>
            <a:ext cx="2606775" cy="475993"/>
          </a:xfrm>
          <a:prstGeom prst="rect">
            <a:avLst/>
          </a:prstGeom>
          <a:noFill/>
          <a:ln>
            <a:noFill/>
          </a:ln>
        </p:spPr>
      </p:pic>
      <p:pic>
        <p:nvPicPr>
          <p:cNvPr id="27" name="图片 26">
            <a:extLst>
              <a:ext uri="{FF2B5EF4-FFF2-40B4-BE49-F238E27FC236}">
                <a16:creationId xmlns:a16="http://schemas.microsoft.com/office/drawing/2014/main" id="{A54434C2-0453-41C3-BC5A-118E8A68C1B1}"/>
              </a:ext>
            </a:extLst>
          </p:cNvPr>
          <p:cNvPicPr/>
          <p:nvPr/>
        </p:nvPicPr>
        <p:blipFill rotWithShape="1">
          <a:blip r:embed="rId10">
            <a:extLst>
              <a:ext uri="{28A0092B-C50C-407E-A947-70E740481C1C}">
                <a14:useLocalDpi xmlns:a14="http://schemas.microsoft.com/office/drawing/2010/main" val="0"/>
              </a:ext>
            </a:extLst>
          </a:blip>
          <a:srcRect l="21870" r="22065" b="10904"/>
          <a:stretch/>
        </p:blipFill>
        <p:spPr bwMode="auto">
          <a:xfrm>
            <a:off x="6129773" y="5809564"/>
            <a:ext cx="3228976" cy="736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600070" y="23131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字典构造</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5" name="内容占位符 2">
                <a:extLst>
                  <a:ext uri="{FF2B5EF4-FFF2-40B4-BE49-F238E27FC236}">
                    <a16:creationId xmlns:a16="http://schemas.microsoft.com/office/drawing/2014/main" id="{FBF2041C-9CA8-4E38-96CD-785A4A131B31}"/>
                  </a:ext>
                </a:extLst>
              </p:cNvPr>
              <p:cNvSpPr>
                <a:spLocks noGrp="1"/>
              </p:cNvSpPr>
              <p:nvPr>
                <p:ph idx="1"/>
              </p:nvPr>
            </p:nvSpPr>
            <p:spPr>
              <a:xfrm>
                <a:off x="1045042" y="1406557"/>
                <a:ext cx="10178322" cy="4639377"/>
              </a:xfrm>
            </p:spPr>
            <p:txBody>
              <a:bodyPr>
                <a:normAutofit/>
              </a:bodyPr>
              <a:lstStyle/>
              <a:p>
                <a:r>
                  <a:rPr lang="zh-CN" altLang="zh-CN" sz="2000" b="1" dirty="0"/>
                  <a:t>定义一个</a:t>
                </a:r>
                <a:r>
                  <a:rPr lang="zh-CN" altLang="zh-CN" sz="2000" b="1" dirty="0">
                    <a:solidFill>
                      <a:srgbClr val="FF0000"/>
                    </a:solidFill>
                  </a:rPr>
                  <a:t>矩阵</a:t>
                </a:r>
                <a:r>
                  <a:rPr lang="en-US" altLang="zh-CN" sz="2000" b="1" dirty="0">
                    <a:solidFill>
                      <a:srgbClr val="FF0000"/>
                    </a:solidFill>
                  </a:rPr>
                  <a:t>A</a:t>
                </a:r>
                <a:r>
                  <a:rPr lang="zh-CN" altLang="en-US" sz="2000" dirty="0"/>
                  <a:t>：</a:t>
                </a:r>
                <a:r>
                  <a:rPr lang="zh-CN" altLang="zh-CN" sz="2000" dirty="0"/>
                  <a:t>记录每个候选单词</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𝑠</m:t>
                        </m:r>
                      </m:e>
                      <m:sub>
                        <m:r>
                          <a:rPr lang="en-US" altLang="zh-CN" sz="2000">
                            <a:latin typeface="Cambria Math" panose="02040503050406030204" pitchFamily="18" charset="0"/>
                          </a:rPr>
                          <m:t>𝑖</m:t>
                        </m:r>
                      </m:sub>
                    </m:sSub>
                  </m:oMath>
                </a14:m>
                <a:r>
                  <a:rPr lang="zh-CN" altLang="zh-CN" sz="2000" dirty="0"/>
                  <a:t>∈</a:t>
                </a:r>
                <a:r>
                  <a:rPr lang="en-US" altLang="zh-CN" sz="2000" dirty="0"/>
                  <a:t>S</a:t>
                </a:r>
                <a:r>
                  <a:rPr lang="zh-CN" altLang="zh-CN" sz="2000" dirty="0"/>
                  <a:t>与每个等级符号</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𝑟</m:t>
                        </m:r>
                      </m:e>
                      <m:sub>
                        <m:r>
                          <a:rPr lang="en-US" altLang="zh-CN" sz="2000">
                            <a:latin typeface="Cambria Math" panose="02040503050406030204" pitchFamily="18" charset="0"/>
                          </a:rPr>
                          <m:t>𝑗</m:t>
                        </m:r>
                      </m:sub>
                    </m:sSub>
                  </m:oMath>
                </a14:m>
                <a:r>
                  <a:rPr lang="zh-CN" altLang="zh-CN" sz="2000" dirty="0"/>
                  <a:t>∈</a:t>
                </a:r>
                <a:r>
                  <a:rPr lang="en-US" altLang="zh-CN" sz="2000" dirty="0"/>
                  <a:t>R</a:t>
                </a:r>
                <a:r>
                  <a:rPr lang="zh-CN" altLang="zh-CN" sz="2000" dirty="0"/>
                  <a:t>的</a:t>
                </a:r>
                <a:r>
                  <a:rPr lang="zh-CN" altLang="zh-CN" sz="2000" dirty="0">
                    <a:solidFill>
                      <a:srgbClr val="FF0000"/>
                    </a:solidFill>
                  </a:rPr>
                  <a:t>余弦相似度</a:t>
                </a:r>
                <a:r>
                  <a:rPr lang="zh-CN" altLang="en-US"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r>
                      <a:rPr lang="en-US" altLang="zh-CN" sz="2000">
                        <a:latin typeface="Cambria Math" panose="02040503050406030204" pitchFamily="18" charset="0"/>
                      </a:rPr>
                      <m:t>=</m:t>
                    </m:r>
                    <m:r>
                      <m:rPr>
                        <m:sty m:val="p"/>
                      </m:rPr>
                      <a:rPr lang="en-US" altLang="zh-CN" sz="2000">
                        <a:latin typeface="Cambria Math" panose="02040503050406030204" pitchFamily="18" charset="0"/>
                      </a:rPr>
                      <m:t>cos</m:t>
                    </m:r>
                    <m:r>
                      <a:rPr lang="en-US" altLang="zh-CN" sz="2000">
                        <a:latin typeface="Cambria Math" panose="02040503050406030204" pitchFamily="18" charset="0"/>
                      </a:rPr>
                      <m:t> (</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𝑣</m:t>
                            </m:r>
                          </m:e>
                          <m:sub>
                            <m:r>
                              <a:rPr lang="en-US" altLang="zh-CN" sz="2000">
                                <a:latin typeface="Cambria Math" panose="02040503050406030204" pitchFamily="18" charset="0"/>
                              </a:rPr>
                              <m:t>𝑠𝑖</m:t>
                            </m:r>
                          </m:sub>
                        </m:sSub>
                      </m:e>
                    </m:acc>
                    <m:r>
                      <a:rPr lang="en-US" altLang="zh-CN" sz="2000">
                        <a:latin typeface="Cambria Math" panose="02040503050406030204" pitchFamily="18" charset="0"/>
                      </a:rPr>
                      <m:t>,</m:t>
                    </m:r>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𝑣</m:t>
                            </m:r>
                          </m:e>
                          <m:sub>
                            <m:r>
                              <a:rPr lang="en-US" altLang="zh-CN" sz="2000">
                                <a:latin typeface="Cambria Math" panose="02040503050406030204" pitchFamily="18" charset="0"/>
                              </a:rPr>
                              <m:t>𝑟𝑗</m:t>
                            </m:r>
                          </m:sub>
                        </m:sSub>
                      </m:e>
                    </m:acc>
                    <m:r>
                      <a:rPr lang="en-US" altLang="zh-CN" sz="2000">
                        <a:latin typeface="Cambria Math" panose="02040503050406030204" pitchFamily="18" charset="0"/>
                      </a:rPr>
                      <m:t>)</m:t>
                    </m:r>
                  </m:oMath>
                </a14:m>
                <a:r>
                  <a:rPr lang="zh-CN" altLang="zh-CN" sz="2000" dirty="0"/>
                  <a:t>。</a:t>
                </a:r>
                <a:endParaRPr lang="en-US" altLang="zh-CN" sz="2000" dirty="0"/>
              </a:p>
              <a:p>
                <a:endParaRPr lang="en-US" altLang="zh-CN" sz="2000" dirty="0"/>
              </a:p>
              <a:p>
                <a:endParaRPr lang="en-US" altLang="zh-CN" sz="2000" dirty="0"/>
              </a:p>
              <a:p>
                <a:endParaRPr lang="en-US" altLang="zh-CN" sz="2000" dirty="0"/>
              </a:p>
              <a:p>
                <a:r>
                  <a:rPr lang="zh-CN" altLang="en-US" sz="2000" b="1" dirty="0"/>
                  <a:t>定义一个</a:t>
                </a:r>
                <a:r>
                  <a:rPr lang="zh-CN" altLang="zh-CN" sz="2000" b="1" dirty="0">
                    <a:solidFill>
                      <a:srgbClr val="FF0000"/>
                    </a:solidFill>
                  </a:rPr>
                  <a:t>元素级函数</a:t>
                </a:r>
                <a:r>
                  <a:rPr lang="en-US" altLang="zh-CN" sz="2000" b="1" dirty="0">
                    <a:solidFill>
                      <a:srgbClr val="FF0000"/>
                    </a:solidFill>
                  </a:rPr>
                  <a:t>G</a:t>
                </a:r>
                <a:r>
                  <a:rPr lang="zh-CN" altLang="zh-CN" sz="2000" b="1" dirty="0">
                    <a:solidFill>
                      <a:srgbClr val="FF0000"/>
                    </a:solidFill>
                  </a:rPr>
                  <a:t>（</a:t>
                </a:r>
                <a:r>
                  <a:rPr lang="en-US" altLang="zh-CN" sz="2000" b="1" dirty="0">
                    <a:solidFill>
                      <a:srgbClr val="FF0000"/>
                    </a:solidFill>
                  </a:rPr>
                  <a:t>A</a:t>
                </a:r>
                <a:r>
                  <a:rPr lang="zh-CN" altLang="zh-CN" sz="2000" b="1" dirty="0">
                    <a:solidFill>
                      <a:srgbClr val="FF0000"/>
                    </a:solidFill>
                  </a:rPr>
                  <a:t>）</a:t>
                </a:r>
                <a:r>
                  <a:rPr lang="zh-CN" altLang="en-US" sz="2000" b="1" dirty="0">
                    <a:solidFill>
                      <a:srgbClr val="FF0000"/>
                    </a:solidFill>
                  </a:rPr>
                  <a:t>：</a:t>
                </a:r>
                <a:r>
                  <a:rPr lang="zh-CN" altLang="zh-CN" sz="2000" dirty="0"/>
                  <a:t>将每个候选情感词映射到评级符号</a:t>
                </a:r>
                <a:r>
                  <a:rPr lang="zh-CN" altLang="en-US" sz="2000" dirty="0"/>
                  <a:t>，</a:t>
                </a:r>
                <a:r>
                  <a:rPr lang="en-US" altLang="zh-CN" sz="2000" dirty="0"/>
                  <a:t> </a:t>
                </a:r>
                <a:r>
                  <a:rPr lang="en-US" altLang="zh-CN" sz="2000" dirty="0" err="1"/>
                  <a:t>bij</a:t>
                </a:r>
                <a:r>
                  <a:rPr lang="en-US" altLang="zh-CN" sz="2000" dirty="0"/>
                  <a:t> = 1</a:t>
                </a:r>
                <a:r>
                  <a:rPr lang="zh-CN" altLang="zh-CN" sz="2000" dirty="0"/>
                  <a:t>表示候选情绪词</a:t>
                </a:r>
                <a:r>
                  <a:rPr lang="en-US" altLang="zh-CN" sz="2000" dirty="0" err="1"/>
                  <a:t>si</a:t>
                </a:r>
                <a:r>
                  <a:rPr lang="en-US" altLang="zh-CN" sz="2000" dirty="0"/>
                  <a:t> </a:t>
                </a:r>
                <a:r>
                  <a:rPr lang="zh-CN" altLang="zh-CN" sz="2000" dirty="0"/>
                  <a:t>属于评级符号</a:t>
                </a:r>
                <a:r>
                  <a:rPr lang="en-US" altLang="zh-CN" sz="2000" dirty="0" err="1"/>
                  <a:t>rj</a:t>
                </a:r>
                <a:r>
                  <a:rPr lang="zh-CN" altLang="zh-CN" sz="2000" dirty="0"/>
                  <a:t>的类</a:t>
                </a:r>
                <a:r>
                  <a:rPr lang="en-US" altLang="zh-CN" sz="2000" dirty="0"/>
                  <a:t>,</a:t>
                </a:r>
                <a:r>
                  <a:rPr lang="zh-CN" altLang="zh-CN" sz="2000" dirty="0"/>
                  <a:t>否则</a:t>
                </a:r>
                <a:r>
                  <a:rPr lang="en-US" altLang="zh-CN" sz="2000" dirty="0" err="1"/>
                  <a:t>bij</a:t>
                </a:r>
                <a:r>
                  <a:rPr lang="en-US" altLang="zh-CN" sz="2000" dirty="0"/>
                  <a:t> = 0</a:t>
                </a:r>
              </a:p>
              <a:p>
                <a:endParaRPr lang="en-US" altLang="zh-CN" sz="2000" dirty="0"/>
              </a:p>
            </p:txBody>
          </p:sp>
        </mc:Choice>
        <mc:Fallback xmlns="">
          <p:sp>
            <p:nvSpPr>
              <p:cNvPr id="15" name="内容占位符 2">
                <a:extLst>
                  <a:ext uri="{FF2B5EF4-FFF2-40B4-BE49-F238E27FC236}">
                    <a16:creationId xmlns:a16="http://schemas.microsoft.com/office/drawing/2014/main" id="{FBF2041C-9CA8-4E38-96CD-785A4A131B31}"/>
                  </a:ext>
                </a:extLst>
              </p:cNvPr>
              <p:cNvSpPr>
                <a:spLocks noGrp="1" noRot="1" noChangeAspect="1" noMove="1" noResize="1" noEditPoints="1" noAdjustHandles="1" noChangeArrowheads="1" noChangeShapeType="1" noTextEdit="1"/>
              </p:cNvSpPr>
              <p:nvPr>
                <p:ph idx="1"/>
              </p:nvPr>
            </p:nvSpPr>
            <p:spPr>
              <a:xfrm>
                <a:off x="1045042" y="1406557"/>
                <a:ext cx="10178322" cy="4639377"/>
              </a:xfrm>
              <a:blipFill>
                <a:blip r:embed="rId6"/>
                <a:stretch>
                  <a:fillRect l="-539" t="-1183" r="-659"/>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3E5A9DE5-0DAC-4BC7-8853-4A8EDA9C1CD4}"/>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172962" y="1775777"/>
            <a:ext cx="5239518" cy="1388745"/>
          </a:xfrm>
          <a:prstGeom prst="rect">
            <a:avLst/>
          </a:prstGeom>
          <a:noFill/>
          <a:ln>
            <a:noFill/>
          </a:ln>
        </p:spPr>
      </p:pic>
      <p:pic>
        <p:nvPicPr>
          <p:cNvPr id="17" name="图片 16">
            <a:extLst>
              <a:ext uri="{FF2B5EF4-FFF2-40B4-BE49-F238E27FC236}">
                <a16:creationId xmlns:a16="http://schemas.microsoft.com/office/drawing/2014/main" id="{6EC64474-0791-4654-8339-CB03E92E52D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898642" y="4202483"/>
            <a:ext cx="5759450" cy="617855"/>
          </a:xfrm>
          <a:prstGeom prst="rect">
            <a:avLst/>
          </a:prstGeom>
          <a:noFill/>
          <a:ln>
            <a:noFill/>
          </a:ln>
        </p:spPr>
      </p:pic>
      <p:pic>
        <p:nvPicPr>
          <p:cNvPr id="18" name="图片 17">
            <a:extLst>
              <a:ext uri="{FF2B5EF4-FFF2-40B4-BE49-F238E27FC236}">
                <a16:creationId xmlns:a16="http://schemas.microsoft.com/office/drawing/2014/main" id="{5655D0CC-BF2C-4F6C-AFCB-46778D6077C0}"/>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3057354" y="5151205"/>
            <a:ext cx="5759450" cy="624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600070" y="23131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en-US" altLang="zh-CN" sz="2400" b="1" spc="600" dirty="0">
                <a:solidFill>
                  <a:srgbClr val="004EA2"/>
                </a:solidFill>
                <a:latin typeface="微软雅黑" panose="020B0503020204020204" charset="-122"/>
                <a:ea typeface="微软雅黑" panose="020B0503020204020204" charset="-122"/>
                <a:sym typeface="+mn-ea"/>
              </a:rPr>
              <a:t>G</a:t>
            </a:r>
            <a:r>
              <a:rPr lang="zh-CN" altLang="en-US" sz="2400" b="1" spc="600" dirty="0">
                <a:solidFill>
                  <a:srgbClr val="004EA2"/>
                </a:solidFill>
                <a:latin typeface="微软雅黑" panose="020B0503020204020204" charset="-122"/>
                <a:ea typeface="微软雅黑" panose="020B0503020204020204" charset="-122"/>
                <a:sym typeface="+mn-ea"/>
              </a:rPr>
              <a:t>（</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）设计方案</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90C044E6-A2AA-419D-85CC-D416DBDA98E3}"/>
                  </a:ext>
                </a:extLst>
              </p:cNvPr>
              <p:cNvSpPr>
                <a:spLocks noGrp="1"/>
              </p:cNvSpPr>
              <p:nvPr>
                <p:ph idx="1"/>
              </p:nvPr>
            </p:nvSpPr>
            <p:spPr>
              <a:xfrm>
                <a:off x="1134791" y="1108669"/>
                <a:ext cx="10178322" cy="4042295"/>
              </a:xfrm>
            </p:spPr>
            <p:txBody>
              <a:bodyPr>
                <a:normAutofit/>
              </a:bodyPr>
              <a:lstStyle/>
              <a:p>
                <a:r>
                  <a:rPr kumimoji="1" lang="zh-CN" altLang="zh-CN" sz="1800" b="1" dirty="0">
                    <a:solidFill>
                      <a:srgbClr val="FF0000"/>
                    </a:solidFill>
                  </a:rPr>
                  <a:t>最大余弦相似度方案：</a:t>
                </a:r>
                <a:endParaRPr kumimoji="1" lang="en-US" altLang="zh-CN" sz="1800" b="1" dirty="0">
                  <a:solidFill>
                    <a:srgbClr val="FF0000"/>
                  </a:solidFill>
                </a:endParaRPr>
              </a:p>
              <a:p>
                <a:pPr marL="0" indent="0">
                  <a:buNone/>
                </a:pPr>
                <a:r>
                  <a:rPr kumimoji="1" lang="en-US" altLang="zh-CN" sz="1800" dirty="0"/>
                  <a:t>       </a:t>
                </a:r>
                <a:r>
                  <a:rPr kumimoji="1" lang="zh-CN" altLang="zh-CN" sz="1800" dirty="0"/>
                  <a:t>对于每个</a:t>
                </a:r>
                <a14:m>
                  <m:oMath xmlns:m="http://schemas.openxmlformats.org/officeDocument/2006/math">
                    <m:sSub>
                      <m:sSubPr>
                        <m:ctrlPr>
                          <a:rPr kumimoji="1" lang="zh-CN" altLang="zh-CN" sz="1800" i="1" dirty="0">
                            <a:latin typeface="Cambria Math" panose="02040503050406030204" pitchFamily="18" charset="0"/>
                          </a:rPr>
                        </m:ctrlPr>
                      </m:sSubPr>
                      <m:e>
                        <m:r>
                          <a:rPr kumimoji="1" lang="zh-CN" altLang="zh-CN" sz="1800" dirty="0">
                            <a:latin typeface="Cambria Math" panose="02040503050406030204" pitchFamily="18" charset="0"/>
                          </a:rPr>
                          <m:t>𝑠</m:t>
                        </m:r>
                      </m:e>
                      <m:sub>
                        <m:r>
                          <a:rPr kumimoji="1" lang="zh-CN" altLang="zh-CN" sz="1800" dirty="0">
                            <a:latin typeface="Cambria Math" panose="02040503050406030204" pitchFamily="18" charset="0"/>
                          </a:rPr>
                          <m:t>𝑖</m:t>
                        </m:r>
                      </m:sub>
                    </m:sSub>
                  </m:oMath>
                </a14:m>
                <a:r>
                  <a:rPr kumimoji="1" lang="zh-CN" altLang="zh-CN" sz="1800" dirty="0"/>
                  <a:t>∈</a:t>
                </a:r>
                <a:r>
                  <a:rPr kumimoji="1" lang="en-US" altLang="zh-CN" sz="1800" dirty="0"/>
                  <a:t>S</a:t>
                </a:r>
                <a:r>
                  <a:rPr kumimoji="1" lang="zh-CN" altLang="zh-CN" sz="1800" dirty="0"/>
                  <a:t>，我们针对每个评级符号</a:t>
                </a:r>
                <a14:m>
                  <m:oMath xmlns:m="http://schemas.openxmlformats.org/officeDocument/2006/math">
                    <m:sSub>
                      <m:sSubPr>
                        <m:ctrlPr>
                          <a:rPr kumimoji="1" lang="en-US" altLang="zh-CN" sz="1800" i="1" dirty="0">
                            <a:latin typeface="Cambria Math" panose="02040503050406030204" pitchFamily="18" charset="0"/>
                          </a:rPr>
                        </m:ctrlPr>
                      </m:sSubPr>
                      <m:e>
                        <m:r>
                          <a:rPr kumimoji="1" lang="en-US" altLang="zh-CN" sz="1800" dirty="0" err="1">
                            <a:latin typeface="Cambria Math" panose="02040503050406030204" pitchFamily="18" charset="0"/>
                          </a:rPr>
                          <m:t>𝑟</m:t>
                        </m:r>
                      </m:e>
                      <m:sub>
                        <m:acc>
                          <m:accPr>
                            <m:chr m:val="̇"/>
                            <m:ctrlPr>
                              <a:rPr kumimoji="1" lang="en-US" altLang="zh-CN" sz="1800" i="1" dirty="0" err="1">
                                <a:latin typeface="Cambria Math" panose="02040503050406030204" pitchFamily="18" charset="0"/>
                              </a:rPr>
                            </m:ctrlPr>
                          </m:accPr>
                          <m:e>
                            <m:r>
                              <a:rPr kumimoji="1" lang="en-US" altLang="zh-CN" sz="1800" dirty="0" err="1">
                                <a:latin typeface="Cambria Math" panose="02040503050406030204" pitchFamily="18" charset="0"/>
                              </a:rPr>
                              <m:t>𝐽</m:t>
                            </m:r>
                          </m:e>
                        </m:acc>
                      </m:sub>
                    </m:sSub>
                  </m:oMath>
                </a14:m>
                <a:r>
                  <a:rPr kumimoji="1" lang="zh-CN" altLang="zh-CN" sz="1800" dirty="0"/>
                  <a:t>∈</a:t>
                </a:r>
                <a:r>
                  <a:rPr kumimoji="1" lang="en-US" altLang="zh-CN" sz="1800" dirty="0"/>
                  <a:t>R</a:t>
                </a:r>
                <a:r>
                  <a:rPr kumimoji="1" lang="zh-CN" altLang="zh-CN" sz="1800" dirty="0"/>
                  <a:t>定义最大余弦值（</a:t>
                </a:r>
                <a:r>
                  <a:rPr kumimoji="1" lang="en-US" altLang="zh-CN" sz="1800" dirty="0"/>
                  <a:t>A</a:t>
                </a:r>
                <a:r>
                  <a:rPr kumimoji="1" lang="zh-CN" altLang="zh-CN" sz="1800" dirty="0"/>
                  <a:t>的每一行的最大值） </a:t>
                </a:r>
                <a:r>
                  <a:rPr kumimoji="1" lang="zh-CN" altLang="en-US" sz="1800" dirty="0"/>
                  <a:t>，</a:t>
                </a:r>
                <a:r>
                  <a:rPr kumimoji="1" lang="zh-CN" altLang="zh-CN" sz="1800" dirty="0"/>
                  <a:t>将一个单词分配给与该单词具有最高关联度的评级类别； 每个候选情感词</a:t>
                </a:r>
                <a:r>
                  <a:rPr kumimoji="1" lang="zh-CN" altLang="zh-CN" sz="1800" dirty="0">
                    <a:solidFill>
                      <a:srgbClr val="FF0000"/>
                    </a:solidFill>
                  </a:rPr>
                  <a:t>一对一映射</a:t>
                </a:r>
                <a:endParaRPr kumimoji="1" lang="en-US" altLang="zh-CN" sz="1800" dirty="0">
                  <a:solidFill>
                    <a:srgbClr val="FF0000"/>
                  </a:solidFill>
                </a:endParaRPr>
              </a:p>
              <a:p>
                <a:endParaRPr kumimoji="1" lang="en-US" altLang="zh-CN" sz="1800" dirty="0"/>
              </a:p>
              <a:p>
                <a:pPr marL="0" indent="0">
                  <a:buNone/>
                </a:pPr>
                <a:endParaRPr kumimoji="1" lang="en-US" altLang="zh-CN" sz="1800" dirty="0"/>
              </a:p>
              <a:p>
                <a:pPr marL="0" indent="0">
                  <a:buNone/>
                </a:pPr>
                <a:endParaRPr kumimoji="1" lang="en-US" altLang="zh-CN" sz="1800" dirty="0"/>
              </a:p>
              <a:p>
                <a:r>
                  <a:rPr kumimoji="1" lang="en-US" altLang="zh-CN" sz="1800" b="1" dirty="0">
                    <a:solidFill>
                      <a:srgbClr val="FF0000"/>
                    </a:solidFill>
                  </a:rPr>
                  <a:t>z</a:t>
                </a:r>
                <a:r>
                  <a:rPr kumimoji="1" lang="zh-CN" altLang="zh-CN" sz="1800" b="1" dirty="0">
                    <a:solidFill>
                      <a:srgbClr val="FF0000"/>
                    </a:solidFill>
                  </a:rPr>
                  <a:t>分数方案</a:t>
                </a:r>
                <a:r>
                  <a:rPr kumimoji="1" lang="zh-CN" altLang="en-US" sz="1800" b="1" dirty="0">
                    <a:solidFill>
                      <a:srgbClr val="FF0000"/>
                    </a:solidFill>
                  </a:rPr>
                  <a:t>：</a:t>
                </a:r>
                <a:endParaRPr kumimoji="1" lang="en-US" altLang="zh-CN" sz="1800" b="1" dirty="0">
                  <a:solidFill>
                    <a:srgbClr val="FF0000"/>
                  </a:solidFill>
                </a:endParaRPr>
              </a:p>
              <a:p>
                <a:pPr marL="0" indent="0">
                  <a:buNone/>
                </a:pPr>
                <a:r>
                  <a:rPr kumimoji="1" lang="en-US" altLang="zh-CN" sz="1800" dirty="0"/>
                  <a:t>        </a:t>
                </a:r>
                <a:r>
                  <a:rPr kumimoji="1" lang="zh-CN" altLang="zh-CN" sz="1800" dirty="0"/>
                  <a:t>候选情感词相对于每个评级符号</a:t>
                </a:r>
                <a14:m>
                  <m:oMath xmlns:m="http://schemas.openxmlformats.org/officeDocument/2006/math">
                    <m:sSub>
                      <m:sSubPr>
                        <m:ctrlPr>
                          <a:rPr kumimoji="1" lang="en-US" altLang="zh-CN" sz="1800" i="1" dirty="0">
                            <a:latin typeface="Cambria Math" panose="02040503050406030204" pitchFamily="18" charset="0"/>
                          </a:rPr>
                        </m:ctrlPr>
                      </m:sSubPr>
                      <m:e>
                        <m:r>
                          <a:rPr kumimoji="1" lang="en-US" altLang="zh-CN" sz="1800" dirty="0" err="1">
                            <a:latin typeface="Cambria Math" panose="02040503050406030204" pitchFamily="18" charset="0"/>
                          </a:rPr>
                          <m:t>𝑟</m:t>
                        </m:r>
                      </m:e>
                      <m:sub>
                        <m:acc>
                          <m:accPr>
                            <m:chr m:val="̇"/>
                            <m:ctrlPr>
                              <a:rPr kumimoji="1" lang="en-US" altLang="zh-CN" sz="1800" i="1" dirty="0" err="1">
                                <a:latin typeface="Cambria Math" panose="02040503050406030204" pitchFamily="18" charset="0"/>
                              </a:rPr>
                            </m:ctrlPr>
                          </m:accPr>
                          <m:e>
                            <m:r>
                              <a:rPr kumimoji="1" lang="en-US" altLang="zh-CN" sz="1800" dirty="0" err="1">
                                <a:latin typeface="Cambria Math" panose="02040503050406030204" pitchFamily="18" charset="0"/>
                              </a:rPr>
                              <m:t>𝐽</m:t>
                            </m:r>
                          </m:e>
                        </m:acc>
                      </m:sub>
                    </m:sSub>
                    <m:r>
                      <a:rPr kumimoji="1" lang="en-US" altLang="zh-CN" sz="1800" dirty="0" err="1">
                        <a:latin typeface="Cambria Math" panose="02040503050406030204" pitchFamily="18" charset="0"/>
                      </a:rPr>
                      <m:t> </m:t>
                    </m:r>
                  </m:oMath>
                </a14:m>
                <a:r>
                  <a:rPr kumimoji="1" lang="zh-CN" altLang="zh-CN" sz="1800" dirty="0"/>
                  <a:t>∈</a:t>
                </a:r>
                <a:r>
                  <a:rPr kumimoji="1" lang="en-US" altLang="zh-CN" sz="1800" dirty="0"/>
                  <a:t>R</a:t>
                </a:r>
                <a:r>
                  <a:rPr kumimoji="1" lang="zh-CN" altLang="zh-CN" sz="1800" dirty="0"/>
                  <a:t>的余弦相似度计算出</a:t>
                </a:r>
                <a:r>
                  <a:rPr kumimoji="1" lang="en-US" altLang="zh-CN" sz="1800" dirty="0"/>
                  <a:t>z</a:t>
                </a:r>
                <a:r>
                  <a:rPr kumimoji="1" lang="zh-CN" altLang="zh-CN" sz="1800" dirty="0"/>
                  <a:t>分数来确定字典</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ℒ</m:t>
                        </m:r>
                      </m:e>
                      <m:sub>
                        <m:r>
                          <a:rPr kumimoji="1" lang="en-US" altLang="zh-CN" sz="1800">
                            <a:latin typeface="Cambria Math" panose="02040503050406030204" pitchFamily="18" charset="0"/>
                          </a:rPr>
                          <m:t>𝑟𝑗</m:t>
                        </m:r>
                      </m:sub>
                    </m:sSub>
                  </m:oMath>
                </a14:m>
                <a:r>
                  <a:rPr kumimoji="1" lang="zh-CN" altLang="en-US" sz="1800" dirty="0"/>
                  <a:t>，</a:t>
                </a:r>
                <a:r>
                  <a:rPr kumimoji="1" lang="en-US" altLang="zh-CN" sz="1800" dirty="0"/>
                  <a:t> z</a:t>
                </a:r>
                <a:r>
                  <a:rPr kumimoji="1" lang="zh-CN" altLang="zh-CN" sz="1800" dirty="0"/>
                  <a:t>分数代表余弦相似度</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𝑎</m:t>
                        </m:r>
                      </m:e>
                      <m:sub>
                        <m:r>
                          <a:rPr kumimoji="1" lang="en-US" altLang="zh-CN" sz="1800">
                            <a:latin typeface="Cambria Math" panose="02040503050406030204" pitchFamily="18" charset="0"/>
                          </a:rPr>
                          <m:t>𝑖𝑗</m:t>
                        </m:r>
                      </m:sub>
                    </m:sSub>
                  </m:oMath>
                </a14:m>
                <a:r>
                  <a:rPr kumimoji="1" lang="zh-CN" altLang="zh-CN" sz="1800" dirty="0"/>
                  <a:t>与列均值</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µ</m:t>
                        </m:r>
                      </m:e>
                      <m:sub>
                        <m:r>
                          <a:rPr kumimoji="1" lang="en-US" altLang="zh-CN" sz="1800">
                            <a:latin typeface="Cambria Math" panose="02040503050406030204" pitchFamily="18" charset="0"/>
                          </a:rPr>
                          <m:t>𝑗</m:t>
                        </m:r>
                      </m:sub>
                    </m:sSub>
                  </m:oMath>
                </a14:m>
                <a:r>
                  <a:rPr kumimoji="1" lang="zh-CN" altLang="zh-CN" sz="1800" dirty="0"/>
                  <a:t>之间的距离，以列标准偏差</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𝜎</m:t>
                        </m:r>
                      </m:e>
                      <m:sub>
                        <m:r>
                          <a:rPr kumimoji="1" lang="en-US" altLang="zh-CN" sz="1800">
                            <a:latin typeface="Cambria Math" panose="02040503050406030204" pitchFamily="18" charset="0"/>
                          </a:rPr>
                          <m:t>𝑗</m:t>
                        </m:r>
                      </m:sub>
                    </m:sSub>
                  </m:oMath>
                </a14:m>
                <a:r>
                  <a:rPr kumimoji="1" lang="zh-CN" altLang="zh-CN" sz="1800" dirty="0"/>
                  <a:t>为单位</a:t>
                </a:r>
                <a:r>
                  <a:rPr kumimoji="1" lang="zh-CN" altLang="en-US" sz="1800" dirty="0"/>
                  <a:t>，</a:t>
                </a:r>
                <a:r>
                  <a:rPr kumimoji="1" lang="zh-CN" altLang="zh-CN" sz="1800" dirty="0"/>
                  <a:t>一个单词可能属于</a:t>
                </a:r>
                <a:r>
                  <a:rPr kumimoji="1" lang="zh-CN" altLang="zh-CN" sz="1800" dirty="0">
                    <a:solidFill>
                      <a:srgbClr val="FF0000"/>
                    </a:solidFill>
                  </a:rPr>
                  <a:t>一类以上</a:t>
                </a:r>
                <a:r>
                  <a:rPr kumimoji="1" lang="zh-CN" altLang="zh-CN" sz="1800" dirty="0"/>
                  <a:t>的等级符号</a:t>
                </a:r>
                <a:r>
                  <a:rPr kumimoji="1" lang="zh-CN" altLang="en-US" sz="1800" dirty="0"/>
                  <a:t>。</a:t>
                </a:r>
                <a:endParaRPr kumimoji="1" lang="en-US" altLang="zh-CN" sz="1800" dirty="0"/>
              </a:p>
              <a:p>
                <a:pPr marL="0" indent="0">
                  <a:buNone/>
                </a:pPr>
                <a:r>
                  <a:rPr kumimoji="1" lang="en-US" altLang="zh-CN" sz="1800" dirty="0"/>
                  <a:t>        </a:t>
                </a:r>
                <a:r>
                  <a:rPr kumimoji="1" lang="zh-CN" altLang="zh-CN" sz="1800" dirty="0"/>
                  <a:t>选择按列的</a:t>
                </a:r>
                <a:r>
                  <a:rPr kumimoji="1" lang="en-US" altLang="zh-CN" sz="1800" dirty="0"/>
                  <a:t>z</a:t>
                </a:r>
                <a:r>
                  <a:rPr kumimoji="1" lang="zh-CN" altLang="zh-CN" sz="1800" dirty="0"/>
                  <a:t>分数原因</a:t>
                </a:r>
                <a:r>
                  <a:rPr kumimoji="1" lang="zh-CN" altLang="en-US" sz="1800" dirty="0"/>
                  <a:t>：</a:t>
                </a:r>
                <a:r>
                  <a:rPr kumimoji="1" lang="zh-CN" altLang="zh-CN" sz="1800" dirty="0"/>
                  <a:t>对于每个单词（即每一行），只有几个余弦相似度点来计算统计量，这可能</a:t>
                </a:r>
                <a:r>
                  <a:rPr kumimoji="1" lang="zh-CN" altLang="en-US" sz="1800" dirty="0"/>
                  <a:t>导致</a:t>
                </a:r>
                <a:r>
                  <a:rPr kumimoji="1" lang="zh-CN" altLang="zh-CN" sz="1800" dirty="0"/>
                  <a:t>不具有代表性或不稳定的值。</a:t>
                </a:r>
                <a:endParaRPr kumimoji="1" lang="zh-CN" altLang="en-US" sz="1800" dirty="0"/>
              </a:p>
            </p:txBody>
          </p:sp>
        </mc:Choice>
        <mc:Fallback xmlns="">
          <p:sp>
            <p:nvSpPr>
              <p:cNvPr id="11" name="内容占位符 2">
                <a:extLst>
                  <a:ext uri="{FF2B5EF4-FFF2-40B4-BE49-F238E27FC236}">
                    <a16:creationId xmlns:a16="http://schemas.microsoft.com/office/drawing/2014/main" id="{90C044E6-A2AA-419D-85CC-D416DBDA98E3}"/>
                  </a:ext>
                </a:extLst>
              </p:cNvPr>
              <p:cNvSpPr>
                <a:spLocks noGrp="1" noRot="1" noChangeAspect="1" noMove="1" noResize="1" noEditPoints="1" noAdjustHandles="1" noChangeArrowheads="1" noChangeShapeType="1" noTextEdit="1"/>
              </p:cNvSpPr>
              <p:nvPr>
                <p:ph idx="1"/>
              </p:nvPr>
            </p:nvSpPr>
            <p:spPr>
              <a:xfrm>
                <a:off x="1134791" y="1108669"/>
                <a:ext cx="10178322" cy="4042295"/>
              </a:xfrm>
              <a:blipFill>
                <a:blip r:embed="rId6"/>
                <a:stretch>
                  <a:fillRect l="-479" t="-1659" r="-479" b="-1659"/>
                </a:stretch>
              </a:blipFill>
            </p:spPr>
            <p:txBody>
              <a:bodyPr/>
              <a:lstStyle/>
              <a:p>
                <a:r>
                  <a:rPr lang="zh-CN" altLang="en-US">
                    <a:noFill/>
                  </a:rPr>
                  <a:t> </a:t>
                </a:r>
              </a:p>
            </p:txBody>
          </p:sp>
        </mc:Fallback>
      </mc:AlternateContent>
      <p:pic>
        <p:nvPicPr>
          <p:cNvPr id="12" name="Drawing 1" descr="FORMULA">
            <a:extLst>
              <a:ext uri="{FF2B5EF4-FFF2-40B4-BE49-F238E27FC236}">
                <a16:creationId xmlns:a16="http://schemas.microsoft.com/office/drawing/2014/main" id="{DC8EB15B-C9AF-4D1F-B1EA-63FB34D7845E}"/>
              </a:ext>
            </a:extLst>
          </p:cNvPr>
          <p:cNvPicPr/>
          <p:nvPr/>
        </p:nvPicPr>
        <p:blipFill>
          <a:blip r:embed="rId7"/>
          <a:stretch>
            <a:fillRect/>
          </a:stretch>
        </p:blipFill>
        <p:spPr>
          <a:xfrm>
            <a:off x="2214560" y="2418967"/>
            <a:ext cx="2184400" cy="539750"/>
          </a:xfrm>
          <a:prstGeom prst="rect">
            <a:avLst/>
          </a:prstGeom>
        </p:spPr>
      </p:pic>
      <p:pic>
        <p:nvPicPr>
          <p:cNvPr id="13" name="图片 12">
            <a:extLst>
              <a:ext uri="{FF2B5EF4-FFF2-40B4-BE49-F238E27FC236}">
                <a16:creationId xmlns:a16="http://schemas.microsoft.com/office/drawing/2014/main" id="{4A85831C-1D7A-454F-BB9C-CFCB1549E15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143453" y="2392932"/>
            <a:ext cx="5759450" cy="591820"/>
          </a:xfrm>
          <a:prstGeom prst="rect">
            <a:avLst/>
          </a:prstGeom>
          <a:noFill/>
          <a:ln>
            <a:noFill/>
          </a:ln>
        </p:spPr>
      </p:pic>
      <p:pic>
        <p:nvPicPr>
          <p:cNvPr id="15" name="图片 14">
            <a:extLst>
              <a:ext uri="{FF2B5EF4-FFF2-40B4-BE49-F238E27FC236}">
                <a16:creationId xmlns:a16="http://schemas.microsoft.com/office/drawing/2014/main" id="{04A5AD5D-D0C2-43B0-B4A1-E8C83082CC62}"/>
              </a:ext>
            </a:extLst>
          </p:cNvPr>
          <p:cNvPicPr>
            <a:picLocks noChangeAspect="1"/>
          </p:cNvPicPr>
          <p:nvPr/>
        </p:nvPicPr>
        <p:blipFill>
          <a:blip r:embed="rId9"/>
          <a:stretch>
            <a:fillRect/>
          </a:stretch>
        </p:blipFill>
        <p:spPr>
          <a:xfrm>
            <a:off x="2214560" y="5213364"/>
            <a:ext cx="2450659" cy="629223"/>
          </a:xfrm>
          <a:prstGeom prst="rect">
            <a:avLst/>
          </a:prstGeom>
        </p:spPr>
      </p:pic>
      <p:pic>
        <p:nvPicPr>
          <p:cNvPr id="16" name="图片 15">
            <a:extLst>
              <a:ext uri="{FF2B5EF4-FFF2-40B4-BE49-F238E27FC236}">
                <a16:creationId xmlns:a16="http://schemas.microsoft.com/office/drawing/2014/main" id="{A72D6704-31CD-4281-A670-ECCAAC1AFDDD}"/>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7579312" y="6011184"/>
            <a:ext cx="1962150" cy="462621"/>
          </a:xfrm>
          <a:prstGeom prst="rect">
            <a:avLst/>
          </a:prstGeom>
          <a:noFill/>
          <a:ln>
            <a:noFill/>
          </a:ln>
        </p:spPr>
      </p:pic>
      <p:pic>
        <p:nvPicPr>
          <p:cNvPr id="17" name="图片 16">
            <a:extLst>
              <a:ext uri="{FF2B5EF4-FFF2-40B4-BE49-F238E27FC236}">
                <a16:creationId xmlns:a16="http://schemas.microsoft.com/office/drawing/2014/main" id="{3280140B-425C-4986-A7B0-1CDA9CA04F70}"/>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7330309" y="5414405"/>
            <a:ext cx="2460157" cy="396899"/>
          </a:xfrm>
          <a:prstGeom prst="rect">
            <a:avLst/>
          </a:prstGeom>
          <a:noFill/>
          <a:ln>
            <a:noFill/>
          </a:ln>
        </p:spPr>
      </p:pic>
      <p:pic>
        <p:nvPicPr>
          <p:cNvPr id="18" name="图片 17">
            <a:extLst>
              <a:ext uri="{FF2B5EF4-FFF2-40B4-BE49-F238E27FC236}">
                <a16:creationId xmlns:a16="http://schemas.microsoft.com/office/drawing/2014/main" id="{0BB7C83B-559D-434A-B732-0861332F48DC}"/>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664497" y="5824133"/>
            <a:ext cx="6329106" cy="5918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6633405" y="3116153"/>
            <a:ext cx="5152194" cy="57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solidFill>
                  <a:srgbClr val="004EA2"/>
                </a:solidFill>
                <a:latin typeface="微软雅黑" panose="020B0503020204020204" charset="-122"/>
                <a:ea typeface="微软雅黑" panose="020B0503020204020204" charset="-122"/>
                <a:sym typeface="+mn-ea"/>
              </a:rPr>
              <a:t>4.</a:t>
            </a:r>
            <a:r>
              <a:rPr lang="zh-CN" altLang="en-US" sz="3600" b="1" dirty="0">
                <a:solidFill>
                  <a:srgbClr val="004EA2"/>
                </a:solidFill>
                <a:latin typeface="微软雅黑" panose="020B0503020204020204" charset="-122"/>
                <a:ea typeface="微软雅黑" panose="020B0503020204020204" charset="-122"/>
                <a:sym typeface="+mn-ea"/>
              </a:rPr>
              <a:t>实验（</a:t>
            </a:r>
            <a:r>
              <a:rPr lang="en-US" altLang="zh-CN" sz="3600" b="1" dirty="0">
                <a:solidFill>
                  <a:srgbClr val="004EA2"/>
                </a:solidFill>
                <a:latin typeface="微软雅黑" panose="020B0503020204020204" charset="-122"/>
                <a:ea typeface="微软雅黑" panose="020B0503020204020204" charset="-122"/>
                <a:sym typeface="+mn-ea"/>
              </a:rPr>
              <a:t>Experiment</a:t>
            </a:r>
            <a:r>
              <a:rPr lang="zh-CN" altLang="en-US" sz="3600" b="1" dirty="0">
                <a:solidFill>
                  <a:srgbClr val="004EA2"/>
                </a:solidFill>
                <a:latin typeface="微软雅黑" panose="020B0503020204020204" charset="-122"/>
                <a:ea typeface="微软雅黑" panose="020B0503020204020204" charset="-122"/>
                <a:sym typeface="+mn-ea"/>
              </a:rPr>
              <a:t>）</a:t>
            </a:r>
          </a:p>
        </p:txBody>
      </p:sp>
    </p:spTree>
    <p:extLst>
      <p:ext uri="{BB962C8B-B14F-4D97-AF65-F5344CB8AC3E}">
        <p14:creationId xmlns:p14="http://schemas.microsoft.com/office/powerpoint/2010/main" val="422239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5" y="248867"/>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数据描述</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C80ABCE3-C557-45C8-9D0D-0650561C3D22}"/>
                  </a:ext>
                </a:extLst>
              </p:cNvPr>
              <p:cNvSpPr>
                <a:spLocks noGrp="1"/>
              </p:cNvSpPr>
              <p:nvPr>
                <p:ph idx="1"/>
              </p:nvPr>
            </p:nvSpPr>
            <p:spPr>
              <a:xfrm>
                <a:off x="955736" y="1181309"/>
                <a:ext cx="10178322" cy="5240880"/>
              </a:xfrm>
            </p:spPr>
            <p:txBody>
              <a:bodyPr>
                <a:normAutofit/>
              </a:bodyPr>
              <a:lstStyle/>
              <a:p>
                <a:r>
                  <a:rPr kumimoji="1" lang="en-US" altLang="zh-CN" sz="1800" dirty="0"/>
                  <a:t>Yelp</a:t>
                </a:r>
                <a:r>
                  <a:rPr kumimoji="1" lang="zh-CN" altLang="zh-CN" sz="1800" dirty="0"/>
                  <a:t>餐厅评论：</a:t>
                </a:r>
                <a:endParaRPr kumimoji="1" lang="en-US" altLang="zh-CN" sz="1800" dirty="0"/>
              </a:p>
              <a:p>
                <a:pPr marL="0" indent="0">
                  <a:buNone/>
                </a:pPr>
                <a:r>
                  <a:rPr kumimoji="1" lang="en-US" altLang="zh-CN" sz="1800" dirty="0"/>
                  <a:t>        Yelp</a:t>
                </a:r>
                <a:r>
                  <a:rPr kumimoji="1" lang="zh-CN" altLang="zh-CN" sz="1800" dirty="0"/>
                  <a:t>数据集的客户评论来自第</a:t>
                </a:r>
                <a:r>
                  <a:rPr kumimoji="1" lang="en-US" altLang="zh-CN" sz="1800" dirty="0"/>
                  <a:t>9</a:t>
                </a:r>
                <a:r>
                  <a:rPr kumimoji="1" lang="zh-CN" altLang="zh-CN" sz="1800" dirty="0"/>
                  <a:t>轮</a:t>
                </a:r>
                <a:r>
                  <a:rPr kumimoji="1" lang="en-US" altLang="zh-CN" sz="1800" dirty="0"/>
                  <a:t>Yelp</a:t>
                </a:r>
                <a:r>
                  <a:rPr kumimoji="1" lang="zh-CN" altLang="zh-CN" sz="1800" dirty="0"/>
                  <a:t>数据集挑战赛，从中抽取了位于拉斯维加斯的</a:t>
                </a:r>
                <a:r>
                  <a:rPr kumimoji="1" lang="en-US" altLang="zh-CN" sz="1800" dirty="0"/>
                  <a:t>215</a:t>
                </a:r>
                <a:r>
                  <a:rPr kumimoji="1" lang="zh-CN" altLang="zh-CN" sz="1800" dirty="0"/>
                  <a:t>家餐厅的评论</a:t>
                </a:r>
                <a:r>
                  <a:rPr kumimoji="1" lang="zh-CN" altLang="en-US" sz="1800" dirty="0"/>
                  <a:t>，</a:t>
                </a:r>
                <a:r>
                  <a:rPr kumimoji="1" lang="zh-CN" altLang="zh-CN" sz="1800" dirty="0"/>
                  <a:t>此数据集包含用户生成的评论和评分，但未提供餐馆评论中提到的主要实体（每个餐馆提供的菜肴）</a:t>
                </a:r>
                <a:r>
                  <a:rPr kumimoji="1" lang="zh-CN" altLang="en-US" sz="1800" dirty="0"/>
                  <a:t>。</a:t>
                </a:r>
                <a:r>
                  <a:rPr kumimoji="1" lang="zh-CN" altLang="zh-CN" sz="1800" dirty="0"/>
                  <a:t>因此，我们从</a:t>
                </a:r>
                <a:r>
                  <a:rPr kumimoji="1" lang="en-US" altLang="zh-CN" sz="1800" dirty="0"/>
                  <a:t>Yelp</a:t>
                </a:r>
                <a:r>
                  <a:rPr kumimoji="1" lang="zh-CN" altLang="zh-CN" sz="1800" dirty="0"/>
                  <a:t>官方网站上手动抓取菜单并将菜品视为实体，稍后将用评级符号替换。在</a:t>
                </a:r>
                <a:r>
                  <a:rPr kumimoji="1" lang="en-US" altLang="zh-CN" sz="1800" dirty="0"/>
                  <a:t>Yelp</a:t>
                </a:r>
                <a:r>
                  <a:rPr kumimoji="1" lang="zh-CN" altLang="zh-CN" sz="1800" dirty="0"/>
                  <a:t>数据集中，评级范围是</a:t>
                </a:r>
                <a:r>
                  <a:rPr kumimoji="1" lang="en-US" altLang="zh-CN" sz="1800" dirty="0"/>
                  <a:t>1</a:t>
                </a:r>
                <a:r>
                  <a:rPr kumimoji="1" lang="zh-CN" altLang="zh-CN" sz="1800" dirty="0"/>
                  <a:t>到</a:t>
                </a:r>
                <a:r>
                  <a:rPr kumimoji="1" lang="en-US" altLang="zh-CN" sz="1800" dirty="0"/>
                  <a:t>5</a:t>
                </a:r>
                <a:r>
                  <a:rPr kumimoji="1" lang="zh-CN" altLang="zh-CN" sz="1800" dirty="0"/>
                  <a:t>星（即</a:t>
                </a:r>
                <a:r>
                  <a:rPr kumimoji="1" lang="en-US" altLang="zh-CN" sz="1800" dirty="0"/>
                  <a:t>R = {</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𝑟</m:t>
                        </m:r>
                      </m:e>
                      <m:sub>
                        <m:r>
                          <a:rPr kumimoji="1" lang="en-US" altLang="zh-CN" sz="1800">
                            <a:latin typeface="Cambria Math" panose="02040503050406030204" pitchFamily="18" charset="0"/>
                          </a:rPr>
                          <m:t>1</m:t>
                        </m:r>
                      </m:sub>
                    </m:sSub>
                  </m:oMath>
                </a14:m>
                <a:r>
                  <a:rPr kumimoji="1" lang="zh-CN" altLang="zh-CN" sz="1800" dirty="0"/>
                  <a:t>，</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𝑟</m:t>
                        </m:r>
                      </m:e>
                      <m:sub>
                        <m:r>
                          <a:rPr kumimoji="1" lang="en-US" altLang="zh-CN" sz="1800">
                            <a:latin typeface="Cambria Math" panose="02040503050406030204" pitchFamily="18" charset="0"/>
                          </a:rPr>
                          <m:t>2</m:t>
                        </m:r>
                      </m:sub>
                    </m:sSub>
                  </m:oMath>
                </a14:m>
                <a:r>
                  <a:rPr kumimoji="1" lang="zh-CN" altLang="zh-CN" sz="1800" dirty="0"/>
                  <a:t>，</a:t>
                </a:r>
                <a:r>
                  <a:rPr kumimoji="1" lang="en-US" altLang="zh-CN" sz="1800" dirty="0"/>
                  <a:t>...</a:t>
                </a:r>
                <a:r>
                  <a:rPr kumimoji="1" lang="zh-CN" altLang="zh-CN" sz="1800" dirty="0"/>
                  <a:t>，</a:t>
                </a:r>
                <a14:m>
                  <m:oMath xmlns:m="http://schemas.openxmlformats.org/officeDocument/2006/math">
                    <m:sSub>
                      <m:sSubPr>
                        <m:ctrlPr>
                          <a:rPr kumimoji="1" lang="zh-CN" altLang="zh-CN" sz="1800" i="1">
                            <a:latin typeface="Cambria Math" panose="02040503050406030204" pitchFamily="18" charset="0"/>
                          </a:rPr>
                        </m:ctrlPr>
                      </m:sSubPr>
                      <m:e>
                        <m:r>
                          <a:rPr kumimoji="1" lang="en-US" altLang="zh-CN" sz="1800">
                            <a:latin typeface="Cambria Math" panose="02040503050406030204" pitchFamily="18" charset="0"/>
                          </a:rPr>
                          <m:t>𝑟</m:t>
                        </m:r>
                      </m:e>
                      <m:sub>
                        <m:r>
                          <a:rPr kumimoji="1" lang="en-US" altLang="zh-CN" sz="1800">
                            <a:latin typeface="Cambria Math" panose="02040503050406030204" pitchFamily="18" charset="0"/>
                          </a:rPr>
                          <m:t>5</m:t>
                        </m:r>
                      </m:sub>
                    </m:sSub>
                  </m:oMath>
                </a14:m>
                <a:r>
                  <a:rPr kumimoji="1" lang="en-US" altLang="zh-CN" sz="1800" dirty="0"/>
                  <a:t>}</a:t>
                </a:r>
                <a:r>
                  <a:rPr kumimoji="1" lang="zh-CN" altLang="zh-CN" sz="1800" dirty="0"/>
                  <a:t>）。 </a:t>
                </a:r>
                <a:r>
                  <a:rPr kumimoji="1" lang="zh-CN" altLang="en-US" sz="1800" dirty="0"/>
                  <a:t>注：</a:t>
                </a:r>
                <a:r>
                  <a:rPr kumimoji="1" lang="zh-CN" altLang="zh-CN" sz="1800" dirty="0"/>
                  <a:t>在此处将用户在同一评论中描述的菜肴映射到与该评论相关的评分。</a:t>
                </a:r>
                <a:endParaRPr kumimoji="1" lang="en-US" altLang="zh-CN" sz="1800" dirty="0"/>
              </a:p>
              <a:p>
                <a:pPr marL="0" indent="0">
                  <a:buNone/>
                </a:pPr>
                <a:endParaRPr kumimoji="1" lang="en-US" altLang="zh-CN" sz="1800" dirty="0"/>
              </a:p>
              <a:p>
                <a:r>
                  <a:rPr kumimoji="1" lang="en-US" altLang="zh-CN" sz="1800" dirty="0"/>
                  <a:t>TripAdvisor</a:t>
                </a:r>
                <a:r>
                  <a:rPr kumimoji="1" lang="zh-CN" altLang="zh-CN" sz="1800" dirty="0"/>
                  <a:t>景点点评</a:t>
                </a:r>
                <a:r>
                  <a:rPr kumimoji="1" lang="zh-CN" altLang="en-US" sz="1800" dirty="0"/>
                  <a:t>：</a:t>
                </a:r>
                <a:endParaRPr kumimoji="1" lang="en-US" altLang="zh-CN" sz="1800" dirty="0"/>
              </a:p>
              <a:p>
                <a:pPr marL="0" indent="0">
                  <a:buNone/>
                </a:pPr>
                <a:r>
                  <a:rPr kumimoji="1" lang="en-US" altLang="zh-CN" sz="1800" dirty="0"/>
                  <a:t>        </a:t>
                </a:r>
                <a:r>
                  <a:rPr kumimoji="1" lang="zh-CN" altLang="zh-CN" sz="1800" dirty="0"/>
                  <a:t>从</a:t>
                </a:r>
                <a:r>
                  <a:rPr kumimoji="1" lang="en-US" altLang="zh-CN" sz="1800" dirty="0"/>
                  <a:t>TripAdvisor</a:t>
                </a:r>
                <a:r>
                  <a:rPr kumimoji="1" lang="zh-CN" altLang="zh-CN" sz="1800" dirty="0"/>
                  <a:t>的官方网站选择了</a:t>
                </a:r>
                <a:r>
                  <a:rPr kumimoji="1" lang="en-US" altLang="zh-CN" sz="1800" dirty="0"/>
                  <a:t>2016</a:t>
                </a:r>
                <a:r>
                  <a:rPr kumimoji="1" lang="zh-CN" altLang="zh-CN" sz="1800" dirty="0"/>
                  <a:t>年的前</a:t>
                </a:r>
                <a:r>
                  <a:rPr kumimoji="1" lang="en-US" altLang="zh-CN" sz="1800" dirty="0"/>
                  <a:t>25</a:t>
                </a:r>
                <a:r>
                  <a:rPr kumimoji="1" lang="zh-CN" altLang="zh-CN" sz="1800" dirty="0"/>
                  <a:t>个城市，并包括每个城市的前</a:t>
                </a:r>
                <a:r>
                  <a:rPr kumimoji="1" lang="en-US" altLang="zh-CN" sz="1800" dirty="0"/>
                  <a:t>20</a:t>
                </a:r>
                <a:r>
                  <a:rPr kumimoji="1" lang="zh-CN" altLang="zh-CN" sz="1800" dirty="0"/>
                  <a:t>个景点或游览的评论</a:t>
                </a:r>
                <a:r>
                  <a:rPr kumimoji="1" lang="zh-CN" altLang="en-US" sz="1800" dirty="0"/>
                  <a:t>，</a:t>
                </a:r>
                <a:r>
                  <a:rPr kumimoji="1" lang="zh-CN" altLang="zh-CN" sz="1800" dirty="0"/>
                  <a:t>每个评论都由用户生成的文字和</a:t>
                </a:r>
                <a:r>
                  <a:rPr kumimoji="1" lang="en-US" altLang="zh-CN" sz="1800" dirty="0"/>
                  <a:t>1</a:t>
                </a:r>
                <a:r>
                  <a:rPr kumimoji="1" lang="zh-CN" altLang="zh-CN" sz="1800" dirty="0"/>
                  <a:t>到</a:t>
                </a:r>
                <a:r>
                  <a:rPr kumimoji="1" lang="en-US" altLang="zh-CN" sz="1800" dirty="0"/>
                  <a:t>5</a:t>
                </a:r>
                <a:r>
                  <a:rPr kumimoji="1" lang="zh-CN" altLang="zh-CN" sz="1800" dirty="0"/>
                  <a:t>星的用户评分组成。在此数据集中，每个景点或游览都被视为我们的实体。</a:t>
                </a:r>
              </a:p>
              <a:p>
                <a:endParaRPr kumimoji="1" lang="en-US" altLang="zh-CN" sz="1800" dirty="0"/>
              </a:p>
              <a:p>
                <a:r>
                  <a:rPr kumimoji="1" lang="zh-CN" altLang="zh-CN" sz="1800" dirty="0"/>
                  <a:t>亚马逊产品评论：</a:t>
                </a:r>
                <a:endParaRPr kumimoji="1" lang="en-US" altLang="zh-CN" sz="1800" dirty="0"/>
              </a:p>
              <a:p>
                <a:pPr marL="0" indent="0">
                  <a:buNone/>
                </a:pPr>
                <a:r>
                  <a:rPr kumimoji="1" lang="en-US" altLang="zh-CN" sz="1800" dirty="0"/>
                  <a:t>       </a:t>
                </a:r>
                <a:r>
                  <a:rPr kumimoji="1" lang="zh-CN" altLang="zh-CN" sz="1800" dirty="0"/>
                  <a:t>数据集包括对六种电子用品的评论：相机，电视，笔记本电脑，手机，平板电脑和视频监控设备</a:t>
                </a:r>
                <a:r>
                  <a:rPr kumimoji="1" lang="zh-CN" altLang="en-US" sz="1800" dirty="0"/>
                  <a:t>，</a:t>
                </a:r>
                <a:r>
                  <a:rPr kumimoji="1" lang="zh-CN" altLang="zh-CN" sz="1800" dirty="0"/>
                  <a:t>提取了每个类别的评论最多的前</a:t>
                </a:r>
                <a:r>
                  <a:rPr kumimoji="1" lang="en-US" altLang="zh-CN" sz="1800" dirty="0"/>
                  <a:t>20</a:t>
                </a:r>
                <a:r>
                  <a:rPr kumimoji="1" lang="zh-CN" altLang="zh-CN" sz="1800" dirty="0"/>
                  <a:t>种产品的评论。一个类别中的每个产品都包含用户生成的文字以及</a:t>
                </a:r>
                <a:r>
                  <a:rPr kumimoji="1" lang="en-US" altLang="zh-CN" sz="1800" dirty="0"/>
                  <a:t>1</a:t>
                </a:r>
                <a:r>
                  <a:rPr kumimoji="1" lang="zh-CN" altLang="zh-CN" sz="1800" dirty="0"/>
                  <a:t>到</a:t>
                </a:r>
                <a:r>
                  <a:rPr kumimoji="1" lang="en-US" altLang="zh-CN" sz="1800" dirty="0"/>
                  <a:t>5</a:t>
                </a:r>
                <a:r>
                  <a:rPr kumimoji="1" lang="zh-CN" altLang="zh-CN" sz="1800" dirty="0"/>
                  <a:t>星的用户评分。</a:t>
                </a:r>
                <a:endParaRPr kumimoji="1" lang="zh-CN" altLang="en-US" sz="1800" dirty="0"/>
              </a:p>
            </p:txBody>
          </p:sp>
        </mc:Choice>
        <mc:Fallback xmlns="">
          <p:sp>
            <p:nvSpPr>
              <p:cNvPr id="13" name="内容占位符 2">
                <a:extLst>
                  <a:ext uri="{FF2B5EF4-FFF2-40B4-BE49-F238E27FC236}">
                    <a16:creationId xmlns:a16="http://schemas.microsoft.com/office/drawing/2014/main" id="{C80ABCE3-C557-45C8-9D0D-0650561C3D22}"/>
                  </a:ext>
                </a:extLst>
              </p:cNvPr>
              <p:cNvSpPr>
                <a:spLocks noGrp="1" noRot="1" noChangeAspect="1" noMove="1" noResize="1" noEditPoints="1" noAdjustHandles="1" noChangeArrowheads="1" noChangeShapeType="1" noTextEdit="1"/>
              </p:cNvSpPr>
              <p:nvPr>
                <p:ph idx="1"/>
              </p:nvPr>
            </p:nvSpPr>
            <p:spPr>
              <a:xfrm>
                <a:off x="955736" y="1181309"/>
                <a:ext cx="10178322" cy="5240880"/>
              </a:xfrm>
              <a:blipFill>
                <a:blip r:embed="rId6"/>
                <a:stretch>
                  <a:fillRect l="-539" t="-1279" r="-479"/>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5" y="248867"/>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数据描述</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5" name="图片 14">
            <a:extLst>
              <a:ext uri="{FF2B5EF4-FFF2-40B4-BE49-F238E27FC236}">
                <a16:creationId xmlns:a16="http://schemas.microsoft.com/office/drawing/2014/main" id="{865B442D-5E5C-4B14-A9B6-E3436EDFD33E}"/>
              </a:ext>
            </a:extLst>
          </p:cNvPr>
          <p:cNvPicPr>
            <a:picLocks noChangeAspect="1"/>
          </p:cNvPicPr>
          <p:nvPr/>
        </p:nvPicPr>
        <p:blipFill>
          <a:blip r:embed="rId6"/>
          <a:stretch>
            <a:fillRect/>
          </a:stretch>
        </p:blipFill>
        <p:spPr>
          <a:xfrm>
            <a:off x="2372930" y="1191144"/>
            <a:ext cx="7446140" cy="4766442"/>
          </a:xfrm>
          <a:prstGeom prst="rect">
            <a:avLst/>
          </a:prstGeom>
        </p:spPr>
      </p:pic>
      <p:pic>
        <p:nvPicPr>
          <p:cNvPr id="16" name="图片 15">
            <a:extLst>
              <a:ext uri="{FF2B5EF4-FFF2-40B4-BE49-F238E27FC236}">
                <a16:creationId xmlns:a16="http://schemas.microsoft.com/office/drawing/2014/main" id="{5D4B22C8-7267-471D-908D-BF297FF18D3A}"/>
              </a:ext>
            </a:extLst>
          </p:cNvPr>
          <p:cNvPicPr>
            <a:picLocks noChangeAspect="1"/>
          </p:cNvPicPr>
          <p:nvPr/>
        </p:nvPicPr>
        <p:blipFill>
          <a:blip r:embed="rId7"/>
          <a:stretch>
            <a:fillRect/>
          </a:stretch>
        </p:blipFill>
        <p:spPr>
          <a:xfrm>
            <a:off x="988592" y="1524456"/>
            <a:ext cx="9969147" cy="4099818"/>
          </a:xfrm>
          <a:prstGeom prst="rect">
            <a:avLst/>
          </a:prstGeom>
        </p:spPr>
      </p:pic>
    </p:spTree>
    <p:extLst>
      <p:ext uri="{BB962C8B-B14F-4D97-AF65-F5344CB8AC3E}">
        <p14:creationId xmlns:p14="http://schemas.microsoft.com/office/powerpoint/2010/main" val="39696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725327"/>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4" y="248867"/>
            <a:ext cx="4050665" cy="371841"/>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数据预处理和实验设置</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2" name="内容占位符 2">
            <a:extLst>
              <a:ext uri="{FF2B5EF4-FFF2-40B4-BE49-F238E27FC236}">
                <a16:creationId xmlns:a16="http://schemas.microsoft.com/office/drawing/2014/main" id="{578D5603-B1CA-496A-B9B0-1276FC7C498B}"/>
              </a:ext>
            </a:extLst>
          </p:cNvPr>
          <p:cNvSpPr>
            <a:spLocks noGrp="1"/>
          </p:cNvSpPr>
          <p:nvPr>
            <p:ph idx="1"/>
          </p:nvPr>
        </p:nvSpPr>
        <p:spPr>
          <a:xfrm>
            <a:off x="741983" y="1176229"/>
            <a:ext cx="10565401" cy="5128052"/>
          </a:xfrm>
        </p:spPr>
        <p:txBody>
          <a:bodyPr>
            <a:normAutofit/>
          </a:bodyPr>
          <a:lstStyle/>
          <a:p>
            <a:r>
              <a:rPr kumimoji="1" lang="en-US" altLang="zh-CN" sz="1800" b="1" dirty="0"/>
              <a:t>1</a:t>
            </a:r>
            <a:r>
              <a:rPr kumimoji="1" lang="zh-CN" altLang="en-US" sz="1800" b="1" dirty="0"/>
              <a:t>、</a:t>
            </a:r>
            <a:r>
              <a:rPr kumimoji="1" lang="zh-CN" altLang="zh-CN" sz="1800" b="1" dirty="0"/>
              <a:t>数据预处理：</a:t>
            </a:r>
            <a:endParaRPr kumimoji="1" lang="en-US" altLang="zh-CN" sz="1800" b="1" dirty="0"/>
          </a:p>
          <a:p>
            <a:pPr marL="0" indent="0">
              <a:buNone/>
            </a:pPr>
            <a:r>
              <a:rPr kumimoji="1" lang="zh-CN" altLang="en-US" sz="1800" dirty="0"/>
              <a:t>（</a:t>
            </a:r>
            <a:r>
              <a:rPr kumimoji="1" lang="en-US" altLang="zh-CN" sz="1800" dirty="0"/>
              <a:t>1</a:t>
            </a:r>
            <a:r>
              <a:rPr kumimoji="1" lang="zh-CN" altLang="en-US" sz="1800" dirty="0"/>
              <a:t>）</a:t>
            </a:r>
            <a:r>
              <a:rPr kumimoji="1" lang="zh-CN" altLang="zh-CN" sz="1800" dirty="0"/>
              <a:t>给定实体列表（景点，产品名称或菜肴），首先</a:t>
            </a:r>
            <a:r>
              <a:rPr kumimoji="1" lang="zh-CN" altLang="zh-CN" sz="1800" dirty="0">
                <a:solidFill>
                  <a:srgbClr val="FF0000"/>
                </a:solidFill>
              </a:rPr>
              <a:t>识别实体</a:t>
            </a:r>
            <a:r>
              <a:rPr kumimoji="1" lang="zh-CN" altLang="zh-CN" sz="1800" dirty="0"/>
              <a:t>，但是，由于语言使用不一致引起的噪音</a:t>
            </a:r>
            <a:r>
              <a:rPr kumimoji="1" lang="zh-CN" altLang="en-US" sz="1800" dirty="0"/>
              <a:t>、</a:t>
            </a:r>
            <a:r>
              <a:rPr kumimoji="1" lang="zh-CN" altLang="zh-CN" sz="1800" dirty="0"/>
              <a:t>用户倾向于缩写实体的名称</a:t>
            </a:r>
            <a:r>
              <a:rPr kumimoji="1" lang="zh-CN" altLang="en-US" sz="1800" dirty="0"/>
              <a:t>、</a:t>
            </a:r>
            <a:r>
              <a:rPr kumimoji="1" lang="zh-CN" altLang="zh-CN" sz="1800" dirty="0"/>
              <a:t>在评论中仅使用实体名称的最后一个单词或最后两个单词</a:t>
            </a:r>
            <a:r>
              <a:rPr kumimoji="1" lang="zh-CN" altLang="en-US" sz="1800" dirty="0"/>
              <a:t>的情况</a:t>
            </a:r>
            <a:r>
              <a:rPr kumimoji="1" lang="zh-CN" altLang="zh-CN" sz="1800" dirty="0"/>
              <a:t>，我们创建了自己的解析器，该解析器会根据实体名称和所观察到的几种评论特征自动生成正则表达式。</a:t>
            </a:r>
            <a:endParaRPr kumimoji="1" lang="en-US" altLang="zh-CN" sz="1800" dirty="0"/>
          </a:p>
          <a:p>
            <a:pPr marL="0" indent="0">
              <a:buNone/>
            </a:pPr>
            <a:r>
              <a:rPr kumimoji="1" lang="zh-CN" altLang="en-US" sz="1800" dirty="0"/>
              <a:t>（</a:t>
            </a:r>
            <a:r>
              <a:rPr kumimoji="1" lang="en-US" altLang="zh-CN" sz="1800" dirty="0"/>
              <a:t>2</a:t>
            </a:r>
            <a:r>
              <a:rPr kumimoji="1" lang="zh-CN" altLang="en-US" sz="1800" dirty="0"/>
              <a:t>）</a:t>
            </a:r>
            <a:r>
              <a:rPr kumimoji="1" lang="zh-CN" altLang="zh-CN" sz="1800" dirty="0"/>
              <a:t>用户倾向于一两次提及实体的名称或更简单的名称，然后使用代词或其他表达方式在评论中注明相同的实体</a:t>
            </a:r>
            <a:r>
              <a:rPr kumimoji="1" lang="zh-CN" altLang="en-US" sz="1800" dirty="0"/>
              <a:t>，</a:t>
            </a:r>
            <a:r>
              <a:rPr kumimoji="1" lang="zh-CN" altLang="zh-CN" sz="1800" dirty="0"/>
              <a:t>很难使用通用正则表达式来覆盖这些表达式，因此我们将与</a:t>
            </a:r>
            <a:r>
              <a:rPr kumimoji="1" lang="en-US" altLang="zh-CN" sz="1800" dirty="0"/>
              <a:t>Stanford </a:t>
            </a:r>
            <a:r>
              <a:rPr kumimoji="1" lang="en-US" altLang="zh-CN" sz="1800" dirty="0" err="1"/>
              <a:t>CoreNLP</a:t>
            </a:r>
            <a:r>
              <a:rPr kumimoji="1" lang="zh-CN" altLang="zh-CN" sz="1800" dirty="0"/>
              <a:t>的</a:t>
            </a:r>
            <a:r>
              <a:rPr kumimoji="1" lang="en-US" altLang="zh-CN" sz="1800" dirty="0" err="1"/>
              <a:t>dcoref</a:t>
            </a:r>
            <a:r>
              <a:rPr kumimoji="1" lang="zh-CN" altLang="zh-CN" sz="1800" dirty="0"/>
              <a:t>注释器进一步执行共引用解</a:t>
            </a:r>
            <a:r>
              <a:rPr kumimoji="1" lang="en-US" altLang="zh-CN" sz="1800" dirty="0"/>
              <a:t>,</a:t>
            </a:r>
            <a:r>
              <a:rPr kumimoji="1" lang="zh-CN" altLang="zh-CN" sz="1800" dirty="0"/>
              <a:t>以提取也引用目标对象的其他表达式</a:t>
            </a:r>
            <a:r>
              <a:rPr kumimoji="1" lang="zh-CN" altLang="en-US" sz="1800" dirty="0"/>
              <a:t>。</a:t>
            </a:r>
            <a:endParaRPr kumimoji="1" lang="en-US" altLang="zh-CN" sz="1800" dirty="0"/>
          </a:p>
          <a:p>
            <a:r>
              <a:rPr kumimoji="1" lang="en-US" altLang="zh-CN" sz="1800" b="1" dirty="0"/>
              <a:t>2</a:t>
            </a:r>
            <a:r>
              <a:rPr kumimoji="1" lang="zh-CN" altLang="en-US" sz="1800" b="1" dirty="0"/>
              <a:t>、</a:t>
            </a:r>
            <a:r>
              <a:rPr kumimoji="1" lang="zh-CN" altLang="zh-CN" sz="1800" b="1" dirty="0"/>
              <a:t>候选情绪词检索：</a:t>
            </a:r>
            <a:endParaRPr kumimoji="1" lang="en-US" altLang="zh-CN" sz="1800" b="1" dirty="0"/>
          </a:p>
          <a:p>
            <a:pPr marL="0" indent="0">
              <a:buNone/>
            </a:pPr>
            <a:r>
              <a:rPr kumimoji="1" lang="en-US" altLang="zh-CN" sz="1800" dirty="0"/>
              <a:t>        </a:t>
            </a:r>
            <a:r>
              <a:rPr kumimoji="1" lang="zh-CN" altLang="zh-CN" sz="1800" dirty="0"/>
              <a:t>使用</a:t>
            </a:r>
            <a:r>
              <a:rPr kumimoji="1" lang="en-US" altLang="zh-CN" sz="1800" dirty="0" err="1"/>
              <a:t>CoreNLP</a:t>
            </a:r>
            <a:r>
              <a:rPr kumimoji="1" lang="zh-CN" altLang="zh-CN" sz="1800" dirty="0"/>
              <a:t>对</a:t>
            </a:r>
            <a:r>
              <a:rPr kumimoji="1" lang="zh-CN" altLang="en-US" sz="1800" dirty="0"/>
              <a:t>词性</a:t>
            </a:r>
            <a:r>
              <a:rPr kumimoji="1" lang="zh-CN" altLang="zh-CN" sz="1800" dirty="0"/>
              <a:t>进行标记</a:t>
            </a:r>
            <a:r>
              <a:rPr kumimoji="1" lang="zh-CN" altLang="en-US" sz="1800" dirty="0"/>
              <a:t>，</a:t>
            </a:r>
            <a:r>
              <a:rPr kumimoji="1" lang="zh-CN" altLang="zh-CN" sz="1800" dirty="0"/>
              <a:t>提取出所有带有</a:t>
            </a:r>
            <a:r>
              <a:rPr kumimoji="1" lang="en-US" altLang="zh-CN" sz="1800" dirty="0">
                <a:solidFill>
                  <a:srgbClr val="FF0000"/>
                </a:solidFill>
              </a:rPr>
              <a:t>POS</a:t>
            </a:r>
            <a:r>
              <a:rPr kumimoji="1" lang="zh-CN" altLang="zh-CN" sz="1800" dirty="0">
                <a:solidFill>
                  <a:srgbClr val="FF0000"/>
                </a:solidFill>
              </a:rPr>
              <a:t>标签</a:t>
            </a:r>
            <a:r>
              <a:rPr kumimoji="1" lang="en-US" altLang="zh-CN" sz="1800" dirty="0">
                <a:solidFill>
                  <a:srgbClr val="FF0000"/>
                </a:solidFill>
              </a:rPr>
              <a:t>JJ</a:t>
            </a:r>
            <a:r>
              <a:rPr kumimoji="1" lang="zh-CN" altLang="zh-CN" sz="1800" dirty="0">
                <a:solidFill>
                  <a:srgbClr val="FF0000"/>
                </a:solidFill>
              </a:rPr>
              <a:t>、</a:t>
            </a:r>
            <a:r>
              <a:rPr kumimoji="1" lang="en-US" altLang="zh-CN" sz="1800" dirty="0">
                <a:solidFill>
                  <a:srgbClr val="FF0000"/>
                </a:solidFill>
              </a:rPr>
              <a:t>JJR</a:t>
            </a:r>
            <a:r>
              <a:rPr kumimoji="1" lang="zh-CN" altLang="zh-CN" sz="1800" dirty="0">
                <a:solidFill>
                  <a:srgbClr val="FF0000"/>
                </a:solidFill>
              </a:rPr>
              <a:t>、</a:t>
            </a:r>
            <a:r>
              <a:rPr kumimoji="1" lang="en-US" altLang="zh-CN" sz="1800" dirty="0">
                <a:solidFill>
                  <a:srgbClr val="FF0000"/>
                </a:solidFill>
              </a:rPr>
              <a:t>JJS</a:t>
            </a:r>
            <a:r>
              <a:rPr kumimoji="1" lang="zh-CN" altLang="zh-CN" sz="1800" dirty="0">
                <a:solidFill>
                  <a:srgbClr val="FF0000"/>
                </a:solidFill>
              </a:rPr>
              <a:t>、</a:t>
            </a:r>
            <a:r>
              <a:rPr kumimoji="1" lang="en-US" altLang="zh-CN" sz="1800" dirty="0">
                <a:solidFill>
                  <a:srgbClr val="FF0000"/>
                </a:solidFill>
              </a:rPr>
              <a:t>RB</a:t>
            </a:r>
            <a:r>
              <a:rPr kumimoji="1" lang="zh-CN" altLang="zh-CN" sz="1800" dirty="0">
                <a:solidFill>
                  <a:srgbClr val="FF0000"/>
                </a:solidFill>
              </a:rPr>
              <a:t>、</a:t>
            </a:r>
            <a:r>
              <a:rPr kumimoji="1" lang="en-US" altLang="zh-CN" sz="1800" dirty="0">
                <a:solidFill>
                  <a:srgbClr val="FF0000"/>
                </a:solidFill>
              </a:rPr>
              <a:t>RBR</a:t>
            </a:r>
            <a:r>
              <a:rPr kumimoji="1" lang="zh-CN" altLang="en-US" sz="1800" dirty="0">
                <a:solidFill>
                  <a:srgbClr val="FF0000"/>
                </a:solidFill>
              </a:rPr>
              <a:t>、</a:t>
            </a:r>
            <a:r>
              <a:rPr kumimoji="1" lang="en-US" altLang="zh-CN" sz="1800" dirty="0">
                <a:solidFill>
                  <a:srgbClr val="FF0000"/>
                </a:solidFill>
              </a:rPr>
              <a:t>RBS</a:t>
            </a:r>
            <a:r>
              <a:rPr kumimoji="1" lang="zh-CN" altLang="zh-CN" sz="1800" dirty="0"/>
              <a:t>的形容词和副词</a:t>
            </a:r>
            <a:r>
              <a:rPr kumimoji="1" lang="zh-CN" altLang="en-US" sz="1800" dirty="0"/>
              <a:t>，</a:t>
            </a:r>
            <a:r>
              <a:rPr kumimoji="1" lang="zh-CN" altLang="zh-CN" sz="1800" dirty="0"/>
              <a:t>并删除命名实体，然后，我们从所有的评论中筛选出那些在</a:t>
            </a:r>
            <a:r>
              <a:rPr kumimoji="1" lang="en-US" altLang="zh-CN" sz="1800" dirty="0"/>
              <a:t>TripAdvisor</a:t>
            </a:r>
            <a:r>
              <a:rPr kumimoji="1" lang="zh-CN" altLang="zh-CN" sz="1800" dirty="0"/>
              <a:t>中出现超过</a:t>
            </a:r>
            <a:r>
              <a:rPr kumimoji="1" lang="en-US" altLang="zh-CN" sz="1800" dirty="0"/>
              <a:t>100</a:t>
            </a:r>
            <a:r>
              <a:rPr kumimoji="1" lang="zh-CN" altLang="zh-CN" sz="1800" dirty="0"/>
              <a:t>次，在亚马逊和</a:t>
            </a:r>
            <a:r>
              <a:rPr kumimoji="1" lang="en-US" altLang="zh-CN" sz="1800" dirty="0"/>
              <a:t>Yelp</a:t>
            </a:r>
            <a:r>
              <a:rPr kumimoji="1" lang="zh-CN" altLang="zh-CN" sz="1800" dirty="0"/>
              <a:t>超过</a:t>
            </a:r>
            <a:r>
              <a:rPr kumimoji="1" lang="en-US" altLang="zh-CN" sz="1800" dirty="0"/>
              <a:t>20</a:t>
            </a:r>
            <a:r>
              <a:rPr kumimoji="1" lang="zh-CN" altLang="zh-CN" sz="1800" dirty="0"/>
              <a:t>次的形容词和副词</a:t>
            </a:r>
            <a:r>
              <a:rPr kumimoji="1" lang="zh-CN" altLang="en-US" sz="1800" dirty="0"/>
              <a:t>，</a:t>
            </a:r>
            <a:r>
              <a:rPr kumimoji="1" lang="zh-CN" altLang="zh-CN" sz="1800" dirty="0"/>
              <a:t>得到三种候选情感词</a:t>
            </a:r>
            <a:r>
              <a:rPr kumimoji="1" lang="zh-CN" altLang="en-US" sz="1800" dirty="0"/>
              <a:t>（</a:t>
            </a:r>
            <a:r>
              <a:rPr kumimoji="1" lang="zh-CN" altLang="zh-CN" sz="1800" dirty="0"/>
              <a:t>副词、形容词和副词形容词</a:t>
            </a:r>
            <a:r>
              <a:rPr kumimoji="1" lang="zh-CN" altLang="en-US" sz="1800" dirty="0"/>
              <a:t>）</a:t>
            </a:r>
            <a:r>
              <a:rPr kumimoji="1" lang="zh-CN" altLang="zh-CN" sz="1800" dirty="0"/>
              <a:t>。然后使用</a:t>
            </a:r>
            <a:r>
              <a:rPr kumimoji="1" lang="en-US" altLang="zh-CN" sz="1800" dirty="0"/>
              <a:t>Snowball stemmer</a:t>
            </a:r>
            <a:r>
              <a:rPr kumimoji="1" lang="zh-CN" altLang="zh-CN" sz="1800" dirty="0"/>
              <a:t>对其余单词进行词根处理。</a:t>
            </a:r>
            <a:endParaRPr kumimoji="1" lang="en-US" altLang="zh-CN" sz="1800" dirty="0"/>
          </a:p>
          <a:p>
            <a:r>
              <a:rPr kumimoji="1" lang="en-US" altLang="zh-CN" sz="1800" b="1" dirty="0"/>
              <a:t>3</a:t>
            </a:r>
            <a:r>
              <a:rPr kumimoji="1" lang="zh-CN" altLang="en-US" sz="1800" b="1" dirty="0"/>
              <a:t>、</a:t>
            </a:r>
            <a:r>
              <a:rPr kumimoji="1" lang="zh-CN" altLang="zh-CN" sz="1800" b="1" dirty="0"/>
              <a:t>模型参数选择：</a:t>
            </a:r>
            <a:endParaRPr kumimoji="1" lang="en-US" altLang="zh-CN" sz="1800" b="1" dirty="0"/>
          </a:p>
          <a:p>
            <a:pPr marL="0" indent="0">
              <a:buNone/>
            </a:pPr>
            <a:r>
              <a:rPr kumimoji="1" lang="en-US" altLang="zh-CN" sz="1800" dirty="0"/>
              <a:t>   </a:t>
            </a:r>
            <a:r>
              <a:rPr kumimoji="1" lang="zh-CN" altLang="zh-CN" sz="1800" dirty="0"/>
              <a:t>计算每个实体和最近的候选情感词的平均距离，在</a:t>
            </a:r>
            <a:r>
              <a:rPr kumimoji="1" lang="zh-CN" altLang="en-US" sz="1800" dirty="0"/>
              <a:t>三个</a:t>
            </a:r>
            <a:r>
              <a:rPr kumimoji="1" lang="zh-CN" altLang="zh-CN" sz="1800" dirty="0"/>
              <a:t>数据集距离为</a:t>
            </a:r>
            <a:r>
              <a:rPr kumimoji="1" lang="en-US" altLang="zh-CN" sz="1800" dirty="0"/>
              <a:t>1.668</a:t>
            </a:r>
            <a:r>
              <a:rPr kumimoji="1" lang="zh-CN" altLang="zh-CN" sz="1800" dirty="0"/>
              <a:t>、</a:t>
            </a:r>
            <a:r>
              <a:rPr kumimoji="1" lang="en-US" altLang="zh-CN" sz="1800" dirty="0"/>
              <a:t>1.544</a:t>
            </a:r>
            <a:r>
              <a:rPr kumimoji="1" lang="zh-CN" altLang="zh-CN" sz="1800" dirty="0"/>
              <a:t>和</a:t>
            </a:r>
            <a:r>
              <a:rPr kumimoji="1" lang="en-US" altLang="zh-CN" sz="1800" dirty="0"/>
              <a:t>1.532</a:t>
            </a:r>
            <a:r>
              <a:rPr kumimoji="1" lang="zh-CN" altLang="en-US" sz="1800" dirty="0"/>
              <a:t>，</a:t>
            </a:r>
            <a:r>
              <a:rPr kumimoji="1" lang="zh-CN" altLang="zh-CN" sz="1800" dirty="0"/>
              <a:t>因此给三个实验数据集选择</a:t>
            </a:r>
            <a:r>
              <a:rPr kumimoji="1" lang="zh-CN" altLang="zh-CN" sz="1800" dirty="0">
                <a:solidFill>
                  <a:srgbClr val="FF0000"/>
                </a:solidFill>
              </a:rPr>
              <a:t>窗口大小</a:t>
            </a:r>
            <a:r>
              <a:rPr kumimoji="1" lang="en-US" altLang="zh-CN" sz="1800" dirty="0">
                <a:solidFill>
                  <a:srgbClr val="FF0000"/>
                </a:solidFill>
              </a:rPr>
              <a:t>k = 2</a:t>
            </a:r>
            <a:r>
              <a:rPr kumimoji="1" lang="zh-CN" altLang="zh-CN" sz="1800" dirty="0"/>
              <a:t>。特别地，我们将来自每个数据集的评论整合到一个单独的文本文件中以测量同现的接近度，如果任一词在语料库中出现少于</a:t>
            </a:r>
            <a:r>
              <a:rPr kumimoji="1" lang="en-US" altLang="zh-CN" sz="1800" dirty="0"/>
              <a:t>5</a:t>
            </a:r>
            <a:r>
              <a:rPr kumimoji="1" lang="zh-CN" altLang="zh-CN" sz="1800" dirty="0"/>
              <a:t>次则截断同现对。为了学习嵌入来假设同现邻近性，将表示维数设为</a:t>
            </a:r>
            <a:r>
              <a:rPr kumimoji="1" lang="en-US" altLang="zh-CN" sz="1800" dirty="0"/>
              <a:t>200</a:t>
            </a:r>
            <a:r>
              <a:rPr kumimoji="1" lang="zh-CN" altLang="zh-CN" sz="1800" dirty="0"/>
              <a:t>。</a:t>
            </a:r>
          </a:p>
        </p:txBody>
      </p:sp>
    </p:spTree>
    <p:extLst>
      <p:ext uri="{BB962C8B-B14F-4D97-AF65-F5344CB8AC3E}">
        <p14:creationId xmlns:p14="http://schemas.microsoft.com/office/powerpoint/2010/main" val="209085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5" y="248867"/>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数据评价</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3" name="图片 12">
            <a:extLst>
              <a:ext uri="{FF2B5EF4-FFF2-40B4-BE49-F238E27FC236}">
                <a16:creationId xmlns:a16="http://schemas.microsoft.com/office/drawing/2014/main" id="{CA8620D1-41F9-4666-AF23-1757427223A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418077" y="2515546"/>
            <a:ext cx="6504505" cy="3980088"/>
          </a:xfrm>
          <a:prstGeom prst="rect">
            <a:avLst/>
          </a:prstGeom>
          <a:noFill/>
          <a:ln>
            <a:noFill/>
          </a:ln>
        </p:spPr>
      </p:pic>
      <p:sp>
        <p:nvSpPr>
          <p:cNvPr id="15" name="内容占位符 2">
            <a:extLst>
              <a:ext uri="{FF2B5EF4-FFF2-40B4-BE49-F238E27FC236}">
                <a16:creationId xmlns:a16="http://schemas.microsoft.com/office/drawing/2014/main" id="{1F2C81F0-14E1-4E97-BC8F-9AE98EC9161B}"/>
              </a:ext>
            </a:extLst>
          </p:cNvPr>
          <p:cNvSpPr>
            <a:spLocks noGrp="1"/>
          </p:cNvSpPr>
          <p:nvPr>
            <p:ph idx="1"/>
          </p:nvPr>
        </p:nvSpPr>
        <p:spPr>
          <a:xfrm>
            <a:off x="4459466" y="1028339"/>
            <a:ext cx="6106162" cy="1461071"/>
          </a:xfrm>
        </p:spPr>
        <p:txBody>
          <a:bodyPr>
            <a:normAutofit fontScale="92500" lnSpcReduction="10000"/>
          </a:bodyPr>
          <a:lstStyle/>
          <a:p>
            <a:pPr marL="0" indent="0">
              <a:buNone/>
            </a:pPr>
            <a:r>
              <a:rPr kumimoji="1" lang="zh-CN" altLang="en-US" sz="2000" dirty="0"/>
              <a:t>模型评价方式：</a:t>
            </a:r>
            <a:endParaRPr kumimoji="1" lang="en-US" altLang="zh-CN" sz="2000" dirty="0"/>
          </a:p>
          <a:p>
            <a:r>
              <a:rPr kumimoji="1" lang="zh-CN" altLang="en-US" sz="2000" dirty="0"/>
              <a:t>数量评价</a:t>
            </a:r>
            <a:endParaRPr kumimoji="1" lang="en-US" altLang="zh-CN" sz="2000" dirty="0"/>
          </a:p>
          <a:p>
            <a:r>
              <a:rPr kumimoji="1" lang="zh-CN" altLang="en-US" sz="2000" dirty="0"/>
              <a:t>情绪分类</a:t>
            </a:r>
            <a:endParaRPr kumimoji="1" lang="en-US" altLang="zh-CN" sz="2000" dirty="0"/>
          </a:p>
          <a:p>
            <a:r>
              <a:rPr kumimoji="1" lang="zh-CN" altLang="en-US" sz="2000" dirty="0"/>
              <a:t>实体排名</a:t>
            </a:r>
          </a:p>
        </p:txBody>
      </p:sp>
    </p:spTree>
    <p:extLst>
      <p:ext uri="{BB962C8B-B14F-4D97-AF65-F5344CB8AC3E}">
        <p14:creationId xmlns:p14="http://schemas.microsoft.com/office/powerpoint/2010/main" val="426047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5" y="223986"/>
            <a:ext cx="3745865" cy="51440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数据评价</a:t>
            </a:r>
            <a:r>
              <a:rPr lang="en-US" altLang="zh-CN" sz="2400" b="1" spc="600" dirty="0">
                <a:solidFill>
                  <a:srgbClr val="004EA2"/>
                </a:solidFill>
                <a:latin typeface="微软雅黑" panose="020B0503020204020204" charset="-122"/>
                <a:ea typeface="微软雅黑" panose="020B0503020204020204" charset="-122"/>
                <a:sym typeface="+mn-ea"/>
              </a:rPr>
              <a:t>-&gt;</a:t>
            </a:r>
            <a:r>
              <a:rPr lang="zh-CN" altLang="en-US" sz="2400" b="1" spc="600" dirty="0">
                <a:solidFill>
                  <a:srgbClr val="004EA2"/>
                </a:solidFill>
                <a:latin typeface="微软雅黑" panose="020B0503020204020204" charset="-122"/>
                <a:ea typeface="微软雅黑" panose="020B0503020204020204" charset="-122"/>
                <a:sym typeface="+mn-ea"/>
              </a:rPr>
              <a:t>实体排名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6" name="内容占位符 2">
                <a:extLst>
                  <a:ext uri="{FF2B5EF4-FFF2-40B4-BE49-F238E27FC236}">
                    <a16:creationId xmlns:a16="http://schemas.microsoft.com/office/drawing/2014/main" id="{ACFF1DBA-55E2-47E3-BE0D-CC8B5D7F190D}"/>
                  </a:ext>
                </a:extLst>
              </p:cNvPr>
              <p:cNvSpPr>
                <a:spLocks noGrp="1"/>
              </p:cNvSpPr>
              <p:nvPr>
                <p:ph idx="1"/>
              </p:nvPr>
            </p:nvSpPr>
            <p:spPr>
              <a:xfrm>
                <a:off x="955736" y="1262560"/>
                <a:ext cx="10178322" cy="5240880"/>
              </a:xfrm>
            </p:spPr>
            <p:txBody>
              <a:bodyPr>
                <a:normAutofit/>
              </a:bodyPr>
              <a:lstStyle/>
              <a:p>
                <a:r>
                  <a:rPr lang="zh-CN" altLang="zh-CN" sz="1800" dirty="0"/>
                  <a:t>在</a:t>
                </a:r>
                <a:r>
                  <a:rPr lang="en-US" altLang="zh-CN" sz="1800" dirty="0"/>
                  <a:t>TripAdvisor</a:t>
                </a:r>
                <a:r>
                  <a:rPr lang="zh-CN" altLang="zh-CN" sz="1800" dirty="0"/>
                  <a:t>和</a:t>
                </a:r>
                <a:r>
                  <a:rPr lang="en-US" altLang="zh-CN" sz="1800" dirty="0"/>
                  <a:t>Amazon</a:t>
                </a:r>
                <a:r>
                  <a:rPr lang="zh-CN" altLang="zh-CN" sz="1800" dirty="0"/>
                  <a:t>上进行了实体排名任务，排名方法仅涉及正面情感词</a:t>
                </a:r>
                <a:r>
                  <a:rPr lang="zh-CN" altLang="en-US" sz="1800" dirty="0"/>
                  <a:t>，</a:t>
                </a:r>
                <a:r>
                  <a:rPr lang="zh-CN" altLang="zh-CN" sz="1800" dirty="0"/>
                  <a:t>将三个字典</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ℒ</m:t>
                        </m:r>
                      </m:e>
                      <m: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5</m:t>
                            </m:r>
                          </m:sub>
                        </m:sSub>
                      </m:sub>
                    </m:sSub>
                  </m:oMath>
                </a14:m>
                <a:r>
                  <a:rPr lang="zh-CN" altLang="zh-CN" sz="1800" dirty="0"/>
                  <a:t>，</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ℒ</m:t>
                        </m:r>
                      </m:e>
                      <m: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45</m:t>
                            </m:r>
                          </m:sub>
                        </m:sSub>
                      </m:sub>
                    </m:sSub>
                  </m:oMath>
                </a14:m>
                <a:r>
                  <a:rPr lang="zh-CN" altLang="zh-CN" sz="1800" dirty="0"/>
                  <a:t>和</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ℒ</m:t>
                        </m:r>
                      </m:e>
                      <m: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345</m:t>
                            </m:r>
                          </m:sub>
                        </m:sSub>
                      </m:sub>
                    </m:sSub>
                  </m:oMath>
                </a14:m>
                <a:r>
                  <a:rPr lang="zh-CN" altLang="zh-CN" sz="1800" dirty="0"/>
                  <a:t>与三个通用字典中的肯定词进行了比较。对于每个实体，我们将客户</a:t>
                </a:r>
                <a:r>
                  <a:rPr lang="zh-CN" altLang="en-US" sz="1800" dirty="0"/>
                  <a:t>评价</a:t>
                </a:r>
                <a:r>
                  <a:rPr lang="zh-CN" altLang="zh-CN" sz="1800" dirty="0"/>
                  <a:t>的</a:t>
                </a:r>
                <a:r>
                  <a:rPr lang="zh-CN" altLang="zh-CN" sz="1800" dirty="0">
                    <a:solidFill>
                      <a:srgbClr val="FF0000"/>
                    </a:solidFill>
                  </a:rPr>
                  <a:t>平均星级</a:t>
                </a:r>
                <a:r>
                  <a:rPr lang="zh-CN" altLang="zh-CN" sz="1800" dirty="0"/>
                  <a:t>作为基本事实。此外，排名任务的性能是通过</a:t>
                </a:r>
                <a:r>
                  <a:rPr lang="zh-CN" altLang="zh-CN" sz="1800" dirty="0">
                    <a:solidFill>
                      <a:srgbClr val="FF0000"/>
                    </a:solidFill>
                  </a:rPr>
                  <a:t>归一化折损累积收益（</a:t>
                </a:r>
                <a:r>
                  <a:rPr lang="en-US" altLang="zh-CN" sz="1800" dirty="0">
                    <a:solidFill>
                      <a:srgbClr val="FF0000"/>
                    </a:solidFill>
                  </a:rPr>
                  <a:t>NDCG</a:t>
                </a:r>
                <a:r>
                  <a:rPr lang="zh-CN" altLang="zh-CN" sz="1800" dirty="0">
                    <a:solidFill>
                      <a:srgbClr val="FF0000"/>
                    </a:solidFill>
                  </a:rPr>
                  <a:t>）</a:t>
                </a:r>
                <a:r>
                  <a:rPr lang="zh-CN" altLang="zh-CN" sz="1800" dirty="0"/>
                  <a:t>进行衡量。</a:t>
                </a:r>
                <a:endParaRPr lang="en-US" altLang="zh-CN" sz="1800" dirty="0"/>
              </a:p>
              <a:p>
                <a:r>
                  <a:rPr lang="zh-CN" altLang="zh-CN" sz="1800" dirty="0"/>
                  <a:t>首先分析</a:t>
                </a:r>
                <a14:m>
                  <m:oMath xmlns:m="http://schemas.openxmlformats.org/officeDocument/2006/math">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ℒ</m:t>
                        </m:r>
                      </m:e>
                      <m:sub>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𝑟</m:t>
                            </m:r>
                          </m:e>
                          <m:sub>
                            <m:r>
                              <a:rPr lang="en-US" altLang="zh-CN" sz="1800">
                                <a:latin typeface="Cambria Math" panose="02040503050406030204" pitchFamily="18" charset="0"/>
                              </a:rPr>
                              <m:t>5</m:t>
                            </m:r>
                          </m:sub>
                        </m:sSub>
                      </m:sub>
                    </m:sSub>
                  </m:oMath>
                </a14:m>
                <a:r>
                  <a:rPr lang="zh-CN" altLang="zh-CN" sz="1800" dirty="0"/>
                  <a:t>中</a:t>
                </a:r>
                <a:r>
                  <a:rPr lang="en-US" altLang="zh-CN" sz="1800" dirty="0"/>
                  <a:t>z</a:t>
                </a:r>
                <a:r>
                  <a:rPr lang="zh-CN" altLang="zh-CN" sz="1800" dirty="0"/>
                  <a:t>分数方案对阈值</a:t>
                </a:r>
                <a:r>
                  <a:rPr lang="en-US" altLang="zh-CN" sz="1800" dirty="0"/>
                  <a:t>l</a:t>
                </a:r>
                <a:r>
                  <a:rPr lang="zh-CN" altLang="zh-CN" sz="1800" dirty="0"/>
                  <a:t>的敏感性，两个</a:t>
                </a:r>
                <a:r>
                  <a:rPr lang="en-US" altLang="zh-CN" sz="1800" dirty="0">
                    <a:solidFill>
                      <a:srgbClr val="FF0000"/>
                    </a:solidFill>
                  </a:rPr>
                  <a:t>ℓ= 1.2</a:t>
                </a:r>
                <a:r>
                  <a:rPr lang="zh-CN" altLang="zh-CN" sz="1800" dirty="0"/>
                  <a:t>的</a:t>
                </a:r>
                <a14:m>
                  <m:oMath xmlns:m="http://schemas.openxmlformats.org/officeDocument/2006/math">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ℒ</m:t>
                        </m:r>
                      </m:e>
                      <m:sub>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𝑟</m:t>
                            </m:r>
                          </m:e>
                          <m:sub>
                            <m:r>
                              <a:rPr lang="en-US" altLang="zh-CN" sz="1800">
                                <a:latin typeface="Cambria Math" panose="02040503050406030204" pitchFamily="18" charset="0"/>
                              </a:rPr>
                              <m:t>5</m:t>
                            </m:r>
                          </m:sub>
                        </m:sSub>
                      </m:sub>
                    </m:sSub>
                  </m:oMath>
                </a14:m>
                <a:r>
                  <a:rPr lang="zh-CN" altLang="zh-CN" sz="1800" dirty="0"/>
                  <a:t>词典都达到了最佳性能。</a:t>
                </a:r>
                <a:endParaRPr lang="en-US" altLang="zh-CN" sz="1800" dirty="0"/>
              </a:p>
            </p:txBody>
          </p:sp>
        </mc:Choice>
        <mc:Fallback xmlns="">
          <p:sp>
            <p:nvSpPr>
              <p:cNvPr id="16" name="内容占位符 2">
                <a:extLst>
                  <a:ext uri="{FF2B5EF4-FFF2-40B4-BE49-F238E27FC236}">
                    <a16:creationId xmlns:a16="http://schemas.microsoft.com/office/drawing/2014/main" id="{ACFF1DBA-55E2-47E3-BE0D-CC8B5D7F190D}"/>
                  </a:ext>
                </a:extLst>
              </p:cNvPr>
              <p:cNvSpPr>
                <a:spLocks noGrp="1" noRot="1" noChangeAspect="1" noMove="1" noResize="1" noEditPoints="1" noAdjustHandles="1" noChangeArrowheads="1" noChangeShapeType="1" noTextEdit="1"/>
              </p:cNvSpPr>
              <p:nvPr>
                <p:ph idx="1"/>
              </p:nvPr>
            </p:nvSpPr>
            <p:spPr>
              <a:xfrm>
                <a:off x="955736" y="1262560"/>
                <a:ext cx="10178322" cy="5240880"/>
              </a:xfrm>
              <a:blipFill>
                <a:blip r:embed="rId6"/>
                <a:stretch>
                  <a:fillRect l="-419" t="-93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E19F3F06-131C-4857-819E-AF054B2BE78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58949" y="2607572"/>
            <a:ext cx="7972425" cy="3469177"/>
          </a:xfrm>
          <a:prstGeom prst="rect">
            <a:avLst/>
          </a:prstGeom>
          <a:noFill/>
          <a:ln>
            <a:noFill/>
          </a:ln>
        </p:spPr>
      </p:pic>
    </p:spTree>
    <p:extLst>
      <p:ext uri="{BB962C8B-B14F-4D97-AF65-F5344CB8AC3E}">
        <p14:creationId xmlns:p14="http://schemas.microsoft.com/office/powerpoint/2010/main" val="173442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6200000" flipH="1">
            <a:off x="8582860" y="134698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5" name="矩形 24"/>
          <p:cNvSpPr/>
          <p:nvPr/>
        </p:nvSpPr>
        <p:spPr bwMode="auto">
          <a:xfrm>
            <a:off x="7514358" y="24313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rgbClr val="004EA2"/>
                </a:solidFill>
                <a:latin typeface="微软雅黑" panose="020B0503020204020204" charset="-122"/>
                <a:ea typeface="微软雅黑" panose="020B0503020204020204" charset="-122"/>
                <a:sym typeface="+mn-ea"/>
              </a:rPr>
              <a:t>2.</a:t>
            </a:r>
            <a:r>
              <a:rPr lang="zh-CN" altLang="en-US" sz="2400" b="1" dirty="0">
                <a:solidFill>
                  <a:srgbClr val="004EA2"/>
                </a:solidFill>
                <a:latin typeface="微软雅黑" panose="020B0503020204020204" charset="-122"/>
                <a:ea typeface="微软雅黑" panose="020B0503020204020204" charset="-122"/>
                <a:sym typeface="+mn-ea"/>
              </a:rPr>
              <a:t>介绍</a:t>
            </a:r>
          </a:p>
        </p:txBody>
      </p:sp>
      <p:sp>
        <p:nvSpPr>
          <p:cNvPr id="17" name="矩形 16"/>
          <p:cNvSpPr/>
          <p:nvPr/>
        </p:nvSpPr>
        <p:spPr>
          <a:xfrm rot="16200000" flipH="1">
            <a:off x="8582858" y="223612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16200000" flipH="1">
            <a:off x="8582860" y="306402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5" name="矩形 4"/>
          <p:cNvSpPr/>
          <p:nvPr/>
        </p:nvSpPr>
        <p:spPr bwMode="auto">
          <a:xfrm>
            <a:off x="7514358" y="3221888"/>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rgbClr val="004EA2"/>
                </a:solidFill>
                <a:latin typeface="微软雅黑" panose="020B0503020204020204" charset="-122"/>
                <a:ea typeface="微软雅黑" panose="020B0503020204020204" charset="-122"/>
                <a:sym typeface="+mn-ea"/>
              </a:rPr>
              <a:t>3.</a:t>
            </a:r>
            <a:r>
              <a:rPr lang="zh-CN" altLang="en-US" sz="2400" b="1" dirty="0">
                <a:solidFill>
                  <a:srgbClr val="004EA2"/>
                </a:solidFill>
                <a:latin typeface="微软雅黑" panose="020B0503020204020204" charset="-122"/>
                <a:ea typeface="微软雅黑" panose="020B0503020204020204" charset="-122"/>
                <a:sym typeface="+mn-ea"/>
              </a:rPr>
              <a:t>方法</a:t>
            </a:r>
          </a:p>
        </p:txBody>
      </p:sp>
      <p:sp>
        <p:nvSpPr>
          <p:cNvPr id="9" name="矩形 8"/>
          <p:cNvSpPr/>
          <p:nvPr/>
        </p:nvSpPr>
        <p:spPr bwMode="auto">
          <a:xfrm>
            <a:off x="7514358" y="166423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rgbClr val="004EA2"/>
                </a:solidFill>
                <a:latin typeface="微软雅黑" panose="020B0503020204020204" charset="-122"/>
                <a:ea typeface="微软雅黑" panose="020B0503020204020204" charset="-122"/>
                <a:sym typeface="+mn-ea"/>
              </a:rPr>
              <a:t>1.</a:t>
            </a:r>
            <a:r>
              <a:rPr lang="zh-CN" altLang="en-US" sz="2400" b="1" dirty="0">
                <a:solidFill>
                  <a:srgbClr val="004EA2"/>
                </a:solidFill>
                <a:latin typeface="微软雅黑" panose="020B0503020204020204" charset="-122"/>
                <a:ea typeface="微软雅黑" panose="020B0503020204020204" charset="-122"/>
                <a:sym typeface="+mn-ea"/>
              </a:rPr>
              <a:t>摘要</a:t>
            </a:r>
          </a:p>
        </p:txBody>
      </p:sp>
      <p:sp>
        <p:nvSpPr>
          <p:cNvPr id="11" name="矩形 10"/>
          <p:cNvSpPr/>
          <p:nvPr/>
        </p:nvSpPr>
        <p:spPr bwMode="auto">
          <a:xfrm>
            <a:off x="7514358" y="4113428"/>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rgbClr val="004EA2"/>
                </a:solidFill>
                <a:latin typeface="微软雅黑" panose="020B0503020204020204" charset="-122"/>
                <a:ea typeface="微软雅黑" panose="020B0503020204020204" charset="-122"/>
                <a:sym typeface="+mn-ea"/>
              </a:rPr>
              <a:t>4.</a:t>
            </a:r>
            <a:r>
              <a:rPr lang="zh-CN" altLang="en-US" sz="2400" b="1" dirty="0">
                <a:solidFill>
                  <a:srgbClr val="004EA2"/>
                </a:solidFill>
                <a:latin typeface="微软雅黑" panose="020B0503020204020204" charset="-122"/>
                <a:ea typeface="微软雅黑" panose="020B0503020204020204" charset="-122"/>
                <a:sym typeface="+mn-ea"/>
              </a:rPr>
              <a:t>实验</a:t>
            </a:r>
          </a:p>
        </p:txBody>
      </p:sp>
      <p:sp>
        <p:nvSpPr>
          <p:cNvPr id="12" name="矩形 11"/>
          <p:cNvSpPr/>
          <p:nvPr/>
        </p:nvSpPr>
        <p:spPr>
          <a:xfrm rot="16200000" flipH="1">
            <a:off x="8582860" y="635150"/>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1" name="矩形 20">
            <a:extLst>
              <a:ext uri="{FF2B5EF4-FFF2-40B4-BE49-F238E27FC236}">
                <a16:creationId xmlns:a16="http://schemas.microsoft.com/office/drawing/2014/main" id="{CAF622E2-773C-4772-8B59-C36DF355EA3E}"/>
              </a:ext>
            </a:extLst>
          </p:cNvPr>
          <p:cNvSpPr/>
          <p:nvPr/>
        </p:nvSpPr>
        <p:spPr bwMode="auto">
          <a:xfrm>
            <a:off x="7505796" y="4902340"/>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rgbClr val="004EA2"/>
                </a:solidFill>
                <a:latin typeface="微软雅黑" panose="020B0503020204020204" charset="-122"/>
                <a:ea typeface="微软雅黑" panose="020B0503020204020204" charset="-122"/>
                <a:sym typeface="+mn-ea"/>
              </a:rPr>
              <a:t>5.</a:t>
            </a:r>
            <a:r>
              <a:rPr lang="zh-CN" altLang="en-US" sz="2400" b="1" dirty="0">
                <a:solidFill>
                  <a:srgbClr val="004EA2"/>
                </a:solidFill>
                <a:latin typeface="微软雅黑" panose="020B0503020204020204" charset="-122"/>
                <a:ea typeface="微软雅黑" panose="020B0503020204020204" charset="-122"/>
                <a:sym typeface="+mn-ea"/>
              </a:rPr>
              <a:t>结论</a:t>
            </a:r>
          </a:p>
        </p:txBody>
      </p:sp>
      <p:sp>
        <p:nvSpPr>
          <p:cNvPr id="22" name="矩形 21">
            <a:extLst>
              <a:ext uri="{FF2B5EF4-FFF2-40B4-BE49-F238E27FC236}">
                <a16:creationId xmlns:a16="http://schemas.microsoft.com/office/drawing/2014/main" id="{C9A45803-0ABC-4AAC-8BFD-3D2CE5149204}"/>
              </a:ext>
            </a:extLst>
          </p:cNvPr>
          <p:cNvSpPr/>
          <p:nvPr/>
        </p:nvSpPr>
        <p:spPr>
          <a:xfrm rot="16200000" flipH="1">
            <a:off x="8582859" y="379828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4" y="248867"/>
            <a:ext cx="3745865" cy="51440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数据评价</a:t>
            </a:r>
            <a:r>
              <a:rPr lang="en-US" altLang="zh-CN" sz="2400" b="1" spc="600" dirty="0">
                <a:solidFill>
                  <a:srgbClr val="004EA2"/>
                </a:solidFill>
                <a:latin typeface="微软雅黑" panose="020B0503020204020204" charset="-122"/>
                <a:ea typeface="微软雅黑" panose="020B0503020204020204" charset="-122"/>
                <a:sym typeface="+mn-ea"/>
              </a:rPr>
              <a:t>-&gt;</a:t>
            </a:r>
            <a:r>
              <a:rPr lang="zh-CN" altLang="en-US" sz="2400" b="1" spc="600" dirty="0">
                <a:solidFill>
                  <a:srgbClr val="004EA2"/>
                </a:solidFill>
                <a:latin typeface="微软雅黑" panose="020B0503020204020204" charset="-122"/>
                <a:ea typeface="微软雅黑" panose="020B0503020204020204" charset="-122"/>
                <a:sym typeface="+mn-ea"/>
              </a:rPr>
              <a:t>实体排名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5" name="内容占位符 2">
            <a:extLst>
              <a:ext uri="{FF2B5EF4-FFF2-40B4-BE49-F238E27FC236}">
                <a16:creationId xmlns:a16="http://schemas.microsoft.com/office/drawing/2014/main" id="{8584506E-179C-4FD8-95DF-39376527A050}"/>
              </a:ext>
            </a:extLst>
          </p:cNvPr>
          <p:cNvSpPr>
            <a:spLocks noGrp="1"/>
          </p:cNvSpPr>
          <p:nvPr>
            <p:ph idx="1"/>
          </p:nvPr>
        </p:nvSpPr>
        <p:spPr>
          <a:xfrm>
            <a:off x="1159239" y="1148717"/>
            <a:ext cx="9346201" cy="5022214"/>
          </a:xfrm>
        </p:spPr>
        <p:txBody>
          <a:bodyPr>
            <a:normAutofit/>
          </a:bodyPr>
          <a:lstStyle/>
          <a:p>
            <a:r>
              <a:rPr lang="en-US" altLang="zh-CN" sz="2000" dirty="0">
                <a:solidFill>
                  <a:schemeClr val="tx1"/>
                </a:solidFill>
              </a:rPr>
              <a:t>NDCG</a:t>
            </a:r>
            <a:r>
              <a:rPr lang="zh-CN" altLang="en-US" sz="2000" dirty="0">
                <a:solidFill>
                  <a:schemeClr val="tx1"/>
                </a:solidFill>
              </a:rPr>
              <a:t>：</a:t>
            </a:r>
            <a:r>
              <a:rPr lang="zh-CN" altLang="en-US" sz="2000" dirty="0"/>
              <a:t>用作排序结果的评价指标，评价排序的准确性。</a:t>
            </a:r>
            <a:endParaRPr lang="en-US" altLang="zh-CN" sz="2000" dirty="0"/>
          </a:p>
          <a:p>
            <a:r>
              <a:rPr lang="zh-CN" altLang="en-US" sz="2000" dirty="0">
                <a:solidFill>
                  <a:srgbClr val="FF0000"/>
                </a:solidFill>
                <a:latin typeface="黑体" pitchFamily="49" charset="-122"/>
                <a:ea typeface="黑体" pitchFamily="49" charset="-122"/>
              </a:rPr>
              <a:t>两个思想</a:t>
            </a:r>
            <a:r>
              <a:rPr lang="zh-CN" altLang="en-US" sz="2000" dirty="0">
                <a:solidFill>
                  <a:schemeClr val="tx1"/>
                </a:solidFill>
                <a:latin typeface="黑体" pitchFamily="49" charset="-122"/>
                <a:ea typeface="黑体" pitchFamily="49" charset="-122"/>
              </a:rPr>
              <a:t>：</a:t>
            </a:r>
            <a:r>
              <a:rPr lang="en-US" altLang="zh-CN" sz="2000" dirty="0"/>
              <a:t>1</a:t>
            </a:r>
            <a:r>
              <a:rPr lang="zh-CN" altLang="en-US" sz="2000" dirty="0"/>
              <a:t>、高关联度的结果比一般关联度的结果更影响最终的指标得分；</a:t>
            </a:r>
            <a:r>
              <a:rPr lang="en-US" altLang="zh-CN" sz="2000" dirty="0"/>
              <a:t>2</a:t>
            </a:r>
            <a:r>
              <a:rPr lang="zh-CN" altLang="en-US" sz="2000" dirty="0"/>
              <a:t>、有高关联度的结果出现在更靠前的</a:t>
            </a:r>
            <a:r>
              <a:rPr lang="zh-CN" altLang="en-US" sz="2000" dirty="0">
                <a:solidFill>
                  <a:srgbClr val="FF0000"/>
                </a:solidFill>
              </a:rPr>
              <a:t>位置</a:t>
            </a:r>
            <a:r>
              <a:rPr lang="zh-CN" altLang="en-US" sz="2000" dirty="0"/>
              <a:t>的时候，指标会越高</a:t>
            </a:r>
            <a:endParaRPr lang="en-US" altLang="zh-CN" sz="2000" dirty="0"/>
          </a:p>
          <a:p>
            <a:r>
              <a:rPr lang="zh-CN" altLang="en-US" sz="2000" dirty="0">
                <a:solidFill>
                  <a:srgbClr val="C00000"/>
                </a:solidFill>
                <a:latin typeface="黑体" pitchFamily="49" charset="-122"/>
                <a:ea typeface="黑体" pitchFamily="49" charset="-122"/>
              </a:rPr>
              <a:t>累计增益（</a:t>
            </a:r>
            <a:r>
              <a:rPr lang="en-US" altLang="zh-CN" sz="2000" dirty="0">
                <a:solidFill>
                  <a:srgbClr val="C00000"/>
                </a:solidFill>
                <a:latin typeface="黑体" pitchFamily="49" charset="-122"/>
                <a:ea typeface="黑体" pitchFamily="49" charset="-122"/>
              </a:rPr>
              <a:t>CG</a:t>
            </a:r>
            <a:r>
              <a:rPr lang="zh-CN" altLang="en-US" sz="2000" dirty="0">
                <a:solidFill>
                  <a:srgbClr val="C00000"/>
                </a:solidFill>
                <a:latin typeface="黑体" pitchFamily="49" charset="-122"/>
                <a:ea typeface="黑体" pitchFamily="49" charset="-122"/>
              </a:rPr>
              <a:t>）</a:t>
            </a:r>
            <a:r>
              <a:rPr lang="zh-CN" altLang="en-US" sz="2000" dirty="0">
                <a:solidFill>
                  <a:schemeClr val="tx1"/>
                </a:solidFill>
                <a:latin typeface="黑体" pitchFamily="49" charset="-122"/>
                <a:ea typeface="黑体" pitchFamily="49" charset="-122"/>
              </a:rPr>
              <a:t>：</a:t>
            </a:r>
            <a:r>
              <a:rPr lang="zh-CN" altLang="en-US" sz="2000" dirty="0"/>
              <a:t>它是一个搜素结果相关性分数的总和。只考虑到了相关性的关联程度，没有考虑到位置的因素。指定位置</a:t>
            </a:r>
            <a:r>
              <a:rPr lang="en-US" altLang="zh-CN" sz="2000" dirty="0"/>
              <a:t>p</a:t>
            </a:r>
            <a:r>
              <a:rPr lang="zh-CN" altLang="en-US" sz="2000" dirty="0"/>
              <a:t>上的</a:t>
            </a:r>
            <a:r>
              <a:rPr lang="en-US" altLang="zh-CN" sz="2000" dirty="0"/>
              <a:t>CG</a:t>
            </a:r>
            <a:r>
              <a:rPr lang="zh-CN" altLang="en-US" sz="2000" dirty="0"/>
              <a:t>为：</a:t>
            </a:r>
            <a:endParaRPr lang="en-US" altLang="zh-CN" sz="2000" dirty="0"/>
          </a:p>
          <a:p>
            <a:r>
              <a:rPr lang="zh-CN" altLang="en-US" sz="2000" dirty="0">
                <a:solidFill>
                  <a:srgbClr val="C00000"/>
                </a:solidFill>
                <a:latin typeface="黑体" pitchFamily="49" charset="-122"/>
                <a:ea typeface="黑体" pitchFamily="49" charset="-122"/>
              </a:rPr>
              <a:t>折损累计增益（</a:t>
            </a:r>
            <a:r>
              <a:rPr lang="en-US" altLang="zh-CN" sz="2000" dirty="0">
                <a:solidFill>
                  <a:srgbClr val="C00000"/>
                </a:solidFill>
                <a:latin typeface="黑体" pitchFamily="49" charset="-122"/>
                <a:ea typeface="黑体" pitchFamily="49" charset="-122"/>
              </a:rPr>
              <a:t>DCG</a:t>
            </a:r>
            <a:r>
              <a:rPr lang="zh-CN" altLang="en-US" sz="2000" dirty="0">
                <a:solidFill>
                  <a:srgbClr val="C00000"/>
                </a:solidFill>
                <a:latin typeface="黑体" pitchFamily="49" charset="-122"/>
                <a:ea typeface="黑体" pitchFamily="49" charset="-122"/>
              </a:rPr>
              <a:t>）</a:t>
            </a:r>
            <a:r>
              <a:rPr lang="zh-CN" altLang="en-US" sz="2000" dirty="0">
                <a:solidFill>
                  <a:schemeClr val="tx1"/>
                </a:solidFill>
                <a:latin typeface="黑体" pitchFamily="49" charset="-122"/>
                <a:ea typeface="黑体" pitchFamily="49" charset="-122"/>
              </a:rPr>
              <a:t>：</a:t>
            </a:r>
            <a:r>
              <a:rPr lang="zh-CN" altLang="en-US" sz="2000" b="0" i="0" dirty="0">
                <a:solidFill>
                  <a:srgbClr val="393939"/>
                </a:solidFill>
                <a:effectLst/>
                <a:latin typeface="Verdana" panose="020B0604030504040204" pitchFamily="34" charset="0"/>
              </a:rPr>
              <a:t>就是在每一个</a:t>
            </a:r>
            <a:r>
              <a:rPr lang="en-US" altLang="zh-CN" sz="2000" b="0" i="0" dirty="0">
                <a:solidFill>
                  <a:srgbClr val="393939"/>
                </a:solidFill>
                <a:effectLst/>
                <a:latin typeface="Verdana" panose="020B0604030504040204" pitchFamily="34" charset="0"/>
              </a:rPr>
              <a:t>CG</a:t>
            </a:r>
            <a:r>
              <a:rPr lang="zh-CN" altLang="en-US" sz="2000" b="0" i="0" dirty="0">
                <a:solidFill>
                  <a:srgbClr val="393939"/>
                </a:solidFill>
                <a:effectLst/>
                <a:latin typeface="Verdana" panose="020B0604030504040204" pitchFamily="34" charset="0"/>
              </a:rPr>
              <a:t>的结果上处以一个折损值，为了让排名越靠前的结果越能影响最后的结果。排序越往后，价值越低，第</a:t>
            </a:r>
            <a:r>
              <a:rPr lang="en-US" altLang="zh-CN" sz="2000" b="0" i="0" dirty="0" err="1">
                <a:solidFill>
                  <a:srgbClr val="393939"/>
                </a:solidFill>
                <a:effectLst/>
                <a:latin typeface="Verdana" panose="020B0604030504040204" pitchFamily="34" charset="0"/>
              </a:rPr>
              <a:t>i</a:t>
            </a:r>
            <a:r>
              <a:rPr lang="zh-CN" altLang="en-US" sz="2000" b="0" i="0" dirty="0">
                <a:solidFill>
                  <a:srgbClr val="393939"/>
                </a:solidFill>
                <a:effectLst/>
                <a:latin typeface="Verdana" panose="020B0604030504040204" pitchFamily="34" charset="0"/>
              </a:rPr>
              <a:t>个位置的折损值是 </a:t>
            </a:r>
            <a:r>
              <a:rPr lang="en-US" altLang="zh-CN" sz="2000" b="0" i="0" dirty="0">
                <a:solidFill>
                  <a:srgbClr val="393939"/>
                </a:solidFill>
                <a:effectLst/>
                <a:latin typeface="Verdana" panose="020B0604030504040204" pitchFamily="34" charset="0"/>
              </a:rPr>
              <a:t>1/log</a:t>
            </a:r>
            <a:r>
              <a:rPr lang="en-US" altLang="zh-CN" sz="2000" b="0" i="0" baseline="-25000" dirty="0">
                <a:solidFill>
                  <a:srgbClr val="393939"/>
                </a:solidFill>
                <a:effectLst/>
                <a:latin typeface="Verdana" panose="020B0604030504040204" pitchFamily="34" charset="0"/>
              </a:rPr>
              <a:t>2</a:t>
            </a:r>
            <a:r>
              <a:rPr lang="en-US" altLang="zh-CN" sz="2000" b="0" i="0" dirty="0">
                <a:solidFill>
                  <a:srgbClr val="393939"/>
                </a:solidFill>
                <a:effectLst/>
                <a:latin typeface="Verdana" panose="020B0604030504040204" pitchFamily="34" charset="0"/>
              </a:rPr>
              <a:t>(i+1)</a:t>
            </a:r>
            <a:r>
              <a:rPr lang="zh-CN" altLang="en-US" sz="2000" b="0" i="0" dirty="0">
                <a:solidFill>
                  <a:srgbClr val="393939"/>
                </a:solidFill>
                <a:effectLst/>
                <a:latin typeface="Verdana" panose="020B0604030504040204" pitchFamily="34" charset="0"/>
              </a:rPr>
              <a:t>，</a:t>
            </a:r>
            <a:r>
              <a:rPr lang="zh-CN" altLang="en-US" sz="2000" dirty="0"/>
              <a:t>指定位置</a:t>
            </a:r>
            <a:r>
              <a:rPr lang="en-US" altLang="zh-CN" sz="2000" dirty="0"/>
              <a:t>p</a:t>
            </a:r>
            <a:r>
              <a:rPr lang="zh-CN" altLang="en-US" sz="2000" dirty="0"/>
              <a:t>上的</a:t>
            </a:r>
            <a:r>
              <a:rPr lang="en-US" altLang="zh-CN" sz="2000" dirty="0"/>
              <a:t>DCG</a:t>
            </a:r>
            <a:r>
              <a:rPr lang="zh-CN" altLang="en-US" sz="2000" dirty="0"/>
              <a:t>为：</a:t>
            </a:r>
            <a:endParaRPr lang="en-US" altLang="zh-CN" sz="2000" dirty="0"/>
          </a:p>
          <a:p>
            <a:endParaRPr lang="en-US" altLang="zh-CN" sz="2000" dirty="0"/>
          </a:p>
          <a:p>
            <a:endParaRPr lang="en-US" altLang="zh-CN" sz="2000" dirty="0"/>
          </a:p>
          <a:p>
            <a:pPr algn="l"/>
            <a:r>
              <a:rPr lang="zh-CN" altLang="en-US" sz="2000" dirty="0">
                <a:solidFill>
                  <a:srgbClr val="C00000"/>
                </a:solidFill>
                <a:latin typeface="黑体" pitchFamily="49" charset="-122"/>
                <a:ea typeface="黑体" pitchFamily="49" charset="-122"/>
              </a:rPr>
              <a:t>归一化折损累计增益（</a:t>
            </a:r>
            <a:r>
              <a:rPr lang="en-US" altLang="zh-CN" sz="2000" dirty="0">
                <a:solidFill>
                  <a:srgbClr val="C00000"/>
                </a:solidFill>
                <a:latin typeface="黑体" pitchFamily="49" charset="-122"/>
                <a:ea typeface="黑体" pitchFamily="49" charset="-122"/>
              </a:rPr>
              <a:t>NDCG</a:t>
            </a:r>
            <a:r>
              <a:rPr lang="zh-CN" altLang="en-US" sz="2000" dirty="0">
                <a:solidFill>
                  <a:srgbClr val="C00000"/>
                </a:solidFill>
                <a:latin typeface="黑体" pitchFamily="49" charset="-122"/>
                <a:ea typeface="黑体" pitchFamily="49" charset="-122"/>
              </a:rPr>
              <a:t>）</a:t>
            </a:r>
            <a:r>
              <a:rPr lang="zh-CN" altLang="en-US" sz="2000" dirty="0">
                <a:solidFill>
                  <a:schemeClr val="tx1"/>
                </a:solidFill>
                <a:latin typeface="黑体" pitchFamily="49" charset="-122"/>
                <a:ea typeface="黑体" pitchFamily="49" charset="-122"/>
              </a:rPr>
              <a:t>：</a:t>
            </a:r>
            <a:r>
              <a:rPr lang="zh-CN" altLang="en-US" sz="2000" b="0" i="0" dirty="0">
                <a:solidFill>
                  <a:srgbClr val="393939"/>
                </a:solidFill>
                <a:effectLst/>
                <a:latin typeface="Verdana" panose="020B0604030504040204" pitchFamily="34" charset="0"/>
              </a:rPr>
              <a:t>由于返回的数量不一致，而</a:t>
            </a:r>
            <a:r>
              <a:rPr lang="en-US" altLang="zh-CN" sz="2000" b="0" i="0" dirty="0">
                <a:solidFill>
                  <a:srgbClr val="393939"/>
                </a:solidFill>
                <a:effectLst/>
                <a:latin typeface="Verdana" panose="020B0604030504040204" pitchFamily="34" charset="0"/>
              </a:rPr>
              <a:t>DCG</a:t>
            </a:r>
            <a:r>
              <a:rPr lang="zh-CN" altLang="en-US" sz="2000" b="0" i="0" dirty="0">
                <a:solidFill>
                  <a:srgbClr val="393939"/>
                </a:solidFill>
                <a:effectLst/>
                <a:latin typeface="Verdana" panose="020B0604030504040204" pitchFamily="34" charset="0"/>
              </a:rPr>
              <a:t>是一个累加的值，没法针对两个不同的搜索结果进行比较，因此需要归一化处理，这里是处以</a:t>
            </a:r>
            <a:r>
              <a:rPr lang="en-US" altLang="zh-CN" sz="2000" b="0" i="0" dirty="0">
                <a:solidFill>
                  <a:srgbClr val="393939"/>
                </a:solidFill>
                <a:effectLst/>
                <a:latin typeface="Verdana" panose="020B0604030504040204" pitchFamily="34" charset="0"/>
              </a:rPr>
              <a:t>IDCG</a:t>
            </a:r>
            <a:r>
              <a:rPr lang="zh-CN" altLang="en-US" sz="2000" b="0" i="0" dirty="0">
                <a:solidFill>
                  <a:srgbClr val="393939"/>
                </a:solidFill>
                <a:effectLst/>
                <a:latin typeface="Verdana" panose="020B0604030504040204" pitchFamily="34" charset="0"/>
              </a:rPr>
              <a:t>（理想情况下最大的</a:t>
            </a:r>
            <a:r>
              <a:rPr lang="en-US" altLang="zh-CN" sz="2000" b="0" i="0" dirty="0">
                <a:solidFill>
                  <a:srgbClr val="393939"/>
                </a:solidFill>
                <a:effectLst/>
                <a:latin typeface="Verdana" panose="020B0604030504040204" pitchFamily="34" charset="0"/>
              </a:rPr>
              <a:t>DCG</a:t>
            </a:r>
            <a:r>
              <a:rPr lang="zh-CN" altLang="en-US" sz="2000" b="0" i="0" dirty="0">
                <a:solidFill>
                  <a:srgbClr val="393939"/>
                </a:solidFill>
                <a:effectLst/>
                <a:latin typeface="Verdana" panose="020B0604030504040204" pitchFamily="34" charset="0"/>
              </a:rPr>
              <a:t>值）</a:t>
            </a:r>
            <a:endParaRPr lang="zh-CN" altLang="en-US" sz="2000" dirty="0"/>
          </a:p>
        </p:txBody>
      </p:sp>
      <p:pic>
        <p:nvPicPr>
          <p:cNvPr id="18" name="图片 17">
            <a:extLst>
              <a:ext uri="{FF2B5EF4-FFF2-40B4-BE49-F238E27FC236}">
                <a16:creationId xmlns:a16="http://schemas.microsoft.com/office/drawing/2014/main" id="{3C53E66E-D743-42D0-A7DF-50014B6DB331}"/>
              </a:ext>
            </a:extLst>
          </p:cNvPr>
          <p:cNvPicPr>
            <a:picLocks noChangeAspect="1"/>
          </p:cNvPicPr>
          <p:nvPr/>
        </p:nvPicPr>
        <p:blipFill>
          <a:blip r:embed="rId6"/>
          <a:stretch>
            <a:fillRect/>
          </a:stretch>
        </p:blipFill>
        <p:spPr>
          <a:xfrm>
            <a:off x="6392389" y="3607337"/>
            <a:ext cx="2849926" cy="865939"/>
          </a:xfrm>
          <a:prstGeom prst="rect">
            <a:avLst/>
          </a:prstGeom>
        </p:spPr>
      </p:pic>
      <p:pic>
        <p:nvPicPr>
          <p:cNvPr id="19" name="图片 18">
            <a:extLst>
              <a:ext uri="{FF2B5EF4-FFF2-40B4-BE49-F238E27FC236}">
                <a16:creationId xmlns:a16="http://schemas.microsoft.com/office/drawing/2014/main" id="{735F691B-9927-4D62-877E-739F5925764B}"/>
              </a:ext>
            </a:extLst>
          </p:cNvPr>
          <p:cNvPicPr>
            <a:picLocks noChangeAspect="1"/>
          </p:cNvPicPr>
          <p:nvPr/>
        </p:nvPicPr>
        <p:blipFill>
          <a:blip r:embed="rId7"/>
          <a:stretch>
            <a:fillRect/>
          </a:stretch>
        </p:blipFill>
        <p:spPr>
          <a:xfrm>
            <a:off x="5530104" y="5322310"/>
            <a:ext cx="2436431" cy="903262"/>
          </a:xfrm>
          <a:prstGeom prst="rect">
            <a:avLst/>
          </a:prstGeom>
        </p:spPr>
      </p:pic>
    </p:spTree>
    <p:extLst>
      <p:ext uri="{BB962C8B-B14F-4D97-AF65-F5344CB8AC3E}">
        <p14:creationId xmlns:p14="http://schemas.microsoft.com/office/powerpoint/2010/main" val="3496671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521334" y="248867"/>
            <a:ext cx="3745865" cy="51440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数据评价</a:t>
            </a:r>
            <a:r>
              <a:rPr lang="en-US" altLang="zh-CN" sz="2400" b="1" spc="600" dirty="0">
                <a:solidFill>
                  <a:srgbClr val="004EA2"/>
                </a:solidFill>
                <a:latin typeface="微软雅黑" panose="020B0503020204020204" charset="-122"/>
                <a:ea typeface="微软雅黑" panose="020B0503020204020204" charset="-122"/>
                <a:sym typeface="+mn-ea"/>
              </a:rPr>
              <a:t>-&gt;</a:t>
            </a:r>
            <a:r>
              <a:rPr lang="zh-CN" altLang="en-US" sz="2400" b="1" spc="600" dirty="0">
                <a:solidFill>
                  <a:srgbClr val="004EA2"/>
                </a:solidFill>
                <a:latin typeface="微软雅黑" panose="020B0503020204020204" charset="-122"/>
                <a:ea typeface="微软雅黑" panose="020B0503020204020204" charset="-122"/>
                <a:sym typeface="+mn-ea"/>
              </a:rPr>
              <a:t>实体排名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5" name="内容占位符 2">
            <a:extLst>
              <a:ext uri="{FF2B5EF4-FFF2-40B4-BE49-F238E27FC236}">
                <a16:creationId xmlns:a16="http://schemas.microsoft.com/office/drawing/2014/main" id="{945E9F03-4FC3-4ADE-902B-47E3328CF3A6}"/>
              </a:ext>
            </a:extLst>
          </p:cNvPr>
          <p:cNvSpPr>
            <a:spLocks noGrp="1"/>
          </p:cNvSpPr>
          <p:nvPr>
            <p:ph idx="1"/>
          </p:nvPr>
        </p:nvSpPr>
        <p:spPr>
          <a:xfrm>
            <a:off x="955736" y="1201473"/>
            <a:ext cx="10178322" cy="5240880"/>
          </a:xfrm>
        </p:spPr>
        <p:txBody>
          <a:bodyPr>
            <a:normAutofit/>
          </a:bodyPr>
          <a:lstStyle/>
          <a:p>
            <a:r>
              <a:rPr lang="zh-CN" altLang="zh-CN" sz="1800" dirty="0"/>
              <a:t>第一种是频率，通过在相应城市或产品类别的总评论中出现次数对实体进行排名，其他的则利用定义的使用不同的通用字典的排序函数。</a:t>
            </a:r>
            <a:endParaRPr lang="en-US" altLang="zh-CN" sz="1800" dirty="0"/>
          </a:p>
          <a:p>
            <a:r>
              <a:rPr lang="zh-CN" altLang="zh-CN" sz="1800" dirty="0"/>
              <a:t>发现使用</a:t>
            </a:r>
            <a:r>
              <a:rPr lang="zh-CN" altLang="zh-CN" sz="1800" dirty="0">
                <a:solidFill>
                  <a:srgbClr val="FF0000"/>
                </a:solidFill>
              </a:rPr>
              <a:t>更多的词</a:t>
            </a:r>
            <a:r>
              <a:rPr lang="zh-CN" altLang="zh-CN" sz="1800" dirty="0"/>
              <a:t>来构造正面情感词典并不总是能从</a:t>
            </a:r>
            <a:r>
              <a:rPr lang="en-US" altLang="zh-CN" sz="1800" dirty="0"/>
              <a:t>NDCG</a:t>
            </a:r>
            <a:r>
              <a:rPr lang="zh-CN" altLang="zh-CN" sz="1800" dirty="0"/>
              <a:t>的角度上获得更好的排名性能</a:t>
            </a:r>
            <a:r>
              <a:rPr lang="zh-CN" altLang="en-US" sz="1800" dirty="0"/>
              <a:t>。</a:t>
            </a:r>
            <a:r>
              <a:rPr lang="zh-CN" altLang="zh-CN" sz="1800" dirty="0"/>
              <a:t>与较低评分相关的词典可能会</a:t>
            </a:r>
            <a:r>
              <a:rPr lang="zh-CN" altLang="zh-CN" sz="1800" dirty="0">
                <a:solidFill>
                  <a:srgbClr val="FF0000"/>
                </a:solidFill>
              </a:rPr>
              <a:t>降低排名效果</a:t>
            </a:r>
            <a:r>
              <a:rPr lang="zh-CN" altLang="zh-CN" sz="1800" dirty="0"/>
              <a:t>，因为其中包括一些代表性较差的积极情感词语</a:t>
            </a:r>
            <a:r>
              <a:rPr lang="zh-CN" altLang="en-US" sz="1800" dirty="0"/>
              <a:t>。</a:t>
            </a:r>
            <a:endParaRPr lang="en-US" altLang="zh-CN" sz="1800" dirty="0"/>
          </a:p>
        </p:txBody>
      </p:sp>
      <p:pic>
        <p:nvPicPr>
          <p:cNvPr id="18" name="图片 17">
            <a:extLst>
              <a:ext uri="{FF2B5EF4-FFF2-40B4-BE49-F238E27FC236}">
                <a16:creationId xmlns:a16="http://schemas.microsoft.com/office/drawing/2014/main" id="{A6CCC52D-8D02-41FF-8011-0ABD0410D02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996147" y="2410552"/>
            <a:ext cx="5964973" cy="3543208"/>
          </a:xfrm>
          <a:prstGeom prst="rect">
            <a:avLst/>
          </a:prstGeom>
          <a:noFill/>
          <a:ln>
            <a:noFill/>
          </a:ln>
        </p:spPr>
      </p:pic>
    </p:spTree>
    <p:extLst>
      <p:ext uri="{BB962C8B-B14F-4D97-AF65-F5344CB8AC3E}">
        <p14:creationId xmlns:p14="http://schemas.microsoft.com/office/powerpoint/2010/main" val="131039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6802739" y="3064200"/>
            <a:ext cx="4518403" cy="53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solidFill>
                  <a:srgbClr val="004EA2"/>
                </a:solidFill>
                <a:latin typeface="微软雅黑" panose="020B0503020204020204" charset="-122"/>
                <a:ea typeface="微软雅黑" panose="020B0503020204020204" charset="-122"/>
                <a:sym typeface="+mn-ea"/>
              </a:rPr>
              <a:t>5.</a:t>
            </a:r>
            <a:r>
              <a:rPr lang="zh-CN" altLang="en-US" sz="3600" b="1" dirty="0">
                <a:solidFill>
                  <a:srgbClr val="004EA2"/>
                </a:solidFill>
                <a:latin typeface="微软雅黑" panose="020B0503020204020204" charset="-122"/>
                <a:ea typeface="微软雅黑" panose="020B0503020204020204" charset="-122"/>
                <a:sym typeface="+mn-ea"/>
              </a:rPr>
              <a:t>结论（</a:t>
            </a:r>
            <a:r>
              <a:rPr lang="en-US" altLang="zh-CN" sz="3600" b="1" dirty="0">
                <a:solidFill>
                  <a:srgbClr val="004EA2"/>
                </a:solidFill>
                <a:latin typeface="微软雅黑" panose="020B0503020204020204" charset="-122"/>
                <a:ea typeface="微软雅黑" panose="020B0503020204020204" charset="-122"/>
                <a:sym typeface="+mn-ea"/>
              </a:rPr>
              <a:t>Conclusion</a:t>
            </a:r>
            <a:r>
              <a:rPr lang="zh-CN" altLang="en-US" sz="3600" b="1" dirty="0">
                <a:solidFill>
                  <a:srgbClr val="004EA2"/>
                </a:solidFill>
                <a:latin typeface="微软雅黑" panose="020B0503020204020204" charset="-122"/>
                <a:ea typeface="微软雅黑" panose="020B0503020204020204" charset="-122"/>
                <a:sym typeface="+mn-ea"/>
              </a:rPr>
              <a:t>）</a:t>
            </a:r>
          </a:p>
        </p:txBody>
      </p:sp>
    </p:spTree>
    <p:extLst>
      <p:ext uri="{BB962C8B-B14F-4D97-AF65-F5344CB8AC3E}">
        <p14:creationId xmlns:p14="http://schemas.microsoft.com/office/powerpoint/2010/main" val="154802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841467" y="22673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结论</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9" name="内容占位符 2">
            <a:extLst>
              <a:ext uri="{FF2B5EF4-FFF2-40B4-BE49-F238E27FC236}">
                <a16:creationId xmlns:a16="http://schemas.microsoft.com/office/drawing/2014/main" id="{8C9AE3E8-5103-436D-BDF4-A16C0AAD581F}"/>
              </a:ext>
            </a:extLst>
          </p:cNvPr>
          <p:cNvSpPr>
            <a:spLocks noGrp="1"/>
          </p:cNvSpPr>
          <p:nvPr>
            <p:ph idx="1"/>
          </p:nvPr>
        </p:nvSpPr>
        <p:spPr>
          <a:xfrm>
            <a:off x="1134791" y="2577339"/>
            <a:ext cx="10178322" cy="3593591"/>
          </a:xfrm>
        </p:spPr>
        <p:txBody>
          <a:bodyPr>
            <a:normAutofit/>
          </a:bodyPr>
          <a:lstStyle/>
          <a:p>
            <a:r>
              <a:rPr kumimoji="1" lang="zh-CN" altLang="en-US" sz="2400" dirty="0"/>
              <a:t>作者</a:t>
            </a:r>
            <a:r>
              <a:rPr kumimoji="1" lang="zh-CN" altLang="zh-CN" sz="2400" dirty="0"/>
              <a:t>提出了一种称为“</a:t>
            </a:r>
            <a:r>
              <a:rPr kumimoji="1" lang="en-US" altLang="zh-CN" sz="2400" dirty="0"/>
              <a:t> UGSD</a:t>
            </a:r>
            <a:r>
              <a:rPr kumimoji="1" lang="zh-CN" altLang="zh-CN" sz="2400" dirty="0"/>
              <a:t>”的表示学习框架，用于根据客户评论构建特定领域的情感词典。习得的情感词表述不仅能够生成具有不同粒度的观点词典，而且扩展了所构建词典词汇的应用可扩展性。对三个数据集的定量评估以及对已构建词典的讨论都表明，该框架可有效地根据客户评论构建高质量、特定领域的情感词典。</a:t>
            </a:r>
            <a:endParaRPr kumimoji="1" lang="zh-CN" altLang="en-US" sz="2400" dirty="0"/>
          </a:p>
        </p:txBody>
      </p:sp>
    </p:spTree>
    <p:extLst>
      <p:ext uri="{BB962C8B-B14F-4D97-AF65-F5344CB8AC3E}">
        <p14:creationId xmlns:p14="http://schemas.microsoft.com/office/powerpoint/2010/main" val="385952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1876500"/>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873393" y="2699804"/>
            <a:ext cx="2569949"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谢谢！</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7549444" y="3407690"/>
            <a:ext cx="1305543" cy="369332"/>
          </a:xfrm>
          <a:prstGeom prst="rect">
            <a:avLst/>
          </a:prstGeom>
        </p:spPr>
        <p:txBody>
          <a:bodyPr wrap="square">
            <a:spAutoFit/>
          </a:bodyPr>
          <a:lstStyle/>
          <a:p>
            <a:pPr algn="dist"/>
            <a:r>
              <a:rPr lang="en-US" altLang="zh-CN" dirty="0">
                <a:solidFill>
                  <a:schemeClr val="bg1"/>
                </a:solidFill>
              </a:rPr>
              <a:t>THANKS!</a:t>
            </a:r>
            <a:endParaRPr lang="zh-CN" altLang="en-US" dirty="0">
              <a:solidFill>
                <a:schemeClr val="bg1"/>
              </a:solidFill>
            </a:endParaRPr>
          </a:p>
        </p:txBody>
      </p:sp>
      <p:cxnSp>
        <p:nvCxnSpPr>
          <p:cNvPr id="36" name="直接连接符 35"/>
          <p:cNvCxnSpPr/>
          <p:nvPr/>
        </p:nvCxnSpPr>
        <p:spPr>
          <a:xfrm>
            <a:off x="7014972" y="358988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843401" y="3578268"/>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6802739" y="3064200"/>
            <a:ext cx="4518403" cy="53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solidFill>
                  <a:srgbClr val="004EA2"/>
                </a:solidFill>
                <a:latin typeface="微软雅黑" panose="020B0503020204020204" charset="-122"/>
                <a:ea typeface="微软雅黑" panose="020B0503020204020204" charset="-122"/>
                <a:sym typeface="+mn-ea"/>
              </a:rPr>
              <a:t>1.</a:t>
            </a:r>
            <a:r>
              <a:rPr lang="zh-CN" altLang="en-US" sz="3600" b="1" dirty="0">
                <a:solidFill>
                  <a:srgbClr val="004EA2"/>
                </a:solidFill>
                <a:latin typeface="微软雅黑" panose="020B0503020204020204" charset="-122"/>
                <a:ea typeface="微软雅黑" panose="020B0503020204020204" charset="-122"/>
                <a:sym typeface="+mn-ea"/>
              </a:rPr>
              <a:t>摘要（</a:t>
            </a:r>
            <a:r>
              <a:rPr lang="en-US" altLang="zh-CN" sz="3600" b="1" dirty="0">
                <a:solidFill>
                  <a:srgbClr val="004EA2"/>
                </a:solidFill>
                <a:latin typeface="微软雅黑" panose="020B0503020204020204" charset="-122"/>
                <a:ea typeface="微软雅黑" panose="020B0503020204020204" charset="-122"/>
                <a:sym typeface="+mn-ea"/>
              </a:rPr>
              <a:t>Abstract</a:t>
            </a:r>
            <a:r>
              <a:rPr lang="zh-CN" altLang="en-US" sz="3600" b="1" dirty="0">
                <a:solidFill>
                  <a:srgbClr val="004EA2"/>
                </a:solidFill>
                <a:latin typeface="微软雅黑" panose="020B0503020204020204" charset="-122"/>
                <a:ea typeface="微软雅黑" panose="020B0503020204020204" charset="-122"/>
                <a:sym typeface="+mn-ea"/>
              </a:rPr>
              <a:t>）</a:t>
            </a:r>
          </a:p>
        </p:txBody>
      </p:sp>
    </p:spTree>
    <p:extLst>
      <p:ext uri="{BB962C8B-B14F-4D97-AF65-F5344CB8AC3E}">
        <p14:creationId xmlns:p14="http://schemas.microsoft.com/office/powerpoint/2010/main" val="40204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1045042" y="160338"/>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摘要</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2" name="内容占位符 2">
            <a:extLst>
              <a:ext uri="{FF2B5EF4-FFF2-40B4-BE49-F238E27FC236}">
                <a16:creationId xmlns:a16="http://schemas.microsoft.com/office/drawing/2014/main" id="{97B253F6-0A56-4D3D-8CE9-083C17AC97D6}"/>
              </a:ext>
            </a:extLst>
          </p:cNvPr>
          <p:cNvSpPr>
            <a:spLocks noGrp="1"/>
          </p:cNvSpPr>
          <p:nvPr>
            <p:ph idx="1"/>
          </p:nvPr>
        </p:nvSpPr>
        <p:spPr>
          <a:xfrm>
            <a:off x="810613" y="1662503"/>
            <a:ext cx="10191222" cy="3806537"/>
          </a:xfrm>
        </p:spPr>
        <p:txBody>
          <a:bodyPr>
            <a:noAutofit/>
          </a:bodyPr>
          <a:lstStyle/>
          <a:p>
            <a:r>
              <a:rPr kumimoji="1" lang="en-US" altLang="zh-CN" sz="2000" dirty="0"/>
              <a:t>TripAdvisor</a:t>
            </a:r>
            <a:r>
              <a:rPr kumimoji="1" lang="zh-CN" altLang="zh-CN" sz="2000" dirty="0"/>
              <a:t>和亚马逊等平台上的用户评论提供了丰富的信息，来说明人们在某些领域上表达情感的方式。考虑到这些类型的用户评论，</a:t>
            </a:r>
            <a:r>
              <a:rPr kumimoji="1" lang="zh-CN" altLang="en-US" sz="2000" dirty="0"/>
              <a:t>作者</a:t>
            </a:r>
            <a:r>
              <a:rPr kumimoji="1" lang="zh-CN" altLang="zh-CN" sz="2000" dirty="0"/>
              <a:t>提出了</a:t>
            </a:r>
            <a:r>
              <a:rPr kumimoji="1" lang="en-US" altLang="zh-CN" sz="2000" dirty="0"/>
              <a:t>UGSD</a:t>
            </a:r>
            <a:r>
              <a:rPr kumimoji="1" lang="zh-CN" altLang="zh-CN" sz="2000" dirty="0"/>
              <a:t>，一种</a:t>
            </a:r>
            <a:r>
              <a:rPr kumimoji="1" lang="zh-CN" altLang="zh-CN" sz="2000" dirty="0">
                <a:solidFill>
                  <a:srgbClr val="FF0000"/>
                </a:solidFill>
              </a:rPr>
              <a:t>从在线客户评论构建特定领域情感词典的表示学习框架</a:t>
            </a:r>
            <a:r>
              <a:rPr kumimoji="1" lang="zh-CN" altLang="zh-CN" sz="2000" dirty="0"/>
              <a:t>，在该框架中，我们利用用户生成的评论和评论等级之间的关系，将评论者的情感与某些实体关联起来。提出的框架有以下三个主要优点：第一，该框架不需要对单词或外部词典额外的注释，唯一需要的是客户评论内容和实体评级；第二，该框架适用于来自不同领域的各种不同用户的评论，来构建特定领域的情感词典；第三</a:t>
            </a:r>
            <a:r>
              <a:rPr kumimoji="1" lang="en-US" altLang="zh-CN" sz="2000" dirty="0"/>
              <a:t>,</a:t>
            </a:r>
            <a:r>
              <a:rPr kumimoji="1" lang="zh-CN" altLang="zh-CN" sz="2000" dirty="0"/>
              <a:t>构造字典中的每个词都具有一个低维的密集表示形式和与一定等级的相关程度，这使我们可以获得更细粒度的字典，并增强构造字典作为词表示形式的应用可扩展性，可以用于各种任务或应用程序，例如实体排名和字典扩展。基于三个真实数据集上的实验结果表明，该框架可以有效地从客户评论中构建高质量的特定领域情感词典。</a:t>
            </a:r>
            <a:endParaRPr kumimoji="1"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6802739" y="3064200"/>
            <a:ext cx="5055432" cy="477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solidFill>
                  <a:srgbClr val="004EA2"/>
                </a:solidFill>
                <a:latin typeface="微软雅黑" panose="020B0503020204020204" charset="-122"/>
                <a:ea typeface="微软雅黑" panose="020B0503020204020204" charset="-122"/>
                <a:sym typeface="+mn-ea"/>
              </a:rPr>
              <a:t>2.</a:t>
            </a:r>
            <a:r>
              <a:rPr lang="zh-CN" altLang="en-US" sz="3600" b="1" dirty="0">
                <a:solidFill>
                  <a:srgbClr val="004EA2"/>
                </a:solidFill>
                <a:latin typeface="微软雅黑" panose="020B0503020204020204" charset="-122"/>
                <a:ea typeface="微软雅黑" panose="020B0503020204020204" charset="-122"/>
                <a:sym typeface="+mn-ea"/>
              </a:rPr>
              <a:t>介绍（</a:t>
            </a:r>
            <a:r>
              <a:rPr lang="en-US" altLang="zh-CN" sz="3600" b="1" dirty="0">
                <a:solidFill>
                  <a:srgbClr val="004EA2"/>
                </a:solidFill>
                <a:latin typeface="微软雅黑" panose="020B0503020204020204" charset="-122"/>
                <a:ea typeface="微软雅黑" panose="020B0503020204020204" charset="-122"/>
                <a:sym typeface="+mn-ea"/>
              </a:rPr>
              <a:t>Introduction</a:t>
            </a:r>
            <a:r>
              <a:rPr lang="zh-CN" altLang="en-US" sz="3600" b="1" dirty="0">
                <a:solidFill>
                  <a:srgbClr val="004EA2"/>
                </a:solidFill>
                <a:latin typeface="微软雅黑" panose="020B0503020204020204" charset="-122"/>
                <a:ea typeface="微软雅黑" panose="020B0503020204020204" charset="-122"/>
                <a:sym typeface="+mn-ea"/>
              </a:rPr>
              <a:t>）</a:t>
            </a:r>
          </a:p>
        </p:txBody>
      </p:sp>
    </p:spTree>
    <p:extLst>
      <p:ext uri="{BB962C8B-B14F-4D97-AF65-F5344CB8AC3E}">
        <p14:creationId xmlns:p14="http://schemas.microsoft.com/office/powerpoint/2010/main" val="329260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600070" y="231314"/>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背景介绍</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现状</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2" name="内容占位符 2">
            <a:extLst>
              <a:ext uri="{FF2B5EF4-FFF2-40B4-BE49-F238E27FC236}">
                <a16:creationId xmlns:a16="http://schemas.microsoft.com/office/drawing/2014/main" id="{90BEB065-3342-4635-98DA-C64C519F8648}"/>
              </a:ext>
            </a:extLst>
          </p:cNvPr>
          <p:cNvSpPr>
            <a:spLocks noGrp="1"/>
          </p:cNvSpPr>
          <p:nvPr>
            <p:ph idx="1"/>
          </p:nvPr>
        </p:nvSpPr>
        <p:spPr>
          <a:xfrm>
            <a:off x="955736" y="1605650"/>
            <a:ext cx="9873379" cy="3931550"/>
          </a:xfrm>
        </p:spPr>
        <p:txBody>
          <a:bodyPr>
            <a:normAutofit/>
          </a:bodyPr>
          <a:lstStyle/>
          <a:p>
            <a:pPr>
              <a:buFont typeface="Wingdings" pitchFamily="2" charset="2"/>
              <a:buChar char="u"/>
            </a:pPr>
            <a:r>
              <a:rPr kumimoji="1" lang="en-US" altLang="zh-CN" sz="2000" dirty="0"/>
              <a:t>&lt;1&gt;</a:t>
            </a:r>
            <a:r>
              <a:rPr kumimoji="1" lang="zh-CN" altLang="zh-CN" sz="2000" dirty="0"/>
              <a:t>随着越来越多的人在论坛、评论网站和微博等平台上分享自己的经历和想法，情绪分析的研究也出现了热潮。</a:t>
            </a:r>
            <a:r>
              <a:rPr kumimoji="1" lang="zh-CN" altLang="en-US" sz="2000" dirty="0"/>
              <a:t>同时，</a:t>
            </a:r>
            <a:r>
              <a:rPr kumimoji="1" lang="zh-CN" altLang="zh-CN" sz="2000" dirty="0"/>
              <a:t>随着在线评论和如</a:t>
            </a:r>
            <a:r>
              <a:rPr kumimoji="1" lang="en-US" altLang="zh-CN" sz="2000" dirty="0"/>
              <a:t>TripAdvisor</a:t>
            </a:r>
            <a:r>
              <a:rPr kumimoji="1" lang="zh-CN" altLang="zh-CN" sz="2000" dirty="0"/>
              <a:t>、</a:t>
            </a:r>
            <a:r>
              <a:rPr kumimoji="1" lang="en-US" altLang="zh-CN" sz="2000" dirty="0"/>
              <a:t>Yelp</a:t>
            </a:r>
            <a:r>
              <a:rPr kumimoji="1" lang="zh-CN" altLang="zh-CN" sz="2000" dirty="0"/>
              <a:t>和</a:t>
            </a:r>
            <a:r>
              <a:rPr kumimoji="1" lang="en-US" altLang="zh-CN" sz="2000" dirty="0"/>
              <a:t>Amazon</a:t>
            </a:r>
            <a:r>
              <a:rPr kumimoji="1" lang="zh-CN" altLang="zh-CN" sz="2000" dirty="0"/>
              <a:t>的电子商务网站的日渐流行，对在这些平台上发布的评论进行情绪分析是至关重要的，因为它已经被证实对商业收入和商业声誉有直接的影响</a:t>
            </a:r>
            <a:endParaRPr kumimoji="1" lang="en-US" altLang="zh-CN" sz="2000" dirty="0"/>
          </a:p>
          <a:p>
            <a:pPr>
              <a:buFont typeface="Wingdings" pitchFamily="2" charset="2"/>
              <a:buChar char="u"/>
            </a:pPr>
            <a:r>
              <a:rPr kumimoji="1" lang="en-US" altLang="zh-CN" sz="2000" dirty="0"/>
              <a:t>&lt;2&gt;</a:t>
            </a:r>
            <a:r>
              <a:rPr kumimoji="1" lang="zh-CN" altLang="zh-CN" sz="2000" dirty="0"/>
              <a:t>已经有很多关于自动构建各领域词典方法的研究</a:t>
            </a:r>
            <a:r>
              <a:rPr kumimoji="1" lang="zh-CN" altLang="en-US" sz="2000" dirty="0"/>
              <a:t>，</a:t>
            </a:r>
            <a:r>
              <a:rPr kumimoji="1" lang="zh-CN" altLang="zh-CN" sz="2000" dirty="0"/>
              <a:t>大多数提议的方法是手动或半自动利用其他资源，并通过与一个或多个种子单词的接近度来计算新单词的分数，即具有强正或负关联的一小组单词</a:t>
            </a:r>
            <a:r>
              <a:rPr kumimoji="1" lang="zh-CN" altLang="en-US" sz="2000" dirty="0"/>
              <a:t>。</a:t>
            </a:r>
            <a:r>
              <a:rPr kumimoji="1" lang="zh-CN" altLang="zh-CN" sz="2000" dirty="0"/>
              <a:t>另一项研究利用在线评论来构建上下文感知字典，应用通用情感词典和同义词</a:t>
            </a:r>
            <a:r>
              <a:rPr kumimoji="1" lang="en-US" altLang="zh-CN" sz="2000" dirty="0"/>
              <a:t>-</a:t>
            </a:r>
            <a:r>
              <a:rPr kumimoji="1" lang="zh-CN" altLang="zh-CN" sz="2000" dirty="0"/>
              <a:t>反义词词典，并利用语言启发法对总体评论进行评级</a:t>
            </a:r>
            <a:r>
              <a:rPr kumimoji="1" lang="zh-CN" altLang="en-US" sz="2000" dirty="0"/>
              <a:t>。</a:t>
            </a:r>
            <a:endParaRPr kumimoji="1" lang="en-US" altLang="zh-CN" sz="2000" dirty="0"/>
          </a:p>
          <a:p>
            <a:pPr>
              <a:buFont typeface="Wingdings" pitchFamily="2" charset="2"/>
              <a:buChar char="u"/>
            </a:pPr>
            <a:r>
              <a:rPr kumimoji="1" lang="en-US" altLang="zh-CN" sz="2000" dirty="0"/>
              <a:t>&lt;3&gt;</a:t>
            </a:r>
            <a:r>
              <a:rPr kumimoji="1" lang="zh-CN" altLang="zh-CN" sz="2000" dirty="0"/>
              <a:t>以前的大多数研究都要求使用一般情感词典，带注释的种子词或语言启发法。显然，这些外部资源极大地影响了词典构建的结果。最近的一项研究没有使用通用词典，但是该词典仅考虑二元情感，而忽略了所有中等评分的评论。</a:t>
            </a:r>
            <a:endParaRPr kumimoji="1"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841467" y="193007"/>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介绍</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1" name="内容占位符 2">
            <a:extLst>
              <a:ext uri="{FF2B5EF4-FFF2-40B4-BE49-F238E27FC236}">
                <a16:creationId xmlns:a16="http://schemas.microsoft.com/office/drawing/2014/main" id="{1D6E10D6-165A-41AE-BEF2-D8406EDB9E23}"/>
              </a:ext>
            </a:extLst>
          </p:cNvPr>
          <p:cNvSpPr>
            <a:spLocks noGrp="1"/>
          </p:cNvSpPr>
          <p:nvPr>
            <p:ph idx="1"/>
          </p:nvPr>
        </p:nvSpPr>
        <p:spPr>
          <a:xfrm>
            <a:off x="1045042" y="1477767"/>
            <a:ext cx="9577437" cy="4479819"/>
          </a:xfrm>
        </p:spPr>
        <p:txBody>
          <a:bodyPr>
            <a:normAutofit/>
          </a:bodyPr>
          <a:lstStyle/>
          <a:p>
            <a:pPr>
              <a:buFont typeface="Wingdings" pitchFamily="2" charset="2"/>
              <a:buChar char="u"/>
            </a:pPr>
            <a:r>
              <a:rPr kumimoji="1" lang="en-US" altLang="zh-CN" sz="2200" dirty="0"/>
              <a:t>UGSD</a:t>
            </a:r>
            <a:r>
              <a:rPr kumimoji="1" lang="zh-CN" altLang="en-US" sz="2200" dirty="0"/>
              <a:t>改进处：</a:t>
            </a:r>
            <a:endParaRPr kumimoji="1" lang="en-US" altLang="zh-CN" sz="2200" dirty="0"/>
          </a:p>
          <a:p>
            <a:pPr>
              <a:buFont typeface="Wingdings" pitchFamily="2" charset="2"/>
              <a:buChar char="u"/>
            </a:pPr>
            <a:r>
              <a:rPr kumimoji="1" lang="en-US" altLang="zh-CN" sz="2200" dirty="0"/>
              <a:t>1</a:t>
            </a:r>
            <a:r>
              <a:rPr kumimoji="1" lang="zh-CN" altLang="en-US" sz="2200" dirty="0"/>
              <a:t>）</a:t>
            </a:r>
            <a:r>
              <a:rPr kumimoji="1" lang="zh-CN" altLang="zh-CN" sz="2200" dirty="0"/>
              <a:t>数据驱动的词典：不需要种子词​​或外部词典的附加注释。</a:t>
            </a:r>
            <a:endParaRPr kumimoji="1" lang="en-US" altLang="zh-CN" sz="2200" dirty="0"/>
          </a:p>
          <a:p>
            <a:pPr>
              <a:buFont typeface="Wingdings" pitchFamily="2" charset="2"/>
              <a:buChar char="u"/>
            </a:pPr>
            <a:r>
              <a:rPr kumimoji="1" lang="en-US" altLang="zh-CN" sz="2200" dirty="0"/>
              <a:t>2</a:t>
            </a:r>
            <a:r>
              <a:rPr kumimoji="1" lang="zh-CN" altLang="en-US" sz="2200" dirty="0"/>
              <a:t>）</a:t>
            </a:r>
            <a:r>
              <a:rPr kumimoji="1" lang="zh-CN" altLang="zh-CN" sz="2200" dirty="0"/>
              <a:t>特定领域的词典：应用于来自不同域的各种用户生成的内容，以构建特定领域的情感词典。</a:t>
            </a:r>
            <a:r>
              <a:rPr kumimoji="1" lang="en-US" altLang="zh-CN" sz="2200" dirty="0"/>
              <a:t>(soft)</a:t>
            </a:r>
          </a:p>
          <a:p>
            <a:pPr>
              <a:buFont typeface="Wingdings" pitchFamily="2" charset="2"/>
              <a:buChar char="u"/>
            </a:pPr>
            <a:endParaRPr kumimoji="1" lang="en-US" altLang="zh-CN" dirty="0"/>
          </a:p>
          <a:p>
            <a:pPr>
              <a:buFont typeface="Wingdings" pitchFamily="2" charset="2"/>
              <a:buChar char="u"/>
            </a:pPr>
            <a:r>
              <a:rPr kumimoji="1" lang="en-US" altLang="zh-CN" sz="2200" dirty="0"/>
              <a:t>UGSD</a:t>
            </a:r>
            <a:r>
              <a:rPr kumimoji="1" lang="zh-CN" altLang="zh-CN" sz="2200" dirty="0"/>
              <a:t>四个主要部分</a:t>
            </a:r>
            <a:r>
              <a:rPr kumimoji="1" lang="zh-CN" altLang="en-US" sz="2200" dirty="0"/>
              <a:t>：</a:t>
            </a:r>
            <a:endParaRPr kumimoji="1" lang="en-US" altLang="zh-CN" sz="2200" dirty="0"/>
          </a:p>
          <a:p>
            <a:pPr>
              <a:buFont typeface="Wingdings" pitchFamily="2" charset="2"/>
              <a:buChar char="u"/>
            </a:pPr>
            <a:r>
              <a:rPr kumimoji="1" lang="en-US" altLang="zh-CN" sz="2200" dirty="0"/>
              <a:t>1</a:t>
            </a:r>
            <a:r>
              <a:rPr kumimoji="1" lang="zh-CN" altLang="en-US" sz="2200" dirty="0"/>
              <a:t>）</a:t>
            </a:r>
            <a:r>
              <a:rPr kumimoji="1" lang="zh-CN" altLang="zh-CN" sz="2200" dirty="0"/>
              <a:t>候选情感词选择，利用了词性（</a:t>
            </a:r>
            <a:r>
              <a:rPr kumimoji="1" lang="en-US" altLang="zh-CN" sz="2200" dirty="0"/>
              <a:t>POS</a:t>
            </a:r>
            <a:r>
              <a:rPr kumimoji="1" lang="zh-CN" altLang="zh-CN" sz="2200" dirty="0"/>
              <a:t>）信息和命名实体识别技术</a:t>
            </a:r>
            <a:endParaRPr kumimoji="1" lang="en-US" altLang="zh-CN" sz="2200" dirty="0"/>
          </a:p>
          <a:p>
            <a:pPr>
              <a:buFont typeface="Wingdings" pitchFamily="2" charset="2"/>
              <a:buChar char="u"/>
            </a:pPr>
            <a:r>
              <a:rPr kumimoji="1" lang="en-US" altLang="zh-CN" sz="2200" dirty="0"/>
              <a:t>2</a:t>
            </a:r>
            <a:r>
              <a:rPr kumimoji="1" lang="zh-CN" altLang="zh-CN" sz="2200" dirty="0"/>
              <a:t>）评论转换，用相应的评分符号替换评论中的实体</a:t>
            </a:r>
            <a:endParaRPr kumimoji="1" lang="en-US" altLang="zh-CN" sz="2200" dirty="0"/>
          </a:p>
          <a:p>
            <a:pPr>
              <a:buFont typeface="Wingdings" pitchFamily="2" charset="2"/>
              <a:buChar char="u"/>
            </a:pPr>
            <a:r>
              <a:rPr kumimoji="1" lang="en-US" altLang="zh-CN" sz="2200" dirty="0"/>
              <a:t>3</a:t>
            </a:r>
            <a:r>
              <a:rPr kumimoji="1" lang="zh-CN" altLang="zh-CN" sz="2200" dirty="0"/>
              <a:t>）单词表示学习，它模拟了单词同现接近度</a:t>
            </a:r>
            <a:endParaRPr kumimoji="1" lang="en-US" altLang="zh-CN" sz="2200" dirty="0"/>
          </a:p>
          <a:p>
            <a:pPr>
              <a:buFont typeface="Wingdings" pitchFamily="2" charset="2"/>
              <a:buChar char="u"/>
            </a:pPr>
            <a:r>
              <a:rPr kumimoji="1" lang="en-US" altLang="zh-CN" sz="2200" dirty="0"/>
              <a:t>4</a:t>
            </a:r>
            <a:r>
              <a:rPr kumimoji="1" lang="zh-CN" altLang="zh-CN" sz="2200" dirty="0"/>
              <a:t>）建立词典，其中通过学习表示为每个等级形成一个情感词典</a:t>
            </a:r>
          </a:p>
          <a:p>
            <a:pPr>
              <a:buFont typeface="Wingdings" pitchFamily="2" charset="2"/>
              <a:buChar char="u"/>
            </a:pP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 y="1352311"/>
            <a:ext cx="6095094" cy="4071472"/>
          </a:xfrm>
          <a:custGeom>
            <a:avLst/>
            <a:gdLst>
              <a:gd name="connsiteX0" fmla="*/ 0 w 6787098"/>
              <a:gd name="connsiteY0" fmla="*/ 0 h 6025198"/>
              <a:gd name="connsiteX1" fmla="*/ 6787098 w 6787098"/>
              <a:gd name="connsiteY1" fmla="*/ 0 h 6025198"/>
              <a:gd name="connsiteX2" fmla="*/ 6787098 w 6787098"/>
              <a:gd name="connsiteY2" fmla="*/ 6025198 h 6025198"/>
              <a:gd name="connsiteX3" fmla="*/ 0 w 6787098"/>
              <a:gd name="connsiteY3" fmla="*/ 6025198 h 6025198"/>
            </a:gdLst>
            <a:ahLst/>
            <a:cxnLst>
              <a:cxn ang="0">
                <a:pos x="connsiteX0" y="connsiteY0"/>
              </a:cxn>
              <a:cxn ang="0">
                <a:pos x="connsiteX1" y="connsiteY1"/>
              </a:cxn>
              <a:cxn ang="0">
                <a:pos x="connsiteX2" y="connsiteY2"/>
              </a:cxn>
              <a:cxn ang="0">
                <a:pos x="connsiteX3" y="connsiteY3"/>
              </a:cxn>
            </a:cxnLst>
            <a:rect l="l" t="t" r="r" b="b"/>
            <a:pathLst>
              <a:path w="6787098" h="6025198">
                <a:moveTo>
                  <a:pt x="0" y="0"/>
                </a:moveTo>
                <a:lnTo>
                  <a:pt x="6787098" y="0"/>
                </a:lnTo>
                <a:lnTo>
                  <a:pt x="6787098" y="6025198"/>
                </a:lnTo>
                <a:lnTo>
                  <a:pt x="0" y="6025198"/>
                </a:lnTo>
                <a:close/>
              </a:path>
            </a:pathLst>
          </a:custGeom>
        </p:spPr>
      </p:pic>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6633405" y="3116153"/>
            <a:ext cx="5152194" cy="576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600" b="1" dirty="0">
                <a:solidFill>
                  <a:srgbClr val="004EA2"/>
                </a:solidFill>
                <a:latin typeface="微软雅黑" panose="020B0503020204020204" charset="-122"/>
                <a:ea typeface="微软雅黑" panose="020B0503020204020204" charset="-122"/>
                <a:sym typeface="+mn-ea"/>
              </a:rPr>
              <a:t>3.</a:t>
            </a:r>
            <a:r>
              <a:rPr lang="zh-CN" altLang="en-US" sz="3600" b="1" dirty="0">
                <a:solidFill>
                  <a:srgbClr val="004EA2"/>
                </a:solidFill>
                <a:latin typeface="微软雅黑" panose="020B0503020204020204" charset="-122"/>
                <a:ea typeface="微软雅黑" panose="020B0503020204020204" charset="-122"/>
                <a:sym typeface="+mn-ea"/>
              </a:rPr>
              <a:t>方法（</a:t>
            </a:r>
            <a:r>
              <a:rPr lang="en-US" altLang="zh-CN" sz="3600" b="1" dirty="0">
                <a:solidFill>
                  <a:srgbClr val="004EA2"/>
                </a:solidFill>
                <a:latin typeface="微软雅黑" panose="020B0503020204020204" charset="-122"/>
                <a:ea typeface="微软雅黑" panose="020B0503020204020204" charset="-122"/>
                <a:sym typeface="+mn-ea"/>
              </a:rPr>
              <a:t>Methodology</a:t>
            </a:r>
            <a:r>
              <a:rPr lang="zh-CN" altLang="en-US" sz="3600" b="1" dirty="0">
                <a:solidFill>
                  <a:srgbClr val="004EA2"/>
                </a:solidFill>
                <a:latin typeface="微软雅黑" panose="020B0503020204020204" charset="-122"/>
                <a:ea typeface="微软雅黑" panose="020B0503020204020204" charset="-122"/>
                <a:sym typeface="+mn-ea"/>
              </a:rPr>
              <a:t>）</a:t>
            </a:r>
          </a:p>
        </p:txBody>
      </p:sp>
    </p:spTree>
    <p:extLst>
      <p:ext uri="{BB962C8B-B14F-4D97-AF65-F5344CB8AC3E}">
        <p14:creationId xmlns:p14="http://schemas.microsoft.com/office/powerpoint/2010/main" val="306904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90204" pitchFamily="34" charset="0"/>
              <a:ea typeface="微软雅黑" panose="020B0503020204020204" charset="-122"/>
              <a:sym typeface="Arial" panose="020B0604020202090204" pitchFamily="34" charset="0"/>
            </a:endParaRPr>
          </a:p>
        </p:txBody>
      </p:sp>
      <p:sp>
        <p:nvSpPr>
          <p:cNvPr id="9" name="任意多边形 8"/>
          <p:cNvSpPr/>
          <p:nvPr>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90204" pitchFamily="34" charset="0"/>
              <a:ea typeface="微软雅黑" panose="020B0503020204020204" charset="-122"/>
              <a:sym typeface="Arial" panose="020B0604020202090204" pitchFamily="34" charset="0"/>
            </a:endParaRPr>
          </a:p>
        </p:txBody>
      </p:sp>
      <p:sp>
        <p:nvSpPr>
          <p:cNvPr id="26" name="Title 1"/>
          <p:cNvSpPr txBox="1"/>
          <p:nvPr/>
        </p:nvSpPr>
        <p:spPr>
          <a:xfrm>
            <a:off x="841467" y="193007"/>
            <a:ext cx="32289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候选情感词选择</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612775" y="105898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0803997" y="57540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0722" name="AutoShape 2"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0724" name="AutoShape 4" descr="https://upload-images.jianshu.io/upload_images/15383482-992b7d0babd4896c?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1D6E10D6-165A-41AE-BEF2-D8406EDB9E23}"/>
                  </a:ext>
                </a:extLst>
              </p:cNvPr>
              <p:cNvSpPr>
                <a:spLocks noGrp="1"/>
              </p:cNvSpPr>
              <p:nvPr>
                <p:ph idx="1"/>
              </p:nvPr>
            </p:nvSpPr>
            <p:spPr>
              <a:xfrm>
                <a:off x="1045042" y="1477767"/>
                <a:ext cx="9577437" cy="4346366"/>
              </a:xfrm>
            </p:spPr>
            <p:txBody>
              <a:bodyPr>
                <a:normAutofit fontScale="92500"/>
              </a:bodyPr>
              <a:lstStyle/>
              <a:p>
                <a:r>
                  <a:rPr kumimoji="1" lang="zh-CN" altLang="zh-CN" sz="2200" b="1" dirty="0"/>
                  <a:t>利用</a:t>
                </a:r>
                <a:r>
                  <a:rPr kumimoji="1" lang="en-US" altLang="zh-CN" sz="2200" b="1" dirty="0">
                    <a:solidFill>
                      <a:srgbClr val="FF0000"/>
                    </a:solidFill>
                  </a:rPr>
                  <a:t>POS</a:t>
                </a:r>
                <a:r>
                  <a:rPr kumimoji="1" lang="zh-CN" altLang="zh-CN" sz="2200" b="1" dirty="0">
                    <a:solidFill>
                      <a:srgbClr val="FF0000"/>
                    </a:solidFill>
                  </a:rPr>
                  <a:t>信息</a:t>
                </a:r>
                <a:r>
                  <a:rPr kumimoji="1" lang="zh-CN" altLang="zh-CN" sz="2200" b="1" dirty="0"/>
                  <a:t>选择一组候选情绪词</a:t>
                </a:r>
                <a:endParaRPr kumimoji="1" lang="en-US" altLang="zh-CN" sz="2200" b="1" dirty="0"/>
              </a:p>
              <a:p>
                <a:r>
                  <a:rPr kumimoji="1" lang="zh-CN" altLang="zh-CN" sz="2200" b="1" dirty="0"/>
                  <a:t>命名实体的模糊性</a:t>
                </a:r>
                <a:r>
                  <a:rPr kumimoji="1" lang="zh-CN" altLang="en-US" sz="2200" b="1" dirty="0"/>
                  <a:t>、</a:t>
                </a:r>
                <a:r>
                  <a:rPr kumimoji="1" lang="zh-CN" altLang="zh-CN" sz="2200" b="1" dirty="0"/>
                  <a:t>常见的否定问题</a:t>
                </a:r>
                <a:endParaRPr kumimoji="1" lang="en-US" altLang="zh-CN" sz="2200" b="1" dirty="0"/>
              </a:p>
              <a:p>
                <a:pPr marL="0" indent="0">
                  <a:buNone/>
                </a:pPr>
                <a:r>
                  <a:rPr kumimoji="1" lang="en-US" altLang="zh-CN" sz="2200" dirty="0"/>
                  <a:t>       </a:t>
                </a:r>
                <a:r>
                  <a:rPr kumimoji="1" lang="zh-CN" altLang="zh-CN" sz="2200" dirty="0"/>
                  <a:t>从所有的评论中选择</a:t>
                </a:r>
                <a:r>
                  <a:rPr kumimoji="1" lang="zh-CN" altLang="zh-CN" sz="2200" dirty="0">
                    <a:solidFill>
                      <a:srgbClr val="FF0000"/>
                    </a:solidFill>
                  </a:rPr>
                  <a:t>形容词和副词</a:t>
                </a:r>
                <a:r>
                  <a:rPr kumimoji="1" lang="zh-CN" altLang="zh-CN" sz="2200" dirty="0"/>
                  <a:t>作为构建情感词典的候选词</a:t>
                </a:r>
                <a:r>
                  <a:rPr kumimoji="1" lang="zh-CN" altLang="en-US" sz="2200" dirty="0"/>
                  <a:t>，</a:t>
                </a:r>
                <a:r>
                  <a:rPr kumimoji="1" lang="zh-CN" altLang="zh-CN" sz="2200" dirty="0"/>
                  <a:t>这种方法将副词的意义与形容词的程度联系起来，从而衡量不同副词</a:t>
                </a:r>
                <a:r>
                  <a:rPr kumimoji="1" lang="en-US" altLang="zh-CN" sz="2200" dirty="0"/>
                  <a:t>-</a:t>
                </a:r>
                <a:r>
                  <a:rPr kumimoji="1" lang="zh-CN" altLang="zh-CN" sz="2200" dirty="0"/>
                  <a:t>形容词组合的情感。此外，用作功能词的单词会使连续单词成为</a:t>
                </a:r>
                <a:r>
                  <a:rPr kumimoji="1" lang="zh-CN" altLang="zh-CN" sz="2200" dirty="0">
                    <a:solidFill>
                      <a:srgbClr val="FF0000"/>
                    </a:solidFill>
                  </a:rPr>
                  <a:t>否定词</a:t>
                </a:r>
                <a:r>
                  <a:rPr kumimoji="1" lang="zh-CN" altLang="zh-CN" sz="2200" dirty="0"/>
                  <a:t>，例如“ </a:t>
                </a:r>
                <a:r>
                  <a:rPr kumimoji="1" lang="en-US" altLang="zh-CN" sz="2200" dirty="0"/>
                  <a:t>not</a:t>
                </a:r>
                <a:r>
                  <a:rPr kumimoji="1" lang="zh-CN" altLang="zh-CN" sz="2200" dirty="0"/>
                  <a:t>”和“</a:t>
                </a:r>
                <a:r>
                  <a:rPr kumimoji="1" lang="en-US" altLang="zh-CN" sz="2200" dirty="0"/>
                  <a:t> never</a:t>
                </a:r>
                <a:r>
                  <a:rPr kumimoji="1" lang="zh-CN" altLang="zh-CN" sz="2200" dirty="0"/>
                  <a:t>”，完全颠覆了评论者的情绪。通过这种方式通常会同时解决否定问题，因为这类否定词通常被作为词性的一部分标记为副词。因此这些组合是</a:t>
                </a:r>
                <a:r>
                  <a:rPr kumimoji="1" lang="en-US" altLang="zh-CN" sz="2200" dirty="0"/>
                  <a:t>not_</a:t>
                </a:r>
                <a:r>
                  <a:rPr kumimoji="1" lang="zh-CN" altLang="zh-CN" sz="2200" dirty="0"/>
                  <a:t>形容词或</a:t>
                </a:r>
                <a:r>
                  <a:rPr kumimoji="1" lang="en-US" altLang="zh-CN" sz="2200" dirty="0"/>
                  <a:t>never_</a:t>
                </a:r>
                <a:r>
                  <a:rPr kumimoji="1" lang="zh-CN" altLang="zh-CN" sz="2200" dirty="0"/>
                  <a:t>形容词形式，在评论分析文献中也经常被采用</a:t>
                </a:r>
                <a:r>
                  <a:rPr kumimoji="1" lang="zh-CN" altLang="en-US" sz="2200" dirty="0"/>
                  <a:t>。</a:t>
                </a:r>
                <a:endParaRPr kumimoji="1" lang="en-US" altLang="zh-CN" sz="2200" dirty="0"/>
              </a:p>
              <a:p>
                <a:pPr marL="0" indent="0">
                  <a:buNone/>
                </a:pPr>
                <a:r>
                  <a:rPr kumimoji="1" lang="en-US" altLang="zh-CN" sz="2200" dirty="0"/>
                  <a:t>       </a:t>
                </a:r>
                <a:r>
                  <a:rPr kumimoji="1" lang="zh-CN" altLang="zh-CN" sz="2200" dirty="0"/>
                  <a:t>另一方面，除了</a:t>
                </a:r>
                <a14:m>
                  <m:oMath xmlns:m="http://schemas.openxmlformats.org/officeDocument/2006/math">
                    <m:r>
                      <a:rPr kumimoji="1" lang="en-US" altLang="zh-CN" sz="2200">
                        <a:latin typeface="Cambria Math" panose="02040503050406030204" pitchFamily="18" charset="0"/>
                      </a:rPr>
                      <m:t>𝜀</m:t>
                    </m:r>
                  </m:oMath>
                </a14:m>
                <a:r>
                  <a:rPr kumimoji="1" lang="zh-CN" altLang="zh-CN" sz="2200" dirty="0"/>
                  <a:t>中的目标实体外，评论中还有大量其他命名实体，如组织、人员或位置的名称。如果将这些命名的实体用作所有格，则将这些命名的实体标记为形容词，并因此包含在候选情感词中，但这并不表示用户情感。因此，我们的框架通过利用命名实体识别技术将其从候选情感词中排除来解决了这一问题。最后，我们利用一组候选情感词</a:t>
                </a:r>
                <a:r>
                  <a:rPr kumimoji="1" lang="en-US" altLang="zh-CN" sz="2200" dirty="0"/>
                  <a:t>S</a:t>
                </a:r>
                <a:r>
                  <a:rPr kumimoji="1" lang="zh-CN" altLang="zh-CN" sz="2200" dirty="0"/>
                  <a:t>作为以后阶段情感词典构建的源</a:t>
                </a:r>
                <a:r>
                  <a:rPr kumimoji="1" lang="zh-CN" altLang="en-US" sz="2200" dirty="0"/>
                  <a:t>。</a:t>
                </a:r>
              </a:p>
              <a:p>
                <a:pPr marL="0" indent="0">
                  <a:buNone/>
                </a:pPr>
                <a:endParaRPr kumimoji="1" lang="zh-CN" altLang="en-US" dirty="0"/>
              </a:p>
            </p:txBody>
          </p:sp>
        </mc:Choice>
        <mc:Fallback xmlns="">
          <p:sp>
            <p:nvSpPr>
              <p:cNvPr id="11" name="内容占位符 2">
                <a:extLst>
                  <a:ext uri="{FF2B5EF4-FFF2-40B4-BE49-F238E27FC236}">
                    <a16:creationId xmlns:a16="http://schemas.microsoft.com/office/drawing/2014/main" id="{1D6E10D6-165A-41AE-BEF2-D8406EDB9E23}"/>
                  </a:ext>
                </a:extLst>
              </p:cNvPr>
              <p:cNvSpPr>
                <a:spLocks noGrp="1" noRot="1" noChangeAspect="1" noMove="1" noResize="1" noEditPoints="1" noAdjustHandles="1" noChangeArrowheads="1" noChangeShapeType="1" noTextEdit="1"/>
              </p:cNvSpPr>
              <p:nvPr>
                <p:ph idx="1"/>
              </p:nvPr>
            </p:nvSpPr>
            <p:spPr>
              <a:xfrm>
                <a:off x="1045042" y="1477767"/>
                <a:ext cx="9577437" cy="4346366"/>
              </a:xfrm>
              <a:blipFill>
                <a:blip r:embed="rId6"/>
                <a:stretch>
                  <a:fillRect l="-636" t="-1403" r="-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3959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374</TotalTime>
  <Words>2739</Words>
  <Application>Microsoft Office PowerPoint</Application>
  <PresentationFormat>宽屏</PresentationFormat>
  <Paragraphs>131</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等线</vt:lpstr>
      <vt:lpstr>等线 Light</vt:lpstr>
      <vt:lpstr>黑体</vt:lpstr>
      <vt:lpstr>华文中宋</vt:lpstr>
      <vt:lpstr>宋体</vt:lpstr>
      <vt:lpstr>微软雅黑</vt:lpstr>
      <vt:lpstr>Arial</vt:lpstr>
      <vt:lpstr>Cambria Math</vt:lpstr>
      <vt:lpstr>MS Shell Dlg</vt:lpstr>
      <vt:lpstr>Verdana</vt:lpstr>
      <vt:lpstr>Wingdings</vt:lpstr>
      <vt:lpstr>下载更多PPT模板，请登陆蘑菇创意www.imogu.cn​​</vt:lpstr>
      <vt:lpstr>1_下载更多PPT模板，请登陆蘑菇创意www.imogu.cn​​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1094507272@qq.com</cp:lastModifiedBy>
  <cp:revision>417</cp:revision>
  <dcterms:created xsi:type="dcterms:W3CDTF">2020-10-19T02:09:13Z</dcterms:created>
  <dcterms:modified xsi:type="dcterms:W3CDTF">2020-12-10T13:49:58Z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